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g22df075835d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g22df075835d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22d27983d83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22d27983d83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g28066917fd0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 name="Google Shape;64;g28066917fd0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27f8617d3c5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27f8617d3c5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 name="Shape 75"/>
        <p:cNvGrpSpPr/>
        <p:nvPr/>
      </p:nvGrpSpPr>
      <p:grpSpPr>
        <a:xfrm>
          <a:off x="0" y="0"/>
          <a:ext cx="0" cy="0"/>
          <a:chOff x="0" y="0"/>
          <a:chExt cx="0" cy="0"/>
        </a:xfrm>
      </p:grpSpPr>
      <p:sp>
        <p:nvSpPr>
          <p:cNvPr id="76" name="Google Shape;76;g27f737840ae_0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 name="Google Shape;77;g27f737840ae_0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g27f737840ae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g27f737840ae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g22d27983d83_0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g22d27983d83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g22d27983d83_0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 name="Google Shape;95;g22d27983d83_0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g22d27983d83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1" name="Google Shape;101;g22d27983d83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g22d27983d83_0_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 name="Google Shape;107;g22d27983d83_0_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g22d27983d83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3" name="Google Shape;113;g22d27983d83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g22d27983d83_0_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9" name="Google Shape;119;g22d27983d83_0_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g22d27983d83_0_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5" name="Google Shape;125;g22d27983d83_0_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g22d27983d83_0_6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22d27983d83_0_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g22d27983d83_0_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7" name="Google Shape;137;g22d27983d83_0_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g22d27983d83_0_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3" name="Google Shape;143;g22d27983d83_0_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g22d27983d83_0_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9" name="Google Shape;149;g22d27983d83_0_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g27e6c77d21b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6" name="Google Shape;156;g27e6c77d21b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g27f737840ae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3" name="Google Shape;163;g27f737840ae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g27f8617d3c5_0_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9" name="Google Shape;169;g27f8617d3c5_0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g27f8617d3c5_0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5" name="Google Shape;175;g27f8617d3c5_0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 name="Shape 179"/>
        <p:cNvGrpSpPr/>
        <p:nvPr/>
      </p:nvGrpSpPr>
      <p:grpSpPr>
        <a:xfrm>
          <a:off x="0" y="0"/>
          <a:ext cx="0" cy="0"/>
          <a:chOff x="0" y="0"/>
          <a:chExt cx="0" cy="0"/>
        </a:xfrm>
      </p:grpSpPr>
      <p:sp>
        <p:nvSpPr>
          <p:cNvPr id="180" name="Google Shape;180;g27f8617d3c5_0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1" name="Google Shape;181;g27f8617d3c5_0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5.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12.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1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1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1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hyperlink" Target="https://www.craftsy.com/post/drawing-a-head/" TargetMode="External"/><Relationship Id="rId4" Type="http://schemas.openxmlformats.org/officeDocument/2006/relationships/hyperlink" Target="https://www.craftsy.com/post/drawing-a-hea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0" y="344525"/>
            <a:ext cx="8520600" cy="11232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Micro Teach PCET 2023</a:t>
            </a:r>
            <a:endParaRPr/>
          </a:p>
        </p:txBody>
      </p:sp>
      <p:pic>
        <p:nvPicPr>
          <p:cNvPr id="55" name="Google Shape;55;p13"/>
          <p:cNvPicPr preferRelativeResize="0"/>
          <p:nvPr/>
        </p:nvPicPr>
        <p:blipFill>
          <a:blip r:embed="rId3">
            <a:alphaModFix/>
          </a:blip>
          <a:stretch>
            <a:fillRect/>
          </a:stretch>
        </p:blipFill>
        <p:spPr>
          <a:xfrm>
            <a:off x="3351225" y="1467725"/>
            <a:ext cx="2441575" cy="24415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nvSpPr>
        <p:spPr>
          <a:xfrm>
            <a:off x="1094200" y="1207500"/>
            <a:ext cx="6583800" cy="2989200"/>
          </a:xfrm>
          <a:prstGeom prst="rect">
            <a:avLst/>
          </a:prstGeom>
          <a:noFill/>
          <a:ln>
            <a:noFill/>
          </a:ln>
        </p:spPr>
        <p:txBody>
          <a:bodyPr anchorCtr="0" anchor="t" bIns="91425" lIns="91425" spcFirstLastPara="1" rIns="91425" wrap="square" tIns="91425">
            <a:spAutoFit/>
          </a:bodyPr>
          <a:lstStyle/>
          <a:p>
            <a:pPr indent="0" lvl="0" marL="0" rtl="0" algn="l">
              <a:lnSpc>
                <a:spcPct val="138000"/>
              </a:lnSpc>
              <a:spcBef>
                <a:spcPts val="900"/>
              </a:spcBef>
              <a:spcAft>
                <a:spcPts val="0"/>
              </a:spcAft>
              <a:buNone/>
            </a:pPr>
            <a:r>
              <a:rPr lang="en-GB">
                <a:solidFill>
                  <a:schemeClr val="dk1"/>
                </a:solidFill>
              </a:rPr>
              <a:t>The aim of this lesson will be </a:t>
            </a:r>
            <a:r>
              <a:rPr lang="en-GB">
                <a:solidFill>
                  <a:schemeClr val="accent2"/>
                </a:solidFill>
              </a:rPr>
              <a:t>t</a:t>
            </a:r>
            <a:r>
              <a:rPr lang="en-GB">
                <a:solidFill>
                  <a:schemeClr val="accent2"/>
                </a:solidFill>
              </a:rPr>
              <a:t>o illustrate that drawing is a skill not a talent, and that it requires knowledge and practice. </a:t>
            </a:r>
            <a:endParaRPr>
              <a:solidFill>
                <a:schemeClr val="accent2"/>
              </a:solidFill>
            </a:endParaRPr>
          </a:p>
          <a:p>
            <a:pPr indent="0" lvl="0" marL="0" rtl="0" algn="l">
              <a:lnSpc>
                <a:spcPct val="138000"/>
              </a:lnSpc>
              <a:spcBef>
                <a:spcPts val="900"/>
              </a:spcBef>
              <a:spcAft>
                <a:spcPts val="0"/>
              </a:spcAft>
              <a:buNone/>
            </a:pPr>
            <a:r>
              <a:rPr lang="en-GB">
                <a:solidFill>
                  <a:schemeClr val="accent2"/>
                </a:solidFill>
              </a:rPr>
              <a:t>To do this we will be focussing on how to draw the human head. </a:t>
            </a:r>
            <a:endParaRPr>
              <a:solidFill>
                <a:schemeClr val="accent2"/>
              </a:solidFill>
            </a:endParaRPr>
          </a:p>
          <a:p>
            <a:pPr indent="0" lvl="0" marL="0" rtl="0" algn="l">
              <a:lnSpc>
                <a:spcPct val="115000"/>
              </a:lnSpc>
              <a:spcBef>
                <a:spcPts val="0"/>
              </a:spcBef>
              <a:spcAft>
                <a:spcPts val="0"/>
              </a:spcAft>
              <a:buNone/>
            </a:pPr>
            <a:r>
              <a:t/>
            </a:r>
            <a:endParaRPr>
              <a:solidFill>
                <a:schemeClr val="dk1"/>
              </a:solidFill>
            </a:endParaRPr>
          </a:p>
          <a:p>
            <a:pPr indent="0" lvl="0" marL="0" rtl="0" algn="l">
              <a:lnSpc>
                <a:spcPct val="138000"/>
              </a:lnSpc>
              <a:spcBef>
                <a:spcPts val="0"/>
              </a:spcBef>
              <a:spcAft>
                <a:spcPts val="0"/>
              </a:spcAft>
              <a:buNone/>
            </a:pPr>
            <a:r>
              <a:rPr lang="en-GB">
                <a:solidFill>
                  <a:schemeClr val="accent2"/>
                </a:solidFill>
              </a:rPr>
              <a:t>Drawing is important because humans express themselves through drawing before language and drawing is at the root of all creativity.</a:t>
            </a:r>
            <a:endParaRPr>
              <a:solidFill>
                <a:schemeClr val="accent2"/>
              </a:solidFill>
            </a:endParaRPr>
          </a:p>
          <a:p>
            <a:pPr indent="0" lvl="0" marL="0" rtl="0" algn="l">
              <a:spcBef>
                <a:spcPts val="1200"/>
              </a:spcBef>
              <a:spcAft>
                <a:spcPts val="0"/>
              </a:spcAft>
              <a:buNone/>
            </a:pPr>
            <a:r>
              <a:t/>
            </a:r>
            <a:endParaRPr>
              <a:solidFill>
                <a:schemeClr val="dk1"/>
              </a:solidFill>
            </a:endParaRPr>
          </a:p>
          <a:p>
            <a:pPr indent="0" lvl="0" marL="0" rtl="0" algn="l">
              <a:spcBef>
                <a:spcPts val="1200"/>
              </a:spcBef>
              <a:spcAft>
                <a:spcPts val="0"/>
              </a:spcAft>
              <a:buNone/>
            </a:pPr>
            <a:r>
              <a:t/>
            </a:r>
            <a:endParaRPr>
              <a:solidFill>
                <a:schemeClr val="dk1"/>
              </a:solidFill>
            </a:endParaRPr>
          </a:p>
          <a:p>
            <a:pPr indent="0" lvl="0" marL="0" rtl="0" algn="l">
              <a:spcBef>
                <a:spcPts val="0"/>
              </a:spcBef>
              <a:spcAft>
                <a:spcPts val="0"/>
              </a:spcAft>
              <a:buNone/>
            </a:pPr>
            <a:r>
              <a:t/>
            </a:r>
            <a:endParaRPr/>
          </a:p>
        </p:txBody>
      </p:sp>
      <p:sp>
        <p:nvSpPr>
          <p:cNvPr id="61" name="Google Shape;61;p14"/>
          <p:cNvSpPr txBox="1"/>
          <p:nvPr/>
        </p:nvSpPr>
        <p:spPr>
          <a:xfrm>
            <a:off x="697575" y="468000"/>
            <a:ext cx="6357600" cy="400200"/>
          </a:xfrm>
          <a:prstGeom prst="rect">
            <a:avLst/>
          </a:prstGeom>
          <a:noFill/>
          <a:ln>
            <a:noFill/>
          </a:ln>
        </p:spPr>
        <p:txBody>
          <a:bodyPr anchorCtr="0" anchor="t" bIns="91425" lIns="91425" spcFirstLastPara="1" rIns="91425" wrap="square" tIns="91425">
            <a:spAutoFit/>
          </a:bodyPr>
          <a:lstStyle/>
          <a:p>
            <a:pPr indent="0" lvl="0" marL="0" rtl="0" algn="l">
              <a:lnSpc>
                <a:spcPct val="138000"/>
              </a:lnSpc>
              <a:spcBef>
                <a:spcPts val="900"/>
              </a:spcBef>
              <a:spcAft>
                <a:spcPts val="0"/>
              </a:spcAft>
              <a:buClr>
                <a:schemeClr val="dk1"/>
              </a:buClr>
              <a:buSzPts val="1100"/>
              <a:buFont typeface="Arial"/>
              <a:buNone/>
            </a:pPr>
            <a:r>
              <a:rPr b="1" lang="en-GB">
                <a:solidFill>
                  <a:schemeClr val="dk1"/>
                </a:solidFill>
              </a:rPr>
              <a:t>Introduction</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1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sz="1400"/>
              <a:t>Learning Objectives</a:t>
            </a:r>
            <a:endParaRPr b="1" sz="1400"/>
          </a:p>
        </p:txBody>
      </p:sp>
      <p:sp>
        <p:nvSpPr>
          <p:cNvPr id="67" name="Google Shape;67;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317500" lvl="0" marL="457200" rtl="0" algn="just">
              <a:lnSpc>
                <a:spcPct val="100000"/>
              </a:lnSpc>
              <a:spcBef>
                <a:spcPts val="1200"/>
              </a:spcBef>
              <a:spcAft>
                <a:spcPts val="0"/>
              </a:spcAft>
              <a:buClr>
                <a:schemeClr val="dk1"/>
              </a:buClr>
              <a:buSzPts val="1400"/>
              <a:buChar char="●"/>
            </a:pPr>
            <a:r>
              <a:rPr lang="en-GB" sz="1400">
                <a:solidFill>
                  <a:schemeClr val="dk1"/>
                </a:solidFill>
              </a:rPr>
              <a:t>Develop critical visual skills by identifying the principle of seeing to draw</a:t>
            </a:r>
            <a:br>
              <a:rPr lang="en-GB" sz="1400">
                <a:solidFill>
                  <a:schemeClr val="dk1"/>
                </a:solidFill>
              </a:rPr>
            </a:br>
            <a:endParaRPr sz="1400">
              <a:solidFill>
                <a:schemeClr val="dk1"/>
              </a:solidFill>
            </a:endParaRPr>
          </a:p>
          <a:p>
            <a:pPr indent="-317500" lvl="0" marL="457200" rtl="0" algn="just">
              <a:lnSpc>
                <a:spcPct val="100000"/>
              </a:lnSpc>
              <a:spcBef>
                <a:spcPts val="0"/>
              </a:spcBef>
              <a:spcAft>
                <a:spcPts val="0"/>
              </a:spcAft>
              <a:buClr>
                <a:schemeClr val="dk1"/>
              </a:buClr>
              <a:buSzPts val="1400"/>
              <a:buChar char="●"/>
            </a:pPr>
            <a:r>
              <a:rPr lang="en-GB" sz="1400">
                <a:solidFill>
                  <a:schemeClr val="dk1"/>
                </a:solidFill>
              </a:rPr>
              <a:t>Describe the proportions of the human head</a:t>
            </a:r>
            <a:br>
              <a:rPr lang="en-GB" sz="1400">
                <a:solidFill>
                  <a:schemeClr val="dk1"/>
                </a:solidFill>
              </a:rPr>
            </a:br>
            <a:endParaRPr sz="1400">
              <a:solidFill>
                <a:schemeClr val="dk1"/>
              </a:solidFill>
            </a:endParaRPr>
          </a:p>
          <a:p>
            <a:pPr indent="-317500" lvl="0" marL="457200" rtl="0" algn="just">
              <a:lnSpc>
                <a:spcPct val="100000"/>
              </a:lnSpc>
              <a:spcBef>
                <a:spcPts val="0"/>
              </a:spcBef>
              <a:spcAft>
                <a:spcPts val="0"/>
              </a:spcAft>
              <a:buClr>
                <a:schemeClr val="dk1"/>
              </a:buClr>
              <a:buSzPts val="1400"/>
              <a:buChar char="●"/>
            </a:pPr>
            <a:r>
              <a:rPr lang="en-GB" sz="1400">
                <a:solidFill>
                  <a:schemeClr val="dk1"/>
                </a:solidFill>
              </a:rPr>
              <a:t>Demonstrate the correct placement of features on the human face</a:t>
            </a:r>
            <a:br>
              <a:rPr lang="en-GB" sz="1400">
                <a:solidFill>
                  <a:schemeClr val="dk1"/>
                </a:solidFill>
              </a:rPr>
            </a:br>
            <a:endParaRPr sz="1400">
              <a:solidFill>
                <a:schemeClr val="dk1"/>
              </a:solidFill>
            </a:endParaRPr>
          </a:p>
          <a:p>
            <a:pPr indent="-317500" lvl="0" marL="457200" rtl="0" algn="just">
              <a:lnSpc>
                <a:spcPct val="100000"/>
              </a:lnSpc>
              <a:spcBef>
                <a:spcPts val="0"/>
              </a:spcBef>
              <a:spcAft>
                <a:spcPts val="0"/>
              </a:spcAft>
              <a:buClr>
                <a:schemeClr val="dk1"/>
              </a:buClr>
              <a:buSzPts val="1400"/>
              <a:buChar char="●"/>
            </a:pPr>
            <a:r>
              <a:rPr lang="en-GB" sz="1400">
                <a:solidFill>
                  <a:schemeClr val="dk1"/>
                </a:solidFill>
              </a:rPr>
              <a:t>Improve drawing skills</a:t>
            </a:r>
            <a:endParaRPr sz="1400">
              <a:solidFill>
                <a:schemeClr val="dk1"/>
              </a:solidFill>
            </a:endParaRPr>
          </a:p>
          <a:p>
            <a:pPr indent="0" lvl="0" marL="0" rtl="0" algn="l">
              <a:spcBef>
                <a:spcPts val="0"/>
              </a:spcBef>
              <a:spcAft>
                <a:spcPts val="0"/>
              </a:spcAft>
              <a:buNone/>
            </a:pPr>
            <a:r>
              <a:t/>
            </a:r>
            <a:endParaRPr/>
          </a:p>
          <a:p>
            <a:pPr indent="0" lvl="0" marL="0" rtl="0" algn="l">
              <a:lnSpc>
                <a:spcPct val="100000"/>
              </a:lnSpc>
              <a:spcBef>
                <a:spcPts val="1200"/>
              </a:spcBef>
              <a:spcAft>
                <a:spcPts val="0"/>
              </a:spcAft>
              <a:buClr>
                <a:schemeClr val="dk1"/>
              </a:buClr>
              <a:buSzPts val="1100"/>
              <a:buFont typeface="Arial"/>
              <a:buNone/>
            </a:pPr>
            <a:r>
              <a:rPr lang="en-GB" sz="1400">
                <a:solidFill>
                  <a:schemeClr val="dk1"/>
                </a:solidFill>
              </a:rPr>
              <a:t>Face your neighbour and sketch each others faces, you have 2 minutes</a:t>
            </a:r>
            <a:endParaRPr sz="1400">
              <a:solidFill>
                <a:schemeClr val="dk1"/>
              </a:solidFill>
            </a:endParaRPr>
          </a:p>
          <a:p>
            <a:pPr indent="0" lvl="0" marL="0" rtl="0" algn="l">
              <a:lnSpc>
                <a:spcPct val="100000"/>
              </a:lnSpc>
              <a:spcBef>
                <a:spcPts val="1200"/>
              </a:spcBef>
              <a:spcAft>
                <a:spcPts val="0"/>
              </a:spcAft>
              <a:buClr>
                <a:schemeClr val="dk1"/>
              </a:buClr>
              <a:buSzPts val="1100"/>
              <a:buFont typeface="Arial"/>
              <a:buNone/>
            </a:pPr>
            <a:r>
              <a:rPr lang="en-GB" sz="1400">
                <a:solidFill>
                  <a:schemeClr val="dk1"/>
                </a:solidFill>
              </a:rPr>
              <a:t>Put your name on the sketch and label number 1.</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6"/>
          <p:cNvSpPr txBox="1"/>
          <p:nvPr>
            <p:ph idx="1" type="body"/>
          </p:nvPr>
        </p:nvSpPr>
        <p:spPr>
          <a:xfrm>
            <a:off x="311700" y="3838475"/>
            <a:ext cx="8520600" cy="1252500"/>
          </a:xfrm>
          <a:prstGeom prst="rect">
            <a:avLst/>
          </a:prstGeom>
        </p:spPr>
        <p:txBody>
          <a:bodyPr anchorCtr="0" anchor="t" bIns="91425" lIns="91425" spcFirstLastPara="1" rIns="91425" wrap="square" tIns="91425">
            <a:normAutofit/>
          </a:bodyPr>
          <a:lstStyle/>
          <a:p>
            <a:pPr indent="0" lvl="0" marL="0" rtl="0" algn="ctr">
              <a:spcBef>
                <a:spcPts val="800"/>
              </a:spcBef>
              <a:spcAft>
                <a:spcPts val="0"/>
              </a:spcAft>
              <a:buClr>
                <a:schemeClr val="dk1"/>
              </a:buClr>
              <a:buSzPts val="1100"/>
              <a:buFont typeface="Arial"/>
              <a:buNone/>
            </a:pPr>
            <a:r>
              <a:rPr lang="en-GB" sz="1400">
                <a:solidFill>
                  <a:schemeClr val="dk1"/>
                </a:solidFill>
              </a:rPr>
              <a:t>A</a:t>
            </a:r>
            <a:r>
              <a:rPr lang="en-GB" sz="1400">
                <a:solidFill>
                  <a:schemeClr val="dk1"/>
                </a:solidFill>
              </a:rPr>
              <a:t>. type of first drawing made by children, showing how vision has not been consulted</a:t>
            </a:r>
            <a:endParaRPr sz="1400">
              <a:solidFill>
                <a:schemeClr val="dk1"/>
              </a:solidFill>
            </a:endParaRPr>
          </a:p>
          <a:p>
            <a:pPr indent="0" lvl="0" marL="0" rtl="0" algn="ctr">
              <a:spcBef>
                <a:spcPts val="800"/>
              </a:spcBef>
              <a:spcAft>
                <a:spcPts val="0"/>
              </a:spcAft>
              <a:buNone/>
            </a:pPr>
            <a:r>
              <a:rPr lang="en-GB" sz="1400">
                <a:solidFill>
                  <a:schemeClr val="dk1"/>
                </a:solidFill>
              </a:rPr>
              <a:t>B</a:t>
            </a:r>
            <a:r>
              <a:rPr lang="en-GB" sz="1400">
                <a:solidFill>
                  <a:schemeClr val="dk1"/>
                </a:solidFill>
              </a:rPr>
              <a:t>. type of what might have been expected if crudest expression of visual appearance had been attempted</a:t>
            </a:r>
            <a:endParaRPr sz="1400">
              <a:solidFill>
                <a:schemeClr val="dk1"/>
              </a:solidFill>
            </a:endParaRPr>
          </a:p>
          <a:p>
            <a:pPr indent="0" lvl="0" marL="0" rtl="0" algn="ctr">
              <a:spcBef>
                <a:spcPts val="800"/>
              </a:spcBef>
              <a:spcAft>
                <a:spcPts val="800"/>
              </a:spcAft>
              <a:buNone/>
            </a:pPr>
            <a:r>
              <a:rPr lang="en-GB" sz="1400">
                <a:solidFill>
                  <a:schemeClr val="dk1"/>
                </a:solidFill>
              </a:rPr>
              <a:t>(</a:t>
            </a:r>
            <a:r>
              <a:rPr i="1" lang="en-GB" sz="1400">
                <a:solidFill>
                  <a:schemeClr val="dk1"/>
                </a:solidFill>
              </a:rPr>
              <a:t>Speed, 1972, p.44</a:t>
            </a:r>
            <a:r>
              <a:rPr lang="en-GB" sz="1400">
                <a:solidFill>
                  <a:schemeClr val="dk1"/>
                </a:solidFill>
              </a:rPr>
              <a:t>)</a:t>
            </a:r>
            <a:endParaRPr sz="1400">
              <a:solidFill>
                <a:schemeClr val="dk1"/>
              </a:solidFill>
            </a:endParaRPr>
          </a:p>
        </p:txBody>
      </p:sp>
      <p:pic>
        <p:nvPicPr>
          <p:cNvPr id="73" name="Google Shape;73;p16"/>
          <p:cNvPicPr preferRelativeResize="0"/>
          <p:nvPr/>
        </p:nvPicPr>
        <p:blipFill>
          <a:blip r:embed="rId3">
            <a:alphaModFix/>
          </a:blip>
          <a:stretch>
            <a:fillRect/>
          </a:stretch>
        </p:blipFill>
        <p:spPr>
          <a:xfrm>
            <a:off x="2143888" y="505950"/>
            <a:ext cx="4856225" cy="3241100"/>
          </a:xfrm>
          <a:prstGeom prst="rect">
            <a:avLst/>
          </a:prstGeom>
          <a:noFill/>
          <a:ln>
            <a:noFill/>
          </a:ln>
        </p:spPr>
      </p:pic>
      <p:sp>
        <p:nvSpPr>
          <p:cNvPr id="74" name="Google Shape;74;p16"/>
          <p:cNvSpPr txBox="1"/>
          <p:nvPr/>
        </p:nvSpPr>
        <p:spPr>
          <a:xfrm>
            <a:off x="619500" y="473200"/>
            <a:ext cx="6583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a:t>Analysis</a:t>
            </a:r>
            <a:r>
              <a:rPr b="1" lang="en-GB"/>
              <a:t> of first drawing:</a:t>
            </a:r>
            <a:endParaRPr b="1"/>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 name="Shape 78"/>
        <p:cNvGrpSpPr/>
        <p:nvPr/>
      </p:nvGrpSpPr>
      <p:grpSpPr>
        <a:xfrm>
          <a:off x="0" y="0"/>
          <a:ext cx="0" cy="0"/>
          <a:chOff x="0" y="0"/>
          <a:chExt cx="0" cy="0"/>
        </a:xfrm>
      </p:grpSpPr>
      <p:sp>
        <p:nvSpPr>
          <p:cNvPr id="79" name="Google Shape;79;p17"/>
          <p:cNvSpPr txBox="1"/>
          <p:nvPr/>
        </p:nvSpPr>
        <p:spPr>
          <a:xfrm>
            <a:off x="490150" y="902725"/>
            <a:ext cx="7638600" cy="4177500"/>
          </a:xfrm>
          <a:prstGeom prst="rect">
            <a:avLst/>
          </a:prstGeom>
          <a:noFill/>
          <a:ln>
            <a:noFill/>
          </a:ln>
        </p:spPr>
        <p:txBody>
          <a:bodyPr anchorCtr="0" anchor="t" bIns="91425" lIns="91425" spcFirstLastPara="1" rIns="91425" wrap="square" tIns="91425">
            <a:spAutoFit/>
          </a:bodyPr>
          <a:lstStyle/>
          <a:p>
            <a:pPr indent="-317500" lvl="0" marL="457200" rtl="0" algn="l">
              <a:lnSpc>
                <a:spcPct val="115000"/>
              </a:lnSpc>
              <a:spcBef>
                <a:spcPts val="1200"/>
              </a:spcBef>
              <a:spcAft>
                <a:spcPts val="0"/>
              </a:spcAft>
              <a:buClr>
                <a:schemeClr val="dk1"/>
              </a:buClr>
              <a:buSzPts val="1400"/>
              <a:buChar char="●"/>
            </a:pPr>
            <a:r>
              <a:rPr lang="en-GB">
                <a:solidFill>
                  <a:schemeClr val="dk1"/>
                </a:solidFill>
              </a:rPr>
              <a:t>Look at what you are drawing while you draw.</a:t>
            </a:r>
            <a:br>
              <a:rPr lang="en-GB">
                <a:solidFill>
                  <a:schemeClr val="dk1"/>
                </a:solidFill>
              </a:rPr>
            </a:br>
            <a:endParaRPr>
              <a:solidFill>
                <a:schemeClr val="dk1"/>
              </a:solidFill>
            </a:endParaRPr>
          </a:p>
          <a:p>
            <a:pPr indent="-317500" lvl="0" marL="457200" rtl="0" algn="l">
              <a:lnSpc>
                <a:spcPct val="115000"/>
              </a:lnSpc>
              <a:spcBef>
                <a:spcPts val="0"/>
              </a:spcBef>
              <a:spcAft>
                <a:spcPts val="0"/>
              </a:spcAft>
              <a:buClr>
                <a:schemeClr val="dk1"/>
              </a:buClr>
              <a:buSzPts val="1400"/>
              <a:buChar char="●"/>
            </a:pPr>
            <a:r>
              <a:rPr lang="en-GB">
                <a:solidFill>
                  <a:schemeClr val="dk1"/>
                </a:solidFill>
              </a:rPr>
              <a:t>Do not look at the paper - at all.</a:t>
            </a:r>
            <a:br>
              <a:rPr lang="en-GB">
                <a:solidFill>
                  <a:schemeClr val="dk1"/>
                </a:solidFill>
              </a:rPr>
            </a:br>
            <a:endParaRPr>
              <a:solidFill>
                <a:schemeClr val="dk1"/>
              </a:solidFill>
            </a:endParaRPr>
          </a:p>
          <a:p>
            <a:pPr indent="-317500" lvl="0" marL="457200" rtl="0" algn="l">
              <a:lnSpc>
                <a:spcPct val="115000"/>
              </a:lnSpc>
              <a:spcBef>
                <a:spcPts val="0"/>
              </a:spcBef>
              <a:spcAft>
                <a:spcPts val="0"/>
              </a:spcAft>
              <a:buClr>
                <a:schemeClr val="dk1"/>
              </a:buClr>
              <a:buSzPts val="1400"/>
              <a:buChar char="●"/>
            </a:pPr>
            <a:r>
              <a:rPr lang="en-GB">
                <a:solidFill>
                  <a:schemeClr val="dk1"/>
                </a:solidFill>
              </a:rPr>
              <a:t>Do not lift the pencil from the paper when drawing - at all.</a:t>
            </a:r>
            <a:br>
              <a:rPr lang="en-GB">
                <a:solidFill>
                  <a:schemeClr val="dk1"/>
                </a:solidFill>
              </a:rPr>
            </a:br>
            <a:endParaRPr>
              <a:solidFill>
                <a:schemeClr val="dk1"/>
              </a:solidFill>
            </a:endParaRPr>
          </a:p>
          <a:p>
            <a:pPr indent="-317500" lvl="0" marL="457200" rtl="0" algn="l">
              <a:lnSpc>
                <a:spcPct val="115000"/>
              </a:lnSpc>
              <a:spcBef>
                <a:spcPts val="0"/>
              </a:spcBef>
              <a:spcAft>
                <a:spcPts val="0"/>
              </a:spcAft>
              <a:buClr>
                <a:schemeClr val="dk1"/>
              </a:buClr>
              <a:buSzPts val="1400"/>
              <a:buChar char="●"/>
            </a:pPr>
            <a:r>
              <a:rPr lang="en-GB">
                <a:solidFill>
                  <a:schemeClr val="dk1"/>
                </a:solidFill>
              </a:rPr>
              <a:t>This is an important skill in </a:t>
            </a:r>
            <a:r>
              <a:rPr lang="en-GB">
                <a:solidFill>
                  <a:schemeClr val="dk1"/>
                </a:solidFill>
              </a:rPr>
              <a:t>training</a:t>
            </a:r>
            <a:r>
              <a:rPr lang="en-GB">
                <a:solidFill>
                  <a:schemeClr val="dk1"/>
                </a:solidFill>
              </a:rPr>
              <a:t> to draw what you see, not what you think you see</a:t>
            </a:r>
            <a:r>
              <a:rPr lang="en-GB">
                <a:solidFill>
                  <a:schemeClr val="dk1"/>
                </a:solidFill>
              </a:rPr>
              <a:t>.</a:t>
            </a:r>
            <a:br>
              <a:rPr lang="en-GB">
                <a:solidFill>
                  <a:schemeClr val="dk1"/>
                </a:solidFill>
              </a:rPr>
            </a:br>
            <a:endParaRPr>
              <a:solidFill>
                <a:schemeClr val="dk1"/>
              </a:solidFill>
            </a:endParaRPr>
          </a:p>
          <a:p>
            <a:pPr indent="-317500" lvl="0" marL="457200" rtl="0" algn="l">
              <a:lnSpc>
                <a:spcPct val="115000"/>
              </a:lnSpc>
              <a:spcBef>
                <a:spcPts val="0"/>
              </a:spcBef>
              <a:spcAft>
                <a:spcPts val="0"/>
              </a:spcAft>
              <a:buClr>
                <a:schemeClr val="dk1"/>
              </a:buClr>
              <a:buSzPts val="1400"/>
              <a:buChar char="●"/>
            </a:pPr>
            <a:r>
              <a:rPr lang="en-GB">
                <a:solidFill>
                  <a:schemeClr val="dk1"/>
                </a:solidFill>
              </a:rPr>
              <a:t>Continuous</a:t>
            </a:r>
            <a:r>
              <a:rPr lang="en-GB">
                <a:solidFill>
                  <a:schemeClr val="dk1"/>
                </a:solidFill>
              </a:rPr>
              <a:t> line will give confidence, helps to deter fiddling.</a:t>
            </a:r>
            <a:br>
              <a:rPr lang="en-GB">
                <a:solidFill>
                  <a:schemeClr val="dk1"/>
                </a:solidFill>
              </a:rPr>
            </a:br>
            <a:endParaRPr>
              <a:solidFill>
                <a:schemeClr val="dk1"/>
              </a:solidFill>
            </a:endParaRPr>
          </a:p>
          <a:p>
            <a:pPr indent="-317500" lvl="0" marL="457200" rtl="0" algn="l">
              <a:lnSpc>
                <a:spcPct val="115000"/>
              </a:lnSpc>
              <a:spcBef>
                <a:spcPts val="0"/>
              </a:spcBef>
              <a:spcAft>
                <a:spcPts val="0"/>
              </a:spcAft>
              <a:buClr>
                <a:schemeClr val="dk1"/>
              </a:buClr>
              <a:buSzPts val="1400"/>
              <a:buChar char="●"/>
            </a:pPr>
            <a:r>
              <a:rPr lang="en-GB">
                <a:solidFill>
                  <a:schemeClr val="dk1"/>
                </a:solidFill>
              </a:rPr>
              <a:t>Do not hold the pencil for writing, hold it further back, this will ‘loosen’ your drawing. </a:t>
            </a:r>
            <a:endParaRPr>
              <a:solidFill>
                <a:schemeClr val="dk1"/>
              </a:solidFill>
            </a:endParaRPr>
          </a:p>
          <a:p>
            <a:pPr indent="0" lvl="0" marL="457200" rtl="0" algn="l">
              <a:lnSpc>
                <a:spcPct val="115000"/>
              </a:lnSpc>
              <a:spcBef>
                <a:spcPts val="1200"/>
              </a:spcBef>
              <a:spcAft>
                <a:spcPts val="0"/>
              </a:spcAft>
              <a:buNone/>
            </a:pPr>
            <a:r>
              <a:t/>
            </a:r>
            <a:endParaRPr>
              <a:solidFill>
                <a:schemeClr val="dk1"/>
              </a:solidFill>
            </a:endParaRPr>
          </a:p>
          <a:p>
            <a:pPr indent="0" lvl="0" marL="0" rtl="0" algn="l">
              <a:lnSpc>
                <a:spcPct val="115000"/>
              </a:lnSpc>
              <a:spcBef>
                <a:spcPts val="1200"/>
              </a:spcBef>
              <a:spcAft>
                <a:spcPts val="1200"/>
              </a:spcAft>
              <a:buNone/>
            </a:pPr>
            <a:r>
              <a:rPr lang="en-GB">
                <a:solidFill>
                  <a:schemeClr val="dk1"/>
                </a:solidFill>
              </a:rPr>
              <a:t>Now make a drawing of your neighbour using this method, 2 minutes, no peeking, have faith!</a:t>
            </a:r>
            <a:br>
              <a:rPr lang="en-GB">
                <a:solidFill>
                  <a:schemeClr val="dk1"/>
                </a:solidFill>
              </a:rPr>
            </a:br>
            <a:r>
              <a:rPr lang="en-GB">
                <a:solidFill>
                  <a:schemeClr val="dk1"/>
                </a:solidFill>
              </a:rPr>
              <a:t>Put your name on the sketch and label number 2.</a:t>
            </a:r>
            <a:br>
              <a:rPr lang="en-GB">
                <a:solidFill>
                  <a:schemeClr val="dk1"/>
                </a:solidFill>
              </a:rPr>
            </a:br>
            <a:endParaRPr>
              <a:solidFill>
                <a:schemeClr val="dk1"/>
              </a:solidFill>
            </a:endParaRPr>
          </a:p>
        </p:txBody>
      </p:sp>
      <p:sp>
        <p:nvSpPr>
          <p:cNvPr id="80" name="Google Shape;80;p17"/>
          <p:cNvSpPr txBox="1"/>
          <p:nvPr/>
        </p:nvSpPr>
        <p:spPr>
          <a:xfrm>
            <a:off x="543050" y="346575"/>
            <a:ext cx="8203200" cy="400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1200"/>
              </a:spcAft>
              <a:buClr>
                <a:schemeClr val="dk1"/>
              </a:buClr>
              <a:buSzPts val="1100"/>
              <a:buFont typeface="Arial"/>
              <a:buNone/>
            </a:pPr>
            <a:r>
              <a:rPr b="1" lang="en-GB">
                <a:solidFill>
                  <a:schemeClr val="dk1"/>
                </a:solidFill>
              </a:rPr>
              <a:t>Continuous Line Blind Contour Drawing: as popularised by </a:t>
            </a:r>
            <a:r>
              <a:rPr b="1" lang="en-GB">
                <a:solidFill>
                  <a:srgbClr val="4D5156"/>
                </a:solidFill>
                <a:highlight>
                  <a:srgbClr val="FFFFFF"/>
                </a:highlight>
              </a:rPr>
              <a:t>Kimon Nicolaïdes</a:t>
            </a:r>
            <a:r>
              <a:rPr b="1" lang="en-GB">
                <a:solidFill>
                  <a:schemeClr val="dk1"/>
                </a:solidFill>
              </a:rPr>
              <a:t> </a:t>
            </a:r>
            <a:endParaRPr b="1"/>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 name="Shape 84"/>
        <p:cNvGrpSpPr/>
        <p:nvPr/>
      </p:nvGrpSpPr>
      <p:grpSpPr>
        <a:xfrm>
          <a:off x="0" y="0"/>
          <a:ext cx="0" cy="0"/>
          <a:chOff x="0" y="0"/>
          <a:chExt cx="0" cy="0"/>
        </a:xfrm>
      </p:grpSpPr>
      <p:sp>
        <p:nvSpPr>
          <p:cNvPr id="85" name="Google Shape;85;p18"/>
          <p:cNvSpPr txBox="1"/>
          <p:nvPr>
            <p:ph idx="1" type="body"/>
          </p:nvPr>
        </p:nvSpPr>
        <p:spPr>
          <a:xfrm>
            <a:off x="311700" y="190150"/>
            <a:ext cx="8520600" cy="3416400"/>
          </a:xfrm>
          <a:prstGeom prst="rect">
            <a:avLst/>
          </a:prstGeom>
        </p:spPr>
        <p:txBody>
          <a:bodyPr anchorCtr="0" anchor="t" bIns="91425" lIns="91425" spcFirstLastPara="1" rIns="91425" wrap="square" tIns="91425">
            <a:normAutofit/>
          </a:bodyPr>
          <a:lstStyle/>
          <a:p>
            <a:pPr indent="0" lvl="0" marL="0" rtl="0" algn="l">
              <a:spcBef>
                <a:spcPts val="2400"/>
              </a:spcBef>
              <a:spcAft>
                <a:spcPts val="0"/>
              </a:spcAft>
              <a:buNone/>
            </a:pPr>
            <a:r>
              <a:rPr b="1" lang="en-GB" sz="1400">
                <a:solidFill>
                  <a:srgbClr val="000000"/>
                </a:solidFill>
              </a:rPr>
              <a:t>Drawing a Realistic Head: Bringing Faces to Life</a:t>
            </a:r>
            <a:endParaRPr b="1" sz="1400">
              <a:solidFill>
                <a:srgbClr val="000000"/>
              </a:solidFill>
            </a:endParaRPr>
          </a:p>
          <a:p>
            <a:pPr indent="0" lvl="0" marL="0" rtl="0" algn="l">
              <a:lnSpc>
                <a:spcPct val="150000"/>
              </a:lnSpc>
              <a:spcBef>
                <a:spcPts val="1200"/>
              </a:spcBef>
              <a:spcAft>
                <a:spcPts val="0"/>
              </a:spcAft>
              <a:buNone/>
            </a:pPr>
            <a:r>
              <a:rPr lang="en-GB" sz="1400">
                <a:solidFill>
                  <a:srgbClr val="000000"/>
                </a:solidFill>
              </a:rPr>
              <a:t>While capturing a likeness can be a challenge, heads and faces are some of the trickiest things to draw.</a:t>
            </a:r>
            <a:endParaRPr sz="1400">
              <a:solidFill>
                <a:srgbClr val="000000"/>
              </a:solidFill>
            </a:endParaRPr>
          </a:p>
          <a:p>
            <a:pPr indent="0" lvl="0" marL="0" rtl="0" algn="l">
              <a:lnSpc>
                <a:spcPct val="150000"/>
              </a:lnSpc>
              <a:spcBef>
                <a:spcPts val="1200"/>
              </a:spcBef>
              <a:spcAft>
                <a:spcPts val="0"/>
              </a:spcAft>
              <a:buNone/>
            </a:pPr>
            <a:r>
              <a:rPr lang="en-GB" sz="1400">
                <a:solidFill>
                  <a:srgbClr val="000000"/>
                </a:solidFill>
              </a:rPr>
              <a:t>Let’s focus specifically on drawing better facial features and a realistic head. Because we spend all day looking at people, we are very aware when something is a little off in a portrait drawing or painting. </a:t>
            </a:r>
            <a:endParaRPr sz="1400">
              <a:solidFill>
                <a:srgbClr val="000000"/>
              </a:solidFill>
            </a:endParaRPr>
          </a:p>
          <a:p>
            <a:pPr indent="0" lvl="0" marL="0" rtl="0" algn="l">
              <a:spcBef>
                <a:spcPts val="1200"/>
              </a:spcBef>
              <a:spcAft>
                <a:spcPts val="0"/>
              </a:spcAft>
              <a:buNone/>
            </a:pPr>
            <a:br>
              <a:rPr lang="en-GB" sz="1200">
                <a:solidFill>
                  <a:srgbClr val="000000"/>
                </a:solidFill>
              </a:rPr>
            </a:br>
            <a:br>
              <a:rPr lang="en-GB" sz="1200">
                <a:solidFill>
                  <a:srgbClr val="000000"/>
                </a:solidFill>
              </a:rPr>
            </a:br>
            <a:endParaRPr sz="1200">
              <a:solidFill>
                <a:srgbClr val="000000"/>
              </a:solidFill>
            </a:endParaRPr>
          </a:p>
          <a:p>
            <a:pPr indent="0" lvl="0" marL="0" rtl="0" algn="l">
              <a:spcBef>
                <a:spcPts val="1200"/>
              </a:spcBef>
              <a:spcAft>
                <a:spcPts val="1200"/>
              </a:spcAft>
              <a:buNone/>
            </a:pPr>
            <a:r>
              <a:t/>
            </a:r>
            <a:endParaRPr/>
          </a:p>
        </p:txBody>
      </p:sp>
      <p:pic>
        <p:nvPicPr>
          <p:cNvPr id="86" name="Google Shape;86;p18"/>
          <p:cNvPicPr preferRelativeResize="0"/>
          <p:nvPr/>
        </p:nvPicPr>
        <p:blipFill>
          <a:blip r:embed="rId3">
            <a:alphaModFix/>
          </a:blip>
          <a:stretch>
            <a:fillRect/>
          </a:stretch>
        </p:blipFill>
        <p:spPr>
          <a:xfrm>
            <a:off x="422325" y="1867150"/>
            <a:ext cx="7980349" cy="333165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19"/>
          <p:cNvSpPr txBox="1"/>
          <p:nvPr/>
        </p:nvSpPr>
        <p:spPr>
          <a:xfrm>
            <a:off x="444675" y="730050"/>
            <a:ext cx="4127400" cy="3947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800"/>
              </a:spcBef>
              <a:spcAft>
                <a:spcPts val="0"/>
              </a:spcAft>
              <a:buNone/>
            </a:pPr>
            <a:r>
              <a:rPr lang="en-GB">
                <a:solidFill>
                  <a:schemeClr val="dk1"/>
                </a:solidFill>
              </a:rPr>
              <a:t>Here are useful tips to keep in mind as you practice drawing a head.</a:t>
            </a:r>
            <a:endParaRPr>
              <a:solidFill>
                <a:schemeClr val="dk1"/>
              </a:solidFill>
            </a:endParaRPr>
          </a:p>
          <a:p>
            <a:pPr indent="0" lvl="0" marL="0" rtl="0" algn="l">
              <a:lnSpc>
                <a:spcPct val="140000"/>
              </a:lnSpc>
              <a:spcBef>
                <a:spcPts val="1400"/>
              </a:spcBef>
              <a:spcAft>
                <a:spcPts val="0"/>
              </a:spcAft>
              <a:buNone/>
            </a:pPr>
            <a:r>
              <a:rPr lang="en-GB">
                <a:solidFill>
                  <a:schemeClr val="dk1"/>
                </a:solidFill>
              </a:rPr>
              <a:t>1. Know your proportions</a:t>
            </a:r>
            <a:endParaRPr>
              <a:solidFill>
                <a:schemeClr val="dk1"/>
              </a:solidFill>
            </a:endParaRPr>
          </a:p>
          <a:p>
            <a:pPr indent="0" lvl="0" marL="0" rtl="0" algn="l">
              <a:lnSpc>
                <a:spcPct val="150000"/>
              </a:lnSpc>
              <a:spcBef>
                <a:spcPts val="1200"/>
              </a:spcBef>
              <a:spcAft>
                <a:spcPts val="0"/>
              </a:spcAft>
              <a:buNone/>
            </a:pPr>
            <a:r>
              <a:rPr lang="en-GB">
                <a:solidFill>
                  <a:schemeClr val="dk1"/>
                </a:solidFill>
              </a:rPr>
              <a:t>Heads are not perfect circles, and they are not perfect ovals either. You can think of them as kind of egg-shaped, with the tapered end toward the bottom. Of course, this varies depending on the actual person and the angle you are seeing them from. But let’s start with an egg…</a:t>
            </a:r>
            <a:endParaRPr>
              <a:solidFill>
                <a:schemeClr val="dk1"/>
              </a:solidFill>
            </a:endParaRPr>
          </a:p>
          <a:p>
            <a:pPr indent="0" lvl="0" marL="0" rtl="0" algn="l">
              <a:lnSpc>
                <a:spcPct val="150000"/>
              </a:lnSpc>
              <a:spcBef>
                <a:spcPts val="1200"/>
              </a:spcBef>
              <a:spcAft>
                <a:spcPts val="0"/>
              </a:spcAft>
              <a:buNone/>
            </a:pPr>
            <a:r>
              <a:rPr lang="en-GB">
                <a:solidFill>
                  <a:schemeClr val="dk1"/>
                </a:solidFill>
              </a:rPr>
              <a:t>Take another sheet and draw along with the presentation.</a:t>
            </a:r>
            <a:endParaRPr>
              <a:solidFill>
                <a:schemeClr val="dk1"/>
              </a:solidFill>
            </a:endParaRPr>
          </a:p>
        </p:txBody>
      </p:sp>
      <p:pic>
        <p:nvPicPr>
          <p:cNvPr id="92" name="Google Shape;92;p19"/>
          <p:cNvPicPr preferRelativeResize="0"/>
          <p:nvPr/>
        </p:nvPicPr>
        <p:blipFill>
          <a:blip r:embed="rId3">
            <a:alphaModFix/>
          </a:blip>
          <a:stretch>
            <a:fillRect/>
          </a:stretch>
        </p:blipFill>
        <p:spPr>
          <a:xfrm>
            <a:off x="5277475" y="373625"/>
            <a:ext cx="2981325" cy="41433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20"/>
          <p:cNvSpPr txBox="1"/>
          <p:nvPr/>
        </p:nvSpPr>
        <p:spPr>
          <a:xfrm>
            <a:off x="444675" y="730050"/>
            <a:ext cx="4127400" cy="2216400"/>
          </a:xfrm>
          <a:prstGeom prst="rect">
            <a:avLst/>
          </a:prstGeom>
          <a:noFill/>
          <a:ln>
            <a:noFill/>
          </a:ln>
        </p:spPr>
        <p:txBody>
          <a:bodyPr anchorCtr="0" anchor="t" bIns="91425" lIns="91425" spcFirstLastPara="1" rIns="91425" wrap="square" tIns="91425">
            <a:spAutoFit/>
          </a:bodyPr>
          <a:lstStyle/>
          <a:p>
            <a:pPr indent="0" lvl="0" marL="0" rtl="0" algn="l">
              <a:spcBef>
                <a:spcPts val="1200"/>
              </a:spcBef>
              <a:spcAft>
                <a:spcPts val="0"/>
              </a:spcAft>
              <a:buNone/>
            </a:pPr>
            <a:r>
              <a:rPr lang="en-GB">
                <a:solidFill>
                  <a:schemeClr val="dk1"/>
                </a:solidFill>
              </a:rPr>
              <a:t>2. Refine the jawline</a:t>
            </a:r>
            <a:endParaRPr>
              <a:solidFill>
                <a:schemeClr val="dk1"/>
              </a:solidFill>
            </a:endParaRPr>
          </a:p>
          <a:p>
            <a:pPr indent="0" lvl="0" marL="0" rtl="0" algn="l">
              <a:lnSpc>
                <a:spcPct val="150000"/>
              </a:lnSpc>
              <a:spcBef>
                <a:spcPts val="1200"/>
              </a:spcBef>
              <a:spcAft>
                <a:spcPts val="0"/>
              </a:spcAft>
              <a:buNone/>
            </a:pPr>
            <a:r>
              <a:rPr lang="en-GB">
                <a:solidFill>
                  <a:schemeClr val="dk1"/>
                </a:solidFill>
              </a:rPr>
              <a:t>If you are drawing a woman, this egg shape might do well to describe her jawline, but if we’re drawing a man with a slightly more angular jaw and flatter chin, bring the jawline out.</a:t>
            </a:r>
            <a:endParaRPr>
              <a:solidFill>
                <a:schemeClr val="dk1"/>
              </a:solidFill>
            </a:endParaRPr>
          </a:p>
          <a:p>
            <a:pPr indent="0" lvl="0" marL="0" rtl="0" algn="l">
              <a:lnSpc>
                <a:spcPct val="150000"/>
              </a:lnSpc>
              <a:spcBef>
                <a:spcPts val="1200"/>
              </a:spcBef>
              <a:spcAft>
                <a:spcPts val="0"/>
              </a:spcAft>
              <a:buNone/>
            </a:pPr>
            <a:r>
              <a:t/>
            </a:r>
            <a:endParaRPr>
              <a:solidFill>
                <a:schemeClr val="dk1"/>
              </a:solidFill>
            </a:endParaRPr>
          </a:p>
        </p:txBody>
      </p:sp>
      <p:pic>
        <p:nvPicPr>
          <p:cNvPr id="98" name="Google Shape;98;p20"/>
          <p:cNvPicPr preferRelativeResize="0"/>
          <p:nvPr/>
        </p:nvPicPr>
        <p:blipFill rotWithShape="1">
          <a:blip r:embed="rId3">
            <a:alphaModFix/>
          </a:blip>
          <a:srcRect b="0" l="826" r="826" t="0"/>
          <a:stretch/>
        </p:blipFill>
        <p:spPr>
          <a:xfrm>
            <a:off x="5277475" y="373625"/>
            <a:ext cx="2981325" cy="414337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21"/>
          <p:cNvSpPr txBox="1"/>
          <p:nvPr/>
        </p:nvSpPr>
        <p:spPr>
          <a:xfrm>
            <a:off x="444675" y="730050"/>
            <a:ext cx="4127400" cy="28953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400"/>
              </a:spcBef>
              <a:spcAft>
                <a:spcPts val="0"/>
              </a:spcAft>
              <a:buNone/>
            </a:pPr>
            <a:r>
              <a:rPr lang="en-GB">
                <a:solidFill>
                  <a:schemeClr val="dk1"/>
                </a:solidFill>
              </a:rPr>
              <a:t>3. Where to place the eyes?</a:t>
            </a:r>
            <a:endParaRPr>
              <a:solidFill>
                <a:schemeClr val="dk1"/>
              </a:solidFill>
            </a:endParaRPr>
          </a:p>
          <a:p>
            <a:pPr indent="0" lvl="0" marL="0" rtl="0" algn="l">
              <a:lnSpc>
                <a:spcPct val="150000"/>
              </a:lnSpc>
              <a:spcBef>
                <a:spcPts val="1200"/>
              </a:spcBef>
              <a:spcAft>
                <a:spcPts val="0"/>
              </a:spcAft>
              <a:buNone/>
            </a:pPr>
            <a:r>
              <a:rPr lang="en-GB">
                <a:solidFill>
                  <a:schemeClr val="dk1"/>
                </a:solidFill>
              </a:rPr>
              <a:t>We have a tendency to think the eyes are closer to the top of the head than the bottom because they are the highest facial feature. But that’s not really the case.</a:t>
            </a:r>
            <a:endParaRPr>
              <a:solidFill>
                <a:schemeClr val="dk1"/>
              </a:solidFill>
            </a:endParaRPr>
          </a:p>
          <a:p>
            <a:pPr indent="0" lvl="0" marL="0" rtl="0" algn="l">
              <a:lnSpc>
                <a:spcPct val="150000"/>
              </a:lnSpc>
              <a:spcBef>
                <a:spcPts val="1200"/>
              </a:spcBef>
              <a:spcAft>
                <a:spcPts val="0"/>
              </a:spcAft>
              <a:buNone/>
            </a:pPr>
            <a:r>
              <a:rPr lang="en-GB">
                <a:solidFill>
                  <a:schemeClr val="dk1"/>
                </a:solidFill>
              </a:rPr>
              <a:t>As you can see, </a:t>
            </a:r>
            <a:r>
              <a:rPr b="1" lang="en-GB">
                <a:solidFill>
                  <a:schemeClr val="dk1"/>
                </a:solidFill>
              </a:rPr>
              <a:t>the eyes are just about halfway between the bottom of the jaw and the top of the head</a:t>
            </a:r>
            <a:r>
              <a:rPr lang="en-GB">
                <a:solidFill>
                  <a:schemeClr val="dk1"/>
                </a:solidFill>
              </a:rPr>
              <a:t>. There is a lot of head above the eyes!</a:t>
            </a:r>
            <a:endParaRPr>
              <a:solidFill>
                <a:schemeClr val="dk1"/>
              </a:solidFill>
            </a:endParaRPr>
          </a:p>
        </p:txBody>
      </p:sp>
      <p:pic>
        <p:nvPicPr>
          <p:cNvPr id="104" name="Google Shape;104;p21"/>
          <p:cNvPicPr preferRelativeResize="0"/>
          <p:nvPr/>
        </p:nvPicPr>
        <p:blipFill rotWithShape="1">
          <a:blip r:embed="rId3">
            <a:alphaModFix/>
          </a:blip>
          <a:srcRect b="0" l="10417" r="10417" t="0"/>
          <a:stretch/>
        </p:blipFill>
        <p:spPr>
          <a:xfrm>
            <a:off x="5277475" y="373625"/>
            <a:ext cx="2981326" cy="414337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 name="Shape 108"/>
        <p:cNvGrpSpPr/>
        <p:nvPr/>
      </p:nvGrpSpPr>
      <p:grpSpPr>
        <a:xfrm>
          <a:off x="0" y="0"/>
          <a:ext cx="0" cy="0"/>
          <a:chOff x="0" y="0"/>
          <a:chExt cx="0" cy="0"/>
        </a:xfrm>
      </p:grpSpPr>
      <p:sp>
        <p:nvSpPr>
          <p:cNvPr id="109" name="Google Shape;109;p22"/>
          <p:cNvSpPr txBox="1"/>
          <p:nvPr/>
        </p:nvSpPr>
        <p:spPr>
          <a:xfrm>
            <a:off x="444675" y="730050"/>
            <a:ext cx="4127400" cy="3168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400"/>
              </a:spcBef>
              <a:spcAft>
                <a:spcPts val="0"/>
              </a:spcAft>
              <a:buNone/>
            </a:pPr>
            <a:r>
              <a:rPr lang="en-GB">
                <a:solidFill>
                  <a:schemeClr val="dk1"/>
                </a:solidFill>
              </a:rPr>
              <a:t>4</a:t>
            </a:r>
            <a:r>
              <a:rPr lang="en-GB">
                <a:solidFill>
                  <a:schemeClr val="dk1"/>
                </a:solidFill>
              </a:rPr>
              <a:t>. </a:t>
            </a:r>
            <a:r>
              <a:rPr lang="en-GB">
                <a:solidFill>
                  <a:schemeClr val="dk1"/>
                </a:solidFill>
              </a:rPr>
              <a:t>A good rule of thumb is that the head is about 5 eyes wide</a:t>
            </a:r>
            <a:endParaRPr>
              <a:solidFill>
                <a:schemeClr val="dk1"/>
              </a:solidFill>
            </a:endParaRPr>
          </a:p>
          <a:p>
            <a:pPr indent="0" lvl="0" marL="0" rtl="0" algn="l">
              <a:lnSpc>
                <a:spcPct val="150000"/>
              </a:lnSpc>
              <a:spcBef>
                <a:spcPts val="1200"/>
              </a:spcBef>
              <a:spcAft>
                <a:spcPts val="0"/>
              </a:spcAft>
              <a:buNone/>
            </a:pPr>
            <a:r>
              <a:rPr lang="en-GB">
                <a:solidFill>
                  <a:schemeClr val="dk1"/>
                </a:solidFill>
              </a:rPr>
              <a:t>That means the gap between the eyes where the bridge of the nose is located is about the same width as the face on either side of the eyes. Like any rule of thumb, it’s important to remember this isn’t always the case, and that this applies only to drawing the face head-on in a portrait.</a:t>
            </a:r>
            <a:endParaRPr>
              <a:solidFill>
                <a:schemeClr val="dk1"/>
              </a:solidFill>
            </a:endParaRPr>
          </a:p>
          <a:p>
            <a:pPr indent="0" lvl="0" marL="0" rtl="0" algn="l">
              <a:lnSpc>
                <a:spcPct val="115000"/>
              </a:lnSpc>
              <a:spcBef>
                <a:spcPts val="1400"/>
              </a:spcBef>
              <a:spcAft>
                <a:spcPts val="400"/>
              </a:spcAft>
              <a:buNone/>
            </a:pPr>
            <a:r>
              <a:t/>
            </a:r>
            <a:endParaRPr>
              <a:solidFill>
                <a:schemeClr val="dk1"/>
              </a:solidFill>
            </a:endParaRPr>
          </a:p>
        </p:txBody>
      </p:sp>
      <p:pic>
        <p:nvPicPr>
          <p:cNvPr id="110" name="Google Shape;110;p22"/>
          <p:cNvPicPr preferRelativeResize="0"/>
          <p:nvPr/>
        </p:nvPicPr>
        <p:blipFill rotWithShape="1">
          <a:blip r:embed="rId3">
            <a:alphaModFix/>
          </a:blip>
          <a:srcRect b="0" l="10147" r="10139" t="0"/>
          <a:stretch/>
        </p:blipFill>
        <p:spPr>
          <a:xfrm>
            <a:off x="5277475" y="373625"/>
            <a:ext cx="2981325" cy="414337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23"/>
          <p:cNvSpPr txBox="1"/>
          <p:nvPr/>
        </p:nvSpPr>
        <p:spPr>
          <a:xfrm>
            <a:off x="444675" y="730050"/>
            <a:ext cx="4127400" cy="4198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400"/>
              </a:spcBef>
              <a:spcAft>
                <a:spcPts val="0"/>
              </a:spcAft>
              <a:buNone/>
            </a:pPr>
            <a:r>
              <a:rPr lang="en-GB">
                <a:solidFill>
                  <a:schemeClr val="dk1"/>
                </a:solidFill>
              </a:rPr>
              <a:t>5. Now let’s place the ears</a:t>
            </a:r>
            <a:endParaRPr>
              <a:solidFill>
                <a:schemeClr val="dk1"/>
              </a:solidFill>
            </a:endParaRPr>
          </a:p>
          <a:p>
            <a:pPr indent="0" lvl="0" marL="0" rtl="0" algn="l">
              <a:lnSpc>
                <a:spcPct val="150000"/>
              </a:lnSpc>
              <a:spcBef>
                <a:spcPts val="1200"/>
              </a:spcBef>
              <a:spcAft>
                <a:spcPts val="0"/>
              </a:spcAft>
              <a:buNone/>
            </a:pPr>
            <a:r>
              <a:rPr lang="en-GB">
                <a:solidFill>
                  <a:schemeClr val="dk1"/>
                </a:solidFill>
              </a:rPr>
              <a:t>Locate the tops just above the eyes, and bring them down to a point almost halfway from the eyes to the bottom of the jaw. Depending on the person, the ears can stick out a lot or a little, so there’s not a good rule for that other than careful observation.</a:t>
            </a:r>
            <a:endParaRPr>
              <a:solidFill>
                <a:schemeClr val="dk1"/>
              </a:solidFill>
            </a:endParaRPr>
          </a:p>
          <a:p>
            <a:pPr indent="0" lvl="0" marL="0" rtl="0" algn="l">
              <a:lnSpc>
                <a:spcPct val="150000"/>
              </a:lnSpc>
              <a:spcBef>
                <a:spcPts val="1200"/>
              </a:spcBef>
              <a:spcAft>
                <a:spcPts val="0"/>
              </a:spcAft>
              <a:buNone/>
            </a:pPr>
            <a:r>
              <a:rPr lang="en-GB">
                <a:solidFill>
                  <a:schemeClr val="dk1"/>
                </a:solidFill>
              </a:rPr>
              <a:t>After drawing the ears, you now have a great idea about where to locate the nose!</a:t>
            </a:r>
            <a:endParaRPr>
              <a:solidFill>
                <a:schemeClr val="dk1"/>
              </a:solidFill>
            </a:endParaRPr>
          </a:p>
          <a:p>
            <a:pPr indent="0" lvl="0" marL="0" rtl="0" algn="l">
              <a:lnSpc>
                <a:spcPct val="150000"/>
              </a:lnSpc>
              <a:spcBef>
                <a:spcPts val="1200"/>
              </a:spcBef>
              <a:spcAft>
                <a:spcPts val="0"/>
              </a:spcAft>
              <a:buNone/>
            </a:pPr>
            <a:r>
              <a:t/>
            </a:r>
            <a:endParaRPr>
              <a:solidFill>
                <a:schemeClr val="dk1"/>
              </a:solidFill>
            </a:endParaRPr>
          </a:p>
          <a:p>
            <a:pPr indent="0" lvl="0" marL="0" rtl="0" algn="l">
              <a:lnSpc>
                <a:spcPct val="115000"/>
              </a:lnSpc>
              <a:spcBef>
                <a:spcPts val="1400"/>
              </a:spcBef>
              <a:spcAft>
                <a:spcPts val="400"/>
              </a:spcAft>
              <a:buNone/>
            </a:pPr>
            <a:r>
              <a:t/>
            </a:r>
            <a:endParaRPr>
              <a:solidFill>
                <a:schemeClr val="dk1"/>
              </a:solidFill>
            </a:endParaRPr>
          </a:p>
        </p:txBody>
      </p:sp>
      <p:pic>
        <p:nvPicPr>
          <p:cNvPr id="116" name="Google Shape;116;p23"/>
          <p:cNvPicPr preferRelativeResize="0"/>
          <p:nvPr/>
        </p:nvPicPr>
        <p:blipFill rotWithShape="1">
          <a:blip r:embed="rId3">
            <a:alphaModFix/>
          </a:blip>
          <a:srcRect b="0" l="4204" r="4204" t="0"/>
          <a:stretch/>
        </p:blipFill>
        <p:spPr>
          <a:xfrm>
            <a:off x="5277475" y="373625"/>
            <a:ext cx="2981326" cy="414337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24"/>
          <p:cNvSpPr txBox="1"/>
          <p:nvPr/>
        </p:nvSpPr>
        <p:spPr>
          <a:xfrm>
            <a:off x="444675" y="730050"/>
            <a:ext cx="4127400" cy="2855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400"/>
              </a:spcBef>
              <a:spcAft>
                <a:spcPts val="0"/>
              </a:spcAft>
              <a:buNone/>
            </a:pPr>
            <a:r>
              <a:rPr lang="en-GB">
                <a:solidFill>
                  <a:schemeClr val="dk1"/>
                </a:solidFill>
              </a:rPr>
              <a:t>6.</a:t>
            </a:r>
            <a:r>
              <a:rPr lang="en-GB">
                <a:solidFill>
                  <a:schemeClr val="dk1"/>
                </a:solidFill>
              </a:rPr>
              <a:t> </a:t>
            </a:r>
            <a:r>
              <a:rPr lang="en-GB">
                <a:solidFill>
                  <a:schemeClr val="dk1"/>
                </a:solidFill>
              </a:rPr>
              <a:t>Add the nose</a:t>
            </a:r>
            <a:endParaRPr>
              <a:solidFill>
                <a:schemeClr val="dk1"/>
              </a:solidFill>
            </a:endParaRPr>
          </a:p>
          <a:p>
            <a:pPr indent="0" lvl="0" marL="0" rtl="0" algn="l">
              <a:lnSpc>
                <a:spcPct val="150000"/>
              </a:lnSpc>
              <a:spcBef>
                <a:spcPts val="1200"/>
              </a:spcBef>
              <a:spcAft>
                <a:spcPts val="0"/>
              </a:spcAft>
              <a:buNone/>
            </a:pPr>
            <a:r>
              <a:rPr lang="en-GB">
                <a:solidFill>
                  <a:schemeClr val="dk1"/>
                </a:solidFill>
              </a:rPr>
              <a:t>Noses do vary quite a bit in width, so keep that in mind. The sides of this guy’s nose extend a little past the inside corners of his eyes.</a:t>
            </a:r>
            <a:endParaRPr>
              <a:solidFill>
                <a:schemeClr val="dk1"/>
              </a:solidFill>
            </a:endParaRPr>
          </a:p>
          <a:p>
            <a:pPr indent="0" lvl="0" marL="0" rtl="0" algn="l">
              <a:lnSpc>
                <a:spcPct val="115000"/>
              </a:lnSpc>
              <a:spcBef>
                <a:spcPts val="1400"/>
              </a:spcBef>
              <a:spcAft>
                <a:spcPts val="0"/>
              </a:spcAft>
              <a:buNone/>
            </a:pPr>
            <a:r>
              <a:t/>
            </a:r>
            <a:endParaRPr>
              <a:solidFill>
                <a:schemeClr val="dk1"/>
              </a:solidFill>
            </a:endParaRPr>
          </a:p>
          <a:p>
            <a:pPr indent="0" lvl="0" marL="0" rtl="0" algn="l">
              <a:lnSpc>
                <a:spcPct val="150000"/>
              </a:lnSpc>
              <a:spcBef>
                <a:spcPts val="1200"/>
              </a:spcBef>
              <a:spcAft>
                <a:spcPts val="0"/>
              </a:spcAft>
              <a:buNone/>
            </a:pPr>
            <a:r>
              <a:t/>
            </a:r>
            <a:endParaRPr>
              <a:solidFill>
                <a:schemeClr val="dk1"/>
              </a:solidFill>
            </a:endParaRPr>
          </a:p>
          <a:p>
            <a:pPr indent="0" lvl="0" marL="0" rtl="0" algn="l">
              <a:lnSpc>
                <a:spcPct val="115000"/>
              </a:lnSpc>
              <a:spcBef>
                <a:spcPts val="1400"/>
              </a:spcBef>
              <a:spcAft>
                <a:spcPts val="400"/>
              </a:spcAft>
              <a:buNone/>
            </a:pPr>
            <a:r>
              <a:t/>
            </a:r>
            <a:endParaRPr>
              <a:solidFill>
                <a:schemeClr val="dk1"/>
              </a:solidFill>
            </a:endParaRPr>
          </a:p>
        </p:txBody>
      </p:sp>
      <p:pic>
        <p:nvPicPr>
          <p:cNvPr id="122" name="Google Shape;122;p24"/>
          <p:cNvPicPr preferRelativeResize="0"/>
          <p:nvPr/>
        </p:nvPicPr>
        <p:blipFill rotWithShape="1">
          <a:blip r:embed="rId3">
            <a:alphaModFix/>
          </a:blip>
          <a:srcRect b="0" l="4653" r="4643" t="0"/>
          <a:stretch/>
        </p:blipFill>
        <p:spPr>
          <a:xfrm>
            <a:off x="5277475" y="373625"/>
            <a:ext cx="2981326" cy="414337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 name="Shape 126"/>
        <p:cNvGrpSpPr/>
        <p:nvPr/>
      </p:nvGrpSpPr>
      <p:grpSpPr>
        <a:xfrm>
          <a:off x="0" y="0"/>
          <a:ext cx="0" cy="0"/>
          <a:chOff x="0" y="0"/>
          <a:chExt cx="0" cy="0"/>
        </a:xfrm>
      </p:grpSpPr>
      <p:sp>
        <p:nvSpPr>
          <p:cNvPr id="127" name="Google Shape;127;p25"/>
          <p:cNvSpPr txBox="1"/>
          <p:nvPr/>
        </p:nvSpPr>
        <p:spPr>
          <a:xfrm>
            <a:off x="444675" y="730050"/>
            <a:ext cx="4127400" cy="4328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400"/>
              </a:spcBef>
              <a:spcAft>
                <a:spcPts val="0"/>
              </a:spcAft>
              <a:buNone/>
            </a:pPr>
            <a:r>
              <a:rPr lang="en-GB">
                <a:solidFill>
                  <a:schemeClr val="dk1"/>
                </a:solidFill>
              </a:rPr>
              <a:t>7. The mouth is a bit trickier</a:t>
            </a:r>
            <a:endParaRPr>
              <a:solidFill>
                <a:schemeClr val="dk1"/>
              </a:solidFill>
            </a:endParaRPr>
          </a:p>
          <a:p>
            <a:pPr indent="0" lvl="0" marL="0" rtl="0" algn="l">
              <a:lnSpc>
                <a:spcPct val="150000"/>
              </a:lnSpc>
              <a:spcBef>
                <a:spcPts val="1200"/>
              </a:spcBef>
              <a:spcAft>
                <a:spcPts val="0"/>
              </a:spcAft>
              <a:buNone/>
            </a:pPr>
            <a:r>
              <a:rPr lang="en-GB">
                <a:solidFill>
                  <a:schemeClr val="dk1"/>
                </a:solidFill>
              </a:rPr>
              <a:t>Rather than the mouth itself being halfway from the earlobes to the jawline, use that halfway point for the bottom lip. The width of the corners of the mouth often extends to about the location of the iris in the eyes above.</a:t>
            </a:r>
            <a:endParaRPr>
              <a:solidFill>
                <a:schemeClr val="dk1"/>
              </a:solidFill>
            </a:endParaRPr>
          </a:p>
          <a:p>
            <a:pPr indent="0" lvl="0" marL="0" rtl="0" algn="l">
              <a:lnSpc>
                <a:spcPct val="115000"/>
              </a:lnSpc>
              <a:spcBef>
                <a:spcPts val="1200"/>
              </a:spcBef>
              <a:spcAft>
                <a:spcPts val="0"/>
              </a:spcAft>
              <a:buNone/>
            </a:pPr>
            <a:br>
              <a:rPr lang="en-GB">
                <a:solidFill>
                  <a:schemeClr val="dk1"/>
                </a:solidFill>
              </a:rPr>
            </a:br>
            <a:br>
              <a:rPr lang="en-GB" sz="1200">
                <a:solidFill>
                  <a:schemeClr val="dk1"/>
                </a:solidFill>
              </a:rPr>
            </a:br>
            <a:endParaRPr sz="1200">
              <a:solidFill>
                <a:schemeClr val="dk1"/>
              </a:solidFill>
            </a:endParaRPr>
          </a:p>
          <a:p>
            <a:pPr indent="0" lvl="0" marL="0" rtl="0" algn="l">
              <a:lnSpc>
                <a:spcPct val="115000"/>
              </a:lnSpc>
              <a:spcBef>
                <a:spcPts val="1400"/>
              </a:spcBef>
              <a:spcAft>
                <a:spcPts val="0"/>
              </a:spcAft>
              <a:buNone/>
            </a:pPr>
            <a:r>
              <a:t/>
            </a:r>
            <a:endParaRPr>
              <a:solidFill>
                <a:schemeClr val="dk1"/>
              </a:solidFill>
            </a:endParaRPr>
          </a:p>
          <a:p>
            <a:pPr indent="0" lvl="0" marL="0" rtl="0" algn="l">
              <a:lnSpc>
                <a:spcPct val="150000"/>
              </a:lnSpc>
              <a:spcBef>
                <a:spcPts val="1200"/>
              </a:spcBef>
              <a:spcAft>
                <a:spcPts val="0"/>
              </a:spcAft>
              <a:buNone/>
            </a:pPr>
            <a:r>
              <a:t/>
            </a:r>
            <a:endParaRPr>
              <a:solidFill>
                <a:schemeClr val="dk1"/>
              </a:solidFill>
            </a:endParaRPr>
          </a:p>
          <a:p>
            <a:pPr indent="0" lvl="0" marL="0" rtl="0" algn="l">
              <a:lnSpc>
                <a:spcPct val="115000"/>
              </a:lnSpc>
              <a:spcBef>
                <a:spcPts val="1400"/>
              </a:spcBef>
              <a:spcAft>
                <a:spcPts val="400"/>
              </a:spcAft>
              <a:buNone/>
            </a:pPr>
            <a:r>
              <a:t/>
            </a:r>
            <a:endParaRPr>
              <a:solidFill>
                <a:schemeClr val="dk1"/>
              </a:solidFill>
            </a:endParaRPr>
          </a:p>
        </p:txBody>
      </p:sp>
      <p:pic>
        <p:nvPicPr>
          <p:cNvPr id="128" name="Google Shape;128;p25"/>
          <p:cNvPicPr preferRelativeResize="0"/>
          <p:nvPr/>
        </p:nvPicPr>
        <p:blipFill rotWithShape="1">
          <a:blip r:embed="rId3">
            <a:alphaModFix/>
          </a:blip>
          <a:srcRect b="0" l="9468" r="9468" t="0"/>
          <a:stretch/>
        </p:blipFill>
        <p:spPr>
          <a:xfrm>
            <a:off x="5277475" y="373625"/>
            <a:ext cx="2981326" cy="4143374"/>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 name="Shape 132"/>
        <p:cNvGrpSpPr/>
        <p:nvPr/>
      </p:nvGrpSpPr>
      <p:grpSpPr>
        <a:xfrm>
          <a:off x="0" y="0"/>
          <a:ext cx="0" cy="0"/>
          <a:chOff x="0" y="0"/>
          <a:chExt cx="0" cy="0"/>
        </a:xfrm>
      </p:grpSpPr>
      <p:sp>
        <p:nvSpPr>
          <p:cNvPr id="133" name="Google Shape;133;p26"/>
          <p:cNvSpPr txBox="1"/>
          <p:nvPr/>
        </p:nvSpPr>
        <p:spPr>
          <a:xfrm>
            <a:off x="444675" y="730050"/>
            <a:ext cx="4127400" cy="29208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400"/>
              </a:spcBef>
              <a:spcAft>
                <a:spcPts val="0"/>
              </a:spcAft>
              <a:buNone/>
            </a:pPr>
            <a:r>
              <a:rPr lang="en-GB">
                <a:solidFill>
                  <a:schemeClr val="dk1"/>
                </a:solidFill>
              </a:rPr>
              <a:t>8. Eyebrow placement</a:t>
            </a:r>
            <a:endParaRPr>
              <a:solidFill>
                <a:schemeClr val="dk1"/>
              </a:solidFill>
            </a:endParaRPr>
          </a:p>
          <a:p>
            <a:pPr indent="0" lvl="0" marL="0" rtl="0" algn="l">
              <a:lnSpc>
                <a:spcPct val="150000"/>
              </a:lnSpc>
              <a:spcBef>
                <a:spcPts val="1200"/>
              </a:spcBef>
              <a:spcAft>
                <a:spcPts val="0"/>
              </a:spcAft>
              <a:buNone/>
            </a:pPr>
            <a:r>
              <a:rPr lang="en-GB">
                <a:solidFill>
                  <a:schemeClr val="dk1"/>
                </a:solidFill>
              </a:rPr>
              <a:t>This is another feature that varies greatly from person to person. Do keep in mind that each eyebrow is generally wider than the eye below it. They also tend to be thickest toward the bridge of the nose and taper toward the sides of the face, where they often also sweep downward.</a:t>
            </a:r>
            <a:endParaRPr>
              <a:solidFill>
                <a:schemeClr val="dk1"/>
              </a:solidFill>
            </a:endParaRPr>
          </a:p>
          <a:p>
            <a:pPr indent="0" lvl="0" marL="0" rtl="0" algn="l">
              <a:lnSpc>
                <a:spcPct val="115000"/>
              </a:lnSpc>
              <a:spcBef>
                <a:spcPts val="1400"/>
              </a:spcBef>
              <a:spcAft>
                <a:spcPts val="400"/>
              </a:spcAft>
              <a:buNone/>
            </a:pPr>
            <a:r>
              <a:t/>
            </a:r>
            <a:endParaRPr>
              <a:solidFill>
                <a:schemeClr val="dk1"/>
              </a:solidFill>
            </a:endParaRPr>
          </a:p>
        </p:txBody>
      </p:sp>
      <p:pic>
        <p:nvPicPr>
          <p:cNvPr id="134" name="Google Shape;134;p26"/>
          <p:cNvPicPr preferRelativeResize="0"/>
          <p:nvPr/>
        </p:nvPicPr>
        <p:blipFill rotWithShape="1">
          <a:blip r:embed="rId3">
            <a:alphaModFix/>
          </a:blip>
          <a:srcRect b="0" l="8677" r="8677" t="0"/>
          <a:stretch/>
        </p:blipFill>
        <p:spPr>
          <a:xfrm>
            <a:off x="5277475" y="373625"/>
            <a:ext cx="2981326" cy="4143374"/>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27"/>
          <p:cNvSpPr txBox="1"/>
          <p:nvPr/>
        </p:nvSpPr>
        <p:spPr>
          <a:xfrm>
            <a:off x="444675" y="730050"/>
            <a:ext cx="4127400" cy="26763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400"/>
              </a:spcBef>
              <a:spcAft>
                <a:spcPts val="0"/>
              </a:spcAft>
              <a:buNone/>
            </a:pPr>
            <a:r>
              <a:rPr lang="en-GB">
                <a:solidFill>
                  <a:schemeClr val="dk1"/>
                </a:solidFill>
              </a:rPr>
              <a:t>9. Don’t make the mistake of placing the hair on the very top of the head!</a:t>
            </a:r>
            <a:endParaRPr>
              <a:solidFill>
                <a:schemeClr val="dk1"/>
              </a:solidFill>
            </a:endParaRPr>
          </a:p>
          <a:p>
            <a:pPr indent="0" lvl="0" marL="0" rtl="0" algn="l">
              <a:lnSpc>
                <a:spcPct val="150000"/>
              </a:lnSpc>
              <a:spcBef>
                <a:spcPts val="1200"/>
              </a:spcBef>
              <a:spcAft>
                <a:spcPts val="0"/>
              </a:spcAft>
              <a:buNone/>
            </a:pPr>
            <a:r>
              <a:rPr lang="en-GB">
                <a:solidFill>
                  <a:schemeClr val="dk1"/>
                </a:solidFill>
              </a:rPr>
              <a:t>The hairline is typically about a quarter to a third of the way from the top of the head to the eyebrows. </a:t>
            </a:r>
            <a:endParaRPr>
              <a:solidFill>
                <a:schemeClr val="dk1"/>
              </a:solidFill>
            </a:endParaRPr>
          </a:p>
          <a:p>
            <a:pPr indent="0" lvl="0" marL="0" rtl="0" algn="l">
              <a:lnSpc>
                <a:spcPct val="150000"/>
              </a:lnSpc>
              <a:spcBef>
                <a:spcPts val="1200"/>
              </a:spcBef>
              <a:spcAft>
                <a:spcPts val="0"/>
              </a:spcAft>
              <a:buNone/>
            </a:pPr>
            <a:r>
              <a:t/>
            </a:r>
            <a:endParaRPr>
              <a:solidFill>
                <a:schemeClr val="dk1"/>
              </a:solidFill>
            </a:endParaRPr>
          </a:p>
          <a:p>
            <a:pPr indent="0" lvl="0" marL="0" rtl="0" algn="l">
              <a:lnSpc>
                <a:spcPct val="115000"/>
              </a:lnSpc>
              <a:spcBef>
                <a:spcPts val="1400"/>
              </a:spcBef>
              <a:spcAft>
                <a:spcPts val="400"/>
              </a:spcAft>
              <a:buNone/>
            </a:pPr>
            <a:r>
              <a:t/>
            </a:r>
            <a:endParaRPr>
              <a:solidFill>
                <a:schemeClr val="dk1"/>
              </a:solidFill>
            </a:endParaRPr>
          </a:p>
        </p:txBody>
      </p:sp>
      <p:pic>
        <p:nvPicPr>
          <p:cNvPr id="140" name="Google Shape;140;p27"/>
          <p:cNvPicPr preferRelativeResize="0"/>
          <p:nvPr/>
        </p:nvPicPr>
        <p:blipFill rotWithShape="1">
          <a:blip r:embed="rId3">
            <a:alphaModFix/>
          </a:blip>
          <a:srcRect b="0" l="8067" r="8067" t="0"/>
          <a:stretch/>
        </p:blipFill>
        <p:spPr>
          <a:xfrm>
            <a:off x="5277475" y="373625"/>
            <a:ext cx="2981327" cy="4143374"/>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28"/>
          <p:cNvSpPr txBox="1"/>
          <p:nvPr/>
        </p:nvSpPr>
        <p:spPr>
          <a:xfrm>
            <a:off x="444675" y="730050"/>
            <a:ext cx="4127400" cy="31503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1200"/>
              </a:spcBef>
              <a:spcAft>
                <a:spcPts val="0"/>
              </a:spcAft>
              <a:buNone/>
            </a:pPr>
            <a:r>
              <a:rPr lang="en-GB">
                <a:solidFill>
                  <a:schemeClr val="dk1"/>
                </a:solidFill>
              </a:rPr>
              <a:t>These proportions work just as easily for a woman. Adjust the jawline to be a little more rounded, make the ears a bit smaller and the neck a little narrower and you have a pretty convincing female face.</a:t>
            </a:r>
            <a:endParaRPr>
              <a:solidFill>
                <a:schemeClr val="dk1"/>
              </a:solidFill>
            </a:endParaRPr>
          </a:p>
          <a:p>
            <a:pPr indent="0" lvl="0" marL="0" rtl="0" algn="l">
              <a:lnSpc>
                <a:spcPct val="150000"/>
              </a:lnSpc>
              <a:spcBef>
                <a:spcPts val="1200"/>
              </a:spcBef>
              <a:spcAft>
                <a:spcPts val="0"/>
              </a:spcAft>
              <a:buNone/>
            </a:pPr>
            <a:r>
              <a:rPr lang="en-GB">
                <a:solidFill>
                  <a:schemeClr val="dk1"/>
                </a:solidFill>
              </a:rPr>
              <a:t> </a:t>
            </a:r>
            <a:endParaRPr>
              <a:solidFill>
                <a:schemeClr val="dk1"/>
              </a:solidFill>
            </a:endParaRPr>
          </a:p>
          <a:p>
            <a:pPr indent="0" lvl="0" marL="0" rtl="0" algn="l">
              <a:lnSpc>
                <a:spcPct val="150000"/>
              </a:lnSpc>
              <a:spcBef>
                <a:spcPts val="1200"/>
              </a:spcBef>
              <a:spcAft>
                <a:spcPts val="0"/>
              </a:spcAft>
              <a:buNone/>
            </a:pPr>
            <a:r>
              <a:t/>
            </a:r>
            <a:endParaRPr>
              <a:solidFill>
                <a:schemeClr val="dk1"/>
              </a:solidFill>
            </a:endParaRPr>
          </a:p>
          <a:p>
            <a:pPr indent="0" lvl="0" marL="0" rtl="0" algn="l">
              <a:lnSpc>
                <a:spcPct val="115000"/>
              </a:lnSpc>
              <a:spcBef>
                <a:spcPts val="1400"/>
              </a:spcBef>
              <a:spcAft>
                <a:spcPts val="400"/>
              </a:spcAft>
              <a:buNone/>
            </a:pPr>
            <a:r>
              <a:t/>
            </a:r>
            <a:endParaRPr>
              <a:solidFill>
                <a:schemeClr val="dk1"/>
              </a:solidFill>
            </a:endParaRPr>
          </a:p>
        </p:txBody>
      </p:sp>
      <p:pic>
        <p:nvPicPr>
          <p:cNvPr id="146" name="Google Shape;146;p28"/>
          <p:cNvPicPr preferRelativeResize="0"/>
          <p:nvPr/>
        </p:nvPicPr>
        <p:blipFill rotWithShape="1">
          <a:blip r:embed="rId3">
            <a:alphaModFix/>
          </a:blip>
          <a:srcRect b="0" l="9858" r="9858" t="0"/>
          <a:stretch/>
        </p:blipFill>
        <p:spPr>
          <a:xfrm>
            <a:off x="5277475" y="373625"/>
            <a:ext cx="2981327" cy="4143374"/>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29"/>
          <p:cNvSpPr txBox="1"/>
          <p:nvPr/>
        </p:nvSpPr>
        <p:spPr>
          <a:xfrm>
            <a:off x="479250" y="317300"/>
            <a:ext cx="8185500" cy="1297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0"/>
              </a:spcAft>
              <a:buNone/>
            </a:pPr>
            <a:r>
              <a:rPr lang="en-GB">
                <a:solidFill>
                  <a:schemeClr val="dk1"/>
                </a:solidFill>
              </a:rPr>
              <a:t>The other cool thing about knowing your proportions is you can use them to draw a head in profile, too! Just extend your proportion lines across and you have a great way to keep your head proportions consistent.</a:t>
            </a:r>
            <a:endParaRPr>
              <a:solidFill>
                <a:schemeClr val="dk1"/>
              </a:solidFill>
            </a:endParaRPr>
          </a:p>
          <a:p>
            <a:pPr indent="0" lvl="0" marL="0" rtl="0" algn="l">
              <a:lnSpc>
                <a:spcPct val="115000"/>
              </a:lnSpc>
              <a:spcBef>
                <a:spcPts val="1200"/>
              </a:spcBef>
              <a:spcAft>
                <a:spcPts val="1200"/>
              </a:spcAft>
              <a:buNone/>
            </a:pPr>
            <a:r>
              <a:rPr lang="en-GB">
                <a:solidFill>
                  <a:schemeClr val="dk1"/>
                </a:solidFill>
              </a:rPr>
              <a:t>Put your name on the diagram and label your paper number 3.</a:t>
            </a:r>
            <a:endParaRPr>
              <a:solidFill>
                <a:schemeClr val="dk1"/>
              </a:solidFill>
            </a:endParaRPr>
          </a:p>
        </p:txBody>
      </p:sp>
      <p:pic>
        <p:nvPicPr>
          <p:cNvPr id="152" name="Google Shape;152;p29"/>
          <p:cNvPicPr preferRelativeResize="0"/>
          <p:nvPr/>
        </p:nvPicPr>
        <p:blipFill>
          <a:blip r:embed="rId3">
            <a:alphaModFix/>
          </a:blip>
          <a:stretch>
            <a:fillRect/>
          </a:stretch>
        </p:blipFill>
        <p:spPr>
          <a:xfrm>
            <a:off x="1824038" y="1614800"/>
            <a:ext cx="5495925" cy="3009900"/>
          </a:xfrm>
          <a:prstGeom prst="rect">
            <a:avLst/>
          </a:prstGeom>
          <a:noFill/>
          <a:ln>
            <a:noFill/>
          </a:ln>
        </p:spPr>
      </p:pic>
      <p:sp>
        <p:nvSpPr>
          <p:cNvPr id="153" name="Google Shape;153;p29"/>
          <p:cNvSpPr txBox="1"/>
          <p:nvPr/>
        </p:nvSpPr>
        <p:spPr>
          <a:xfrm>
            <a:off x="444675" y="4542275"/>
            <a:ext cx="8095800" cy="400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GB"/>
              <a:t>(</a:t>
            </a:r>
            <a:r>
              <a:rPr i="1" lang="en-GB"/>
              <a:t>Heaston, 2023</a:t>
            </a:r>
            <a:r>
              <a:rPr lang="en-GB"/>
              <a:t>)</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30"/>
          <p:cNvSpPr txBox="1"/>
          <p:nvPr/>
        </p:nvSpPr>
        <p:spPr>
          <a:xfrm>
            <a:off x="479100" y="450200"/>
            <a:ext cx="4092900" cy="400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1200"/>
              </a:spcAft>
              <a:buNone/>
            </a:pPr>
            <a:r>
              <a:rPr b="1" lang="en-GB">
                <a:solidFill>
                  <a:schemeClr val="dk1"/>
                </a:solidFill>
              </a:rPr>
              <a:t>Q&amp;A</a:t>
            </a:r>
            <a:endParaRPr b="1">
              <a:solidFill>
                <a:schemeClr val="dk1"/>
              </a:solidFill>
            </a:endParaRPr>
          </a:p>
        </p:txBody>
      </p:sp>
      <p:sp>
        <p:nvSpPr>
          <p:cNvPr id="159" name="Google Shape;159;p30"/>
          <p:cNvSpPr txBox="1"/>
          <p:nvPr/>
        </p:nvSpPr>
        <p:spPr>
          <a:xfrm>
            <a:off x="4894300" y="863250"/>
            <a:ext cx="4046100" cy="3417000"/>
          </a:xfrm>
          <a:prstGeom prst="rect">
            <a:avLst/>
          </a:prstGeom>
          <a:noFill/>
          <a:ln>
            <a:noFill/>
          </a:ln>
        </p:spPr>
        <p:txBody>
          <a:bodyPr anchorCtr="0" anchor="t" bIns="91425" lIns="91425" spcFirstLastPara="1" rIns="91425" wrap="square" tIns="91425">
            <a:spAutoFit/>
          </a:bodyPr>
          <a:lstStyle/>
          <a:p>
            <a:pPr indent="0" lvl="0" marL="0" rtl="0" algn="l">
              <a:lnSpc>
                <a:spcPct val="200000"/>
              </a:lnSpc>
              <a:spcBef>
                <a:spcPts val="0"/>
              </a:spcBef>
              <a:spcAft>
                <a:spcPts val="0"/>
              </a:spcAft>
              <a:buClr>
                <a:schemeClr val="dk1"/>
              </a:buClr>
              <a:buSzPts val="1100"/>
              <a:buFont typeface="Arial"/>
              <a:buNone/>
            </a:pPr>
            <a:r>
              <a:rPr lang="en-GB">
                <a:solidFill>
                  <a:schemeClr val="dk1"/>
                </a:solidFill>
              </a:rPr>
              <a:t>To </a:t>
            </a:r>
            <a:r>
              <a:rPr lang="en-GB">
                <a:solidFill>
                  <a:schemeClr val="dk1"/>
                </a:solidFill>
              </a:rPr>
              <a:t>encourage</a:t>
            </a:r>
            <a:r>
              <a:rPr lang="en-GB">
                <a:solidFill>
                  <a:schemeClr val="dk1"/>
                </a:solidFill>
              </a:rPr>
              <a:t> seeing for drawing.</a:t>
            </a:r>
            <a:endParaRPr>
              <a:solidFill>
                <a:schemeClr val="dk1"/>
              </a:solidFill>
            </a:endParaRPr>
          </a:p>
          <a:p>
            <a:pPr indent="0" lvl="0" marL="0" rtl="0" algn="l">
              <a:lnSpc>
                <a:spcPct val="200000"/>
              </a:lnSpc>
              <a:spcBef>
                <a:spcPts val="0"/>
              </a:spcBef>
              <a:spcAft>
                <a:spcPts val="0"/>
              </a:spcAft>
              <a:buClr>
                <a:schemeClr val="dk1"/>
              </a:buClr>
              <a:buSzPts val="1100"/>
              <a:buFont typeface="Arial"/>
              <a:buNone/>
            </a:pPr>
            <a:r>
              <a:rPr lang="en-GB">
                <a:solidFill>
                  <a:schemeClr val="dk1"/>
                </a:solidFill>
              </a:rPr>
              <a:t>To make drawing more confident.</a:t>
            </a:r>
            <a:endParaRPr>
              <a:solidFill>
                <a:schemeClr val="dk1"/>
              </a:solidFill>
            </a:endParaRPr>
          </a:p>
          <a:p>
            <a:pPr indent="0" lvl="0" marL="0" rtl="0" algn="l">
              <a:lnSpc>
                <a:spcPct val="200000"/>
              </a:lnSpc>
              <a:spcBef>
                <a:spcPts val="0"/>
              </a:spcBef>
              <a:spcAft>
                <a:spcPts val="0"/>
              </a:spcAft>
              <a:buClr>
                <a:schemeClr val="dk1"/>
              </a:buClr>
              <a:buSzPts val="1100"/>
              <a:buFont typeface="Arial"/>
              <a:buNone/>
            </a:pPr>
            <a:r>
              <a:rPr lang="en-GB">
                <a:solidFill>
                  <a:schemeClr val="dk1"/>
                </a:solidFill>
              </a:rPr>
              <a:t>Further back than for writing.</a:t>
            </a:r>
            <a:endParaRPr>
              <a:solidFill>
                <a:schemeClr val="dk1"/>
              </a:solidFill>
            </a:endParaRPr>
          </a:p>
          <a:p>
            <a:pPr indent="0" lvl="0" marL="0" rtl="0" algn="l">
              <a:lnSpc>
                <a:spcPct val="200000"/>
              </a:lnSpc>
              <a:spcBef>
                <a:spcPts val="0"/>
              </a:spcBef>
              <a:spcAft>
                <a:spcPts val="0"/>
              </a:spcAft>
              <a:buClr>
                <a:schemeClr val="dk1"/>
              </a:buClr>
              <a:buSzPts val="1100"/>
              <a:buFont typeface="Arial"/>
              <a:buNone/>
            </a:pPr>
            <a:r>
              <a:rPr lang="en-GB">
                <a:solidFill>
                  <a:schemeClr val="dk1"/>
                </a:solidFill>
              </a:rPr>
              <a:t>Halfway from the top to the bottom.</a:t>
            </a:r>
            <a:endParaRPr>
              <a:solidFill>
                <a:schemeClr val="dk1"/>
              </a:solidFill>
            </a:endParaRPr>
          </a:p>
          <a:p>
            <a:pPr indent="0" lvl="0" marL="0" rtl="0" algn="l">
              <a:lnSpc>
                <a:spcPct val="200000"/>
              </a:lnSpc>
              <a:spcBef>
                <a:spcPts val="0"/>
              </a:spcBef>
              <a:spcAft>
                <a:spcPts val="0"/>
              </a:spcAft>
              <a:buClr>
                <a:schemeClr val="dk1"/>
              </a:buClr>
              <a:buSzPts val="1100"/>
              <a:buFont typeface="Arial"/>
              <a:buNone/>
            </a:pPr>
            <a:r>
              <a:rPr lang="en-GB">
                <a:solidFill>
                  <a:schemeClr val="dk1"/>
                </a:solidFill>
              </a:rPr>
              <a:t>5 eyes.</a:t>
            </a:r>
            <a:endParaRPr>
              <a:solidFill>
                <a:schemeClr val="dk1"/>
              </a:solidFill>
            </a:endParaRPr>
          </a:p>
          <a:p>
            <a:pPr indent="0" lvl="0" marL="0" rtl="0" algn="l">
              <a:lnSpc>
                <a:spcPct val="200000"/>
              </a:lnSpc>
              <a:spcBef>
                <a:spcPts val="0"/>
              </a:spcBef>
              <a:spcAft>
                <a:spcPts val="0"/>
              </a:spcAft>
              <a:buClr>
                <a:schemeClr val="dk1"/>
              </a:buClr>
              <a:buSzPts val="1100"/>
              <a:buFont typeface="Arial"/>
              <a:buNone/>
            </a:pPr>
            <a:r>
              <a:rPr lang="en-GB">
                <a:solidFill>
                  <a:schemeClr val="dk1"/>
                </a:solidFill>
              </a:rPr>
              <a:t>Top of the eyes and bottom of the nose.</a:t>
            </a:r>
            <a:endParaRPr>
              <a:solidFill>
                <a:schemeClr val="dk1"/>
              </a:solidFill>
            </a:endParaRPr>
          </a:p>
          <a:p>
            <a:pPr indent="0" lvl="0" marL="0" rtl="0" algn="l">
              <a:lnSpc>
                <a:spcPct val="200000"/>
              </a:lnSpc>
              <a:spcBef>
                <a:spcPts val="0"/>
              </a:spcBef>
              <a:spcAft>
                <a:spcPts val="0"/>
              </a:spcAft>
              <a:buClr>
                <a:schemeClr val="dk1"/>
              </a:buClr>
              <a:buSzPts val="1100"/>
              <a:buFont typeface="Arial"/>
              <a:buNone/>
            </a:pPr>
            <a:r>
              <a:rPr lang="en-GB">
                <a:solidFill>
                  <a:schemeClr val="dk1"/>
                </a:solidFill>
              </a:rPr>
              <a:t>The pupils.</a:t>
            </a:r>
            <a:endParaRPr>
              <a:solidFill>
                <a:schemeClr val="dk1"/>
              </a:solidFill>
            </a:endParaRPr>
          </a:p>
          <a:p>
            <a:pPr indent="0" lvl="0" marL="0" rtl="0" algn="l">
              <a:lnSpc>
                <a:spcPct val="200000"/>
              </a:lnSpc>
              <a:spcBef>
                <a:spcPts val="0"/>
              </a:spcBef>
              <a:spcAft>
                <a:spcPts val="0"/>
              </a:spcAft>
              <a:buClr>
                <a:schemeClr val="dk1"/>
              </a:buClr>
              <a:buSzPts val="1100"/>
              <a:buFont typeface="Arial"/>
              <a:buNone/>
            </a:pPr>
            <a:r>
              <a:rPr lang="en-GB">
                <a:solidFill>
                  <a:schemeClr val="dk1"/>
                </a:solidFill>
              </a:rPr>
              <a:t>Quarter to a third down from the top.</a:t>
            </a:r>
            <a:endParaRPr/>
          </a:p>
        </p:txBody>
      </p:sp>
      <p:sp>
        <p:nvSpPr>
          <p:cNvPr id="160" name="Google Shape;160;p30"/>
          <p:cNvSpPr txBox="1"/>
          <p:nvPr/>
        </p:nvSpPr>
        <p:spPr>
          <a:xfrm>
            <a:off x="479100" y="896125"/>
            <a:ext cx="4046100" cy="4002000"/>
          </a:xfrm>
          <a:prstGeom prst="rect">
            <a:avLst/>
          </a:prstGeom>
          <a:noFill/>
          <a:ln>
            <a:noFill/>
          </a:ln>
        </p:spPr>
        <p:txBody>
          <a:bodyPr anchorCtr="0" anchor="t" bIns="91425" lIns="91425" spcFirstLastPara="1" rIns="91425" wrap="square" tIns="91425">
            <a:spAutoFit/>
          </a:bodyPr>
          <a:lstStyle/>
          <a:p>
            <a:pPr indent="0" lvl="0" marL="0" rtl="0" algn="l">
              <a:lnSpc>
                <a:spcPct val="200000"/>
              </a:lnSpc>
              <a:spcBef>
                <a:spcPts val="0"/>
              </a:spcBef>
              <a:spcAft>
                <a:spcPts val="0"/>
              </a:spcAft>
              <a:buClr>
                <a:schemeClr val="dk1"/>
              </a:buClr>
              <a:buSzPts val="1100"/>
              <a:buFont typeface="Arial"/>
              <a:buNone/>
            </a:pPr>
            <a:r>
              <a:rPr lang="en-GB">
                <a:solidFill>
                  <a:schemeClr val="dk1"/>
                </a:solidFill>
              </a:rPr>
              <a:t>What is the importance of blind contour drawing?</a:t>
            </a:r>
            <a:br>
              <a:rPr lang="en-GB">
                <a:solidFill>
                  <a:schemeClr val="dk1"/>
                </a:solidFill>
              </a:rPr>
            </a:br>
            <a:r>
              <a:rPr lang="en-GB">
                <a:solidFill>
                  <a:schemeClr val="dk1"/>
                </a:solidFill>
              </a:rPr>
              <a:t>Why try to draw a </a:t>
            </a:r>
            <a:r>
              <a:rPr lang="en-GB">
                <a:solidFill>
                  <a:schemeClr val="dk1"/>
                </a:solidFill>
              </a:rPr>
              <a:t>continuous</a:t>
            </a:r>
            <a:r>
              <a:rPr lang="en-GB">
                <a:solidFill>
                  <a:schemeClr val="dk1"/>
                </a:solidFill>
              </a:rPr>
              <a:t> line?</a:t>
            </a:r>
            <a:br>
              <a:rPr lang="en-GB">
                <a:solidFill>
                  <a:schemeClr val="dk1"/>
                </a:solidFill>
              </a:rPr>
            </a:br>
            <a:r>
              <a:rPr lang="en-GB">
                <a:solidFill>
                  <a:schemeClr val="dk1"/>
                </a:solidFill>
              </a:rPr>
              <a:t>How should you hold your pencil for drawing?</a:t>
            </a:r>
            <a:br>
              <a:rPr lang="en-GB">
                <a:solidFill>
                  <a:schemeClr val="dk1"/>
                </a:solidFill>
              </a:rPr>
            </a:br>
            <a:r>
              <a:rPr lang="en-GB">
                <a:solidFill>
                  <a:schemeClr val="dk1"/>
                </a:solidFill>
              </a:rPr>
              <a:t>Where do you place the eyes on a face ?</a:t>
            </a:r>
            <a:br>
              <a:rPr lang="en-GB">
                <a:solidFill>
                  <a:schemeClr val="dk1"/>
                </a:solidFill>
              </a:rPr>
            </a:br>
            <a:r>
              <a:rPr lang="en-GB">
                <a:solidFill>
                  <a:schemeClr val="dk1"/>
                </a:solidFill>
              </a:rPr>
              <a:t>How wide is the head?</a:t>
            </a:r>
            <a:br>
              <a:rPr lang="en-GB">
                <a:solidFill>
                  <a:schemeClr val="dk1"/>
                </a:solidFill>
              </a:rPr>
            </a:br>
            <a:r>
              <a:rPr lang="en-GB">
                <a:solidFill>
                  <a:schemeClr val="dk1"/>
                </a:solidFill>
              </a:rPr>
              <a:t>What do the ears align with?</a:t>
            </a:r>
            <a:br>
              <a:rPr lang="en-GB">
                <a:solidFill>
                  <a:schemeClr val="dk1"/>
                </a:solidFill>
              </a:rPr>
            </a:br>
            <a:r>
              <a:rPr lang="en-GB">
                <a:solidFill>
                  <a:schemeClr val="dk1"/>
                </a:solidFill>
              </a:rPr>
              <a:t>What do the edges of the mouth align with?</a:t>
            </a:r>
            <a:br>
              <a:rPr lang="en-GB">
                <a:solidFill>
                  <a:schemeClr val="dk1"/>
                </a:solidFill>
              </a:rPr>
            </a:br>
            <a:r>
              <a:rPr lang="en-GB">
                <a:solidFill>
                  <a:schemeClr val="dk1"/>
                </a:solidFill>
              </a:rPr>
              <a:t>Where should the hairline begin?</a:t>
            </a:r>
            <a:endParaRPr>
              <a:solidFill>
                <a:schemeClr val="dk1"/>
              </a:solidFill>
            </a:endParaRPr>
          </a:p>
          <a:p>
            <a:pPr indent="0" lvl="0" marL="0" rtl="0" algn="l">
              <a:spcBef>
                <a:spcPts val="1200"/>
              </a:spcBef>
              <a:spcAft>
                <a:spcPts val="0"/>
              </a:spcAft>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59">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59">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59">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59">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59">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59">
                                            <p:txEl>
                                              <p:pRg end="5" st="5"/>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59">
                                            <p:txEl>
                                              <p:pRg end="6" st="6"/>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59">
                                            <p:txEl>
                                              <p:pRg end="7" st="7"/>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p31"/>
          <p:cNvSpPr txBox="1"/>
          <p:nvPr/>
        </p:nvSpPr>
        <p:spPr>
          <a:xfrm>
            <a:off x="445600" y="983950"/>
            <a:ext cx="7638600" cy="3929700"/>
          </a:xfrm>
          <a:prstGeom prst="rect">
            <a:avLst/>
          </a:prstGeom>
          <a:noFill/>
          <a:ln>
            <a:noFill/>
          </a:ln>
        </p:spPr>
        <p:txBody>
          <a:bodyPr anchorCtr="0" anchor="t" bIns="91425" lIns="91425" spcFirstLastPara="1" rIns="91425" wrap="square" tIns="91425">
            <a:spAutoFit/>
          </a:bodyPr>
          <a:lstStyle/>
          <a:p>
            <a:pPr indent="-317500" lvl="0" marL="457200" rtl="0" algn="l">
              <a:lnSpc>
                <a:spcPct val="115000"/>
              </a:lnSpc>
              <a:spcBef>
                <a:spcPts val="1200"/>
              </a:spcBef>
              <a:spcAft>
                <a:spcPts val="0"/>
              </a:spcAft>
              <a:buClr>
                <a:schemeClr val="dk1"/>
              </a:buClr>
              <a:buSzPts val="1400"/>
              <a:buChar char="●"/>
            </a:pPr>
            <a:r>
              <a:rPr lang="en-GB">
                <a:solidFill>
                  <a:schemeClr val="dk1"/>
                </a:solidFill>
              </a:rPr>
              <a:t>Look at what you are drawing while you draw - as per blind contour drawing.</a:t>
            </a:r>
            <a:br>
              <a:rPr lang="en-GB">
                <a:solidFill>
                  <a:schemeClr val="dk1"/>
                </a:solidFill>
              </a:rPr>
            </a:br>
            <a:endParaRPr>
              <a:solidFill>
                <a:schemeClr val="dk1"/>
              </a:solidFill>
            </a:endParaRPr>
          </a:p>
          <a:p>
            <a:pPr indent="-317500" lvl="0" marL="457200" rtl="0" algn="l">
              <a:lnSpc>
                <a:spcPct val="115000"/>
              </a:lnSpc>
              <a:spcBef>
                <a:spcPts val="0"/>
              </a:spcBef>
              <a:spcAft>
                <a:spcPts val="0"/>
              </a:spcAft>
              <a:buClr>
                <a:schemeClr val="dk1"/>
              </a:buClr>
              <a:buSzPts val="1400"/>
              <a:buChar char="●"/>
            </a:pPr>
            <a:r>
              <a:rPr lang="en-GB">
                <a:solidFill>
                  <a:schemeClr val="dk1"/>
                </a:solidFill>
              </a:rPr>
              <a:t>See shapes, height and width.</a:t>
            </a:r>
            <a:br>
              <a:rPr lang="en-GB">
                <a:solidFill>
                  <a:schemeClr val="dk1"/>
                </a:solidFill>
              </a:rPr>
            </a:br>
            <a:endParaRPr>
              <a:solidFill>
                <a:schemeClr val="dk1"/>
              </a:solidFill>
            </a:endParaRPr>
          </a:p>
          <a:p>
            <a:pPr indent="-317500" lvl="0" marL="457200" rtl="0" algn="l">
              <a:lnSpc>
                <a:spcPct val="115000"/>
              </a:lnSpc>
              <a:spcBef>
                <a:spcPts val="0"/>
              </a:spcBef>
              <a:spcAft>
                <a:spcPts val="0"/>
              </a:spcAft>
              <a:buClr>
                <a:schemeClr val="dk1"/>
              </a:buClr>
              <a:buSzPts val="1400"/>
              <a:buChar char="●"/>
            </a:pPr>
            <a:r>
              <a:rPr lang="en-GB">
                <a:solidFill>
                  <a:schemeClr val="dk1"/>
                </a:solidFill>
              </a:rPr>
              <a:t>Try not to lift the pencil from the paper when drawing - as in </a:t>
            </a:r>
            <a:r>
              <a:rPr lang="en-GB">
                <a:solidFill>
                  <a:schemeClr val="dk1"/>
                </a:solidFill>
              </a:rPr>
              <a:t>continuous</a:t>
            </a:r>
            <a:r>
              <a:rPr lang="en-GB">
                <a:solidFill>
                  <a:schemeClr val="dk1"/>
                </a:solidFill>
              </a:rPr>
              <a:t> line drawing.</a:t>
            </a:r>
            <a:br>
              <a:rPr lang="en-GB">
                <a:solidFill>
                  <a:schemeClr val="dk1"/>
                </a:solidFill>
              </a:rPr>
            </a:br>
            <a:endParaRPr>
              <a:solidFill>
                <a:schemeClr val="dk1"/>
              </a:solidFill>
            </a:endParaRPr>
          </a:p>
          <a:p>
            <a:pPr indent="-317500" lvl="0" marL="457200" rtl="0" algn="l">
              <a:lnSpc>
                <a:spcPct val="115000"/>
              </a:lnSpc>
              <a:spcBef>
                <a:spcPts val="0"/>
              </a:spcBef>
              <a:spcAft>
                <a:spcPts val="0"/>
              </a:spcAft>
              <a:buClr>
                <a:schemeClr val="dk1"/>
              </a:buClr>
              <a:buSzPts val="1400"/>
              <a:buChar char="●"/>
            </a:pPr>
            <a:r>
              <a:rPr lang="en-GB">
                <a:solidFill>
                  <a:schemeClr val="dk1"/>
                </a:solidFill>
              </a:rPr>
              <a:t>Leave mistakes - learn from them.</a:t>
            </a:r>
            <a:br>
              <a:rPr lang="en-GB">
                <a:solidFill>
                  <a:schemeClr val="dk1"/>
                </a:solidFill>
              </a:rPr>
            </a:br>
            <a:endParaRPr>
              <a:solidFill>
                <a:schemeClr val="dk1"/>
              </a:solidFill>
            </a:endParaRPr>
          </a:p>
          <a:p>
            <a:pPr indent="-317500" lvl="0" marL="457200" rtl="0" algn="l">
              <a:lnSpc>
                <a:spcPct val="115000"/>
              </a:lnSpc>
              <a:spcBef>
                <a:spcPts val="0"/>
              </a:spcBef>
              <a:spcAft>
                <a:spcPts val="0"/>
              </a:spcAft>
              <a:buClr>
                <a:schemeClr val="dk1"/>
              </a:buClr>
              <a:buSzPts val="1400"/>
              <a:buChar char="●"/>
            </a:pPr>
            <a:r>
              <a:rPr lang="en-GB">
                <a:solidFill>
                  <a:schemeClr val="dk1"/>
                </a:solidFill>
              </a:rPr>
              <a:t>Only look at the page and lift the pencil to reposition.</a:t>
            </a:r>
            <a:endParaRPr>
              <a:solidFill>
                <a:schemeClr val="dk1"/>
              </a:solidFill>
            </a:endParaRPr>
          </a:p>
          <a:p>
            <a:pPr indent="0" lvl="0" marL="0" rtl="0" algn="l">
              <a:lnSpc>
                <a:spcPct val="115000"/>
              </a:lnSpc>
              <a:spcBef>
                <a:spcPts val="1200"/>
              </a:spcBef>
              <a:spcAft>
                <a:spcPts val="0"/>
              </a:spcAft>
              <a:buNone/>
            </a:pPr>
            <a:br>
              <a:rPr lang="en-GB">
                <a:solidFill>
                  <a:schemeClr val="dk1"/>
                </a:solidFill>
              </a:rPr>
            </a:br>
            <a:r>
              <a:rPr lang="en-GB">
                <a:solidFill>
                  <a:schemeClr val="dk1"/>
                </a:solidFill>
              </a:rPr>
              <a:t>Now make a drawing of your neighbour using this method, 2 minutes.</a:t>
            </a:r>
            <a:br>
              <a:rPr lang="en-GB">
                <a:solidFill>
                  <a:schemeClr val="dk1"/>
                </a:solidFill>
              </a:rPr>
            </a:br>
            <a:r>
              <a:rPr lang="en-GB">
                <a:solidFill>
                  <a:schemeClr val="dk1"/>
                </a:solidFill>
              </a:rPr>
              <a:t>Put your name on the sketch and label number 4.</a:t>
            </a:r>
            <a:endParaRPr>
              <a:solidFill>
                <a:schemeClr val="dk1"/>
              </a:solidFill>
            </a:endParaRPr>
          </a:p>
          <a:p>
            <a:pPr indent="0" lvl="0" marL="0" rtl="0" algn="l">
              <a:lnSpc>
                <a:spcPct val="115000"/>
              </a:lnSpc>
              <a:spcBef>
                <a:spcPts val="1200"/>
              </a:spcBef>
              <a:spcAft>
                <a:spcPts val="1200"/>
              </a:spcAft>
              <a:buClr>
                <a:schemeClr val="dk1"/>
              </a:buClr>
              <a:buSzPts val="1100"/>
              <a:buFont typeface="Arial"/>
              <a:buNone/>
            </a:pPr>
            <a:br>
              <a:rPr lang="en-GB">
                <a:solidFill>
                  <a:schemeClr val="dk1"/>
                </a:solidFill>
              </a:rPr>
            </a:br>
            <a:r>
              <a:rPr lang="en-GB">
                <a:solidFill>
                  <a:schemeClr val="dk1"/>
                </a:solidFill>
              </a:rPr>
              <a:t>Compare with your first drawing.</a:t>
            </a:r>
            <a:endParaRPr>
              <a:solidFill>
                <a:schemeClr val="dk1"/>
              </a:solidFill>
            </a:endParaRPr>
          </a:p>
        </p:txBody>
      </p:sp>
      <p:sp>
        <p:nvSpPr>
          <p:cNvPr id="166" name="Google Shape;166;p31"/>
          <p:cNvSpPr txBox="1"/>
          <p:nvPr/>
        </p:nvSpPr>
        <p:spPr>
          <a:xfrm>
            <a:off x="598225" y="501100"/>
            <a:ext cx="6357600" cy="400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1200"/>
              </a:spcAft>
              <a:buClr>
                <a:schemeClr val="dk1"/>
              </a:buClr>
              <a:buSzPts val="1100"/>
              <a:buFont typeface="Arial"/>
              <a:buNone/>
            </a:pPr>
            <a:r>
              <a:rPr b="1" lang="en-GB">
                <a:solidFill>
                  <a:schemeClr val="dk1"/>
                </a:solidFill>
              </a:rPr>
              <a:t>Modified Contour Drawing:</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0" name="Shape 170"/>
        <p:cNvGrpSpPr/>
        <p:nvPr/>
      </p:nvGrpSpPr>
      <p:grpSpPr>
        <a:xfrm>
          <a:off x="0" y="0"/>
          <a:ext cx="0" cy="0"/>
          <a:chOff x="0" y="0"/>
          <a:chExt cx="0" cy="0"/>
        </a:xfrm>
      </p:grpSpPr>
      <p:sp>
        <p:nvSpPr>
          <p:cNvPr id="171" name="Google Shape;171;p32"/>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sz="1400"/>
              <a:t>Recap / Feedback</a:t>
            </a:r>
            <a:endParaRPr b="1" sz="1400"/>
          </a:p>
        </p:txBody>
      </p:sp>
      <p:sp>
        <p:nvSpPr>
          <p:cNvPr id="172" name="Google Shape;172;p32"/>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just">
              <a:lnSpc>
                <a:spcPct val="100000"/>
              </a:lnSpc>
              <a:spcBef>
                <a:spcPts val="1200"/>
              </a:spcBef>
              <a:spcAft>
                <a:spcPts val="0"/>
              </a:spcAft>
              <a:buNone/>
            </a:pPr>
            <a:r>
              <a:rPr lang="en-GB" sz="1400">
                <a:solidFill>
                  <a:schemeClr val="dk1"/>
                </a:solidFill>
              </a:rPr>
              <a:t>Have we:</a:t>
            </a:r>
            <a:endParaRPr sz="1400">
              <a:solidFill>
                <a:schemeClr val="dk1"/>
              </a:solidFill>
            </a:endParaRPr>
          </a:p>
          <a:p>
            <a:pPr indent="0" lvl="0" marL="0" rtl="0" algn="just">
              <a:lnSpc>
                <a:spcPct val="100000"/>
              </a:lnSpc>
              <a:spcBef>
                <a:spcPts val="1200"/>
              </a:spcBef>
              <a:spcAft>
                <a:spcPts val="0"/>
              </a:spcAft>
              <a:buClr>
                <a:schemeClr val="dk1"/>
              </a:buClr>
              <a:buSzPts val="1100"/>
              <a:buFont typeface="Arial"/>
              <a:buNone/>
            </a:pPr>
            <a:r>
              <a:rPr lang="en-GB" sz="1400">
                <a:solidFill>
                  <a:schemeClr val="dk1"/>
                </a:solidFill>
              </a:rPr>
              <a:t>Developed critical visual skills by identifying the principle of seeing to draw?</a:t>
            </a:r>
            <a:endParaRPr sz="1400">
              <a:solidFill>
                <a:schemeClr val="dk1"/>
              </a:solidFill>
            </a:endParaRPr>
          </a:p>
          <a:p>
            <a:pPr indent="0" lvl="0" marL="0" rtl="0" algn="just">
              <a:lnSpc>
                <a:spcPct val="100000"/>
              </a:lnSpc>
              <a:spcBef>
                <a:spcPts val="1200"/>
              </a:spcBef>
              <a:spcAft>
                <a:spcPts val="0"/>
              </a:spcAft>
              <a:buClr>
                <a:schemeClr val="dk1"/>
              </a:buClr>
              <a:buSzPts val="1100"/>
              <a:buFont typeface="Arial"/>
              <a:buNone/>
            </a:pPr>
            <a:r>
              <a:rPr lang="en-GB" sz="1400">
                <a:solidFill>
                  <a:schemeClr val="dk1"/>
                </a:solidFill>
              </a:rPr>
              <a:t>Described the proportions of the human head?</a:t>
            </a:r>
            <a:endParaRPr sz="1400">
              <a:solidFill>
                <a:schemeClr val="dk1"/>
              </a:solidFill>
            </a:endParaRPr>
          </a:p>
          <a:p>
            <a:pPr indent="0" lvl="0" marL="0" rtl="0" algn="just">
              <a:lnSpc>
                <a:spcPct val="100000"/>
              </a:lnSpc>
              <a:spcBef>
                <a:spcPts val="1200"/>
              </a:spcBef>
              <a:spcAft>
                <a:spcPts val="0"/>
              </a:spcAft>
              <a:buClr>
                <a:schemeClr val="dk1"/>
              </a:buClr>
              <a:buSzPts val="1100"/>
              <a:buFont typeface="Arial"/>
              <a:buNone/>
            </a:pPr>
            <a:r>
              <a:rPr lang="en-GB" sz="1400">
                <a:solidFill>
                  <a:schemeClr val="dk1"/>
                </a:solidFill>
              </a:rPr>
              <a:t>Demonstrated the correct placement of features?</a:t>
            </a:r>
            <a:endParaRPr sz="1400">
              <a:solidFill>
                <a:schemeClr val="dk1"/>
              </a:solidFill>
            </a:endParaRPr>
          </a:p>
          <a:p>
            <a:pPr indent="0" lvl="0" marL="0" rtl="0" algn="just">
              <a:lnSpc>
                <a:spcPct val="100000"/>
              </a:lnSpc>
              <a:spcBef>
                <a:spcPts val="1200"/>
              </a:spcBef>
              <a:spcAft>
                <a:spcPts val="0"/>
              </a:spcAft>
              <a:buClr>
                <a:schemeClr val="dk1"/>
              </a:buClr>
              <a:buSzPts val="1100"/>
              <a:buFont typeface="Arial"/>
              <a:buNone/>
            </a:pPr>
            <a:r>
              <a:rPr lang="en-GB" sz="1400">
                <a:solidFill>
                  <a:schemeClr val="dk1"/>
                </a:solidFill>
              </a:rPr>
              <a:t>Improved drawing skills?</a:t>
            </a:r>
            <a:endParaRPr sz="1400">
              <a:solidFill>
                <a:schemeClr val="dk1"/>
              </a:solidFill>
            </a:endParaRPr>
          </a:p>
          <a:p>
            <a:pPr indent="0" lvl="0" marL="0" rtl="0" algn="l">
              <a:spcBef>
                <a:spcPts val="0"/>
              </a:spcBef>
              <a:spcAft>
                <a:spcPts val="1200"/>
              </a:spcAft>
              <a:buNone/>
            </a:pPr>
            <a:r>
              <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33"/>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sz="1400"/>
              <a:t>Further reading / References - Drawing</a:t>
            </a:r>
            <a:endParaRPr b="1" sz="1400"/>
          </a:p>
        </p:txBody>
      </p:sp>
      <p:sp>
        <p:nvSpPr>
          <p:cNvPr id="178" name="Google Shape;178;p33"/>
          <p:cNvSpPr txBox="1"/>
          <p:nvPr>
            <p:ph idx="1" type="body"/>
          </p:nvPr>
        </p:nvSpPr>
        <p:spPr>
          <a:xfrm>
            <a:off x="311700" y="964700"/>
            <a:ext cx="8520600" cy="3741300"/>
          </a:xfrm>
          <a:prstGeom prst="rect">
            <a:avLst/>
          </a:prstGeom>
        </p:spPr>
        <p:txBody>
          <a:bodyPr anchorCtr="0" anchor="t" bIns="91425" lIns="91425" spcFirstLastPara="1" rIns="91425" wrap="square" tIns="91425">
            <a:normAutofit/>
          </a:bodyPr>
          <a:lstStyle/>
          <a:p>
            <a:pPr indent="0" lvl="0" marL="0" rtl="0" algn="l">
              <a:lnSpc>
                <a:spcPct val="150000"/>
              </a:lnSpc>
              <a:spcBef>
                <a:spcPts val="1200"/>
              </a:spcBef>
              <a:spcAft>
                <a:spcPts val="0"/>
              </a:spcAft>
              <a:buClr>
                <a:schemeClr val="dk1"/>
              </a:buClr>
              <a:buSzPts val="1100"/>
              <a:buFont typeface="Arial"/>
              <a:buNone/>
            </a:pPr>
            <a:r>
              <a:rPr lang="en-GB" sz="1400">
                <a:solidFill>
                  <a:schemeClr val="dk1"/>
                </a:solidFill>
              </a:rPr>
              <a:t>Bridgman, B.G. (2001). </a:t>
            </a:r>
            <a:r>
              <a:rPr i="1" lang="en-GB" sz="1400">
                <a:solidFill>
                  <a:schemeClr val="dk1"/>
                </a:solidFill>
              </a:rPr>
              <a:t>Bridgman’s Complete Guide to Drawing from Life. </a:t>
            </a:r>
            <a:r>
              <a:rPr lang="en-GB" sz="1400">
                <a:solidFill>
                  <a:schemeClr val="dk1"/>
                </a:solidFill>
              </a:rPr>
              <a:t>Sterling Publishing Co. Inc.</a:t>
            </a:r>
            <a:endParaRPr sz="1400">
              <a:solidFill>
                <a:schemeClr val="dk1"/>
              </a:solidFill>
            </a:endParaRPr>
          </a:p>
          <a:p>
            <a:pPr indent="0" lvl="0" marL="0" rtl="0" algn="l">
              <a:lnSpc>
                <a:spcPct val="150000"/>
              </a:lnSpc>
              <a:spcBef>
                <a:spcPts val="1200"/>
              </a:spcBef>
              <a:spcAft>
                <a:spcPts val="0"/>
              </a:spcAft>
              <a:buClr>
                <a:schemeClr val="dk1"/>
              </a:buClr>
              <a:buSzPts val="1100"/>
              <a:buFont typeface="Arial"/>
              <a:buNone/>
            </a:pPr>
            <a:r>
              <a:rPr lang="en-GB" sz="1400">
                <a:solidFill>
                  <a:schemeClr val="dk1"/>
                </a:solidFill>
              </a:rPr>
              <a:t>Heaston, P. (2023) </a:t>
            </a:r>
            <a:r>
              <a:rPr i="1" lang="en-GB" sz="1400">
                <a:solidFill>
                  <a:schemeClr val="dk1"/>
                </a:solidFill>
              </a:rPr>
              <a:t>Drawing a Realistic Head: Bringing Faces to Life. </a:t>
            </a:r>
            <a:r>
              <a:rPr lang="en-GB" sz="1400">
                <a:solidFill>
                  <a:srgbClr val="282829"/>
                </a:solidFill>
              </a:rPr>
              <a:t>Available at:</a:t>
            </a:r>
            <a:r>
              <a:rPr lang="en-GB" sz="1400">
                <a:solidFill>
                  <a:srgbClr val="282829"/>
                </a:solidFill>
                <a:uFill>
                  <a:noFill/>
                </a:uFill>
                <a:hlinkClick r:id="rId3">
                  <a:extLst>
                    <a:ext uri="{A12FA001-AC4F-418D-AE19-62706E023703}">
                      <ahyp:hlinkClr val="tx"/>
                    </a:ext>
                  </a:extLst>
                </a:hlinkClick>
              </a:rPr>
              <a:t> </a:t>
            </a:r>
            <a:r>
              <a:rPr lang="en-GB" sz="1400" u="sng">
                <a:solidFill>
                  <a:schemeClr val="hlink"/>
                </a:solidFill>
                <a:hlinkClick r:id="rId4"/>
              </a:rPr>
              <a:t>https://www.craftsy.com/post/drawing-a-head/</a:t>
            </a:r>
            <a:r>
              <a:rPr lang="en-GB" sz="1400">
                <a:solidFill>
                  <a:schemeClr val="dk1"/>
                </a:solidFill>
              </a:rPr>
              <a:t> (Accessed, 17/ September, 2023)</a:t>
            </a:r>
            <a:endParaRPr sz="1400">
              <a:solidFill>
                <a:schemeClr val="dk1"/>
              </a:solidFill>
            </a:endParaRPr>
          </a:p>
          <a:p>
            <a:pPr indent="0" lvl="0" marL="0" rtl="0" algn="l">
              <a:lnSpc>
                <a:spcPct val="150000"/>
              </a:lnSpc>
              <a:spcBef>
                <a:spcPts val="1200"/>
              </a:spcBef>
              <a:spcAft>
                <a:spcPts val="0"/>
              </a:spcAft>
              <a:buClr>
                <a:schemeClr val="dk1"/>
              </a:buClr>
              <a:buSzPts val="1100"/>
              <a:buFont typeface="Arial"/>
              <a:buNone/>
            </a:pPr>
            <a:r>
              <a:rPr lang="en-GB" sz="1400">
                <a:solidFill>
                  <a:schemeClr val="dk1"/>
                </a:solidFill>
              </a:rPr>
              <a:t>Henri, R. (2019)</a:t>
            </a:r>
            <a:r>
              <a:rPr i="1" lang="en-GB" sz="1400">
                <a:solidFill>
                  <a:schemeClr val="dk1"/>
                </a:solidFill>
              </a:rPr>
              <a:t> The Art Spirit. </a:t>
            </a:r>
            <a:r>
              <a:rPr lang="en-GB" sz="1400">
                <a:solidFill>
                  <a:schemeClr val="dk1"/>
                </a:solidFill>
              </a:rPr>
              <a:t>Dover Publications</a:t>
            </a:r>
            <a:endParaRPr sz="1400">
              <a:solidFill>
                <a:schemeClr val="dk1"/>
              </a:solidFill>
            </a:endParaRPr>
          </a:p>
          <a:p>
            <a:pPr indent="0" lvl="0" marL="0" rtl="0" algn="l">
              <a:lnSpc>
                <a:spcPct val="150000"/>
              </a:lnSpc>
              <a:spcBef>
                <a:spcPts val="1200"/>
              </a:spcBef>
              <a:spcAft>
                <a:spcPts val="0"/>
              </a:spcAft>
              <a:buClr>
                <a:schemeClr val="dk1"/>
              </a:buClr>
              <a:buSzPts val="1100"/>
              <a:buFont typeface="Arial"/>
              <a:buNone/>
            </a:pPr>
            <a:r>
              <a:rPr lang="en-GB" sz="1400">
                <a:solidFill>
                  <a:schemeClr val="dk1"/>
                </a:solidFill>
              </a:rPr>
              <a:t>Hogarth, B. (1989). </a:t>
            </a:r>
            <a:r>
              <a:rPr i="1" lang="en-GB" sz="1400">
                <a:solidFill>
                  <a:schemeClr val="dk1"/>
                </a:solidFill>
              </a:rPr>
              <a:t>Drawing the Human Head. </a:t>
            </a:r>
            <a:r>
              <a:rPr lang="en-GB" sz="1400">
                <a:solidFill>
                  <a:schemeClr val="dk1"/>
                </a:solidFill>
              </a:rPr>
              <a:t>Watson-Guptill Publications</a:t>
            </a:r>
            <a:endParaRPr sz="1400">
              <a:solidFill>
                <a:schemeClr val="dk1"/>
              </a:solidFill>
            </a:endParaRPr>
          </a:p>
          <a:p>
            <a:pPr indent="0" lvl="0" marL="0" rtl="0" algn="l">
              <a:lnSpc>
                <a:spcPct val="150000"/>
              </a:lnSpc>
              <a:spcBef>
                <a:spcPts val="1200"/>
              </a:spcBef>
              <a:spcAft>
                <a:spcPts val="0"/>
              </a:spcAft>
              <a:buClr>
                <a:schemeClr val="dk1"/>
              </a:buClr>
              <a:buSzPts val="1100"/>
              <a:buFont typeface="Arial"/>
              <a:buNone/>
            </a:pPr>
            <a:r>
              <a:rPr lang="en-GB" sz="1400">
                <a:solidFill>
                  <a:schemeClr val="dk1"/>
                </a:solidFill>
              </a:rPr>
              <a:t>Nicolaides, K. (2008) </a:t>
            </a:r>
            <a:r>
              <a:rPr i="1" lang="en-GB" sz="1400">
                <a:solidFill>
                  <a:schemeClr val="dk1"/>
                </a:solidFill>
              </a:rPr>
              <a:t>The Natural Way to Draw: A Working Plan for Art Study</a:t>
            </a:r>
            <a:r>
              <a:rPr lang="en-GB" sz="1400">
                <a:solidFill>
                  <a:schemeClr val="dk1"/>
                </a:solidFill>
              </a:rPr>
              <a:t>. Souvenir Press Ltd</a:t>
            </a:r>
            <a:endParaRPr sz="1400">
              <a:solidFill>
                <a:schemeClr val="dk1"/>
              </a:solidFill>
            </a:endParaRPr>
          </a:p>
          <a:p>
            <a:pPr indent="0" lvl="0" marL="0" rtl="0" algn="l">
              <a:lnSpc>
                <a:spcPct val="150000"/>
              </a:lnSpc>
              <a:spcBef>
                <a:spcPts val="1200"/>
              </a:spcBef>
              <a:spcAft>
                <a:spcPts val="0"/>
              </a:spcAft>
              <a:buClr>
                <a:schemeClr val="dk1"/>
              </a:buClr>
              <a:buSzPts val="1100"/>
              <a:buFont typeface="Arial"/>
              <a:buNone/>
            </a:pPr>
            <a:r>
              <a:rPr lang="en-GB" sz="1400">
                <a:solidFill>
                  <a:schemeClr val="dk1"/>
                </a:solidFill>
              </a:rPr>
              <a:t>Simpson, I. (1991). </a:t>
            </a:r>
            <a:r>
              <a:rPr i="1" lang="en-GB" sz="1400">
                <a:solidFill>
                  <a:schemeClr val="dk1"/>
                </a:solidFill>
              </a:rPr>
              <a:t>Anatomy of Humans.</a:t>
            </a:r>
            <a:r>
              <a:rPr lang="en-GB" sz="1400">
                <a:solidFill>
                  <a:schemeClr val="dk1"/>
                </a:solidFill>
              </a:rPr>
              <a:t> Studio Editions</a:t>
            </a:r>
            <a:endParaRPr sz="1400">
              <a:solidFill>
                <a:schemeClr val="dk1"/>
              </a:solidFill>
            </a:endParaRPr>
          </a:p>
          <a:p>
            <a:pPr indent="0" lvl="0" marL="0" rtl="0" algn="l">
              <a:lnSpc>
                <a:spcPct val="150000"/>
              </a:lnSpc>
              <a:spcBef>
                <a:spcPts val="1200"/>
              </a:spcBef>
              <a:spcAft>
                <a:spcPts val="1200"/>
              </a:spcAft>
              <a:buClr>
                <a:schemeClr val="dk1"/>
              </a:buClr>
              <a:buSzPts val="1100"/>
              <a:buFont typeface="Arial"/>
              <a:buNone/>
            </a:pPr>
            <a:r>
              <a:rPr lang="en-GB" sz="1400">
                <a:solidFill>
                  <a:srgbClr val="3A3A3A"/>
                </a:solidFill>
              </a:rPr>
              <a:t>Speed, H. (1972) </a:t>
            </a:r>
            <a:r>
              <a:rPr i="1" lang="en-GB" sz="1400">
                <a:solidFill>
                  <a:srgbClr val="3A3A3A"/>
                </a:solidFill>
              </a:rPr>
              <a:t>The practice &amp; science of drawing</a:t>
            </a:r>
            <a:r>
              <a:rPr lang="en-GB" sz="1400">
                <a:solidFill>
                  <a:srgbClr val="3A3A3A"/>
                </a:solidFill>
              </a:rPr>
              <a:t>. 3rd ed. New York: Dover Publications.</a:t>
            </a:r>
            <a:endParaRPr sz="1400">
              <a:solidFill>
                <a:schemeClr val="dk1"/>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2" name="Shape 182"/>
        <p:cNvGrpSpPr/>
        <p:nvPr/>
      </p:nvGrpSpPr>
      <p:grpSpPr>
        <a:xfrm>
          <a:off x="0" y="0"/>
          <a:ext cx="0" cy="0"/>
          <a:chOff x="0" y="0"/>
          <a:chExt cx="0" cy="0"/>
        </a:xfrm>
      </p:grpSpPr>
      <p:sp>
        <p:nvSpPr>
          <p:cNvPr id="183" name="Google Shape;183;p34"/>
          <p:cNvSpPr txBox="1"/>
          <p:nvPr>
            <p:ph type="title"/>
          </p:nvPr>
        </p:nvSpPr>
        <p:spPr>
          <a:xfrm>
            <a:off x="311700" y="4107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sz="1400"/>
              <a:t>Other </a:t>
            </a:r>
            <a:r>
              <a:rPr b="1" lang="en-GB" sz="1400"/>
              <a:t>References</a:t>
            </a:r>
            <a:endParaRPr b="1" sz="1400"/>
          </a:p>
        </p:txBody>
      </p:sp>
      <p:sp>
        <p:nvSpPr>
          <p:cNvPr id="184" name="Google Shape;184;p34"/>
          <p:cNvSpPr txBox="1"/>
          <p:nvPr>
            <p:ph idx="1" type="body"/>
          </p:nvPr>
        </p:nvSpPr>
        <p:spPr>
          <a:xfrm>
            <a:off x="311700" y="873250"/>
            <a:ext cx="8520600" cy="4030200"/>
          </a:xfrm>
          <a:prstGeom prst="rect">
            <a:avLst/>
          </a:prstGeom>
        </p:spPr>
        <p:txBody>
          <a:bodyPr anchorCtr="0" anchor="t" bIns="91425" lIns="91425" spcFirstLastPara="1" rIns="91425" wrap="square" tIns="91425">
            <a:noAutofit/>
          </a:bodyPr>
          <a:lstStyle/>
          <a:p>
            <a:pPr indent="0" lvl="0" marL="0" rtl="0" algn="l">
              <a:lnSpc>
                <a:spcPct val="80000"/>
              </a:lnSpc>
              <a:spcBef>
                <a:spcPts val="1200"/>
              </a:spcBef>
              <a:spcAft>
                <a:spcPts val="0"/>
              </a:spcAft>
              <a:buSzPts val="440"/>
              <a:buNone/>
            </a:pPr>
            <a:r>
              <a:rPr lang="en-GB" sz="1400">
                <a:solidFill>
                  <a:schemeClr val="dk1"/>
                </a:solidFill>
              </a:rPr>
              <a:t>Planning learning sessions - Introduction, development and conclusion</a:t>
            </a:r>
            <a:br>
              <a:rPr lang="en-GB" sz="1400">
                <a:solidFill>
                  <a:schemeClr val="dk1"/>
                </a:solidFill>
              </a:rPr>
            </a:br>
            <a:r>
              <a:rPr lang="en-GB" sz="1400">
                <a:solidFill>
                  <a:schemeClr val="dk1"/>
                </a:solidFill>
              </a:rPr>
              <a:t>Avis, J. (2019) </a:t>
            </a:r>
            <a:r>
              <a:rPr i="1" lang="en-GB" sz="1400">
                <a:solidFill>
                  <a:schemeClr val="dk1"/>
                </a:solidFill>
              </a:rPr>
              <a:t>Teaching in lifelong learning : a guide to theory and practice </a:t>
            </a:r>
            <a:r>
              <a:rPr lang="en-GB" sz="1400">
                <a:solidFill>
                  <a:schemeClr val="dk1"/>
                </a:solidFill>
              </a:rPr>
              <a:t>. Third edition. London, England ; New York, New York :; London, England ; New York, New York :, Open University Press.</a:t>
            </a:r>
            <a:endParaRPr sz="1400">
              <a:solidFill>
                <a:schemeClr val="dk1"/>
              </a:solidFill>
            </a:endParaRPr>
          </a:p>
          <a:p>
            <a:pPr indent="0" lvl="0" marL="0" rtl="0" algn="l">
              <a:lnSpc>
                <a:spcPct val="80000"/>
              </a:lnSpc>
              <a:spcBef>
                <a:spcPts val="1200"/>
              </a:spcBef>
              <a:spcAft>
                <a:spcPts val="0"/>
              </a:spcAft>
              <a:buSzPts val="440"/>
              <a:buNone/>
            </a:pPr>
            <a:r>
              <a:rPr lang="en-GB" sz="1400">
                <a:solidFill>
                  <a:schemeClr val="dk1"/>
                </a:solidFill>
              </a:rPr>
              <a:t>VARK</a:t>
            </a:r>
            <a:br>
              <a:rPr lang="en-GB" sz="1400">
                <a:solidFill>
                  <a:schemeClr val="dk1"/>
                </a:solidFill>
              </a:rPr>
            </a:br>
            <a:r>
              <a:rPr lang="en-GB" sz="1400">
                <a:solidFill>
                  <a:schemeClr val="dk1"/>
                </a:solidFill>
              </a:rPr>
              <a:t>Race, P. (2007) </a:t>
            </a:r>
            <a:r>
              <a:rPr i="1" lang="en-GB" sz="1400">
                <a:solidFill>
                  <a:schemeClr val="dk1"/>
                </a:solidFill>
              </a:rPr>
              <a:t>Making teaching work [electronic resource] : ‘teaching smarter’ in post-compulsory education </a:t>
            </a:r>
            <a:r>
              <a:rPr lang="en-GB" sz="1400">
                <a:solidFill>
                  <a:schemeClr val="dk1"/>
                </a:solidFill>
              </a:rPr>
              <a:t>. Thousand Oaks, Calif. ;; London :, SAGE. </a:t>
            </a:r>
            <a:endParaRPr sz="1400">
              <a:solidFill>
                <a:schemeClr val="dk1"/>
              </a:solidFill>
            </a:endParaRPr>
          </a:p>
          <a:p>
            <a:pPr indent="0" lvl="0" marL="0" rtl="0" algn="l">
              <a:lnSpc>
                <a:spcPct val="80000"/>
              </a:lnSpc>
              <a:spcBef>
                <a:spcPts val="1200"/>
              </a:spcBef>
              <a:spcAft>
                <a:spcPts val="0"/>
              </a:spcAft>
              <a:buClr>
                <a:schemeClr val="dk1"/>
              </a:buClr>
              <a:buSzPts val="1100"/>
              <a:buFont typeface="Arial"/>
              <a:buNone/>
            </a:pPr>
            <a:r>
              <a:rPr lang="en-GB" sz="1400">
                <a:solidFill>
                  <a:schemeClr val="dk1"/>
                </a:solidFill>
              </a:rPr>
              <a:t>Icebreakers</a:t>
            </a:r>
            <a:br>
              <a:rPr lang="en-GB" sz="1400">
                <a:solidFill>
                  <a:schemeClr val="dk1"/>
                </a:solidFill>
              </a:rPr>
            </a:br>
            <a:r>
              <a:rPr lang="en-GB" sz="1400">
                <a:solidFill>
                  <a:schemeClr val="dk1"/>
                </a:solidFill>
              </a:rPr>
              <a:t>Reece, I. (2007) </a:t>
            </a:r>
            <a:r>
              <a:rPr i="1" lang="en-GB" sz="1400">
                <a:solidFill>
                  <a:schemeClr val="dk1"/>
                </a:solidFill>
              </a:rPr>
              <a:t>Teaching, training and learning : a practical guide.</a:t>
            </a:r>
            <a:r>
              <a:rPr lang="en-GB" sz="1400">
                <a:solidFill>
                  <a:schemeClr val="dk1"/>
                </a:solidFill>
              </a:rPr>
              <a:t> 6th ed., rev. /. Tyne and Wear :, Business Education.</a:t>
            </a:r>
            <a:endParaRPr sz="1400">
              <a:solidFill>
                <a:schemeClr val="dk1"/>
              </a:solidFill>
            </a:endParaRPr>
          </a:p>
          <a:p>
            <a:pPr indent="0" lvl="0" marL="0" rtl="0" algn="l">
              <a:lnSpc>
                <a:spcPct val="80000"/>
              </a:lnSpc>
              <a:spcBef>
                <a:spcPts val="1200"/>
              </a:spcBef>
              <a:spcAft>
                <a:spcPts val="0"/>
              </a:spcAft>
              <a:buClr>
                <a:schemeClr val="dk1"/>
              </a:buClr>
              <a:buSzPts val="440"/>
              <a:buFont typeface="Arial"/>
              <a:buNone/>
            </a:pPr>
            <a:r>
              <a:rPr lang="en-GB" sz="1400">
                <a:solidFill>
                  <a:schemeClr val="dk1"/>
                </a:solidFill>
              </a:rPr>
              <a:t>Passion &amp; Creativity</a:t>
            </a:r>
            <a:br>
              <a:rPr lang="en-GB" sz="1400">
                <a:solidFill>
                  <a:schemeClr val="dk1"/>
                </a:solidFill>
              </a:rPr>
            </a:br>
            <a:r>
              <a:rPr lang="en-GB" sz="1400">
                <a:solidFill>
                  <a:schemeClr val="dk1"/>
                </a:solidFill>
              </a:rPr>
              <a:t>Marshall, S. (2020) </a:t>
            </a:r>
            <a:r>
              <a:rPr i="1" lang="en-GB" sz="1400">
                <a:solidFill>
                  <a:schemeClr val="dk1"/>
                </a:solidFill>
              </a:rPr>
              <a:t>A handbook for teaching and learning in higher education ; enhancing academic practice </a:t>
            </a:r>
            <a:r>
              <a:rPr lang="en-GB" sz="1400">
                <a:solidFill>
                  <a:schemeClr val="dk1"/>
                </a:solidFill>
              </a:rPr>
              <a:t>. Fifth Edition. Abingdon, Oxon ; New York :; Abingdon, Oxon ; New York :, Routledge.</a:t>
            </a:r>
            <a:br>
              <a:rPr lang="en-GB" sz="1400">
                <a:solidFill>
                  <a:schemeClr val="dk1"/>
                </a:solidFill>
              </a:rPr>
            </a:br>
            <a:br>
              <a:rPr lang="en-GB" sz="1400">
                <a:solidFill>
                  <a:schemeClr val="dk1"/>
                </a:solidFill>
              </a:rPr>
            </a:br>
            <a:r>
              <a:rPr lang="en-GB" sz="1400">
                <a:solidFill>
                  <a:schemeClr val="dk1"/>
                </a:solidFill>
              </a:rPr>
              <a:t>Assessment</a:t>
            </a:r>
            <a:br>
              <a:rPr lang="en-GB" sz="1400">
                <a:solidFill>
                  <a:schemeClr val="dk1"/>
                </a:solidFill>
              </a:rPr>
            </a:br>
            <a:r>
              <a:rPr lang="en-GB" sz="1400">
                <a:solidFill>
                  <a:schemeClr val="dk1"/>
                </a:solidFill>
              </a:rPr>
              <a:t>Race, P. (2020) </a:t>
            </a:r>
            <a:r>
              <a:rPr i="1" lang="en-GB" sz="1400">
                <a:solidFill>
                  <a:schemeClr val="dk1"/>
                </a:solidFill>
              </a:rPr>
              <a:t>The lecturer’s toolkit : a practical guide to assessment, learning and teaching </a:t>
            </a:r>
            <a:r>
              <a:rPr lang="en-GB" sz="1400">
                <a:solidFill>
                  <a:schemeClr val="dk1"/>
                </a:solidFill>
              </a:rPr>
              <a:t>. Fifth edition. London ; New York, New York :; London ; New York, New York :, Routledge.</a:t>
            </a:r>
            <a:endParaRPr sz="1400">
              <a:solidFill>
                <a:schemeClr val="dk1"/>
              </a:solidFill>
            </a:endParaRPr>
          </a:p>
          <a:p>
            <a:pPr indent="0" lvl="0" marL="0" rtl="0" algn="l">
              <a:lnSpc>
                <a:spcPct val="80000"/>
              </a:lnSpc>
              <a:spcBef>
                <a:spcPts val="1200"/>
              </a:spcBef>
              <a:spcAft>
                <a:spcPts val="0"/>
              </a:spcAft>
              <a:buSzPts val="440"/>
              <a:buNone/>
            </a:pPr>
            <a:br>
              <a:rPr lang="en-GB" sz="1400">
                <a:solidFill>
                  <a:schemeClr val="dk1"/>
                </a:solidFill>
              </a:rPr>
            </a:br>
            <a:br>
              <a:rPr lang="en-GB" sz="1400">
                <a:solidFill>
                  <a:schemeClr val="dk1"/>
                </a:solidFill>
              </a:rPr>
            </a:br>
            <a:endParaRPr sz="1400">
              <a:solidFill>
                <a:schemeClr val="dk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