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94794" autoAdjust="0"/>
  </p:normalViewPr>
  <p:slideViewPr>
    <p:cSldViewPr>
      <p:cViewPr>
        <p:scale>
          <a:sx n="60" d="100"/>
          <a:sy n="60" d="100"/>
        </p:scale>
        <p:origin x="-2093" y="-58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418567-E895-48B8-965B-2BF8C15B8DBC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0E87E-37C0-41EF-AAF7-1D09235CE66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45B922B-796E-4398-9C7C-F55CF5813438}" type="datetimeFigureOut">
              <a:rPr lang="en-GB" smtClean="0"/>
              <a:t>14/08/2026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8FEF811-B6FC-4201-8A83-AB928F4C2AAB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ullcoffeeroast.com/luckin-coffee-vs-starbuck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uters.com/business/retail-consumer/china-starbucks-tries-avoid-price-war-gets-dragged-into-discounting-2024-05-27/" TargetMode="External"/><Relationship Id="rId2" Type="http://schemas.openxmlformats.org/officeDocument/2006/relationships/hyperlink" Target="https://www.fullcoffeeroast.com/luckin-coffee-vs-starbuck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nvesting.com/news/stock-market-news/starbucks-china-rival-luckin-surges-in-market-debut-1871842" TargetMode="External"/><Relationship Id="rId4" Type="http://schemas.openxmlformats.org/officeDocument/2006/relationships/hyperlink" Target="https://doi.org/10.1371/journal.pone.032093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2924944"/>
            <a:ext cx="7776864" cy="2664296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Analysing </a:t>
            </a:r>
            <a:r>
              <a:rPr lang="en-GB" sz="24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Luckin</a:t>
            </a:r>
            <a:r>
              <a:rPr lang="en-GB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Coffee’s Rise Against Starbucks in China</a:t>
            </a:r>
          </a:p>
          <a:p>
            <a:endParaRPr lang="en-GB" sz="2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Sun Tzu’s The Art of War and contemporary strategic theory</a:t>
            </a:r>
            <a:endParaRPr lang="en-GB" sz="24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196752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Sun Tzu In The Business World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5517232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Name: Ali Ejaz </a:t>
            </a:r>
          </a:p>
          <a:p>
            <a:r>
              <a:rPr lang="en-GB" dirty="0" smtClean="0"/>
              <a:t>Module: Sun Tzu’s Art of War</a:t>
            </a:r>
          </a:p>
          <a:p>
            <a:r>
              <a:rPr lang="en-GB" dirty="0" smtClean="0"/>
              <a:t>Date: 14/18/2026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Coffee Giants in Competition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Ali\Desktop\luckst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6507972" cy="3774251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395412" y="5864448"/>
            <a:ext cx="8065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1. Coffee Guru, ‘</a:t>
            </a:r>
            <a:r>
              <a:rPr lang="en-GB" sz="1200" dirty="0" err="1" smtClean="0"/>
              <a:t>Luckin</a:t>
            </a:r>
            <a:r>
              <a:rPr lang="en-GB" sz="1200" dirty="0" smtClean="0"/>
              <a:t> Coffee Vs. Starbucks: Which Wins?’, </a:t>
            </a:r>
            <a:r>
              <a:rPr lang="en-GB" sz="1200" i="1" dirty="0" smtClean="0"/>
              <a:t>Full Coffee Roast</a:t>
            </a:r>
            <a:r>
              <a:rPr lang="en-GB" sz="1200" dirty="0" smtClean="0"/>
              <a:t>8 Se, 1ptember 2021 </a:t>
            </a:r>
            <a:r>
              <a:rPr lang="en-GB" sz="1200" dirty="0" smtClean="0">
                <a:hlinkClick r:id="rId3"/>
              </a:rPr>
              <a:t>https://www.fullcoffeeroast.com/luckin-coffee-vs-starbucks/</a:t>
            </a:r>
            <a:r>
              <a:rPr lang="en-GB" sz="1200" dirty="0" smtClean="0"/>
              <a:t> [accessed 11 August 2026]. </a:t>
            </a:r>
            <a:endParaRPr lang="en-GB" sz="1200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1259632" y="5229200"/>
            <a:ext cx="4992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Figure 1: Image of </a:t>
            </a:r>
            <a:r>
              <a:rPr lang="en-GB" sz="1200" dirty="0" err="1" smtClean="0"/>
              <a:t>Luckin</a:t>
            </a:r>
            <a:r>
              <a:rPr lang="en-GB" sz="1200" dirty="0" smtClean="0"/>
              <a:t> Coffee and Starbucks coffee cups as symbolic</a:t>
            </a:r>
          </a:p>
          <a:p>
            <a:r>
              <a:rPr lang="en-GB" sz="1200" dirty="0" smtClean="0"/>
              <a:t>Of competition.</a:t>
            </a:r>
            <a:endParaRPr lang="en-GB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7884368" y="4797152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Foreword and Agenda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lvl="1"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From Ancient Strategy to Modern Competition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‘The supreme art of war is to subdue the enemy without fighting.’ – Sun Tzu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This presentation investigates whether Sun Tzu’s principles can explain </a:t>
            </a:r>
            <a:r>
              <a:rPr lang="en-GB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competitive rise against Starbucks.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Agenda: Case Background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              Sun Tzu and analytical approach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              Competitive Positioning / Competitive Strategy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              Innovation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              Location Advantage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              Critical Assessment</a:t>
            </a:r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                Conclusion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The Case</a:t>
            </a:r>
            <a:b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vs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Starbucks: Two Different Models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0" y="1628800"/>
            <a:ext cx="0" cy="3960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467544" y="2060848"/>
            <a:ext cx="8064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251520" y="1556792"/>
            <a:ext cx="84249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Starbucks   </a:t>
            </a:r>
            <a:r>
              <a:rPr lang="en-GB" dirty="0" smtClean="0"/>
              <a:t>                                                          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Coffee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Premium positioning                                              Accessible pricing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Café experience                                                       Convenience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Physical stores                                                          Small-format stores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‘Third place’ after home and work                       Pickup / delivery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Brand and experience                                            Digital ecosystem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Established model                                                   Rapid experimentation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20" name="Straight Connector 19"/>
          <p:cNvCxnSpPr/>
          <p:nvPr/>
        </p:nvCxnSpPr>
        <p:spPr>
          <a:xfrm>
            <a:off x="395536" y="5589240"/>
            <a:ext cx="84249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23528" y="573325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Strategic question: Did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compete with Starbucks, or did it changed the way or the basis in which they competed?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Why Sun Tzu as the Primary Lens?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Sun Tzu’s strategic logic:  Know the opponent,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                                                  Identify vulnerability,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                                               Create advantage,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                                               Exploit advantage.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Three principles selected: Competitive Positioning,                             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                                               Innovation,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                                               Location Advantage</a:t>
            </a:r>
          </a:p>
          <a:p>
            <a:pPr>
              <a:buNone/>
            </a:pP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Critical approach: 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Sun Tzu – Application – Contemporary Scholarship -Evaluation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34400" cy="7200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Analytical Framework</a:t>
            </a:r>
            <a:b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From The Art of War to Business Strategy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Sun Tzu: Enemy Orientation, Vulnerability,                  Adaptation, Advantage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Modern Theory: 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Porter / Prasad – Competitive positioning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Cohen 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Levinthal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– Innovation capability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Davenport / Gilbert et al. – Location and proximity 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Case: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vs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Starbucks     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Purpose: Not to prove Sun Tzu correct – but rather to test his explanatory power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75895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Competitive Positioning / Competitive Strategy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Sun Tzu: Avoid Strength, Exploit Weakness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‘An army avoids strength and strikes weakness.’ – Sun Tzu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Applied to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                                                       Starbucks’ strength is premium experience.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avoids direct imitation.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opportunity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Price + convenience + digital access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Strategic shift: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Change the basis of the competition</a:t>
            </a:r>
          </a:p>
          <a:p>
            <a:pPr>
              <a:buNone/>
            </a:pPr>
            <a:r>
              <a:rPr lang="en-GB" dirty="0" smtClean="0"/>
              <a:t> </a:t>
            </a:r>
            <a:r>
              <a:rPr lang="en-GB" dirty="0" smtClean="0"/>
              <a:t>  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Porter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Different Position, Different Activities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‘Competitive strategy is about being different.  It means deliberately choosing a different set of activities to deliver a unique mix of value.’ Porter (1996, p. 64)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activity configuration: App, Small stores, Delivery/pickup, Lower prices, Rapid expansion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= Different strategic position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Trade-Offs and Critical Assessme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nt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Strategy Requires Choice: ‘A sustainable strategic position requires trade-offs.’ – Porter (1996, p. 68)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traded: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   Physical experience for Convenience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Premium pricing for Accessibility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 Large café footprint for Smaller scale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Prasad : ‘The singular purpose of strategy is to seek a unique positioning for a firm vis-à-vis its competition.’ (Prasad, p. 17)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Critical assessment: Sun Tzu explains where to compete whereas Porter explains how the position is sustained.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Innovation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Sun Tzu: Adapt Through Change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‘The basic ingredient of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Maneuver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then, is not movement but change.’ – Schmitt, (pp. 92-93)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innovation: Digital ordering, Customer data, Delivery/Pickup, Rapid experimentation, Scalable model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= Innovation changes the competitive situation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Absorptive Capacity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Innovation is more than technology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Cohen 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Levinthal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‘The ability to exploit external knowledge is thus a critical component of innovative capabilities.’ – Cohen 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Levinthal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(1990, p. 128)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Technology, Customer information, Market knowledge = Ability to change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Critical question: Was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advantage the technology, or its ability to exploit it?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Critical Assessment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Sun Tzu’s insight, and its limitation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Sun Tzu: Adapts to circumstances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: Change how coffee is ordered, delivered and </a:t>
            </a:r>
            <a:r>
              <a:rPr lang="en-GB" sz="2400" dirty="0" err="1" smtClean="0">
                <a:latin typeface="Calibri" pitchFamily="34" charset="0"/>
                <a:cs typeface="Calibri" pitchFamily="34" charset="0"/>
              </a:rPr>
              <a:t>comsumed</a:t>
            </a:r>
            <a:endParaRPr lang="en-GB" sz="24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Cohen and </a:t>
            </a:r>
            <a:r>
              <a:rPr lang="en-GB" sz="2400" dirty="0" err="1" smtClean="0">
                <a:latin typeface="Calibri" pitchFamily="34" charset="0"/>
                <a:cs typeface="Calibri" pitchFamily="34" charset="0"/>
              </a:rPr>
              <a:t>Levinthal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: Build capability to absorb and exploit knowledge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Therefore: Sun Tzu – Strategic Adaptability</a:t>
            </a:r>
          </a:p>
          <a:p>
            <a:pPr>
              <a:buNone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400" dirty="0" smtClean="0">
                <a:latin typeface="Calibri" pitchFamily="34" charset="0"/>
                <a:cs typeface="Calibri" pitchFamily="34" charset="0"/>
              </a:rPr>
              <a:t>                      Modern Theory – Organisational Capability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>
                <a:latin typeface="Calibri" pitchFamily="34" charset="0"/>
                <a:cs typeface="Calibri" pitchFamily="34" charset="0"/>
              </a:rPr>
              <a:t>Assessment: Sun Tzu captures why firms must adapt, but not exactly how firms develop innovation capabilities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Location Advantage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Sun Tzu: Understand the Environment</a:t>
            </a: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‘Know the enemy and know yourself; in a hundred battles you will never be in peril.’ – Sun Tzu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Modern Business ‘terrain’: Customers, Infrastructure, Knowledge, Suppliers, Technology, Institutions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advantage: China’s urban and digital environment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Proximity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Location is more than geography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Davenport: ‘Local contextual factors will determine if organisational or geographic proximity (or both) are the key to knowledge-acquisition.’ – Davenport (2005, p. 683)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Gilbert, McDougall 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Audretsch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‘These results may also signify the importance of being close to the market being served.’ – Gilbert et al. (2008, p. 419)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Close to customers, Urban density, Digital Infrastructure = Location advantage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Clusters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Competitive Advantage is also Ecosystem-Dependent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Porter and Kramer: ‘Firms create shared value by building clusters to improve company productivity while addressing gaps or failures in the framework conditions surrounding the cluster.’ – Porter and Kramer (2011, p. 72)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Location advantage: Firm, Suppliers, Technology, Infrastructure, Customers</a:t>
            </a:r>
          </a:p>
          <a:p>
            <a:pPr>
              <a:buFont typeface="Wingdings" pitchFamily="2" charset="2"/>
              <a:buChar char="§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did not operate in isolation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Bringing the Three Principles Together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Luckin’s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Strategic Configuration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Competitive positioning – avoid Starbucks’ strongest territory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Innovation – Change the way customers access coffee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Location advantage – Exploit China’s market and ecosystem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Creating Advantage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Sun Tzu’s underlying logic: Know, Adapt, Exploit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Critical Discussion – Does Sun Tzu fully explain </a:t>
            </a:r>
            <a:r>
              <a:rPr lang="en-GB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?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251520" y="2132856"/>
            <a:ext cx="84249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572000" y="1556792"/>
            <a:ext cx="0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23528" y="1628800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Sun Tzu explains                                                       Modern theory adds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Avoiding opponent strength                                   Porter: strategic positioning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Creating relative advantage                                    Prasad: strategic choice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Adaptation and change                                            Cohen 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Levinthal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: absorptive capacity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Understanding environment                                  Davenport: contextual proximity      </a:t>
            </a:r>
          </a:p>
          <a:p>
            <a:endParaRPr lang="en-GB" dirty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Exploiting local conditions                                      Gilbert et al.: market proximity                </a:t>
            </a:r>
            <a:r>
              <a:rPr lang="en-GB" sz="1600" dirty="0" smtClean="0"/>
              <a:t>                                                                                                                                                                                   </a:t>
            </a:r>
          </a:p>
        </p:txBody>
      </p:sp>
      <p:cxnSp>
        <p:nvCxnSpPr>
          <p:cNvPr id="14" name="Straight Connector 13"/>
          <p:cNvCxnSpPr/>
          <p:nvPr/>
        </p:nvCxnSpPr>
        <p:spPr>
          <a:xfrm>
            <a:off x="395536" y="5229200"/>
            <a:ext cx="82809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395536" y="5373216"/>
            <a:ext cx="78936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Critical finding: Sun Tzu provides the strategic logic; contemporary theory provides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The mechanisms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Conclusion – What does the case tell us?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Competitive Positioning –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changed the basic of competition rather than simply copying Starbucks.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Innovation – Technology enabled adaptation, information use and scale.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Location Advantage –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exploited China-specific market and ecosystem conditions.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Overall conclusion: Sun Tzu is still very relevant as a framework for understanding competitive advantage, but the principles are not enough on their own to explain modern business performance. 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The critical lesson: Sun Tzu tells us to create advantage but Modern strategy helps explain how the advantage is built and sustained.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Bibliography References: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Cohen, W. M. and D. A.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Levinthal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‘Absorptive Capacity: A New Perspective on Learning and Innovation’,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Administrative Science Quarterly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35.1 (1990), 128–152.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Davenport, S., ‘Exploring the Role of Proximity in SME Knowledge-Acquisition’,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Research Policy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34.5 (2005), 683–701.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Gilbert, B. A., P. P. McDougall and D. B.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Audretsch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‘Clusters, Knowledge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Spillovers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and New Venture Performance: An Empirical Examination’,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Journal of Business Venturing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23.4 (2008), 405–422.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Porter, M. E., ‘What Is Strategy?’,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Harvard Business Review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74.6 (1996), 61–78.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Porter, M. E. and M. R. Kramer, ‘Creating Shared Value’,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Harvard Business Review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89.1–2 (2011), 62–77.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Prasad, A., ‘Strategy as “Inferior” Choice: A Re-interpretation of Porter’s “What Is Strategy?”’, [insert publication details from module reading].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Schmitt, J. F., ‘Understanding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Maneuver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as the Basis for a Doctrine’,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Marine Corps Gazette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77.9 (1993), 22–29.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Sun Tzu,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The Art of War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trans. by Samuel B. Griffith (Oxford: Oxford University Press, 1963).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Case References:</a:t>
            </a:r>
            <a:endParaRPr lang="en-GB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Coffee Guru, ‘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Coffee Vs. Starbucks: Which Wins?’,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Full Coffee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Roast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8 Se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1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ptember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2021 </a:t>
            </a:r>
            <a:r>
              <a:rPr lang="en-GB" dirty="0" smtClean="0">
                <a:latin typeface="Calibri" pitchFamily="34" charset="0"/>
                <a:cs typeface="Calibri" pitchFamily="34" charset="0"/>
                <a:hlinkClick r:id="rId2"/>
              </a:rPr>
              <a:t>https://www.fullcoffeeroast.com/luckin-coffee-vs-starbucks/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[accessed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11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August 2026]. 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Hall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Casey, and Sophie Yu, ‘In China, Starbucks tries to avoid price war but gets dragged into discounting’,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Reuters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27 May 2024 </a:t>
            </a:r>
            <a:r>
              <a:rPr lang="en-GB" dirty="0" smtClean="0">
                <a:latin typeface="Calibri" pitchFamily="34" charset="0"/>
                <a:cs typeface="Calibri" pitchFamily="34" charset="0"/>
                <a:hlinkClick r:id="rId3"/>
              </a:rPr>
              <a:t>https://www.reuters.com/business/retail-consumer/china-starbucks-tries-avoid-price-war-gets-dragged-into-discounting-2024-05-27/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[accessed 13 August 2026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].</a:t>
            </a:r>
          </a:p>
          <a:p>
            <a:r>
              <a:rPr lang="en-GB" dirty="0" err="1" smtClean="0">
                <a:latin typeface="Calibri" pitchFamily="34" charset="0"/>
                <a:cs typeface="Calibri" pitchFamily="34" charset="0"/>
              </a:rPr>
              <a:t>Qi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FengXun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WeiShan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Qin and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Xiaohan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Li, ‘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Spatio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-temporal expansion patterns and influencing factors in China’s new local retail industry: A case study of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Coffee’,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PLOS ONE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20.7 (2025), e0320933 </a:t>
            </a:r>
            <a:r>
              <a:rPr lang="en-GB" dirty="0" smtClean="0">
                <a:latin typeface="Calibri" pitchFamily="34" charset="0"/>
                <a:cs typeface="Calibri" pitchFamily="34" charset="0"/>
                <a:hlinkClick r:id="rId4"/>
              </a:rPr>
              <a:t>https://doi.org/10.1371/journal.pone.0320933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[accessed 12 August 2026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].</a:t>
            </a: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Reuters, ‘Starbucks’ China rival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Luckin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surges in market debut’, 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Investing.com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17 May 2019 </a:t>
            </a:r>
            <a:r>
              <a:rPr lang="en-GB" dirty="0" smtClean="0">
                <a:latin typeface="Calibri" pitchFamily="34" charset="0"/>
                <a:cs typeface="Calibri" pitchFamily="34" charset="0"/>
                <a:hlinkClick r:id="rId5"/>
              </a:rPr>
              <a:t>https://www.investing.com/news/stock-market-news/starbucks-china-rival-luckin-surges-in-market-debut-1871842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[accessed 12 August 2026].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311</TotalTime>
  <Words>1539</Words>
  <Application>Microsoft Office PowerPoint</Application>
  <PresentationFormat>On-screen Show (4:3)</PresentationFormat>
  <Paragraphs>155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Civic</vt:lpstr>
      <vt:lpstr>Sun Tzu In The Business World</vt:lpstr>
      <vt:lpstr>Coffee Giants in Competition</vt:lpstr>
      <vt:lpstr>Foreword and Agenda</vt:lpstr>
      <vt:lpstr>The Case Luckin vs Starbucks: Two Different Models</vt:lpstr>
      <vt:lpstr>Why Sun Tzu as the Primary Lens?</vt:lpstr>
      <vt:lpstr>Analytical Framework From The Art of War to Business Strategy</vt:lpstr>
      <vt:lpstr>Competitive Positioning / Competitive Strategy</vt:lpstr>
      <vt:lpstr>Porter</vt:lpstr>
      <vt:lpstr>Trade-Offs and Critical Assessment</vt:lpstr>
      <vt:lpstr>Innovation</vt:lpstr>
      <vt:lpstr>Absorptive Capacity</vt:lpstr>
      <vt:lpstr>Critical Assessment</vt:lpstr>
      <vt:lpstr>Location Advantage</vt:lpstr>
      <vt:lpstr>Proximity</vt:lpstr>
      <vt:lpstr>Clusters</vt:lpstr>
      <vt:lpstr>Bringing the Three Principles Together</vt:lpstr>
      <vt:lpstr>Critical Discussion – Does Sun Tzu fully explain Luckin?</vt:lpstr>
      <vt:lpstr>Conclusion – What does the case tell us?</vt:lpstr>
      <vt:lpstr>Bibliography References:</vt:lpstr>
      <vt:lpstr>Case References: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Sun Tzu In The Business World</dc:title>
  <dc:creator>HP</dc:creator>
  <cp:lastModifiedBy>HP</cp:lastModifiedBy>
  <cp:revision>22</cp:revision>
  <dcterms:created xsi:type="dcterms:W3CDTF">2026-08-14T09:46:29Z</dcterms:created>
  <dcterms:modified xsi:type="dcterms:W3CDTF">2026-08-14T14:58:28Z</dcterms:modified>
</cp:coreProperties>
</file>