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31"/>
  </p:notesMasterIdLst>
  <p:sldIdLst>
    <p:sldId id="278" r:id="rId5"/>
    <p:sldId id="279" r:id="rId6"/>
    <p:sldId id="368" r:id="rId7"/>
    <p:sldId id="365" r:id="rId8"/>
    <p:sldId id="364" r:id="rId9"/>
    <p:sldId id="391" r:id="rId10"/>
    <p:sldId id="390" r:id="rId11"/>
    <p:sldId id="392" r:id="rId12"/>
    <p:sldId id="366" r:id="rId13"/>
    <p:sldId id="393" r:id="rId14"/>
    <p:sldId id="296" r:id="rId15"/>
    <p:sldId id="334" r:id="rId16"/>
    <p:sldId id="394" r:id="rId17"/>
    <p:sldId id="395" r:id="rId18"/>
    <p:sldId id="397" r:id="rId19"/>
    <p:sldId id="396" r:id="rId20"/>
    <p:sldId id="398" r:id="rId21"/>
    <p:sldId id="376" r:id="rId22"/>
    <p:sldId id="399" r:id="rId23"/>
    <p:sldId id="400" r:id="rId24"/>
    <p:sldId id="403" r:id="rId25"/>
    <p:sldId id="402" r:id="rId26"/>
    <p:sldId id="401" r:id="rId27"/>
    <p:sldId id="405" r:id="rId28"/>
    <p:sldId id="404" r:id="rId29"/>
    <p:sldId id="377"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78"/>
            <p14:sldId id="279"/>
            <p14:sldId id="368"/>
            <p14:sldId id="365"/>
            <p14:sldId id="364"/>
            <p14:sldId id="391"/>
            <p14:sldId id="390"/>
            <p14:sldId id="392"/>
            <p14:sldId id="366"/>
            <p14:sldId id="393"/>
            <p14:sldId id="296"/>
            <p14:sldId id="334"/>
            <p14:sldId id="394"/>
            <p14:sldId id="395"/>
            <p14:sldId id="397"/>
            <p14:sldId id="396"/>
            <p14:sldId id="398"/>
            <p14:sldId id="376"/>
            <p14:sldId id="399"/>
            <p14:sldId id="400"/>
            <p14:sldId id="403"/>
            <p14:sldId id="402"/>
            <p14:sldId id="401"/>
            <p14:sldId id="405"/>
            <p14:sldId id="404"/>
            <p14:sldId id="377"/>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561A52C-F3F5-41A4-8598-3C876AB7FBC8}" name="Errietta Bissa" initials="EB" userId="S::e.bissa@uwtsd.ac.uk::81ffec9e-7d76-4710-b828-fc34ea58d3af" providerId="AD"/>
  <p188:author id="{6A8FFF33-9C2C-B650-48D4-84B416B5789A}" name="Lizeta Demetriou" initials="LD" userId="S::l.demetriou@uwtsd.ac.uk::75cbaea9-b97c-4c81-9090-40feb64ee817" providerId="AD"/>
  <p188:author id="{03D8EBA7-BC81-E5DC-3229-78D0A9793647}" name="Naomi Doerge" initials="ND" userId="S::n.doerge@uwtsd.ac.uk::c2ba5b26-9392-4f76-82ca-966719aba79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A368E3-8E7A-4145-8621-BAC9D341BD72}" v="2" dt="2026-05-09T14:44:01.5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7504" autoAdjust="0"/>
  </p:normalViewPr>
  <p:slideViewPr>
    <p:cSldViewPr snapToGrid="0">
      <p:cViewPr>
        <p:scale>
          <a:sx n="70" d="100"/>
          <a:sy n="70" d="100"/>
        </p:scale>
        <p:origin x="726" y="4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38"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rietta Bissa" userId="81ffec9e-7d76-4710-b828-fc34ea58d3af" providerId="ADAL" clId="{3D616F03-F71A-4881-BE12-DD7509C979BA}"/>
    <pc:docChg chg="custSel modSld delSection">
      <pc:chgData name="Errietta Bissa" userId="81ffec9e-7d76-4710-b828-fc34ea58d3af" providerId="ADAL" clId="{3D616F03-F71A-4881-BE12-DD7509C979BA}" dt="2026-05-09T14:44:34.793" v="28" actId="17851"/>
      <pc:docMkLst>
        <pc:docMk/>
      </pc:docMkLst>
      <pc:sldChg chg="modNotesTx">
        <pc:chgData name="Errietta Bissa" userId="81ffec9e-7d76-4710-b828-fc34ea58d3af" providerId="ADAL" clId="{3D616F03-F71A-4881-BE12-DD7509C979BA}" dt="2026-05-09T14:43:06.309" v="0" actId="20577"/>
        <pc:sldMkLst>
          <pc:docMk/>
          <pc:sldMk cId="369436545" sldId="279"/>
        </pc:sldMkLst>
      </pc:sldChg>
      <pc:sldChg chg="delSp mod delAnim modNotesTx">
        <pc:chgData name="Errietta Bissa" userId="81ffec9e-7d76-4710-b828-fc34ea58d3af" providerId="ADAL" clId="{3D616F03-F71A-4881-BE12-DD7509C979BA}" dt="2026-05-09T14:43:42.716" v="12" actId="478"/>
        <pc:sldMkLst>
          <pc:docMk/>
          <pc:sldMk cId="4016015603" sldId="334"/>
        </pc:sldMkLst>
        <pc:picChg chg="del">
          <ac:chgData name="Errietta Bissa" userId="81ffec9e-7d76-4710-b828-fc34ea58d3af" providerId="ADAL" clId="{3D616F03-F71A-4881-BE12-DD7509C979BA}" dt="2026-05-09T14:43:42.716" v="12" actId="478"/>
          <ac:picMkLst>
            <pc:docMk/>
            <pc:sldMk cId="4016015603" sldId="334"/>
            <ac:picMk id="5" creationId="{BB155276-9316-3234-B31D-F36DC04C2DA4}"/>
          </ac:picMkLst>
        </pc:picChg>
      </pc:sldChg>
      <pc:sldChg chg="modNotesTx">
        <pc:chgData name="Errietta Bissa" userId="81ffec9e-7d76-4710-b828-fc34ea58d3af" providerId="ADAL" clId="{3D616F03-F71A-4881-BE12-DD7509C979BA}" dt="2026-05-09T14:43:13.716" v="3" actId="20577"/>
        <pc:sldMkLst>
          <pc:docMk/>
          <pc:sldMk cId="532812589" sldId="364"/>
        </pc:sldMkLst>
      </pc:sldChg>
      <pc:sldChg chg="modNotesTx">
        <pc:chgData name="Errietta Bissa" userId="81ffec9e-7d76-4710-b828-fc34ea58d3af" providerId="ADAL" clId="{3D616F03-F71A-4881-BE12-DD7509C979BA}" dt="2026-05-09T14:43:11.362" v="2" actId="20577"/>
        <pc:sldMkLst>
          <pc:docMk/>
          <pc:sldMk cId="3312195256" sldId="365"/>
        </pc:sldMkLst>
      </pc:sldChg>
      <pc:sldChg chg="modNotesTx">
        <pc:chgData name="Errietta Bissa" userId="81ffec9e-7d76-4710-b828-fc34ea58d3af" providerId="ADAL" clId="{3D616F03-F71A-4881-BE12-DD7509C979BA}" dt="2026-05-09T14:43:26.815" v="8" actId="20577"/>
        <pc:sldMkLst>
          <pc:docMk/>
          <pc:sldMk cId="1732208758" sldId="366"/>
        </pc:sldMkLst>
      </pc:sldChg>
      <pc:sldChg chg="modNotesTx">
        <pc:chgData name="Errietta Bissa" userId="81ffec9e-7d76-4710-b828-fc34ea58d3af" providerId="ADAL" clId="{3D616F03-F71A-4881-BE12-DD7509C979BA}" dt="2026-05-09T14:43:08.954" v="1" actId="20577"/>
        <pc:sldMkLst>
          <pc:docMk/>
          <pc:sldMk cId="683190951" sldId="368"/>
        </pc:sldMkLst>
      </pc:sldChg>
      <pc:sldChg chg="modNotesTx">
        <pc:chgData name="Errietta Bissa" userId="81ffec9e-7d76-4710-b828-fc34ea58d3af" providerId="ADAL" clId="{3D616F03-F71A-4881-BE12-DD7509C979BA}" dt="2026-05-09T14:44:31.028" v="27" actId="20577"/>
        <pc:sldMkLst>
          <pc:docMk/>
          <pc:sldMk cId="2686819982" sldId="377"/>
        </pc:sldMkLst>
      </pc:sldChg>
      <pc:sldChg chg="modNotesTx">
        <pc:chgData name="Errietta Bissa" userId="81ffec9e-7d76-4710-b828-fc34ea58d3af" providerId="ADAL" clId="{3D616F03-F71A-4881-BE12-DD7509C979BA}" dt="2026-05-09T14:43:21.912" v="6" actId="20577"/>
        <pc:sldMkLst>
          <pc:docMk/>
          <pc:sldMk cId="2381027205" sldId="390"/>
        </pc:sldMkLst>
      </pc:sldChg>
      <pc:sldChg chg="delSp mod delAnim modNotesTx">
        <pc:chgData name="Errietta Bissa" userId="81ffec9e-7d76-4710-b828-fc34ea58d3af" providerId="ADAL" clId="{3D616F03-F71A-4881-BE12-DD7509C979BA}" dt="2026-05-09T14:43:18.176" v="5" actId="20577"/>
        <pc:sldMkLst>
          <pc:docMk/>
          <pc:sldMk cId="1194786765" sldId="391"/>
        </pc:sldMkLst>
        <pc:picChg chg="del">
          <ac:chgData name="Errietta Bissa" userId="81ffec9e-7d76-4710-b828-fc34ea58d3af" providerId="ADAL" clId="{3D616F03-F71A-4881-BE12-DD7509C979BA}" dt="2026-05-09T14:43:16.657" v="4" actId="478"/>
          <ac:picMkLst>
            <pc:docMk/>
            <pc:sldMk cId="1194786765" sldId="391"/>
            <ac:picMk id="5" creationId="{3A9F8F78-FA7F-A3DB-9D6B-6BB6BFB3FE01}"/>
          </ac:picMkLst>
        </pc:picChg>
      </pc:sldChg>
      <pc:sldChg chg="modNotesTx">
        <pc:chgData name="Errietta Bissa" userId="81ffec9e-7d76-4710-b828-fc34ea58d3af" providerId="ADAL" clId="{3D616F03-F71A-4881-BE12-DD7509C979BA}" dt="2026-05-09T14:43:24.192" v="7" actId="20577"/>
        <pc:sldMkLst>
          <pc:docMk/>
          <pc:sldMk cId="2906875551" sldId="392"/>
        </pc:sldMkLst>
      </pc:sldChg>
      <pc:sldChg chg="addSp delSp modSp mod delAnim modNotesTx">
        <pc:chgData name="Errietta Bissa" userId="81ffec9e-7d76-4710-b828-fc34ea58d3af" providerId="ADAL" clId="{3D616F03-F71A-4881-BE12-DD7509C979BA}" dt="2026-05-09T14:43:32.295" v="10" actId="478"/>
        <pc:sldMkLst>
          <pc:docMk/>
          <pc:sldMk cId="1490397616" sldId="393"/>
        </pc:sldMkLst>
        <pc:spChg chg="add mod">
          <ac:chgData name="Errietta Bissa" userId="81ffec9e-7d76-4710-b828-fc34ea58d3af" providerId="ADAL" clId="{3D616F03-F71A-4881-BE12-DD7509C979BA}" dt="2026-05-09T14:43:32.295" v="10" actId="478"/>
          <ac:spMkLst>
            <pc:docMk/>
            <pc:sldMk cId="1490397616" sldId="393"/>
            <ac:spMk id="6" creationId="{0DACEAD8-778A-9BDB-B5A9-37D5F32E596A}"/>
          </ac:spMkLst>
        </pc:spChg>
        <pc:picChg chg="del">
          <ac:chgData name="Errietta Bissa" userId="81ffec9e-7d76-4710-b828-fc34ea58d3af" providerId="ADAL" clId="{3D616F03-F71A-4881-BE12-DD7509C979BA}" dt="2026-05-09T14:43:32.295" v="10" actId="478"/>
          <ac:picMkLst>
            <pc:docMk/>
            <pc:sldMk cId="1490397616" sldId="393"/>
            <ac:picMk id="5" creationId="{68ED726F-73BC-6A32-F1F9-3A21301EC3DB}"/>
          </ac:picMkLst>
        </pc:picChg>
      </pc:sldChg>
      <pc:sldChg chg="modNotesTx">
        <pc:chgData name="Errietta Bissa" userId="81ffec9e-7d76-4710-b828-fc34ea58d3af" providerId="ADAL" clId="{3D616F03-F71A-4881-BE12-DD7509C979BA}" dt="2026-05-09T14:43:45.225" v="13" actId="20577"/>
        <pc:sldMkLst>
          <pc:docMk/>
          <pc:sldMk cId="2565730585" sldId="394"/>
        </pc:sldMkLst>
      </pc:sldChg>
      <pc:sldChg chg="modNotesTx">
        <pc:chgData name="Errietta Bissa" userId="81ffec9e-7d76-4710-b828-fc34ea58d3af" providerId="ADAL" clId="{3D616F03-F71A-4881-BE12-DD7509C979BA}" dt="2026-05-09T14:43:48.229" v="14" actId="20577"/>
        <pc:sldMkLst>
          <pc:docMk/>
          <pc:sldMk cId="3779003495" sldId="395"/>
        </pc:sldMkLst>
      </pc:sldChg>
      <pc:sldChg chg="modNotesTx">
        <pc:chgData name="Errietta Bissa" userId="81ffec9e-7d76-4710-b828-fc34ea58d3af" providerId="ADAL" clId="{3D616F03-F71A-4881-BE12-DD7509C979BA}" dt="2026-05-09T14:43:54.287" v="16" actId="20577"/>
        <pc:sldMkLst>
          <pc:docMk/>
          <pc:sldMk cId="1317208389" sldId="396"/>
        </pc:sldMkLst>
      </pc:sldChg>
      <pc:sldChg chg="modNotesTx">
        <pc:chgData name="Errietta Bissa" userId="81ffec9e-7d76-4710-b828-fc34ea58d3af" providerId="ADAL" clId="{3D616F03-F71A-4881-BE12-DD7509C979BA}" dt="2026-05-09T14:43:50.511" v="15" actId="20577"/>
        <pc:sldMkLst>
          <pc:docMk/>
          <pc:sldMk cId="2129215855" sldId="397"/>
        </pc:sldMkLst>
      </pc:sldChg>
      <pc:sldChg chg="modSp modNotesTx">
        <pc:chgData name="Errietta Bissa" userId="81ffec9e-7d76-4710-b828-fc34ea58d3af" providerId="ADAL" clId="{3D616F03-F71A-4881-BE12-DD7509C979BA}" dt="2026-05-09T14:44:01.533" v="18" actId="20577"/>
        <pc:sldMkLst>
          <pc:docMk/>
          <pc:sldMk cId="317224133" sldId="398"/>
        </pc:sldMkLst>
        <pc:spChg chg="mod">
          <ac:chgData name="Errietta Bissa" userId="81ffec9e-7d76-4710-b828-fc34ea58d3af" providerId="ADAL" clId="{3D616F03-F71A-4881-BE12-DD7509C979BA}" dt="2026-05-09T14:44:01.533" v="18" actId="20577"/>
          <ac:spMkLst>
            <pc:docMk/>
            <pc:sldMk cId="317224133" sldId="398"/>
            <ac:spMk id="3" creationId="{09367A80-D36D-47DF-EF23-FE76169D98FE}"/>
          </ac:spMkLst>
        </pc:spChg>
      </pc:sldChg>
      <pc:sldChg chg="modNotesTx">
        <pc:chgData name="Errietta Bissa" userId="81ffec9e-7d76-4710-b828-fc34ea58d3af" providerId="ADAL" clId="{3D616F03-F71A-4881-BE12-DD7509C979BA}" dt="2026-05-09T14:44:06.479" v="19" actId="20577"/>
        <pc:sldMkLst>
          <pc:docMk/>
          <pc:sldMk cId="3081098200" sldId="399"/>
        </pc:sldMkLst>
      </pc:sldChg>
      <pc:sldChg chg="modNotesTx">
        <pc:chgData name="Errietta Bissa" userId="81ffec9e-7d76-4710-b828-fc34ea58d3af" providerId="ADAL" clId="{3D616F03-F71A-4881-BE12-DD7509C979BA}" dt="2026-05-09T14:44:09.264" v="20" actId="20577"/>
        <pc:sldMkLst>
          <pc:docMk/>
          <pc:sldMk cId="1338671362" sldId="400"/>
        </pc:sldMkLst>
      </pc:sldChg>
      <pc:sldChg chg="modNotesTx">
        <pc:chgData name="Errietta Bissa" userId="81ffec9e-7d76-4710-b828-fc34ea58d3af" providerId="ADAL" clId="{3D616F03-F71A-4881-BE12-DD7509C979BA}" dt="2026-05-09T14:44:19.845" v="23" actId="20577"/>
        <pc:sldMkLst>
          <pc:docMk/>
          <pc:sldMk cId="2587715114" sldId="401"/>
        </pc:sldMkLst>
      </pc:sldChg>
      <pc:sldChg chg="delSp mod delAnim modNotesTx">
        <pc:chgData name="Errietta Bissa" userId="81ffec9e-7d76-4710-b828-fc34ea58d3af" providerId="ADAL" clId="{3D616F03-F71A-4881-BE12-DD7509C979BA}" dt="2026-05-09T14:44:15.785" v="22" actId="478"/>
        <pc:sldMkLst>
          <pc:docMk/>
          <pc:sldMk cId="3644144168" sldId="402"/>
        </pc:sldMkLst>
        <pc:picChg chg="del">
          <ac:chgData name="Errietta Bissa" userId="81ffec9e-7d76-4710-b828-fc34ea58d3af" providerId="ADAL" clId="{3D616F03-F71A-4881-BE12-DD7509C979BA}" dt="2026-05-09T14:44:15.785" v="22" actId="478"/>
          <ac:picMkLst>
            <pc:docMk/>
            <pc:sldMk cId="3644144168" sldId="402"/>
            <ac:picMk id="4" creationId="{4E2025F5-CD9C-07FE-BEEC-58E6DBE94C65}"/>
          </ac:picMkLst>
        </pc:picChg>
      </pc:sldChg>
      <pc:sldChg chg="delSp mod delAnim modNotesTx">
        <pc:chgData name="Errietta Bissa" userId="81ffec9e-7d76-4710-b828-fc34ea58d3af" providerId="ADAL" clId="{3D616F03-F71A-4881-BE12-DD7509C979BA}" dt="2026-05-09T14:44:27.584" v="26" actId="478"/>
        <pc:sldMkLst>
          <pc:docMk/>
          <pc:sldMk cId="2421582805" sldId="404"/>
        </pc:sldMkLst>
        <pc:picChg chg="del">
          <ac:chgData name="Errietta Bissa" userId="81ffec9e-7d76-4710-b828-fc34ea58d3af" providerId="ADAL" clId="{3D616F03-F71A-4881-BE12-DD7509C979BA}" dt="2026-05-09T14:44:27.584" v="26" actId="478"/>
          <ac:picMkLst>
            <pc:docMk/>
            <pc:sldMk cId="2421582805" sldId="404"/>
            <ac:picMk id="5" creationId="{B8A98924-7DFF-CE3B-90B6-27CF07880C07}"/>
          </ac:picMkLst>
        </pc:picChg>
      </pc:sldChg>
      <pc:sldChg chg="modNotesTx">
        <pc:chgData name="Errietta Bissa" userId="81ffec9e-7d76-4710-b828-fc34ea58d3af" providerId="ADAL" clId="{3D616F03-F71A-4881-BE12-DD7509C979BA}" dt="2026-05-09T14:44:22.300" v="24" actId="20577"/>
        <pc:sldMkLst>
          <pc:docMk/>
          <pc:sldMk cId="619857233" sldId="40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E772E2D8-FBCA-4786-9369-B93967198A19}">
      <dgm:prSet phldr="0" custT="1"/>
      <dgm:spPr/>
      <dgm:t>
        <a:bodyPr/>
        <a:lstStyle/>
        <a:p>
          <a:pPr>
            <a:buNone/>
          </a:pPr>
          <a:r>
            <a:rPr lang="en-GB" sz="2200" b="1"/>
            <a:t>To develop understanding of reflection as a key business skill</a:t>
          </a:r>
          <a:endParaRPr lang="en-GB" sz="2200" b="1">
            <a:latin typeface="Aptos ExtraBold"/>
            <a:cs typeface="Arial"/>
          </a:endParaRPr>
        </a:p>
      </dgm:t>
    </dgm:pt>
    <dgm:pt modelId="{BD0F5D17-5689-4DB2-B911-C0A858BA9646}" type="parTrans" cxnId="{A8DF2D8F-DFFF-46F7-A416-395B9E3265B3}">
      <dgm:prSet/>
      <dgm:spPr/>
      <dgm:t>
        <a:bodyPr/>
        <a:lstStyle/>
        <a:p>
          <a:endParaRPr lang="en-GB" sz="2000"/>
        </a:p>
      </dgm:t>
    </dgm:pt>
    <dgm:pt modelId="{38C27B54-BB00-4F40-BF40-B028B71EB879}" type="sibTrans" cxnId="{A8DF2D8F-DFFF-46F7-A416-395B9E3265B3}">
      <dgm:prSet/>
      <dgm:spPr/>
      <dgm:t>
        <a:bodyPr/>
        <a:lstStyle/>
        <a:p>
          <a:endParaRPr lang="en-GB" sz="2000"/>
        </a:p>
      </dgm:t>
    </dgm:pt>
    <dgm:pt modelId="{D994B5D5-03D6-45F4-A28F-1EF893BC1AC1}">
      <dgm:prSet phldr="0" custT="1"/>
      <dgm:spPr/>
      <dgm:t>
        <a:bodyPr/>
        <a:lstStyle/>
        <a:p>
          <a:pPr>
            <a:buNone/>
          </a:pPr>
          <a:r>
            <a:rPr lang="en-GB" sz="2200" b="1"/>
            <a:t>To evaluate personal skills, progress, and professional behaviours in a business context (e.g. communication, teamwork, reliability).</a:t>
          </a:r>
          <a:endParaRPr lang="en-GB" sz="2200" b="1">
            <a:latin typeface="Aptos ExtraBold"/>
            <a:cs typeface="Calibri"/>
          </a:endParaRPr>
        </a:p>
      </dgm:t>
    </dgm:pt>
    <dgm:pt modelId="{0DEFE236-4612-44D4-9905-3FCE745EE1C2}" type="parTrans" cxnId="{A55053EA-C70C-40CA-B787-111382E6B938}">
      <dgm:prSet/>
      <dgm:spPr/>
      <dgm:t>
        <a:bodyPr/>
        <a:lstStyle/>
        <a:p>
          <a:endParaRPr lang="en-GB"/>
        </a:p>
      </dgm:t>
    </dgm:pt>
    <dgm:pt modelId="{610F8288-38E7-41C4-922D-A39C323A1805}" type="sibTrans" cxnId="{A55053EA-C70C-40CA-B787-111382E6B938}">
      <dgm:prSet/>
      <dgm:spPr/>
      <dgm:t>
        <a:bodyPr/>
        <a:lstStyle/>
        <a:p>
          <a:endParaRPr lang="en-GB"/>
        </a:p>
      </dgm:t>
    </dgm:pt>
    <dgm:pt modelId="{8A237DE2-BD42-4DD4-8170-8EE98E1004C9}">
      <dgm:prSet phldr="0" custT="1"/>
      <dgm:spPr/>
      <dgm:t>
        <a:bodyPr/>
        <a:lstStyle/>
        <a:p>
          <a:pPr>
            <a:buNone/>
          </a:pPr>
          <a:r>
            <a:rPr lang="en-GB" sz="2200" b="1"/>
            <a:t>To set realistic, career-focused goals and create a personal development plan for future professional growth</a:t>
          </a:r>
          <a:endParaRPr lang="en-GB" sz="2200" b="1">
            <a:latin typeface="Aptos ExtraBold"/>
            <a:cs typeface="Calibri"/>
          </a:endParaRPr>
        </a:p>
      </dgm:t>
    </dgm:pt>
    <dgm:pt modelId="{F88D4238-C2D1-4DC7-BABB-1267A5374883}" type="parTrans" cxnId="{551CD7FC-3E5F-472B-A480-182380A10FE4}">
      <dgm:prSet/>
      <dgm:spPr/>
      <dgm:t>
        <a:bodyPr/>
        <a:lstStyle/>
        <a:p>
          <a:endParaRPr lang="en-GB"/>
        </a:p>
      </dgm:t>
    </dgm:pt>
    <dgm:pt modelId="{99977774-DF9F-4A23-8D77-3938654E8525}" type="sibTrans" cxnId="{551CD7FC-3E5F-472B-A480-182380A10FE4}">
      <dgm:prSet/>
      <dgm:spPr/>
      <dgm:t>
        <a:bodyPr/>
        <a:lstStyle/>
        <a:p>
          <a:endParaRPr lang="en-GB"/>
        </a:p>
      </dgm:t>
    </dgm:pt>
    <dgm:pt modelId="{9CF64F5B-328C-49B9-AF3A-EB96BC66833D}" type="pres">
      <dgm:prSet presAssocID="{D8F6DCAB-BE7F-496A-9546-DFA225D8321F}" presName="linear" presStyleCnt="0">
        <dgm:presLayoutVars>
          <dgm:dir/>
          <dgm:animLvl val="lvl"/>
          <dgm:resizeHandles val="exact"/>
        </dgm:presLayoutVars>
      </dgm:prSet>
      <dgm:spPr/>
    </dgm:pt>
    <dgm:pt modelId="{64152E5F-3976-4485-B802-B1DEE883023E}" type="pres">
      <dgm:prSet presAssocID="{E772E2D8-FBCA-4786-9369-B93967198A19}" presName="parentLin" presStyleCnt="0"/>
      <dgm:spPr/>
    </dgm:pt>
    <dgm:pt modelId="{DE67F6DE-EAA9-415A-AC92-08E91B4E7960}" type="pres">
      <dgm:prSet presAssocID="{E772E2D8-FBCA-4786-9369-B93967198A19}" presName="parentLeftMargin" presStyleLbl="node1" presStyleIdx="0" presStyleCnt="3"/>
      <dgm:spPr/>
    </dgm:pt>
    <dgm:pt modelId="{3197A4C4-EECD-4254-B39E-EC75A696146D}" type="pres">
      <dgm:prSet presAssocID="{E772E2D8-FBCA-4786-9369-B93967198A19}" presName="parentText" presStyleLbl="node1" presStyleIdx="0" presStyleCnt="3">
        <dgm:presLayoutVars>
          <dgm:chMax val="0"/>
          <dgm:bulletEnabled val="1"/>
        </dgm:presLayoutVars>
      </dgm:prSet>
      <dgm:spPr/>
    </dgm:pt>
    <dgm:pt modelId="{17A800A6-2139-450F-B44B-9FB3BEB81D48}" type="pres">
      <dgm:prSet presAssocID="{E772E2D8-FBCA-4786-9369-B93967198A19}" presName="negativeSpace" presStyleCnt="0"/>
      <dgm:spPr/>
    </dgm:pt>
    <dgm:pt modelId="{BC8CF767-84A0-485B-92E6-E5B40D9EB6CA}" type="pres">
      <dgm:prSet presAssocID="{E772E2D8-FBCA-4786-9369-B93967198A19}" presName="childText" presStyleLbl="conFgAcc1" presStyleIdx="0" presStyleCnt="3">
        <dgm:presLayoutVars>
          <dgm:bulletEnabled val="1"/>
        </dgm:presLayoutVars>
      </dgm:prSet>
      <dgm:spPr/>
    </dgm:pt>
    <dgm:pt modelId="{57C34B2B-504D-4D80-80D9-98F154BD5863}" type="pres">
      <dgm:prSet presAssocID="{38C27B54-BB00-4F40-BF40-B028B71EB879}" presName="spaceBetweenRectangles" presStyleCnt="0"/>
      <dgm:spPr/>
    </dgm:pt>
    <dgm:pt modelId="{0250A991-9757-4F37-8C56-D7E7C0A943D0}" type="pres">
      <dgm:prSet presAssocID="{D994B5D5-03D6-45F4-A28F-1EF893BC1AC1}" presName="parentLin" presStyleCnt="0"/>
      <dgm:spPr/>
    </dgm:pt>
    <dgm:pt modelId="{2585D733-2D1B-478E-966D-1245181A0C76}" type="pres">
      <dgm:prSet presAssocID="{D994B5D5-03D6-45F4-A28F-1EF893BC1AC1}" presName="parentLeftMargin" presStyleLbl="node1" presStyleIdx="0" presStyleCnt="3"/>
      <dgm:spPr/>
    </dgm:pt>
    <dgm:pt modelId="{8C48FE0F-0732-4D53-ADE3-7D6585DDA1B0}" type="pres">
      <dgm:prSet presAssocID="{D994B5D5-03D6-45F4-A28F-1EF893BC1AC1}" presName="parentText" presStyleLbl="node1" presStyleIdx="1" presStyleCnt="3">
        <dgm:presLayoutVars>
          <dgm:chMax val="0"/>
          <dgm:bulletEnabled val="1"/>
        </dgm:presLayoutVars>
      </dgm:prSet>
      <dgm:spPr/>
    </dgm:pt>
    <dgm:pt modelId="{C0CAD5CA-2099-4196-9569-B9629F34EDDB}" type="pres">
      <dgm:prSet presAssocID="{D994B5D5-03D6-45F4-A28F-1EF893BC1AC1}" presName="negativeSpace" presStyleCnt="0"/>
      <dgm:spPr/>
    </dgm:pt>
    <dgm:pt modelId="{784105E6-C4CD-410F-B424-1C171A5775B9}" type="pres">
      <dgm:prSet presAssocID="{D994B5D5-03D6-45F4-A28F-1EF893BC1AC1}" presName="childText" presStyleLbl="conFgAcc1" presStyleIdx="1" presStyleCnt="3">
        <dgm:presLayoutVars>
          <dgm:bulletEnabled val="1"/>
        </dgm:presLayoutVars>
      </dgm:prSet>
      <dgm:spPr/>
    </dgm:pt>
    <dgm:pt modelId="{83C3A07E-C13F-4BC0-9F76-618A88CE186E}" type="pres">
      <dgm:prSet presAssocID="{610F8288-38E7-41C4-922D-A39C323A1805}" presName="spaceBetweenRectangles" presStyleCnt="0"/>
      <dgm:spPr/>
    </dgm:pt>
    <dgm:pt modelId="{1532D4AC-9F16-4A88-9419-4F93845A694E}" type="pres">
      <dgm:prSet presAssocID="{8A237DE2-BD42-4DD4-8170-8EE98E1004C9}" presName="parentLin" presStyleCnt="0"/>
      <dgm:spPr/>
    </dgm:pt>
    <dgm:pt modelId="{97632B8C-624E-493C-B8E7-C9078C3112C4}" type="pres">
      <dgm:prSet presAssocID="{8A237DE2-BD42-4DD4-8170-8EE98E1004C9}" presName="parentLeftMargin" presStyleLbl="node1" presStyleIdx="1" presStyleCnt="3"/>
      <dgm:spPr/>
    </dgm:pt>
    <dgm:pt modelId="{7172DFFB-BBAC-49A2-9887-788B2075E5AC}" type="pres">
      <dgm:prSet presAssocID="{8A237DE2-BD42-4DD4-8170-8EE98E1004C9}" presName="parentText" presStyleLbl="node1" presStyleIdx="2" presStyleCnt="3">
        <dgm:presLayoutVars>
          <dgm:chMax val="0"/>
          <dgm:bulletEnabled val="1"/>
        </dgm:presLayoutVars>
      </dgm:prSet>
      <dgm:spPr/>
    </dgm:pt>
    <dgm:pt modelId="{40A0AD77-9A1A-4B5E-B36E-C34F6EB68DDE}" type="pres">
      <dgm:prSet presAssocID="{8A237DE2-BD42-4DD4-8170-8EE98E1004C9}" presName="negativeSpace" presStyleCnt="0"/>
      <dgm:spPr/>
    </dgm:pt>
    <dgm:pt modelId="{2AD494DC-751B-4B45-B951-DEFAAC4E50EC}" type="pres">
      <dgm:prSet presAssocID="{8A237DE2-BD42-4DD4-8170-8EE98E1004C9}" presName="childText" presStyleLbl="conFgAcc1" presStyleIdx="2" presStyleCnt="3">
        <dgm:presLayoutVars>
          <dgm:bulletEnabled val="1"/>
        </dgm:presLayoutVars>
      </dgm:prSet>
      <dgm:spPr/>
    </dgm:pt>
  </dgm:ptLst>
  <dgm:cxnLst>
    <dgm:cxn modelId="{171CF00D-B558-4097-86D8-12174369ECD4}" type="presOf" srcId="{D994B5D5-03D6-45F4-A28F-1EF893BC1AC1}" destId="{2585D733-2D1B-478E-966D-1245181A0C76}" srcOrd="0" destOrd="0" presId="urn:microsoft.com/office/officeart/2005/8/layout/list1"/>
    <dgm:cxn modelId="{976AB866-FF7F-48D6-A63B-FF787CC23809}" type="presOf" srcId="{E772E2D8-FBCA-4786-9369-B93967198A19}" destId="{3197A4C4-EECD-4254-B39E-EC75A696146D}" srcOrd="1" destOrd="0" presId="urn:microsoft.com/office/officeart/2005/8/layout/list1"/>
    <dgm:cxn modelId="{AC8D9E49-4F08-4C62-BCFC-760E03E7EC4C}" type="presOf" srcId="{E772E2D8-FBCA-4786-9369-B93967198A19}" destId="{DE67F6DE-EAA9-415A-AC92-08E91B4E7960}" srcOrd="0" destOrd="0" presId="urn:microsoft.com/office/officeart/2005/8/layout/list1"/>
    <dgm:cxn modelId="{A8DF2D8F-DFFF-46F7-A416-395B9E3265B3}" srcId="{D8F6DCAB-BE7F-496A-9546-DFA225D8321F}" destId="{E772E2D8-FBCA-4786-9369-B93967198A19}" srcOrd="0" destOrd="0" parTransId="{BD0F5D17-5689-4DB2-B911-C0A858BA9646}" sibTransId="{38C27B54-BB00-4F40-BF40-B028B71EB879}"/>
    <dgm:cxn modelId="{F8283393-247F-47ED-A59E-D4D49B65F356}" type="presOf" srcId="{D994B5D5-03D6-45F4-A28F-1EF893BC1AC1}" destId="{8C48FE0F-0732-4D53-ADE3-7D6585DDA1B0}" srcOrd="1" destOrd="0" presId="urn:microsoft.com/office/officeart/2005/8/layout/list1"/>
    <dgm:cxn modelId="{E83856A1-31D6-46B3-890E-EC1FCDC6CFDC}" type="presOf" srcId="{8A237DE2-BD42-4DD4-8170-8EE98E1004C9}" destId="{7172DFFB-BBAC-49A2-9887-788B2075E5AC}" srcOrd="1" destOrd="0" presId="urn:microsoft.com/office/officeart/2005/8/layout/list1"/>
    <dgm:cxn modelId="{DC7F43CF-8AE3-4D7A-86E3-6FF9661E3886}" type="presOf" srcId="{D8F6DCAB-BE7F-496A-9546-DFA225D8321F}" destId="{9CF64F5B-328C-49B9-AF3A-EB96BC66833D}" srcOrd="0" destOrd="0" presId="urn:microsoft.com/office/officeart/2005/8/layout/list1"/>
    <dgm:cxn modelId="{65F9B8DB-ABC6-4D55-AFFD-A73B324393A4}" type="presOf" srcId="{8A237DE2-BD42-4DD4-8170-8EE98E1004C9}" destId="{97632B8C-624E-493C-B8E7-C9078C3112C4}" srcOrd="0" destOrd="0" presId="urn:microsoft.com/office/officeart/2005/8/layout/list1"/>
    <dgm:cxn modelId="{A55053EA-C70C-40CA-B787-111382E6B938}" srcId="{D8F6DCAB-BE7F-496A-9546-DFA225D8321F}" destId="{D994B5D5-03D6-45F4-A28F-1EF893BC1AC1}" srcOrd="1" destOrd="0" parTransId="{0DEFE236-4612-44D4-9905-3FCE745EE1C2}" sibTransId="{610F8288-38E7-41C4-922D-A39C323A1805}"/>
    <dgm:cxn modelId="{551CD7FC-3E5F-472B-A480-182380A10FE4}" srcId="{D8F6DCAB-BE7F-496A-9546-DFA225D8321F}" destId="{8A237DE2-BD42-4DD4-8170-8EE98E1004C9}" srcOrd="2" destOrd="0" parTransId="{F88D4238-C2D1-4DC7-BABB-1267A5374883}" sibTransId="{99977774-DF9F-4A23-8D77-3938654E8525}"/>
    <dgm:cxn modelId="{3A520C27-BB5B-449C-BC4C-C6C5FD75361F}" type="presParOf" srcId="{9CF64F5B-328C-49B9-AF3A-EB96BC66833D}" destId="{64152E5F-3976-4485-B802-B1DEE883023E}" srcOrd="0" destOrd="0" presId="urn:microsoft.com/office/officeart/2005/8/layout/list1"/>
    <dgm:cxn modelId="{A0B62C3C-C1E8-4954-8220-C249A280FA73}" type="presParOf" srcId="{64152E5F-3976-4485-B802-B1DEE883023E}" destId="{DE67F6DE-EAA9-415A-AC92-08E91B4E7960}" srcOrd="0" destOrd="0" presId="urn:microsoft.com/office/officeart/2005/8/layout/list1"/>
    <dgm:cxn modelId="{8D661878-6F4D-4CD9-A796-AB85232C5E5E}" type="presParOf" srcId="{64152E5F-3976-4485-B802-B1DEE883023E}" destId="{3197A4C4-EECD-4254-B39E-EC75A696146D}" srcOrd="1" destOrd="0" presId="urn:microsoft.com/office/officeart/2005/8/layout/list1"/>
    <dgm:cxn modelId="{E8AF6456-1465-44EA-A85E-E4E58D5B0188}" type="presParOf" srcId="{9CF64F5B-328C-49B9-AF3A-EB96BC66833D}" destId="{17A800A6-2139-450F-B44B-9FB3BEB81D48}" srcOrd="1" destOrd="0" presId="urn:microsoft.com/office/officeart/2005/8/layout/list1"/>
    <dgm:cxn modelId="{CEB3EB26-7F27-46D2-9580-0FCF5AB03262}" type="presParOf" srcId="{9CF64F5B-328C-49B9-AF3A-EB96BC66833D}" destId="{BC8CF767-84A0-485B-92E6-E5B40D9EB6CA}" srcOrd="2" destOrd="0" presId="urn:microsoft.com/office/officeart/2005/8/layout/list1"/>
    <dgm:cxn modelId="{4DBDAFC8-DA84-4911-9411-D4045650E2BC}" type="presParOf" srcId="{9CF64F5B-328C-49B9-AF3A-EB96BC66833D}" destId="{57C34B2B-504D-4D80-80D9-98F154BD5863}" srcOrd="3" destOrd="0" presId="urn:microsoft.com/office/officeart/2005/8/layout/list1"/>
    <dgm:cxn modelId="{11D72CE5-E983-4932-9885-7C24630B2E9E}" type="presParOf" srcId="{9CF64F5B-328C-49B9-AF3A-EB96BC66833D}" destId="{0250A991-9757-4F37-8C56-D7E7C0A943D0}" srcOrd="4" destOrd="0" presId="urn:microsoft.com/office/officeart/2005/8/layout/list1"/>
    <dgm:cxn modelId="{041B007B-A041-4AAD-9449-52E9DC295022}" type="presParOf" srcId="{0250A991-9757-4F37-8C56-D7E7C0A943D0}" destId="{2585D733-2D1B-478E-966D-1245181A0C76}" srcOrd="0" destOrd="0" presId="urn:microsoft.com/office/officeart/2005/8/layout/list1"/>
    <dgm:cxn modelId="{0C440F7B-F3F3-46BB-9610-6D0E321C46E4}" type="presParOf" srcId="{0250A991-9757-4F37-8C56-D7E7C0A943D0}" destId="{8C48FE0F-0732-4D53-ADE3-7D6585DDA1B0}" srcOrd="1" destOrd="0" presId="urn:microsoft.com/office/officeart/2005/8/layout/list1"/>
    <dgm:cxn modelId="{9C6BD8B6-9BC5-4D98-8FCE-00C06ADABBFC}" type="presParOf" srcId="{9CF64F5B-328C-49B9-AF3A-EB96BC66833D}" destId="{C0CAD5CA-2099-4196-9569-B9629F34EDDB}" srcOrd="5" destOrd="0" presId="urn:microsoft.com/office/officeart/2005/8/layout/list1"/>
    <dgm:cxn modelId="{16B36121-C261-4012-B0D9-4707321088BC}" type="presParOf" srcId="{9CF64F5B-328C-49B9-AF3A-EB96BC66833D}" destId="{784105E6-C4CD-410F-B424-1C171A5775B9}" srcOrd="6" destOrd="0" presId="urn:microsoft.com/office/officeart/2005/8/layout/list1"/>
    <dgm:cxn modelId="{F4A30A00-EBE3-4D47-970C-AE3A959A4B51}" type="presParOf" srcId="{9CF64F5B-328C-49B9-AF3A-EB96BC66833D}" destId="{83C3A07E-C13F-4BC0-9F76-618A88CE186E}" srcOrd="7" destOrd="0" presId="urn:microsoft.com/office/officeart/2005/8/layout/list1"/>
    <dgm:cxn modelId="{5807BEBB-D055-4283-805A-A11A63ACD287}" type="presParOf" srcId="{9CF64F5B-328C-49B9-AF3A-EB96BC66833D}" destId="{1532D4AC-9F16-4A88-9419-4F93845A694E}" srcOrd="8" destOrd="0" presId="urn:microsoft.com/office/officeart/2005/8/layout/list1"/>
    <dgm:cxn modelId="{60C04815-7991-4DC0-9B1D-361F9EEF59B6}" type="presParOf" srcId="{1532D4AC-9F16-4A88-9419-4F93845A694E}" destId="{97632B8C-624E-493C-B8E7-C9078C3112C4}" srcOrd="0" destOrd="0" presId="urn:microsoft.com/office/officeart/2005/8/layout/list1"/>
    <dgm:cxn modelId="{F3461F49-8644-48FC-95EA-5AB8E701BB19}" type="presParOf" srcId="{1532D4AC-9F16-4A88-9419-4F93845A694E}" destId="{7172DFFB-BBAC-49A2-9887-788B2075E5AC}" srcOrd="1" destOrd="0" presId="urn:microsoft.com/office/officeart/2005/8/layout/list1"/>
    <dgm:cxn modelId="{80C099E2-1045-4F58-9ADB-00B017D6BB29}" type="presParOf" srcId="{9CF64F5B-328C-49B9-AF3A-EB96BC66833D}" destId="{40A0AD77-9A1A-4B5E-B36E-C34F6EB68DDE}" srcOrd="9" destOrd="0" presId="urn:microsoft.com/office/officeart/2005/8/layout/list1"/>
    <dgm:cxn modelId="{50342D47-E4BC-4986-BFD6-F792898E0C5E}" type="presParOf" srcId="{9CF64F5B-328C-49B9-AF3A-EB96BC66833D}" destId="{2AD494DC-751B-4B45-B951-DEFAAC4E50EC}"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8CF767-84A0-485B-92E6-E5B40D9EB6CA}">
      <dsp:nvSpPr>
        <dsp:cNvPr id="0" name=""/>
        <dsp:cNvSpPr/>
      </dsp:nvSpPr>
      <dsp:spPr>
        <a:xfrm>
          <a:off x="0" y="506528"/>
          <a:ext cx="10226675"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97A4C4-EECD-4254-B39E-EC75A696146D}">
      <dsp:nvSpPr>
        <dsp:cNvPr id="0" name=""/>
        <dsp:cNvSpPr/>
      </dsp:nvSpPr>
      <dsp:spPr>
        <a:xfrm>
          <a:off x="511333" y="19448"/>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1" kern="1200"/>
            <a:t>To develop understanding of reflection as a key business skill</a:t>
          </a:r>
          <a:endParaRPr lang="en-GB" sz="2200" b="1" kern="1200">
            <a:latin typeface="Aptos ExtraBold"/>
            <a:cs typeface="Arial"/>
          </a:endParaRPr>
        </a:p>
      </dsp:txBody>
      <dsp:txXfrm>
        <a:off x="558888" y="67003"/>
        <a:ext cx="7063562" cy="879050"/>
      </dsp:txXfrm>
    </dsp:sp>
    <dsp:sp modelId="{784105E6-C4CD-410F-B424-1C171A5775B9}">
      <dsp:nvSpPr>
        <dsp:cNvPr id="0" name=""/>
        <dsp:cNvSpPr/>
      </dsp:nvSpPr>
      <dsp:spPr>
        <a:xfrm>
          <a:off x="0" y="2003409"/>
          <a:ext cx="10226675"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C48FE0F-0732-4D53-ADE3-7D6585DDA1B0}">
      <dsp:nvSpPr>
        <dsp:cNvPr id="0" name=""/>
        <dsp:cNvSpPr/>
      </dsp:nvSpPr>
      <dsp:spPr>
        <a:xfrm>
          <a:off x="511333" y="1516329"/>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1" kern="1200"/>
            <a:t>To evaluate personal skills, progress, and professional behaviours in a business context (e.g. communication, teamwork, reliability).</a:t>
          </a:r>
          <a:endParaRPr lang="en-GB" sz="2200" b="1" kern="1200">
            <a:latin typeface="Aptos ExtraBold"/>
            <a:cs typeface="Calibri"/>
          </a:endParaRPr>
        </a:p>
      </dsp:txBody>
      <dsp:txXfrm>
        <a:off x="558888" y="1563884"/>
        <a:ext cx="7063562" cy="879050"/>
      </dsp:txXfrm>
    </dsp:sp>
    <dsp:sp modelId="{2AD494DC-751B-4B45-B951-DEFAAC4E50EC}">
      <dsp:nvSpPr>
        <dsp:cNvPr id="0" name=""/>
        <dsp:cNvSpPr/>
      </dsp:nvSpPr>
      <dsp:spPr>
        <a:xfrm>
          <a:off x="0" y="3500289"/>
          <a:ext cx="10226675"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172DFFB-BBAC-49A2-9887-788B2075E5AC}">
      <dsp:nvSpPr>
        <dsp:cNvPr id="0" name=""/>
        <dsp:cNvSpPr/>
      </dsp:nvSpPr>
      <dsp:spPr>
        <a:xfrm>
          <a:off x="511333" y="3013209"/>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1" kern="1200"/>
            <a:t>To set realistic, career-focused goals and create a personal development plan for future professional growth</a:t>
          </a:r>
          <a:endParaRPr lang="en-GB" sz="2200" b="1" kern="1200">
            <a:latin typeface="Aptos ExtraBold"/>
            <a:cs typeface="Calibri"/>
          </a:endParaRPr>
        </a:p>
      </dsp:txBody>
      <dsp:txXfrm>
        <a:off x="558888" y="3060764"/>
        <a:ext cx="7063562" cy="87905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09/05/2026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1717451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A15C24-B59B-81C4-3DFA-118429597C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C8D679-1E69-5EED-4DED-7CDF4226CB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9279FD-B772-A094-F792-1E5C33F84E7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1B63BC70-8F85-6E95-A9B1-F153CB5BA9C4}"/>
              </a:ext>
            </a:extLst>
          </p:cNvPr>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39332827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B04440-5064-24AF-D6AD-0094C69F2F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B397EF-51E5-FDEF-5204-49225FC1D8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7725CA-15D1-BFDC-09DE-D161F4823CF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32DE1B1-9CC5-074B-BD14-E5E87A3B8357}"/>
              </a:ext>
            </a:extLst>
          </p:cNvPr>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284256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3D8433-AC92-1731-7A91-173C14E685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AC5DAD-5522-8AC2-DAEF-91155F4BC4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48A2E7-FDAF-64DC-6E76-6CD9764143D2}"/>
              </a:ext>
            </a:extLst>
          </p:cNvPr>
          <p:cNvSpPr>
            <a:spLocks noGrp="1"/>
          </p:cNvSpPr>
          <p:nvPr>
            <p:ph type="body" idx="1"/>
          </p:nvPr>
        </p:nvSpPr>
        <p:spPr/>
        <p:txBody>
          <a:bodyPr/>
          <a:lstStyle/>
          <a:p>
            <a:endParaRPr lang="en-US" dirty="0">
              <a:highlight>
                <a:srgbClr val="FFFFFF"/>
              </a:highlight>
            </a:endParaRPr>
          </a:p>
        </p:txBody>
      </p:sp>
      <p:sp>
        <p:nvSpPr>
          <p:cNvPr id="4" name="Slide Number Placeholder 3">
            <a:extLst>
              <a:ext uri="{FF2B5EF4-FFF2-40B4-BE49-F238E27FC236}">
                <a16:creationId xmlns:a16="http://schemas.microsoft.com/office/drawing/2014/main" id="{FF6214EC-CC41-B41B-66B5-6E613C044213}"/>
              </a:ext>
            </a:extLst>
          </p:cNvPr>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2044637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3983045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20972129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22862051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595EEE-8B86-F78D-3610-1DC6E0B13B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55D3AC-E10B-5F04-3FCA-BAADD5D60D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1E35B6-0128-C818-C189-40BA7583D6C0}"/>
              </a:ext>
            </a:extLst>
          </p:cNvPr>
          <p:cNvSpPr>
            <a:spLocks noGrp="1"/>
          </p:cNvSpPr>
          <p:nvPr>
            <p:ph type="body" idx="1"/>
          </p:nvPr>
        </p:nvSpPr>
        <p:spPr/>
        <p:txBody>
          <a:bodyPr/>
          <a:lstStyle/>
          <a:p>
            <a:endParaRPr lang="en-US" dirty="0">
              <a:highlight>
                <a:srgbClr val="FFFFFF"/>
              </a:highlight>
            </a:endParaRPr>
          </a:p>
        </p:txBody>
      </p:sp>
      <p:sp>
        <p:nvSpPr>
          <p:cNvPr id="4" name="Slide Number Placeholder 3">
            <a:extLst>
              <a:ext uri="{FF2B5EF4-FFF2-40B4-BE49-F238E27FC236}">
                <a16:creationId xmlns:a16="http://schemas.microsoft.com/office/drawing/2014/main" id="{5FCD58A3-17C2-15C8-F53D-49D40AA2C986}"/>
              </a:ext>
            </a:extLst>
          </p:cNvPr>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22335249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3894945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15532067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14335891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34401361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14297174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15527433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16</a:t>
            </a:fld>
            <a:endParaRPr lang="en-GB"/>
          </a:p>
        </p:txBody>
      </p:sp>
    </p:spTree>
    <p:extLst>
      <p:ext uri="{BB962C8B-B14F-4D97-AF65-F5344CB8AC3E}">
        <p14:creationId xmlns:p14="http://schemas.microsoft.com/office/powerpoint/2010/main" val="40586722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20688964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22915491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3688815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12380980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17768387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23</a:t>
            </a:fld>
            <a:endParaRPr lang="en-GB"/>
          </a:p>
        </p:txBody>
      </p:sp>
    </p:spTree>
    <p:extLst>
      <p:ext uri="{BB962C8B-B14F-4D97-AF65-F5344CB8AC3E}">
        <p14:creationId xmlns:p14="http://schemas.microsoft.com/office/powerpoint/2010/main" val="1894731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24</a:t>
            </a:fld>
            <a:endParaRPr lang="en-GB"/>
          </a:p>
        </p:txBody>
      </p:sp>
    </p:spTree>
    <p:extLst>
      <p:ext uri="{BB962C8B-B14F-4D97-AF65-F5344CB8AC3E}">
        <p14:creationId xmlns:p14="http://schemas.microsoft.com/office/powerpoint/2010/main" val="125714610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39354940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26</a:t>
            </a:fld>
            <a:endParaRPr lang="en-GB"/>
          </a:p>
        </p:txBody>
      </p:sp>
    </p:spTree>
    <p:extLst>
      <p:ext uri="{BB962C8B-B14F-4D97-AF65-F5344CB8AC3E}">
        <p14:creationId xmlns:p14="http://schemas.microsoft.com/office/powerpoint/2010/main" val="270387073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09/05/2026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09/05/2026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09/05/2026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09/05/2026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09/05/2026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09/05/2026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09/05/2026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09/05/2026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09/05/2026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cstate="email">
            <a:extLst>
              <a:ext uri="{28A0092B-C50C-407E-A947-70E740481C1C}">
                <a14:useLocalDpi xmlns:a14="http://schemas.microsoft.com/office/drawing/2010/main"/>
              </a:ext>
            </a:extLst>
          </a:blip>
          <a:srcRect/>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13.sv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latin typeface="Aptos"/>
                <a:ea typeface="Calibri"/>
                <a:cs typeface="Calibri"/>
              </a:rPr>
              <a:t>LCLM4001 Academic Skills</a:t>
            </a:r>
          </a:p>
          <a:p>
            <a:r>
              <a:rPr lang="en-GB">
                <a:latin typeface="Aptos"/>
                <a:ea typeface="Calibri"/>
                <a:cs typeface="Calibri"/>
              </a:rPr>
              <a:t>Week 9</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729746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CC608E-088E-317F-F8EE-8CDF87807B8F}"/>
              </a:ext>
            </a:extLst>
          </p:cNvPr>
          <p:cNvSpPr>
            <a:spLocks noGrp="1"/>
          </p:cNvSpPr>
          <p:nvPr>
            <p:ph type="title"/>
          </p:nvPr>
        </p:nvSpPr>
        <p:spPr>
          <a:xfrm>
            <a:off x="1127124" y="184666"/>
            <a:ext cx="10226674" cy="1325563"/>
          </a:xfrm>
        </p:spPr>
        <p:txBody>
          <a:bodyPr/>
          <a:lstStyle/>
          <a:p>
            <a:r>
              <a:rPr lang="en-GB"/>
              <a:t>Remembering last week</a:t>
            </a:r>
          </a:p>
        </p:txBody>
      </p:sp>
      <p:sp>
        <p:nvSpPr>
          <p:cNvPr id="5" name="Content Placeholder 4">
            <a:extLst>
              <a:ext uri="{FF2B5EF4-FFF2-40B4-BE49-F238E27FC236}">
                <a16:creationId xmlns:a16="http://schemas.microsoft.com/office/drawing/2014/main" id="{2942F8A6-762B-9536-9C54-F660E6D6724C}"/>
              </a:ext>
            </a:extLst>
          </p:cNvPr>
          <p:cNvSpPr>
            <a:spLocks noGrp="1"/>
          </p:cNvSpPr>
          <p:nvPr>
            <p:ph sz="half" idx="1"/>
          </p:nvPr>
        </p:nvSpPr>
        <p:spPr>
          <a:xfrm>
            <a:off x="1127124" y="1503879"/>
            <a:ext cx="5814450" cy="4351338"/>
          </a:xfrm>
        </p:spPr>
        <p:txBody>
          <a:bodyPr vert="horz" lIns="91440" tIns="45720" rIns="91440" bIns="45720" rtlCol="0" anchor="t">
            <a:normAutofit fontScale="92500" lnSpcReduction="20000"/>
          </a:bodyPr>
          <a:lstStyle/>
          <a:p>
            <a:pPr marL="0" indent="0">
              <a:buNone/>
            </a:pPr>
            <a:r>
              <a:rPr lang="en-GB" b="1"/>
              <a:t>We: </a:t>
            </a:r>
          </a:p>
          <a:p>
            <a:pPr marL="0" indent="0">
              <a:buNone/>
            </a:pPr>
            <a:endParaRPr lang="en-GB" b="1"/>
          </a:p>
          <a:p>
            <a:r>
              <a:rPr lang="en-GB"/>
              <a:t>Explored effective spoken communication in academic and business contexts.</a:t>
            </a:r>
          </a:p>
          <a:p>
            <a:r>
              <a:rPr lang="en-GB"/>
              <a:t>Analysed voice, body language, clarity and audience engagement in example videos. </a:t>
            </a:r>
          </a:p>
          <a:p>
            <a:r>
              <a:rPr lang="en-GB"/>
              <a:t>Practiced structuring short-spoken messages (opening, key point, example, close) </a:t>
            </a:r>
          </a:p>
        </p:txBody>
      </p:sp>
      <p:sp>
        <p:nvSpPr>
          <p:cNvPr id="2" name="Content Placeholder 1">
            <a:extLst>
              <a:ext uri="{FF2B5EF4-FFF2-40B4-BE49-F238E27FC236}">
                <a16:creationId xmlns:a16="http://schemas.microsoft.com/office/drawing/2014/main" id="{1791F591-CB8A-7AEE-B427-10A9EFF459D6}"/>
              </a:ext>
            </a:extLst>
          </p:cNvPr>
          <p:cNvSpPr>
            <a:spLocks noGrp="1"/>
          </p:cNvSpPr>
          <p:nvPr>
            <p:ph sz="half" idx="2"/>
          </p:nvPr>
        </p:nvSpPr>
        <p:spPr>
          <a:xfrm>
            <a:off x="7112979" y="1503879"/>
            <a:ext cx="5079021" cy="4351338"/>
          </a:xfrm>
        </p:spPr>
        <p:txBody>
          <a:bodyPr vert="horz" lIns="91440" tIns="45720" rIns="91440" bIns="45720" rtlCol="0" anchor="t">
            <a:normAutofit fontScale="92500" lnSpcReduction="20000"/>
          </a:bodyPr>
          <a:lstStyle/>
          <a:p>
            <a:pPr marL="0" lvl="0" indent="0">
              <a:lnSpc>
                <a:spcPct val="100000"/>
              </a:lnSpc>
              <a:spcBef>
                <a:spcPts val="0"/>
              </a:spcBef>
              <a:buNone/>
              <a:defRPr/>
            </a:pPr>
            <a:r>
              <a:rPr lang="en-GB" b="1"/>
              <a:t>Why this matters:</a:t>
            </a:r>
          </a:p>
          <a:p>
            <a:pPr marL="0" lvl="0" indent="0">
              <a:lnSpc>
                <a:spcPct val="100000"/>
              </a:lnSpc>
              <a:spcBef>
                <a:spcPts val="0"/>
              </a:spcBef>
              <a:buNone/>
              <a:defRPr/>
            </a:pPr>
            <a:endParaRPr lang="en-GB" b="1"/>
          </a:p>
          <a:p>
            <a:pPr>
              <a:lnSpc>
                <a:spcPct val="100000"/>
              </a:lnSpc>
              <a:spcBef>
                <a:spcPts val="0"/>
              </a:spcBef>
              <a:defRPr/>
            </a:pPr>
            <a:r>
              <a:rPr lang="en-GB" sz="2400"/>
              <a:t>Improves confidence in professional speaking situations. </a:t>
            </a:r>
          </a:p>
          <a:p>
            <a:pPr>
              <a:lnSpc>
                <a:spcPct val="100000"/>
              </a:lnSpc>
              <a:spcBef>
                <a:spcPts val="0"/>
              </a:spcBef>
              <a:defRPr/>
            </a:pPr>
            <a:r>
              <a:rPr lang="en-GB" sz="2400"/>
              <a:t>It helps ideas be understood clearly and reduces miscommunication. </a:t>
            </a:r>
          </a:p>
          <a:p>
            <a:pPr>
              <a:lnSpc>
                <a:spcPct val="100000"/>
              </a:lnSpc>
              <a:spcBef>
                <a:spcPts val="0"/>
              </a:spcBef>
              <a:defRPr/>
            </a:pPr>
            <a:r>
              <a:rPr lang="en-GB" sz="2400"/>
              <a:t>Builds credibility and professionalism </a:t>
            </a:r>
          </a:p>
          <a:p>
            <a:pPr>
              <a:lnSpc>
                <a:spcPct val="100000"/>
              </a:lnSpc>
              <a:spcBef>
                <a:spcPts val="0"/>
              </a:spcBef>
              <a:defRPr/>
            </a:pPr>
            <a:endParaRPr lang="en-GB" b="1"/>
          </a:p>
        </p:txBody>
      </p:sp>
    </p:spTree>
    <p:extLst>
      <p:ext uri="{BB962C8B-B14F-4D97-AF65-F5344CB8AC3E}">
        <p14:creationId xmlns:p14="http://schemas.microsoft.com/office/powerpoint/2010/main" val="369436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2F3A50-68CE-D406-A97D-50D5D02A9C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4FF98C-5C75-DE4D-F4AD-25EAB2D806FD}"/>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5870C24B-3866-CCE6-6380-DEF7A2D35B2B}"/>
              </a:ext>
            </a:extLst>
          </p:cNvPr>
          <p:cNvGraphicFramePr>
            <a:graphicFrameLocks noGrp="1"/>
          </p:cNvGraphicFramePr>
          <p:nvPr>
            <p:ph idx="1"/>
            <p:extLst>
              <p:ext uri="{D42A27DB-BD31-4B8C-83A1-F6EECF244321}">
                <p14:modId xmlns:p14="http://schemas.microsoft.com/office/powerpoint/2010/main" val="2494995164"/>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31909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8CB64D-28C6-02CB-5A42-FA1251967A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13A9DF-8F81-CEA3-FDBB-1378947F83F3}"/>
              </a:ext>
            </a:extLst>
          </p:cNvPr>
          <p:cNvSpPr>
            <a:spLocks noGrp="1"/>
          </p:cNvSpPr>
          <p:nvPr>
            <p:ph type="title"/>
          </p:nvPr>
        </p:nvSpPr>
        <p:spPr>
          <a:xfrm>
            <a:off x="1136957" y="591267"/>
            <a:ext cx="10226674" cy="1325563"/>
          </a:xfrm>
        </p:spPr>
        <p:txBody>
          <a:bodyPr>
            <a:normAutofit/>
          </a:bodyPr>
          <a:lstStyle/>
          <a:p>
            <a:r>
              <a:rPr lang="en-GB" sz="3600"/>
              <a:t>What is 1 skill you’ve improved since Week 1?</a:t>
            </a:r>
          </a:p>
        </p:txBody>
      </p:sp>
      <p:pic>
        <p:nvPicPr>
          <p:cNvPr id="5" name="Picture 4">
            <a:hlinkClick r:id="rId3"/>
            <a:extLst>
              <a:ext uri="{FF2B5EF4-FFF2-40B4-BE49-F238E27FC236}">
                <a16:creationId xmlns:a16="http://schemas.microsoft.com/office/drawing/2014/main" id="{F6F9F83B-2520-9739-B6C9-AF805CAB0420}"/>
              </a:ext>
            </a:extLst>
          </p:cNvPr>
          <p:cNvPicPr>
            <a:picLocks noChangeAspect="1"/>
          </p:cNvPicPr>
          <p:nvPr/>
        </p:nvPicPr>
        <p:blipFill>
          <a:blip r:embed="rId4"/>
          <a:stretch>
            <a:fillRect/>
          </a:stretch>
        </p:blipFill>
        <p:spPr>
          <a:xfrm>
            <a:off x="2621279" y="3106415"/>
            <a:ext cx="5688165" cy="1496842"/>
          </a:xfrm>
          <a:prstGeom prst="rect">
            <a:avLst/>
          </a:prstGeom>
        </p:spPr>
      </p:pic>
    </p:spTree>
    <p:extLst>
      <p:ext uri="{BB962C8B-B14F-4D97-AF65-F5344CB8AC3E}">
        <p14:creationId xmlns:p14="http://schemas.microsoft.com/office/powerpoint/2010/main" val="3312195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94CFAD-6873-94B0-64B7-0F52125C8F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FFEBA2-E636-8881-8CB3-9875687F734E}"/>
              </a:ext>
            </a:extLst>
          </p:cNvPr>
          <p:cNvSpPr>
            <a:spLocks noGrp="1"/>
          </p:cNvSpPr>
          <p:nvPr>
            <p:ph type="title"/>
          </p:nvPr>
        </p:nvSpPr>
        <p:spPr/>
        <p:txBody>
          <a:bodyPr/>
          <a:lstStyle/>
          <a:p>
            <a:r>
              <a:rPr lang="en-US"/>
              <a:t>What is reflection?</a:t>
            </a:r>
          </a:p>
        </p:txBody>
      </p:sp>
      <p:sp>
        <p:nvSpPr>
          <p:cNvPr id="3" name="Content Placeholder 2">
            <a:extLst>
              <a:ext uri="{FF2B5EF4-FFF2-40B4-BE49-F238E27FC236}">
                <a16:creationId xmlns:a16="http://schemas.microsoft.com/office/drawing/2014/main" id="{1307AC01-8C74-508A-4A2B-72144C286429}"/>
              </a:ext>
            </a:extLst>
          </p:cNvPr>
          <p:cNvSpPr>
            <a:spLocks noGrp="1"/>
          </p:cNvSpPr>
          <p:nvPr/>
        </p:nvSpPr>
        <p:spPr bwMode="auto">
          <a:xfrm>
            <a:off x="382803" y="1939592"/>
            <a:ext cx="11288087" cy="4748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GB" sz="2800">
                <a:latin typeface="Aptos"/>
                <a:cs typeface="Arial"/>
              </a:rPr>
              <a:t>Reflection is looking back at what you did so you can do it better in the future. </a:t>
            </a:r>
          </a:p>
          <a:p>
            <a:pPr marL="0" indent="0" algn="just">
              <a:buNone/>
            </a:pPr>
            <a:endParaRPr lang="en-GB" sz="2800">
              <a:latin typeface="Aptos"/>
              <a:cs typeface="Arial"/>
            </a:endParaRPr>
          </a:p>
          <a:p>
            <a:pPr algn="just"/>
            <a:r>
              <a:rPr lang="en-GB" sz="2800">
                <a:latin typeface="Aptos"/>
                <a:cs typeface="Arial"/>
              </a:rPr>
              <a:t>Experience + thinking = Learning </a:t>
            </a:r>
          </a:p>
          <a:p>
            <a:pPr marL="0" indent="0" algn="just">
              <a:buNone/>
            </a:pPr>
            <a:endParaRPr lang="en-GB" sz="2800">
              <a:latin typeface="Aptos"/>
              <a:cs typeface="Arial"/>
            </a:endParaRPr>
          </a:p>
          <a:p>
            <a:pPr algn="just"/>
            <a:r>
              <a:rPr lang="en-GB" sz="2800">
                <a:latin typeface="Aptos"/>
                <a:cs typeface="Arial"/>
              </a:rPr>
              <a:t>Think about:</a:t>
            </a:r>
          </a:p>
          <a:p>
            <a:pPr algn="just">
              <a:buFontTx/>
              <a:buChar char="-"/>
            </a:pPr>
            <a:r>
              <a:rPr lang="en-GB" sz="2800">
                <a:latin typeface="Aptos"/>
                <a:cs typeface="Arial"/>
              </a:rPr>
              <a:t>What you did?</a:t>
            </a:r>
          </a:p>
          <a:p>
            <a:pPr algn="just">
              <a:buFontTx/>
              <a:buChar char="-"/>
            </a:pPr>
            <a:r>
              <a:rPr lang="en-GB" sz="2800">
                <a:latin typeface="Aptos"/>
                <a:cs typeface="Arial"/>
              </a:rPr>
              <a:t>What you learnt?</a:t>
            </a:r>
          </a:p>
          <a:p>
            <a:pPr algn="just">
              <a:buFontTx/>
              <a:buChar char="-"/>
            </a:pPr>
            <a:r>
              <a:rPr lang="en-GB" sz="2800">
                <a:latin typeface="Aptos"/>
                <a:cs typeface="Arial"/>
              </a:rPr>
              <a:t>What you can improve?</a:t>
            </a:r>
          </a:p>
          <a:p>
            <a:pPr marL="0" indent="0" algn="just">
              <a:buNone/>
            </a:pPr>
            <a:endParaRPr lang="en-GB" sz="2000" b="1">
              <a:solidFill>
                <a:srgbClr val="173AFF"/>
              </a:solidFill>
              <a:latin typeface="Segoe UI"/>
              <a:cs typeface="Segoe UI"/>
            </a:endParaRPr>
          </a:p>
        </p:txBody>
      </p:sp>
    </p:spTree>
    <p:extLst>
      <p:ext uri="{BB962C8B-B14F-4D97-AF65-F5344CB8AC3E}">
        <p14:creationId xmlns:p14="http://schemas.microsoft.com/office/powerpoint/2010/main" val="532812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2B36F-E619-A346-E1C1-E0203D2614CE}"/>
              </a:ext>
            </a:extLst>
          </p:cNvPr>
          <p:cNvSpPr>
            <a:spLocks noGrp="1"/>
          </p:cNvSpPr>
          <p:nvPr>
            <p:ph type="title"/>
          </p:nvPr>
        </p:nvSpPr>
        <p:spPr/>
        <p:txBody>
          <a:bodyPr/>
          <a:lstStyle/>
          <a:p>
            <a:r>
              <a:rPr lang="en-GB"/>
              <a:t>Discuss – Why is reflection important?</a:t>
            </a:r>
          </a:p>
        </p:txBody>
      </p:sp>
      <p:sp>
        <p:nvSpPr>
          <p:cNvPr id="4" name="Content Placeholder 3">
            <a:extLst>
              <a:ext uri="{FF2B5EF4-FFF2-40B4-BE49-F238E27FC236}">
                <a16:creationId xmlns:a16="http://schemas.microsoft.com/office/drawing/2014/main" id="{4CCB1DE8-6F0C-0B4C-7E36-A6D97025FFE7}"/>
              </a:ext>
            </a:extLst>
          </p:cNvPr>
          <p:cNvSpPr>
            <a:spLocks noGrp="1"/>
          </p:cNvSpPr>
          <p:nvPr>
            <p:ph sz="half" idx="2"/>
          </p:nvPr>
        </p:nvSpPr>
        <p:spPr>
          <a:xfrm>
            <a:off x="186811" y="2328143"/>
            <a:ext cx="12117832" cy="4164732"/>
          </a:xfrm>
        </p:spPr>
        <p:txBody>
          <a:bodyPr/>
          <a:lstStyle/>
          <a:p>
            <a:r>
              <a:rPr lang="en-GB"/>
              <a:t>Discuss in pairs: </a:t>
            </a:r>
          </a:p>
          <a:p>
            <a:pPr marL="0" indent="0">
              <a:buNone/>
            </a:pPr>
            <a:endParaRPr lang="en-GB"/>
          </a:p>
          <a:p>
            <a:pPr lvl="1"/>
            <a:r>
              <a:rPr lang="en-GB"/>
              <a:t>Why might reflection be important in business? </a:t>
            </a:r>
          </a:p>
          <a:p>
            <a:pPr lvl="1"/>
            <a:r>
              <a:rPr lang="en-GB"/>
              <a:t>Why might it be important for your studies and student life? </a:t>
            </a:r>
          </a:p>
          <a:p>
            <a:pPr lvl="1"/>
            <a:endParaRPr lang="en-GB"/>
          </a:p>
          <a:p>
            <a:pPr marL="457200" lvl="1" indent="0">
              <a:buNone/>
            </a:pPr>
            <a:endParaRPr lang="en-GB"/>
          </a:p>
          <a:p>
            <a:r>
              <a:rPr lang="en-GB"/>
              <a:t>Be ready to share one idea</a:t>
            </a:r>
          </a:p>
          <a:p>
            <a:endParaRPr lang="en-GB"/>
          </a:p>
        </p:txBody>
      </p:sp>
    </p:spTree>
    <p:extLst>
      <p:ext uri="{BB962C8B-B14F-4D97-AF65-F5344CB8AC3E}">
        <p14:creationId xmlns:p14="http://schemas.microsoft.com/office/powerpoint/2010/main" val="1194786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4D677-9500-1CB4-1DD1-994B863F4B1D}"/>
              </a:ext>
            </a:extLst>
          </p:cNvPr>
          <p:cNvSpPr>
            <a:spLocks noGrp="1"/>
          </p:cNvSpPr>
          <p:nvPr>
            <p:ph type="title"/>
          </p:nvPr>
        </p:nvSpPr>
        <p:spPr/>
        <p:txBody>
          <a:bodyPr/>
          <a:lstStyle/>
          <a:p>
            <a:r>
              <a:rPr lang="en-GB"/>
              <a:t>Why is reflection important</a:t>
            </a:r>
          </a:p>
        </p:txBody>
      </p:sp>
      <p:sp>
        <p:nvSpPr>
          <p:cNvPr id="3" name="Content Placeholder 2">
            <a:extLst>
              <a:ext uri="{FF2B5EF4-FFF2-40B4-BE49-F238E27FC236}">
                <a16:creationId xmlns:a16="http://schemas.microsoft.com/office/drawing/2014/main" id="{CC46379C-8491-A5D7-1172-3427BB5E8E3C}"/>
              </a:ext>
            </a:extLst>
          </p:cNvPr>
          <p:cNvSpPr>
            <a:spLocks noGrp="1"/>
          </p:cNvSpPr>
          <p:nvPr>
            <p:ph sz="half" idx="1"/>
          </p:nvPr>
        </p:nvSpPr>
        <p:spPr>
          <a:xfrm>
            <a:off x="606013" y="2018681"/>
            <a:ext cx="5391663" cy="4164732"/>
          </a:xfrm>
        </p:spPr>
        <p:txBody>
          <a:bodyPr/>
          <a:lstStyle/>
          <a:p>
            <a:r>
              <a:rPr lang="en-GB"/>
              <a:t>In University reflection can help students:</a:t>
            </a:r>
          </a:p>
          <a:p>
            <a:pPr marL="514350" indent="-514350">
              <a:buAutoNum type="arabicPeriod"/>
            </a:pPr>
            <a:r>
              <a:rPr lang="en-GB"/>
              <a:t>Improve their grades</a:t>
            </a:r>
          </a:p>
          <a:p>
            <a:pPr marL="514350" indent="-514350">
              <a:buAutoNum type="arabicPeriod"/>
            </a:pPr>
            <a:r>
              <a:rPr lang="en-GB"/>
              <a:t>Learn from feedback (e.g., lecturers, peers)</a:t>
            </a:r>
          </a:p>
          <a:p>
            <a:pPr marL="514350" indent="-514350">
              <a:buAutoNum type="arabicPeriod"/>
            </a:pPr>
            <a:r>
              <a:rPr lang="en-GB"/>
              <a:t>Improve their time management </a:t>
            </a:r>
          </a:p>
          <a:p>
            <a:pPr marL="514350" indent="-514350">
              <a:buAutoNum type="arabicPeriod"/>
            </a:pPr>
            <a:endParaRPr lang="en-GB"/>
          </a:p>
        </p:txBody>
      </p:sp>
      <p:sp>
        <p:nvSpPr>
          <p:cNvPr id="4" name="Content Placeholder 3">
            <a:extLst>
              <a:ext uri="{FF2B5EF4-FFF2-40B4-BE49-F238E27FC236}">
                <a16:creationId xmlns:a16="http://schemas.microsoft.com/office/drawing/2014/main" id="{4EAC6304-A989-7898-AC2A-127B0706622B}"/>
              </a:ext>
            </a:extLst>
          </p:cNvPr>
          <p:cNvSpPr>
            <a:spLocks noGrp="1"/>
          </p:cNvSpPr>
          <p:nvPr>
            <p:ph sz="half" idx="2"/>
          </p:nvPr>
        </p:nvSpPr>
        <p:spPr>
          <a:xfrm>
            <a:off x="6194323" y="2018681"/>
            <a:ext cx="5391663" cy="4164732"/>
          </a:xfrm>
        </p:spPr>
        <p:txBody>
          <a:bodyPr/>
          <a:lstStyle/>
          <a:p>
            <a:r>
              <a:rPr lang="en-GB"/>
              <a:t>In business (Workplace) reflection can: </a:t>
            </a:r>
          </a:p>
          <a:p>
            <a:pPr marL="514350" indent="-514350">
              <a:buAutoNum type="arabicPeriod"/>
            </a:pPr>
            <a:r>
              <a:rPr lang="en-GB"/>
              <a:t>Increase opportunities for promotions/raise</a:t>
            </a:r>
          </a:p>
          <a:p>
            <a:pPr marL="514350" indent="-514350">
              <a:buAutoNum type="arabicPeriod"/>
            </a:pPr>
            <a:r>
              <a:rPr lang="en-GB"/>
              <a:t>Improve work performance </a:t>
            </a:r>
          </a:p>
          <a:p>
            <a:pPr marL="514350" indent="-514350">
              <a:buAutoNum type="arabicPeriod"/>
            </a:pPr>
            <a:r>
              <a:rPr lang="en-GB"/>
              <a:t>Improve decision making </a:t>
            </a:r>
          </a:p>
        </p:txBody>
      </p:sp>
    </p:spTree>
    <p:extLst>
      <p:ext uri="{BB962C8B-B14F-4D97-AF65-F5344CB8AC3E}">
        <p14:creationId xmlns:p14="http://schemas.microsoft.com/office/powerpoint/2010/main" val="2381027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E3FE-1B34-DFC4-C66E-5DAF8463850C}"/>
              </a:ext>
            </a:extLst>
          </p:cNvPr>
          <p:cNvSpPr>
            <a:spLocks noGrp="1"/>
          </p:cNvSpPr>
          <p:nvPr>
            <p:ph type="title"/>
          </p:nvPr>
        </p:nvSpPr>
        <p:spPr/>
        <p:txBody>
          <a:bodyPr/>
          <a:lstStyle/>
          <a:p>
            <a:r>
              <a:rPr lang="en-GB"/>
              <a:t>Simple Reflection Tool </a:t>
            </a:r>
          </a:p>
        </p:txBody>
      </p:sp>
      <p:sp>
        <p:nvSpPr>
          <p:cNvPr id="3" name="Content Placeholder 2">
            <a:extLst>
              <a:ext uri="{FF2B5EF4-FFF2-40B4-BE49-F238E27FC236}">
                <a16:creationId xmlns:a16="http://schemas.microsoft.com/office/drawing/2014/main" id="{853BEF7D-4D38-DD45-471A-6837237175F8}"/>
              </a:ext>
            </a:extLst>
          </p:cNvPr>
          <p:cNvSpPr>
            <a:spLocks noGrp="1"/>
          </p:cNvSpPr>
          <p:nvPr>
            <p:ph sz="half" idx="1"/>
          </p:nvPr>
        </p:nvSpPr>
        <p:spPr>
          <a:xfrm>
            <a:off x="291381" y="2094271"/>
            <a:ext cx="5114189" cy="4164732"/>
          </a:xfrm>
        </p:spPr>
        <p:txBody>
          <a:bodyPr>
            <a:normAutofit fontScale="92500" lnSpcReduction="20000"/>
          </a:bodyPr>
          <a:lstStyle/>
          <a:p>
            <a:r>
              <a:rPr lang="en-GB"/>
              <a:t>What? What happened in the task?</a:t>
            </a:r>
          </a:p>
          <a:p>
            <a:pPr marL="0" indent="0">
              <a:buNone/>
            </a:pPr>
            <a:endParaRPr lang="en-GB"/>
          </a:p>
          <a:p>
            <a:r>
              <a:rPr lang="en-GB"/>
              <a:t>So what? What did you learn?</a:t>
            </a:r>
          </a:p>
          <a:p>
            <a:pPr marL="0" indent="0">
              <a:buNone/>
            </a:pPr>
            <a:endParaRPr lang="en-GB"/>
          </a:p>
          <a:p>
            <a:r>
              <a:rPr lang="en-GB"/>
              <a:t>Now what? What will you do differently next time?</a:t>
            </a:r>
          </a:p>
        </p:txBody>
      </p:sp>
      <p:sp>
        <p:nvSpPr>
          <p:cNvPr id="4" name="Content Placeholder 3">
            <a:extLst>
              <a:ext uri="{FF2B5EF4-FFF2-40B4-BE49-F238E27FC236}">
                <a16:creationId xmlns:a16="http://schemas.microsoft.com/office/drawing/2014/main" id="{338FA19A-CE83-7138-376B-C81FA5F072F6}"/>
              </a:ext>
            </a:extLst>
          </p:cNvPr>
          <p:cNvSpPr>
            <a:spLocks noGrp="1"/>
          </p:cNvSpPr>
          <p:nvPr>
            <p:ph sz="half" idx="2"/>
          </p:nvPr>
        </p:nvSpPr>
        <p:spPr>
          <a:xfrm>
            <a:off x="5496233" y="2094271"/>
            <a:ext cx="6567948" cy="4398604"/>
          </a:xfrm>
        </p:spPr>
        <p:txBody>
          <a:bodyPr>
            <a:normAutofit fontScale="92500" lnSpcReduction="20000"/>
          </a:bodyPr>
          <a:lstStyle/>
          <a:p>
            <a:pPr marL="0" indent="0" algn="just">
              <a:buNone/>
            </a:pPr>
            <a:r>
              <a:rPr lang="en-GB"/>
              <a:t>You are part of a marketing team working on a social media campaign. Your task is to create and share the content schedule for approval.</a:t>
            </a:r>
          </a:p>
          <a:p>
            <a:pPr marL="0" indent="0" algn="just">
              <a:buNone/>
            </a:pPr>
            <a:r>
              <a:rPr lang="en-GB"/>
              <a:t>However, you underestimated how long it would take and submitted it one day late. This reduced the team’s time to review it, and some changes had to be made at the last minute.</a:t>
            </a:r>
          </a:p>
          <a:p>
            <a:pPr marL="0" indent="0" algn="just">
              <a:buNone/>
            </a:pPr>
            <a:r>
              <a:rPr lang="en-GB"/>
              <a:t>After the project, your manager asks you to reflect on what happened and how you can improve next time.</a:t>
            </a:r>
          </a:p>
          <a:p>
            <a:endParaRPr lang="en-GB"/>
          </a:p>
        </p:txBody>
      </p:sp>
    </p:spTree>
    <p:extLst>
      <p:ext uri="{BB962C8B-B14F-4D97-AF65-F5344CB8AC3E}">
        <p14:creationId xmlns:p14="http://schemas.microsoft.com/office/powerpoint/2010/main" val="2906875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3362E4-8DA0-6CF9-3DB2-90DF80E294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96B1A6-7731-71AE-7C8A-FADC61FD5C47}"/>
              </a:ext>
            </a:extLst>
          </p:cNvPr>
          <p:cNvSpPr>
            <a:spLocks noGrp="1"/>
          </p:cNvSpPr>
          <p:nvPr>
            <p:ph type="title"/>
          </p:nvPr>
        </p:nvSpPr>
        <p:spPr/>
        <p:txBody>
          <a:bodyPr/>
          <a:lstStyle/>
          <a:p>
            <a:r>
              <a:rPr lang="en-US"/>
              <a:t>Activity 1- Looking Back – Your Progress </a:t>
            </a:r>
          </a:p>
        </p:txBody>
      </p:sp>
      <p:sp>
        <p:nvSpPr>
          <p:cNvPr id="3" name="Content Placeholder 2">
            <a:extLst>
              <a:ext uri="{FF2B5EF4-FFF2-40B4-BE49-F238E27FC236}">
                <a16:creationId xmlns:a16="http://schemas.microsoft.com/office/drawing/2014/main" id="{CC3DE938-D218-85F8-F6BC-8C26533E6360}"/>
              </a:ext>
            </a:extLst>
          </p:cNvPr>
          <p:cNvSpPr>
            <a:spLocks noGrp="1"/>
          </p:cNvSpPr>
          <p:nvPr/>
        </p:nvSpPr>
        <p:spPr bwMode="auto">
          <a:xfrm>
            <a:off x="382803" y="1939592"/>
            <a:ext cx="5106389" cy="4748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endParaRPr lang="en-GB" sz="2800" b="1">
              <a:solidFill>
                <a:srgbClr val="173AFF"/>
              </a:solidFill>
              <a:latin typeface="Arial"/>
              <a:cs typeface="Arial"/>
            </a:endParaRPr>
          </a:p>
          <a:p>
            <a:pPr marL="0" indent="0" algn="just">
              <a:buNone/>
            </a:pPr>
            <a:endParaRPr lang="en-GB" sz="2800">
              <a:solidFill>
                <a:srgbClr val="002060"/>
              </a:solidFill>
              <a:latin typeface="Arial"/>
              <a:cs typeface="Arial"/>
            </a:endParaRPr>
          </a:p>
          <a:p>
            <a:pPr marL="0" indent="0" algn="just">
              <a:buNone/>
            </a:pPr>
            <a:endParaRPr lang="en-GB" sz="2000" b="1">
              <a:solidFill>
                <a:srgbClr val="173AFF"/>
              </a:solidFill>
              <a:latin typeface="Segoe UI"/>
              <a:cs typeface="Segoe UI"/>
            </a:endParaRPr>
          </a:p>
        </p:txBody>
      </p:sp>
      <p:sp>
        <p:nvSpPr>
          <p:cNvPr id="5" name="TextBox 4">
            <a:extLst>
              <a:ext uri="{FF2B5EF4-FFF2-40B4-BE49-F238E27FC236}">
                <a16:creationId xmlns:a16="http://schemas.microsoft.com/office/drawing/2014/main" id="{80DACC63-F487-EBFD-6C78-B7B1498C465D}"/>
              </a:ext>
            </a:extLst>
          </p:cNvPr>
          <p:cNvSpPr txBox="1"/>
          <p:nvPr/>
        </p:nvSpPr>
        <p:spPr>
          <a:xfrm>
            <a:off x="382803" y="2108557"/>
            <a:ext cx="10641497" cy="4062651"/>
          </a:xfrm>
          <a:prstGeom prst="rect">
            <a:avLst/>
          </a:prstGeom>
          <a:noFill/>
        </p:spPr>
        <p:txBody>
          <a:bodyPr wrap="square" rtlCol="0">
            <a:spAutoFit/>
          </a:bodyPr>
          <a:lstStyle/>
          <a:p>
            <a:pPr marL="285750" indent="-285750">
              <a:buFont typeface="Arial" panose="020B0604020202020204" pitchFamily="34" charset="0"/>
              <a:buChar char="•"/>
            </a:pPr>
            <a:r>
              <a:rPr lang="en-GB" sz="2400"/>
              <a:t>You will complete a </a:t>
            </a:r>
            <a:r>
              <a:rPr lang="en-GB" sz="2400" b="1"/>
              <a:t>skills timeline worksheet </a:t>
            </a:r>
            <a:r>
              <a:rPr lang="en-GB" sz="2400"/>
              <a:t>where you will  have to rate your skills from Week 1 until now.</a:t>
            </a:r>
          </a:p>
          <a:p>
            <a:endParaRPr lang="en-GB" sz="2400"/>
          </a:p>
          <a:p>
            <a:pPr marL="285750" indent="-285750">
              <a:buFont typeface="Arial" panose="020B0604020202020204" pitchFamily="34" charset="0"/>
              <a:buChar char="•"/>
            </a:pPr>
            <a:r>
              <a:rPr lang="en-GB" sz="2400"/>
              <a:t>Then choose </a:t>
            </a:r>
            <a:r>
              <a:rPr lang="en-GB" sz="2400" b="1"/>
              <a:t>one skill </a:t>
            </a:r>
            <a:r>
              <a:rPr lang="en-GB" sz="2400"/>
              <a:t>you improve the most and explain how did you improve it. </a:t>
            </a:r>
          </a:p>
          <a:p>
            <a:endParaRPr lang="en-GB" sz="2400"/>
          </a:p>
          <a:p>
            <a:pPr marL="285750" indent="-285750">
              <a:buFont typeface="Arial" panose="020B0604020202020204" pitchFamily="34" charset="0"/>
              <a:buChar char="•"/>
            </a:pPr>
            <a:r>
              <a:rPr lang="en-GB" sz="2400"/>
              <a:t>Discuss with your partner your strength. </a:t>
            </a:r>
          </a:p>
          <a:p>
            <a:endParaRPr lang="en-GB" sz="2400"/>
          </a:p>
          <a:p>
            <a:pPr marL="285750" indent="-285750">
              <a:buFont typeface="Arial" panose="020B0604020202020204" pitchFamily="34" charset="0"/>
              <a:buChar char="•"/>
            </a:pPr>
            <a:r>
              <a:rPr lang="en-GB" sz="2400"/>
              <a:t>Then in small groups, you will have to decide on the </a:t>
            </a:r>
            <a:r>
              <a:rPr lang="en-GB" sz="2400" b="1"/>
              <a:t>three key skills </a:t>
            </a:r>
            <a:r>
              <a:rPr lang="en-GB" sz="2400"/>
              <a:t>you have improved this term and share them with the rest of the class. </a:t>
            </a:r>
          </a:p>
          <a:p>
            <a:endParaRPr lang="en-GB"/>
          </a:p>
        </p:txBody>
      </p:sp>
    </p:spTree>
    <p:extLst>
      <p:ext uri="{BB962C8B-B14F-4D97-AF65-F5344CB8AC3E}">
        <p14:creationId xmlns:p14="http://schemas.microsoft.com/office/powerpoint/2010/main" val="17322087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69754-BBE7-DA7E-0C8A-CA204D1DC51F}"/>
              </a:ext>
            </a:extLst>
          </p:cNvPr>
          <p:cNvSpPr>
            <a:spLocks noGrp="1"/>
          </p:cNvSpPr>
          <p:nvPr>
            <p:ph type="title"/>
          </p:nvPr>
        </p:nvSpPr>
        <p:spPr>
          <a:xfrm>
            <a:off x="1127125" y="365125"/>
            <a:ext cx="10226674" cy="1325563"/>
          </a:xfrm>
        </p:spPr>
        <p:txBody>
          <a:bodyPr anchor="ctr">
            <a:normAutofit/>
          </a:bodyPr>
          <a:lstStyle/>
          <a:p>
            <a:r>
              <a:rPr lang="en-GB"/>
              <a:t>Activity 2: Gallery Walk </a:t>
            </a:r>
          </a:p>
        </p:txBody>
      </p:sp>
      <p:sp>
        <p:nvSpPr>
          <p:cNvPr id="3" name="Content Placeholder 2">
            <a:extLst>
              <a:ext uri="{FF2B5EF4-FFF2-40B4-BE49-F238E27FC236}">
                <a16:creationId xmlns:a16="http://schemas.microsoft.com/office/drawing/2014/main" id="{94A84DEA-C888-D0AC-F111-D9B124F2F6D9}"/>
              </a:ext>
            </a:extLst>
          </p:cNvPr>
          <p:cNvSpPr>
            <a:spLocks noGrp="1"/>
          </p:cNvSpPr>
          <p:nvPr>
            <p:ph sz="half" idx="1"/>
          </p:nvPr>
        </p:nvSpPr>
        <p:spPr>
          <a:xfrm>
            <a:off x="368300" y="2012231"/>
            <a:ext cx="6858000" cy="4480644"/>
          </a:xfrm>
        </p:spPr>
        <p:txBody>
          <a:bodyPr>
            <a:noAutofit/>
          </a:bodyPr>
          <a:lstStyle/>
          <a:p>
            <a:r>
              <a:rPr lang="en-GB" sz="2200" b="1"/>
              <a:t>What you will do:</a:t>
            </a:r>
          </a:p>
          <a:p>
            <a:pPr marL="0" indent="0">
              <a:buNone/>
            </a:pPr>
            <a:endParaRPr lang="en-GB" sz="2200" b="1"/>
          </a:p>
          <a:p>
            <a:r>
              <a:rPr lang="en-GB" sz="2200" b="1"/>
              <a:t>Move around the room</a:t>
            </a:r>
            <a:r>
              <a:rPr lang="en-GB" sz="2200"/>
              <a:t>: Visit each A3 poster. Each poster shows a skill area</a:t>
            </a:r>
          </a:p>
          <a:p>
            <a:pPr marL="0" indent="0">
              <a:buNone/>
            </a:pPr>
            <a:endParaRPr lang="en-GB" sz="2200"/>
          </a:p>
          <a:p>
            <a:r>
              <a:rPr lang="en-GB" sz="2200"/>
              <a:t>Add your examples/ evidence. </a:t>
            </a:r>
          </a:p>
          <a:p>
            <a:pPr marL="0" indent="0">
              <a:buNone/>
            </a:pPr>
            <a:endParaRPr lang="en-GB" sz="2200"/>
          </a:p>
          <a:p>
            <a:r>
              <a:rPr lang="en-GB" sz="2200"/>
              <a:t>Write ONE sticky note at each station: “What can you do now that you couldn’t before?”</a:t>
            </a:r>
          </a:p>
          <a:p>
            <a:endParaRPr lang="en-GB" sz="2200"/>
          </a:p>
          <a:p>
            <a:r>
              <a:rPr lang="en-GB" sz="2200" b="1"/>
              <a:t>Read others’ ideas</a:t>
            </a:r>
            <a:r>
              <a:rPr lang="en-GB" sz="2200"/>
              <a:t>: Look at what your classmates have written</a:t>
            </a:r>
          </a:p>
        </p:txBody>
      </p:sp>
      <p:sp>
        <p:nvSpPr>
          <p:cNvPr id="6" name="Content Placeholder 5">
            <a:extLst>
              <a:ext uri="{FF2B5EF4-FFF2-40B4-BE49-F238E27FC236}">
                <a16:creationId xmlns:a16="http://schemas.microsoft.com/office/drawing/2014/main" id="{0DACEAD8-778A-9BDB-B5A9-37D5F32E596A}"/>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1490397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53109-975B-4FE8-0C01-E2C8E66E5BF4}"/>
              </a:ext>
            </a:extLst>
          </p:cNvPr>
          <p:cNvSpPr>
            <a:spLocks noGrp="1"/>
          </p:cNvSpPr>
          <p:nvPr>
            <p:ph type="ctrTitle"/>
          </p:nvPr>
        </p:nvSpPr>
        <p:spPr>
          <a:xfrm>
            <a:off x="552451" y="2027237"/>
            <a:ext cx="6000750" cy="2306637"/>
          </a:xfrm>
        </p:spPr>
        <p:txBody>
          <a:bodyPr anchor="b">
            <a:normAutofit/>
          </a:bodyPr>
          <a:lstStyle/>
          <a:p>
            <a:r>
              <a:rPr lang="en-GB" sz="5400"/>
              <a:t>Break Time! </a:t>
            </a:r>
            <a:r>
              <a:rPr lang="en-GB" sz="5400">
                <a:sym typeface="Wingdings" panose="05000000000000000000" pitchFamily="2" charset="2"/>
              </a:rPr>
              <a:t> </a:t>
            </a:r>
            <a:endParaRPr lang="en-GB" sz="5400"/>
          </a:p>
        </p:txBody>
      </p:sp>
      <p:pic>
        <p:nvPicPr>
          <p:cNvPr id="6" name="Picture Placeholder 5" descr="Wooden puzzle">
            <a:extLst>
              <a:ext uri="{FF2B5EF4-FFF2-40B4-BE49-F238E27FC236}">
                <a16:creationId xmlns:a16="http://schemas.microsoft.com/office/drawing/2014/main" id="{5AF14B4B-47DA-7BCE-FF99-00B466EDDA60}"/>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a:xfrm>
            <a:off x="6862713" y="10"/>
            <a:ext cx="5329287" cy="6857990"/>
          </a:xfrm>
          <a:noFill/>
        </p:spPr>
      </p:pic>
    </p:spTree>
    <p:extLst>
      <p:ext uri="{BB962C8B-B14F-4D97-AF65-F5344CB8AC3E}">
        <p14:creationId xmlns:p14="http://schemas.microsoft.com/office/powerpoint/2010/main" val="40637934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CB5BF-264C-502B-7F5E-7110C8EE9FFB}"/>
              </a:ext>
            </a:extLst>
          </p:cNvPr>
          <p:cNvSpPr>
            <a:spLocks noGrp="1"/>
          </p:cNvSpPr>
          <p:nvPr>
            <p:ph type="title"/>
          </p:nvPr>
        </p:nvSpPr>
        <p:spPr>
          <a:xfrm>
            <a:off x="1127125" y="365125"/>
            <a:ext cx="10226674" cy="1325563"/>
          </a:xfrm>
        </p:spPr>
        <p:txBody>
          <a:bodyPr anchor="ctr">
            <a:normAutofit/>
          </a:bodyPr>
          <a:lstStyle/>
          <a:p>
            <a:r>
              <a:rPr lang="en-US"/>
              <a:t>Group Discussion </a:t>
            </a:r>
          </a:p>
        </p:txBody>
      </p:sp>
      <p:sp>
        <p:nvSpPr>
          <p:cNvPr id="4" name="Content Placeholder 3">
            <a:extLst>
              <a:ext uri="{FF2B5EF4-FFF2-40B4-BE49-F238E27FC236}">
                <a16:creationId xmlns:a16="http://schemas.microsoft.com/office/drawing/2014/main" id="{5683EDD2-0E8C-CC88-451A-5B5B4A718A42}"/>
              </a:ext>
            </a:extLst>
          </p:cNvPr>
          <p:cNvSpPr>
            <a:spLocks noGrp="1"/>
          </p:cNvSpPr>
          <p:nvPr>
            <p:ph sz="half" idx="1"/>
          </p:nvPr>
        </p:nvSpPr>
        <p:spPr>
          <a:xfrm>
            <a:off x="203200" y="2228131"/>
            <a:ext cx="6515100" cy="4164732"/>
          </a:xfrm>
        </p:spPr>
        <p:txBody>
          <a:bodyPr vert="horz" lIns="91440" tIns="45720" rIns="91440" bIns="45720" rtlCol="0">
            <a:normAutofit/>
          </a:bodyPr>
          <a:lstStyle/>
          <a:p>
            <a:pPr marL="0" indent="0">
              <a:buNone/>
            </a:pPr>
            <a:r>
              <a:rPr lang="en-GB" sz="2800"/>
              <a:t>In groups of 3 – 4 discuss the following question: </a:t>
            </a:r>
          </a:p>
          <a:p>
            <a:pPr marL="0" indent="0">
              <a:buNone/>
            </a:pPr>
            <a:endParaRPr lang="en-GB" sz="2800"/>
          </a:p>
          <a:p>
            <a:pPr marL="0" indent="0">
              <a:buNone/>
            </a:pPr>
            <a:endParaRPr lang="en-GB" sz="2800"/>
          </a:p>
          <a:p>
            <a:pPr marL="0" indent="0">
              <a:buNone/>
            </a:pPr>
            <a:r>
              <a:rPr lang="en-GB" sz="2800" b="1"/>
              <a:t>What does professional behaviour look like in university and in business? </a:t>
            </a:r>
          </a:p>
          <a:p>
            <a:pPr marL="0" indent="0">
              <a:buNone/>
            </a:pPr>
            <a:endParaRPr lang="en-GB" sz="2200" b="1"/>
          </a:p>
          <a:p>
            <a:pPr marL="0" indent="0">
              <a:buNone/>
            </a:pPr>
            <a:endParaRPr lang="en-GB" sz="2200" b="1"/>
          </a:p>
          <a:p>
            <a:pPr marL="0" indent="0">
              <a:buNone/>
            </a:pPr>
            <a:r>
              <a:rPr lang="en-GB" sz="2200" b="1"/>
              <a:t>					</a:t>
            </a:r>
          </a:p>
        </p:txBody>
      </p:sp>
    </p:spTree>
    <p:extLst>
      <p:ext uri="{BB962C8B-B14F-4D97-AF65-F5344CB8AC3E}">
        <p14:creationId xmlns:p14="http://schemas.microsoft.com/office/powerpoint/2010/main" val="40160156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7A180-A1B1-151D-ADCC-C2B176D3D8DA}"/>
              </a:ext>
            </a:extLst>
          </p:cNvPr>
          <p:cNvSpPr>
            <a:spLocks noGrp="1"/>
          </p:cNvSpPr>
          <p:nvPr>
            <p:ph type="title"/>
          </p:nvPr>
        </p:nvSpPr>
        <p:spPr/>
        <p:txBody>
          <a:bodyPr/>
          <a:lstStyle/>
          <a:p>
            <a:r>
              <a:rPr lang="en-GB"/>
              <a:t>VEVOX </a:t>
            </a:r>
          </a:p>
        </p:txBody>
      </p:sp>
      <p:pic>
        <p:nvPicPr>
          <p:cNvPr id="6" name="Content Placeholder 5">
            <a:extLst>
              <a:ext uri="{FF2B5EF4-FFF2-40B4-BE49-F238E27FC236}">
                <a16:creationId xmlns:a16="http://schemas.microsoft.com/office/drawing/2014/main" id="{90AB0A9E-11ED-01DF-30B4-DDF8CA0D53D8}"/>
              </a:ext>
            </a:extLst>
          </p:cNvPr>
          <p:cNvPicPr>
            <a:picLocks noGrp="1" noChangeAspect="1"/>
          </p:cNvPicPr>
          <p:nvPr>
            <p:ph sz="half" idx="1"/>
          </p:nvPr>
        </p:nvPicPr>
        <p:blipFill>
          <a:blip r:embed="rId3" cstate="email">
            <a:extLst>
              <a:ext uri="{28A0092B-C50C-407E-A947-70E740481C1C}">
                <a14:useLocalDpi xmlns:a14="http://schemas.microsoft.com/office/drawing/2010/main"/>
              </a:ext>
            </a:extLst>
          </a:blip>
          <a:stretch>
            <a:fillRect/>
          </a:stretch>
        </p:blipFill>
        <p:spPr>
          <a:xfrm>
            <a:off x="2204487" y="2910015"/>
            <a:ext cx="8297375" cy="2182557"/>
          </a:xfrm>
          <a:prstGeom prst="rect">
            <a:avLst/>
          </a:prstGeom>
        </p:spPr>
      </p:pic>
    </p:spTree>
    <p:extLst>
      <p:ext uri="{BB962C8B-B14F-4D97-AF65-F5344CB8AC3E}">
        <p14:creationId xmlns:p14="http://schemas.microsoft.com/office/powerpoint/2010/main" val="25657305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7DFC0-EB9B-AAC8-B7D4-7BB8BADED661}"/>
              </a:ext>
            </a:extLst>
          </p:cNvPr>
          <p:cNvSpPr>
            <a:spLocks noGrp="1"/>
          </p:cNvSpPr>
          <p:nvPr>
            <p:ph type="title"/>
          </p:nvPr>
        </p:nvSpPr>
        <p:spPr/>
        <p:txBody>
          <a:bodyPr/>
          <a:lstStyle/>
          <a:p>
            <a:r>
              <a:rPr lang="en-GB"/>
              <a:t>Goal Setting – Why does it matter?  </a:t>
            </a:r>
          </a:p>
        </p:txBody>
      </p:sp>
      <p:sp>
        <p:nvSpPr>
          <p:cNvPr id="3" name="Content Placeholder 2">
            <a:extLst>
              <a:ext uri="{FF2B5EF4-FFF2-40B4-BE49-F238E27FC236}">
                <a16:creationId xmlns:a16="http://schemas.microsoft.com/office/drawing/2014/main" id="{09A6227A-F2DD-0A97-E5AB-31FC46011618}"/>
              </a:ext>
            </a:extLst>
          </p:cNvPr>
          <p:cNvSpPr>
            <a:spLocks noGrp="1"/>
          </p:cNvSpPr>
          <p:nvPr>
            <p:ph sz="half" idx="1"/>
          </p:nvPr>
        </p:nvSpPr>
        <p:spPr>
          <a:xfrm>
            <a:off x="1127124" y="1825625"/>
            <a:ext cx="10707067" cy="4351338"/>
          </a:xfrm>
        </p:spPr>
        <p:txBody>
          <a:bodyPr/>
          <a:lstStyle/>
          <a:p>
            <a:r>
              <a:rPr lang="en-GB"/>
              <a:t>Give you direction – You know what to focus on.</a:t>
            </a:r>
          </a:p>
          <a:p>
            <a:endParaRPr lang="en-GB"/>
          </a:p>
          <a:p>
            <a:r>
              <a:rPr lang="en-GB"/>
              <a:t>Keep  you motivated.</a:t>
            </a:r>
          </a:p>
          <a:p>
            <a:endParaRPr lang="en-GB"/>
          </a:p>
          <a:p>
            <a:r>
              <a:rPr lang="en-GB"/>
              <a:t>Help employees and students to improve their performance. </a:t>
            </a:r>
          </a:p>
          <a:p>
            <a:endParaRPr lang="en-GB"/>
          </a:p>
          <a:p>
            <a:endParaRPr lang="en-GB"/>
          </a:p>
        </p:txBody>
      </p:sp>
    </p:spTree>
    <p:extLst>
      <p:ext uri="{BB962C8B-B14F-4D97-AF65-F5344CB8AC3E}">
        <p14:creationId xmlns:p14="http://schemas.microsoft.com/office/powerpoint/2010/main" val="3779003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6D868-EAB0-DF9D-EA83-364AFD110F25}"/>
              </a:ext>
            </a:extLst>
          </p:cNvPr>
          <p:cNvSpPr>
            <a:spLocks noGrp="1"/>
          </p:cNvSpPr>
          <p:nvPr>
            <p:ph type="title"/>
          </p:nvPr>
        </p:nvSpPr>
        <p:spPr/>
        <p:txBody>
          <a:bodyPr/>
          <a:lstStyle/>
          <a:p>
            <a:r>
              <a:rPr lang="en-GB"/>
              <a:t>Goal Setting: Which goal is better </a:t>
            </a:r>
          </a:p>
        </p:txBody>
      </p:sp>
      <p:sp>
        <p:nvSpPr>
          <p:cNvPr id="3" name="Content Placeholder 2">
            <a:extLst>
              <a:ext uri="{FF2B5EF4-FFF2-40B4-BE49-F238E27FC236}">
                <a16:creationId xmlns:a16="http://schemas.microsoft.com/office/drawing/2014/main" id="{82E65A63-0805-2846-51D3-0AF7A288BA7D}"/>
              </a:ext>
            </a:extLst>
          </p:cNvPr>
          <p:cNvSpPr>
            <a:spLocks noGrp="1"/>
          </p:cNvSpPr>
          <p:nvPr>
            <p:ph sz="half" idx="1"/>
          </p:nvPr>
        </p:nvSpPr>
        <p:spPr>
          <a:xfrm>
            <a:off x="1127124" y="1825625"/>
            <a:ext cx="9699902" cy="4351338"/>
          </a:xfrm>
        </p:spPr>
        <p:txBody>
          <a:bodyPr/>
          <a:lstStyle/>
          <a:p>
            <a:pPr marL="0" indent="0">
              <a:buNone/>
            </a:pPr>
            <a:r>
              <a:rPr lang="en-GB" b="1"/>
              <a:t>Goal A: </a:t>
            </a:r>
          </a:p>
          <a:p>
            <a:r>
              <a:rPr lang="en-GB"/>
              <a:t>I want to improve my writing. </a:t>
            </a:r>
          </a:p>
          <a:p>
            <a:pPr marL="0" indent="0">
              <a:buNone/>
            </a:pPr>
            <a:endParaRPr lang="en-GB"/>
          </a:p>
          <a:p>
            <a:pPr marL="0" indent="0">
              <a:buNone/>
            </a:pPr>
            <a:r>
              <a:rPr lang="en-GB" b="1"/>
              <a:t>Goal B: </a:t>
            </a:r>
          </a:p>
          <a:p>
            <a:r>
              <a:rPr lang="en-GB"/>
              <a:t>I will write one paragraph each week by using the TEEL structure. </a:t>
            </a:r>
          </a:p>
        </p:txBody>
      </p:sp>
    </p:spTree>
    <p:extLst>
      <p:ext uri="{BB962C8B-B14F-4D97-AF65-F5344CB8AC3E}">
        <p14:creationId xmlns:p14="http://schemas.microsoft.com/office/powerpoint/2010/main" val="21292158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C3295-E7F8-1F36-0F25-BA3DDFCFC702}"/>
              </a:ext>
            </a:extLst>
          </p:cNvPr>
          <p:cNvSpPr>
            <a:spLocks noGrp="1"/>
          </p:cNvSpPr>
          <p:nvPr>
            <p:ph type="title"/>
          </p:nvPr>
        </p:nvSpPr>
        <p:spPr>
          <a:xfrm>
            <a:off x="1127125" y="365125"/>
            <a:ext cx="10226674" cy="1325563"/>
          </a:xfrm>
        </p:spPr>
        <p:txBody>
          <a:bodyPr anchor="ctr">
            <a:normAutofit/>
          </a:bodyPr>
          <a:lstStyle/>
          <a:p>
            <a:r>
              <a:rPr lang="en-GB"/>
              <a:t>What makes a good goal? </a:t>
            </a:r>
          </a:p>
        </p:txBody>
      </p:sp>
      <p:sp>
        <p:nvSpPr>
          <p:cNvPr id="3" name="Content Placeholder 2">
            <a:extLst>
              <a:ext uri="{FF2B5EF4-FFF2-40B4-BE49-F238E27FC236}">
                <a16:creationId xmlns:a16="http://schemas.microsoft.com/office/drawing/2014/main" id="{23888186-4FC8-EE14-BF07-3394E840FB28}"/>
              </a:ext>
            </a:extLst>
          </p:cNvPr>
          <p:cNvSpPr>
            <a:spLocks noGrp="1"/>
          </p:cNvSpPr>
          <p:nvPr>
            <p:ph sz="half" idx="1"/>
          </p:nvPr>
        </p:nvSpPr>
        <p:spPr>
          <a:xfrm>
            <a:off x="331303" y="2012230"/>
            <a:ext cx="7301949" cy="4706621"/>
          </a:xfrm>
        </p:spPr>
        <p:txBody>
          <a:bodyPr>
            <a:normAutofit/>
          </a:bodyPr>
          <a:lstStyle/>
          <a:p>
            <a:r>
              <a:rPr lang="en-GB" sz="2400" b="1"/>
              <a:t>Specific (Clear and focused)</a:t>
            </a:r>
          </a:p>
          <a:p>
            <a:pPr marL="0" indent="0">
              <a:buNone/>
            </a:pPr>
            <a:r>
              <a:rPr lang="en-GB" sz="2400"/>
              <a:t>Improve writing</a:t>
            </a:r>
            <a:br>
              <a:rPr lang="en-GB" sz="2400"/>
            </a:br>
            <a:r>
              <a:rPr lang="en-GB" sz="2400"/>
              <a:t>Write one paragraph each week</a:t>
            </a:r>
          </a:p>
          <a:p>
            <a:r>
              <a:rPr lang="en-GB" sz="2400"/>
              <a:t> </a:t>
            </a:r>
            <a:r>
              <a:rPr lang="en-GB" sz="2400" b="1"/>
              <a:t>Measurable</a:t>
            </a:r>
          </a:p>
          <a:p>
            <a:pPr marL="0" indent="0">
              <a:buNone/>
            </a:pPr>
            <a:r>
              <a:rPr lang="en-GB" sz="2400"/>
              <a:t>Read more”</a:t>
            </a:r>
            <a:br>
              <a:rPr lang="en-GB" sz="2400"/>
            </a:br>
            <a:r>
              <a:rPr lang="en-GB" sz="2400"/>
              <a:t>Read 2 articles each week</a:t>
            </a:r>
          </a:p>
          <a:p>
            <a:r>
              <a:rPr lang="en-GB" sz="2400" b="1"/>
              <a:t>Realistic</a:t>
            </a:r>
          </a:p>
          <a:p>
            <a:pPr marL="0" indent="0">
              <a:buNone/>
            </a:pPr>
            <a:r>
              <a:rPr lang="en-GB" sz="2400"/>
              <a:t>Study 10 hours every day”</a:t>
            </a:r>
            <a:br>
              <a:rPr lang="en-GB" sz="2400"/>
            </a:br>
            <a:r>
              <a:rPr lang="en-GB" sz="2400"/>
              <a:t>Study 1 hour after class”</a:t>
            </a:r>
          </a:p>
          <a:p>
            <a:pPr marL="0" indent="0">
              <a:buNone/>
            </a:pPr>
            <a:br>
              <a:rPr lang="en-GB" sz="2400" b="1"/>
            </a:br>
            <a:r>
              <a:rPr lang="en-GB" sz="2400" b="1"/>
              <a:t> Clear goals = easier success</a:t>
            </a:r>
          </a:p>
          <a:p>
            <a:endParaRPr lang="en-GB" sz="2000"/>
          </a:p>
        </p:txBody>
      </p:sp>
      <p:pic>
        <p:nvPicPr>
          <p:cNvPr id="6" name="Picture 5">
            <a:extLst>
              <a:ext uri="{FF2B5EF4-FFF2-40B4-BE49-F238E27FC236}">
                <a16:creationId xmlns:a16="http://schemas.microsoft.com/office/drawing/2014/main" id="{16632917-49BD-1CA0-9150-B0BBB25AA84D}"/>
              </a:ext>
            </a:extLst>
          </p:cNvPr>
          <p:cNvPicPr>
            <a:picLocks noChangeAspect="1"/>
          </p:cNvPicPr>
          <p:nvPr/>
        </p:nvPicPr>
        <p:blipFill>
          <a:blip r:embed="rId3"/>
          <a:stretch>
            <a:fillRect/>
          </a:stretch>
        </p:blipFill>
        <p:spPr>
          <a:xfrm>
            <a:off x="7633252" y="2764028"/>
            <a:ext cx="4369799" cy="2907902"/>
          </a:xfrm>
          <a:prstGeom prst="rect">
            <a:avLst/>
          </a:prstGeom>
          <a:noFill/>
        </p:spPr>
      </p:pic>
    </p:spTree>
    <p:extLst>
      <p:ext uri="{BB962C8B-B14F-4D97-AF65-F5344CB8AC3E}">
        <p14:creationId xmlns:p14="http://schemas.microsoft.com/office/powerpoint/2010/main" val="1317208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473CC-FDA1-747D-34FA-1FFE5D4E16D3}"/>
              </a:ext>
            </a:extLst>
          </p:cNvPr>
          <p:cNvSpPr>
            <a:spLocks noGrp="1"/>
          </p:cNvSpPr>
          <p:nvPr>
            <p:ph type="title"/>
          </p:nvPr>
        </p:nvSpPr>
        <p:spPr/>
        <p:txBody>
          <a:bodyPr/>
          <a:lstStyle/>
          <a:p>
            <a:r>
              <a:rPr lang="en-GB"/>
              <a:t>Now is your turn to write goals</a:t>
            </a:r>
          </a:p>
        </p:txBody>
      </p:sp>
      <p:sp>
        <p:nvSpPr>
          <p:cNvPr id="3" name="Content Placeholder 2">
            <a:extLst>
              <a:ext uri="{FF2B5EF4-FFF2-40B4-BE49-F238E27FC236}">
                <a16:creationId xmlns:a16="http://schemas.microsoft.com/office/drawing/2014/main" id="{09367A80-D36D-47DF-EF23-FE76169D98FE}"/>
              </a:ext>
            </a:extLst>
          </p:cNvPr>
          <p:cNvSpPr>
            <a:spLocks noGrp="1"/>
          </p:cNvSpPr>
          <p:nvPr>
            <p:ph sz="half" idx="1"/>
          </p:nvPr>
        </p:nvSpPr>
        <p:spPr>
          <a:xfrm>
            <a:off x="477767" y="1959223"/>
            <a:ext cx="10876032" cy="4533652"/>
          </a:xfrm>
        </p:spPr>
        <p:txBody>
          <a:bodyPr>
            <a:normAutofit fontScale="92500"/>
          </a:bodyPr>
          <a:lstStyle/>
          <a:p>
            <a:pPr marL="0" indent="0">
              <a:buNone/>
            </a:pPr>
            <a:r>
              <a:rPr lang="en-GB" sz="3600" b="1" dirty="0"/>
              <a:t>Your task: </a:t>
            </a:r>
          </a:p>
          <a:p>
            <a:pPr marL="0" indent="0">
              <a:buNone/>
            </a:pPr>
            <a:endParaRPr lang="en-GB" sz="3600" b="1" dirty="0"/>
          </a:p>
          <a:p>
            <a:r>
              <a:rPr lang="en-GB" sz="3600" dirty="0"/>
              <a:t>You now need to complete </a:t>
            </a:r>
            <a:r>
              <a:rPr lang="en-GB" sz="3600" b="1" dirty="0"/>
              <a:t>Exercise 1 </a:t>
            </a:r>
            <a:r>
              <a:rPr lang="en-GB" sz="3600" dirty="0"/>
              <a:t>from the goal-setting worksheet. </a:t>
            </a:r>
            <a:endParaRPr lang="en-GB" sz="3600" b="1" dirty="0"/>
          </a:p>
          <a:p>
            <a:r>
              <a:rPr lang="en-GB" sz="3600" dirty="0"/>
              <a:t>Then share your goals with your partner and complete the checklist to check if the goals are well-written. </a:t>
            </a:r>
          </a:p>
          <a:p>
            <a:r>
              <a:rPr lang="en-GB" sz="3600" dirty="0"/>
              <a:t>Discuss with your partner why you have chosen these goals. </a:t>
            </a:r>
          </a:p>
        </p:txBody>
      </p:sp>
    </p:spTree>
    <p:extLst>
      <p:ext uri="{BB962C8B-B14F-4D97-AF65-F5344CB8AC3E}">
        <p14:creationId xmlns:p14="http://schemas.microsoft.com/office/powerpoint/2010/main" val="317224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B8CAB2-9961-1837-A823-CE4D590EE1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8D25E4-1B9D-1E58-B586-BBAD8103FA5E}"/>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78A9A284-D38D-88FE-B54D-AB08FF46D834}"/>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37049662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41E37-6838-D6F3-2E6B-4C92088F015B}"/>
              </a:ext>
            </a:extLst>
          </p:cNvPr>
          <p:cNvSpPr>
            <a:spLocks noGrp="1"/>
          </p:cNvSpPr>
          <p:nvPr>
            <p:ph type="title"/>
          </p:nvPr>
        </p:nvSpPr>
        <p:spPr/>
        <p:txBody>
          <a:bodyPr/>
          <a:lstStyle/>
          <a:p>
            <a:r>
              <a:rPr lang="en-US"/>
              <a:t>Personal Development Plan  (PDP)</a:t>
            </a:r>
          </a:p>
        </p:txBody>
      </p:sp>
      <p:sp>
        <p:nvSpPr>
          <p:cNvPr id="3" name="Content Placeholder 2">
            <a:extLst>
              <a:ext uri="{FF2B5EF4-FFF2-40B4-BE49-F238E27FC236}">
                <a16:creationId xmlns:a16="http://schemas.microsoft.com/office/drawing/2014/main" id="{C4B6EA69-F0F1-1174-269C-5EC9A8E7E308}"/>
              </a:ext>
            </a:extLst>
          </p:cNvPr>
          <p:cNvSpPr>
            <a:spLocks noGrp="1"/>
          </p:cNvSpPr>
          <p:nvPr>
            <p:ph sz="half" idx="1"/>
          </p:nvPr>
        </p:nvSpPr>
        <p:spPr>
          <a:xfrm>
            <a:off x="365125" y="1907847"/>
            <a:ext cx="11484937" cy="4582266"/>
          </a:xfrm>
        </p:spPr>
        <p:txBody>
          <a:bodyPr vert="horz" lIns="91440" tIns="45720" rIns="91440" bIns="45720" rtlCol="0" anchor="t">
            <a:normAutofit/>
          </a:bodyPr>
          <a:lstStyle/>
          <a:p>
            <a:r>
              <a:rPr lang="en-US"/>
              <a:t>Personal Development Plan is a structured framework for:</a:t>
            </a:r>
          </a:p>
          <a:p>
            <a:pPr marL="0" indent="0">
              <a:buNone/>
            </a:pPr>
            <a:endParaRPr lang="en-US"/>
          </a:p>
          <a:p>
            <a:pPr>
              <a:buFont typeface=""/>
              <a:buChar char="•"/>
            </a:pPr>
            <a:r>
              <a:rPr lang="en-US"/>
              <a:t>Identifying your strengths and areas for growth</a:t>
            </a:r>
          </a:p>
          <a:p>
            <a:pPr>
              <a:buFont typeface=""/>
              <a:buChar char="•"/>
            </a:pPr>
            <a:r>
              <a:rPr lang="en-US"/>
              <a:t>Setting meaningful short- and long-term goals</a:t>
            </a:r>
          </a:p>
          <a:p>
            <a:pPr>
              <a:buFont typeface=""/>
              <a:buChar char="•"/>
            </a:pPr>
            <a:r>
              <a:rPr lang="en-US"/>
              <a:t>Creating actionable steps to achieve them</a:t>
            </a:r>
          </a:p>
          <a:p>
            <a:pPr>
              <a:buFont typeface=""/>
              <a:buChar char="•"/>
            </a:pPr>
            <a:r>
              <a:rPr lang="en-US"/>
              <a:t>Tracking progress and adapting along the way</a:t>
            </a:r>
          </a:p>
          <a:p>
            <a:pPr marL="0" indent="0">
              <a:buNone/>
            </a:pPr>
            <a:endParaRPr lang="en-US"/>
          </a:p>
          <a:p>
            <a:pPr lvl="1">
              <a:buFont typeface=""/>
              <a:buNone/>
            </a:pPr>
            <a:r>
              <a:rPr lang="en-US" b="1" i="1"/>
              <a:t>"A goal without a plan is just a wish."</a:t>
            </a:r>
            <a:endParaRPr lang="en-US" b="1"/>
          </a:p>
        </p:txBody>
      </p:sp>
    </p:spTree>
    <p:extLst>
      <p:ext uri="{BB962C8B-B14F-4D97-AF65-F5344CB8AC3E}">
        <p14:creationId xmlns:p14="http://schemas.microsoft.com/office/powerpoint/2010/main" val="3081098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0CFAD-1D2B-4198-3DAA-7653E014B81F}"/>
              </a:ext>
            </a:extLst>
          </p:cNvPr>
          <p:cNvSpPr>
            <a:spLocks noGrp="1"/>
          </p:cNvSpPr>
          <p:nvPr>
            <p:ph type="title"/>
          </p:nvPr>
        </p:nvSpPr>
        <p:spPr>
          <a:xfrm>
            <a:off x="1127125" y="365125"/>
            <a:ext cx="10226674" cy="1325563"/>
          </a:xfrm>
        </p:spPr>
        <p:txBody>
          <a:bodyPr anchor="ctr">
            <a:normAutofit/>
          </a:bodyPr>
          <a:lstStyle/>
          <a:p>
            <a:r>
              <a:rPr lang="en-US"/>
              <a:t>Now is your turn to create your PDD plan!</a:t>
            </a:r>
          </a:p>
        </p:txBody>
      </p:sp>
      <p:sp>
        <p:nvSpPr>
          <p:cNvPr id="10" name="Content Placeholder 2">
            <a:extLst>
              <a:ext uri="{FF2B5EF4-FFF2-40B4-BE49-F238E27FC236}">
                <a16:creationId xmlns:a16="http://schemas.microsoft.com/office/drawing/2014/main" id="{C17DB082-5258-94CB-D570-A50AFD2DDF3C}"/>
              </a:ext>
            </a:extLst>
          </p:cNvPr>
          <p:cNvSpPr>
            <a:spLocks noGrp="1"/>
          </p:cNvSpPr>
          <p:nvPr>
            <p:ph sz="half" idx="1"/>
          </p:nvPr>
        </p:nvSpPr>
        <p:spPr>
          <a:xfrm>
            <a:off x="825200" y="1825625"/>
            <a:ext cx="6630400" cy="5027072"/>
          </a:xfrm>
        </p:spPr>
        <p:txBody>
          <a:bodyPr vert="horz" lIns="91440" tIns="45720" rIns="91440" bIns="45720" rtlCol="0" anchor="t">
            <a:normAutofit/>
          </a:bodyPr>
          <a:lstStyle/>
          <a:p>
            <a:pPr marL="0" indent="0">
              <a:buNone/>
            </a:pPr>
            <a:r>
              <a:rPr lang="en-US" sz="3600" b="1"/>
              <a:t>Think about:</a:t>
            </a:r>
          </a:p>
          <a:p>
            <a:pPr marL="0" indent="0">
              <a:buNone/>
            </a:pPr>
            <a:endParaRPr lang="en-US" sz="3600"/>
          </a:p>
          <a:p>
            <a:pPr>
              <a:buFont typeface="Arial"/>
              <a:buChar char="•"/>
            </a:pPr>
            <a:r>
              <a:rPr lang="en-US" sz="3600">
                <a:ea typeface="+mn-lt"/>
                <a:cs typeface="+mn-lt"/>
              </a:rPr>
              <a:t>What are you good at? </a:t>
            </a:r>
            <a:endParaRPr lang="en-US">
              <a:ea typeface="+mn-lt"/>
              <a:cs typeface="+mn-lt"/>
            </a:endParaRPr>
          </a:p>
          <a:p>
            <a:pPr>
              <a:buFont typeface="Arial"/>
              <a:buChar char="•"/>
            </a:pPr>
            <a:r>
              <a:rPr lang="en-US" sz="3600">
                <a:ea typeface="+mn-lt"/>
                <a:cs typeface="+mn-lt"/>
              </a:rPr>
              <a:t>What do you need to improve? </a:t>
            </a:r>
            <a:endParaRPr lang="en-US">
              <a:ea typeface="+mn-lt"/>
              <a:cs typeface="+mn-lt"/>
            </a:endParaRPr>
          </a:p>
          <a:p>
            <a:pPr>
              <a:buFont typeface="Arial"/>
              <a:buChar char="•"/>
            </a:pPr>
            <a:r>
              <a:rPr lang="en-US" sz="3600">
                <a:ea typeface="+mn-lt"/>
                <a:cs typeface="+mn-lt"/>
              </a:rPr>
              <a:t>What will you do next?</a:t>
            </a:r>
            <a:endParaRPr lang="en-US">
              <a:ea typeface="+mn-lt"/>
              <a:cs typeface="+mn-lt"/>
            </a:endParaRPr>
          </a:p>
          <a:p>
            <a:pPr marL="0" indent="0">
              <a:buNone/>
            </a:pPr>
            <a:endParaRPr lang="en-US" sz="3600"/>
          </a:p>
          <a:p>
            <a:pPr marL="0" indent="0">
              <a:buNone/>
            </a:pPr>
            <a:r>
              <a:rPr lang="en-US" sz="3600"/>
              <a:t>             Now complete your PDP in the worksheet. </a:t>
            </a:r>
          </a:p>
        </p:txBody>
      </p:sp>
      <p:pic>
        <p:nvPicPr>
          <p:cNvPr id="5" name="Content Placeholder 4" descr="How to Write Personal Development Plan ...">
            <a:extLst>
              <a:ext uri="{FF2B5EF4-FFF2-40B4-BE49-F238E27FC236}">
                <a16:creationId xmlns:a16="http://schemas.microsoft.com/office/drawing/2014/main" id="{4F3B35B1-6B62-95A9-6B45-1815343277C5}"/>
              </a:ext>
            </a:extLst>
          </p:cNvPr>
          <p:cNvPicPr>
            <a:picLocks noGrp="1" noChangeAspect="1"/>
          </p:cNvPicPr>
          <p:nvPr>
            <p:ph sz="half" idx="2"/>
          </p:nvPr>
        </p:nvPicPr>
        <p:blipFill>
          <a:blip r:embed="rId3" cstate="email">
            <a:extLst>
              <a:ext uri="{28A0092B-C50C-407E-A947-70E740481C1C}">
                <a14:useLocalDpi xmlns:a14="http://schemas.microsoft.com/office/drawing/2010/main"/>
              </a:ext>
            </a:extLst>
          </a:blip>
          <a:srcRect/>
          <a:stretch>
            <a:fillRect/>
          </a:stretch>
        </p:blipFill>
        <p:spPr>
          <a:xfrm>
            <a:off x="7611872" y="1825625"/>
            <a:ext cx="3741927" cy="3215527"/>
          </a:xfrm>
          <a:prstGeom prst="rect">
            <a:avLst/>
          </a:prstGeom>
          <a:noFill/>
        </p:spPr>
      </p:pic>
      <p:pic>
        <p:nvPicPr>
          <p:cNvPr id="6" name="Graphic 5" descr="Completed outline">
            <a:extLst>
              <a:ext uri="{FF2B5EF4-FFF2-40B4-BE49-F238E27FC236}">
                <a16:creationId xmlns:a16="http://schemas.microsoft.com/office/drawing/2014/main" id="{EEE7E548-3DEF-E3AB-DCE5-CA024A10C09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124309" y="5214668"/>
            <a:ext cx="914400" cy="914400"/>
          </a:xfrm>
          <a:prstGeom prst="rect">
            <a:avLst/>
          </a:prstGeom>
        </p:spPr>
      </p:pic>
    </p:spTree>
    <p:extLst>
      <p:ext uri="{BB962C8B-B14F-4D97-AF65-F5344CB8AC3E}">
        <p14:creationId xmlns:p14="http://schemas.microsoft.com/office/powerpoint/2010/main" val="13386713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CA5D9-5607-B2E4-E4A3-7891ED45F4E4}"/>
              </a:ext>
            </a:extLst>
          </p:cNvPr>
          <p:cNvSpPr>
            <a:spLocks noGrp="1"/>
          </p:cNvSpPr>
          <p:nvPr>
            <p:ph type="title"/>
          </p:nvPr>
        </p:nvSpPr>
        <p:spPr>
          <a:xfrm>
            <a:off x="1391948" y="2458590"/>
            <a:ext cx="10225088" cy="1928993"/>
          </a:xfrm>
        </p:spPr>
        <p:txBody>
          <a:bodyPr/>
          <a:lstStyle/>
          <a:p>
            <a:r>
              <a:rPr lang="en-US"/>
              <a:t>Understanding your final assignment: Task 3 </a:t>
            </a:r>
          </a:p>
        </p:txBody>
      </p:sp>
    </p:spTree>
    <p:extLst>
      <p:ext uri="{BB962C8B-B14F-4D97-AF65-F5344CB8AC3E}">
        <p14:creationId xmlns:p14="http://schemas.microsoft.com/office/powerpoint/2010/main" val="26112369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B7D8A-AFA8-4073-E504-2ACA3C29AF05}"/>
              </a:ext>
            </a:extLst>
          </p:cNvPr>
          <p:cNvSpPr>
            <a:spLocks noGrp="1"/>
          </p:cNvSpPr>
          <p:nvPr>
            <p:ph type="title"/>
          </p:nvPr>
        </p:nvSpPr>
        <p:spPr/>
        <p:txBody>
          <a:bodyPr/>
          <a:lstStyle/>
          <a:p>
            <a:r>
              <a:rPr lang="en-US"/>
              <a:t>Let's explore task 3 in detail:</a:t>
            </a:r>
          </a:p>
        </p:txBody>
      </p:sp>
      <p:sp>
        <p:nvSpPr>
          <p:cNvPr id="3" name="Content Placeholder 2">
            <a:extLst>
              <a:ext uri="{FF2B5EF4-FFF2-40B4-BE49-F238E27FC236}">
                <a16:creationId xmlns:a16="http://schemas.microsoft.com/office/drawing/2014/main" id="{A17C79CC-A8DE-8195-B430-DECEC7CBF6FA}"/>
              </a:ext>
            </a:extLst>
          </p:cNvPr>
          <p:cNvSpPr>
            <a:spLocks noGrp="1"/>
          </p:cNvSpPr>
          <p:nvPr>
            <p:ph sz="half" idx="1"/>
          </p:nvPr>
        </p:nvSpPr>
        <p:spPr>
          <a:xfrm>
            <a:off x="1127124" y="1714789"/>
            <a:ext cx="10401189" cy="4462174"/>
          </a:xfrm>
        </p:spPr>
        <p:txBody>
          <a:bodyPr vert="horz" lIns="91440" tIns="45720" rIns="91440" bIns="45720" rtlCol="0" anchor="t">
            <a:normAutofit/>
          </a:bodyPr>
          <a:lstStyle/>
          <a:p>
            <a:r>
              <a:rPr lang="en-US"/>
              <a:t>With a partner complete </a:t>
            </a:r>
            <a:r>
              <a:rPr lang="en-US" b="1"/>
              <a:t>Exercise 1 </a:t>
            </a:r>
            <a:r>
              <a:rPr lang="en-US"/>
              <a:t>and </a:t>
            </a:r>
            <a:r>
              <a:rPr lang="en-US" b="1"/>
              <a:t>Exercise 2</a:t>
            </a:r>
            <a:r>
              <a:rPr lang="en-US"/>
              <a:t> in the Task 3 Exploration Worksheet. </a:t>
            </a:r>
          </a:p>
          <a:p>
            <a:endParaRPr lang="en-US"/>
          </a:p>
          <a:p>
            <a:endParaRPr lang="en-US"/>
          </a:p>
          <a:p>
            <a:pPr marL="0" indent="0">
              <a:buNone/>
            </a:pPr>
            <a:endParaRPr lang="en-US"/>
          </a:p>
          <a:p>
            <a:endParaRPr lang="en-US"/>
          </a:p>
          <a:p>
            <a:endParaRPr lang="en-US"/>
          </a:p>
        </p:txBody>
      </p:sp>
    </p:spTree>
    <p:extLst>
      <p:ext uri="{BB962C8B-B14F-4D97-AF65-F5344CB8AC3E}">
        <p14:creationId xmlns:p14="http://schemas.microsoft.com/office/powerpoint/2010/main" val="36441441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90827-D9C2-CD43-C077-733554D4F190}"/>
              </a:ext>
            </a:extLst>
          </p:cNvPr>
          <p:cNvSpPr>
            <a:spLocks noGrp="1"/>
          </p:cNvSpPr>
          <p:nvPr>
            <p:ph type="title"/>
          </p:nvPr>
        </p:nvSpPr>
        <p:spPr>
          <a:xfrm>
            <a:off x="1127125" y="125043"/>
            <a:ext cx="10226674" cy="1325563"/>
          </a:xfrm>
        </p:spPr>
        <p:txBody>
          <a:bodyPr/>
          <a:lstStyle/>
          <a:p>
            <a:r>
              <a:rPr lang="en-US"/>
              <a:t>Task 3 Explanation </a:t>
            </a:r>
          </a:p>
        </p:txBody>
      </p:sp>
      <p:sp>
        <p:nvSpPr>
          <p:cNvPr id="3" name="Content Placeholder 2">
            <a:extLst>
              <a:ext uri="{FF2B5EF4-FFF2-40B4-BE49-F238E27FC236}">
                <a16:creationId xmlns:a16="http://schemas.microsoft.com/office/drawing/2014/main" id="{4BF74216-A86D-F7D0-4BB6-20E997542409}"/>
              </a:ext>
            </a:extLst>
          </p:cNvPr>
          <p:cNvSpPr>
            <a:spLocks noGrp="1"/>
          </p:cNvSpPr>
          <p:nvPr>
            <p:ph sz="half" idx="1"/>
          </p:nvPr>
        </p:nvSpPr>
        <p:spPr>
          <a:xfrm>
            <a:off x="1033179" y="1301145"/>
            <a:ext cx="11042672" cy="5416048"/>
          </a:xfrm>
        </p:spPr>
        <p:txBody>
          <a:bodyPr vert="horz" lIns="91440" tIns="45720" rIns="91440" bIns="45720" rtlCol="0" anchor="t">
            <a:normAutofit fontScale="92500" lnSpcReduction="10000"/>
          </a:bodyPr>
          <a:lstStyle/>
          <a:p>
            <a:pPr marL="571500" indent="-571500"/>
            <a:r>
              <a:rPr lang="en-US" sz="3600">
                <a:highlight>
                  <a:srgbClr val="FFFFFF"/>
                </a:highlight>
                <a:ea typeface="+mn-lt"/>
                <a:cs typeface="+mn-lt"/>
              </a:rPr>
              <a:t>Choose </a:t>
            </a:r>
            <a:r>
              <a:rPr lang="en-US" sz="3600" b="1">
                <a:highlight>
                  <a:srgbClr val="FFFFFF"/>
                </a:highlight>
                <a:ea typeface="+mn-lt"/>
                <a:cs typeface="+mn-lt"/>
              </a:rPr>
              <a:t>ONE </a:t>
            </a:r>
            <a:r>
              <a:rPr lang="en-US" sz="3600">
                <a:highlight>
                  <a:srgbClr val="FFFFFF"/>
                </a:highlight>
                <a:ea typeface="+mn-lt"/>
                <a:cs typeface="+mn-lt"/>
              </a:rPr>
              <a:t>topic:</a:t>
            </a:r>
            <a:endParaRPr lang="en-US"/>
          </a:p>
          <a:p>
            <a:pPr lvl="1"/>
            <a:r>
              <a:rPr lang="en-US" sz="3600">
                <a:highlight>
                  <a:srgbClr val="FFFFFF"/>
                </a:highlight>
                <a:ea typeface="+mn-lt"/>
                <a:cs typeface="+mn-lt"/>
              </a:rPr>
              <a:t>The use of social media to promote businesses</a:t>
            </a:r>
            <a:endParaRPr lang="en-US"/>
          </a:p>
          <a:p>
            <a:pPr lvl="1"/>
            <a:r>
              <a:rPr lang="en-US" sz="3600">
                <a:highlight>
                  <a:srgbClr val="FFFFFF"/>
                </a:highlight>
                <a:ea typeface="+mn-lt"/>
                <a:cs typeface="+mn-lt"/>
              </a:rPr>
              <a:t>Importance of customer service for business success</a:t>
            </a:r>
            <a:endParaRPr lang="en-US"/>
          </a:p>
          <a:p>
            <a:pPr marL="457200" lvl="1" indent="0">
              <a:buNone/>
            </a:pPr>
            <a:endParaRPr lang="en-US" sz="3600">
              <a:highlight>
                <a:srgbClr val="FFFFFF"/>
              </a:highlight>
              <a:ea typeface="+mn-lt"/>
              <a:cs typeface="+mn-lt"/>
            </a:endParaRPr>
          </a:p>
          <a:p>
            <a:r>
              <a:rPr lang="en-US" sz="3600">
                <a:highlight>
                  <a:srgbClr val="FFFFFF"/>
                </a:highlight>
                <a:ea typeface="+mn-lt"/>
                <a:cs typeface="+mn-lt"/>
              </a:rPr>
              <a:t>Find </a:t>
            </a:r>
            <a:r>
              <a:rPr lang="en-US" sz="3600" b="1">
                <a:highlight>
                  <a:srgbClr val="FFFFFF"/>
                </a:highlight>
                <a:ea typeface="+mn-lt"/>
                <a:cs typeface="+mn-lt"/>
              </a:rPr>
              <a:t>ONE </a:t>
            </a:r>
            <a:r>
              <a:rPr lang="en-US" sz="3600">
                <a:highlight>
                  <a:srgbClr val="FFFFFF"/>
                </a:highlight>
                <a:ea typeface="+mn-lt"/>
                <a:cs typeface="+mn-lt"/>
              </a:rPr>
              <a:t>reliable academic source</a:t>
            </a:r>
            <a:endParaRPr lang="en-US"/>
          </a:p>
          <a:p>
            <a:r>
              <a:rPr lang="en-US" sz="3600">
                <a:highlight>
                  <a:srgbClr val="FFFFFF"/>
                </a:highlight>
                <a:ea typeface="+mn-lt"/>
                <a:cs typeface="+mn-lt"/>
              </a:rPr>
              <a:t>Complete the Source Evaluation Template</a:t>
            </a:r>
            <a:endParaRPr lang="en-US"/>
          </a:p>
          <a:p>
            <a:pPr marL="0" indent="0">
              <a:buNone/>
            </a:pPr>
            <a:endParaRPr lang="en-US" sz="3600">
              <a:highlight>
                <a:srgbClr val="FFFFFF"/>
              </a:highlight>
              <a:ea typeface="+mn-lt"/>
              <a:cs typeface="+mn-lt"/>
            </a:endParaRPr>
          </a:p>
          <a:p>
            <a:r>
              <a:rPr lang="en-US" sz="3600">
                <a:highlight>
                  <a:srgbClr val="FFFFFF"/>
                </a:highlight>
                <a:ea typeface="+mn-lt"/>
                <a:cs typeface="+mn-lt"/>
              </a:rPr>
              <a:t>Record a 5-minute presentation covering:</a:t>
            </a:r>
            <a:endParaRPr lang="en-US"/>
          </a:p>
          <a:p>
            <a:pPr lvl="1"/>
            <a:r>
              <a:rPr lang="en-US" sz="3600">
                <a:highlight>
                  <a:srgbClr val="FFFFFF"/>
                </a:highlight>
                <a:ea typeface="+mn-lt"/>
                <a:cs typeface="+mn-lt"/>
              </a:rPr>
              <a:t>Your source and why you chose it</a:t>
            </a:r>
            <a:endParaRPr lang="en-US"/>
          </a:p>
          <a:p>
            <a:pPr lvl="1"/>
            <a:r>
              <a:rPr lang="en-US" sz="3600">
                <a:highlight>
                  <a:srgbClr val="FFFFFF"/>
                </a:highlight>
                <a:ea typeface="+mn-lt"/>
                <a:cs typeface="+mn-lt"/>
              </a:rPr>
              <a:t>Your evaluation of its credibility</a:t>
            </a:r>
            <a:endParaRPr lang="en-US"/>
          </a:p>
          <a:p>
            <a:pPr lvl="1"/>
            <a:r>
              <a:rPr lang="en-US" sz="3600">
                <a:highlight>
                  <a:srgbClr val="FFFFFF"/>
                </a:highlight>
                <a:ea typeface="+mn-lt"/>
                <a:cs typeface="+mn-lt"/>
              </a:rPr>
              <a:t>A short reflection on challenges and learning</a:t>
            </a:r>
            <a:endParaRPr lang="en-US"/>
          </a:p>
          <a:p>
            <a:endParaRPr lang="en-US" sz="3600"/>
          </a:p>
        </p:txBody>
      </p:sp>
    </p:spTree>
    <p:extLst>
      <p:ext uri="{BB962C8B-B14F-4D97-AF65-F5344CB8AC3E}">
        <p14:creationId xmlns:p14="http://schemas.microsoft.com/office/powerpoint/2010/main" val="25877151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8FE28-8996-10E4-BE71-15E66ABE281F}"/>
              </a:ext>
            </a:extLst>
          </p:cNvPr>
          <p:cNvSpPr>
            <a:spLocks noGrp="1"/>
          </p:cNvSpPr>
          <p:nvPr>
            <p:ph type="title"/>
          </p:nvPr>
        </p:nvSpPr>
        <p:spPr/>
        <p:txBody>
          <a:bodyPr/>
          <a:lstStyle/>
          <a:p>
            <a:r>
              <a:rPr lang="en-US"/>
              <a:t>Task video presentation: Key things to remember  </a:t>
            </a:r>
          </a:p>
        </p:txBody>
      </p:sp>
      <p:sp>
        <p:nvSpPr>
          <p:cNvPr id="3" name="Content Placeholder 2">
            <a:extLst>
              <a:ext uri="{FF2B5EF4-FFF2-40B4-BE49-F238E27FC236}">
                <a16:creationId xmlns:a16="http://schemas.microsoft.com/office/drawing/2014/main" id="{12C4AB56-5A67-036F-51B0-9D53FADE8C87}"/>
              </a:ext>
            </a:extLst>
          </p:cNvPr>
          <p:cNvSpPr>
            <a:spLocks noGrp="1"/>
          </p:cNvSpPr>
          <p:nvPr>
            <p:ph sz="half" idx="1"/>
          </p:nvPr>
        </p:nvSpPr>
        <p:spPr>
          <a:xfrm>
            <a:off x="1127124" y="1881043"/>
            <a:ext cx="10886098" cy="4669992"/>
          </a:xfrm>
        </p:spPr>
        <p:txBody>
          <a:bodyPr vert="horz" lIns="91440" tIns="45720" rIns="91440" bIns="45720" rtlCol="0" anchor="t">
            <a:normAutofit/>
          </a:bodyPr>
          <a:lstStyle/>
          <a:p>
            <a:r>
              <a:rPr lang="en-US">
                <a:ea typeface="+mn-lt"/>
                <a:cs typeface="+mn-lt"/>
              </a:rPr>
              <a:t>You do </a:t>
            </a:r>
            <a:r>
              <a:rPr lang="en-US" b="1">
                <a:ea typeface="+mn-lt"/>
                <a:cs typeface="+mn-lt"/>
              </a:rPr>
              <a:t>not</a:t>
            </a:r>
            <a:r>
              <a:rPr lang="en-US">
                <a:ea typeface="+mn-lt"/>
                <a:cs typeface="+mn-lt"/>
              </a:rPr>
              <a:t> need to create PowerPoint slides </a:t>
            </a:r>
            <a:endParaRPr lang="en-US"/>
          </a:p>
          <a:p>
            <a:r>
              <a:rPr lang="en-US">
                <a:ea typeface="+mn-lt"/>
                <a:cs typeface="+mn-lt"/>
              </a:rPr>
              <a:t>You must answer </a:t>
            </a:r>
            <a:r>
              <a:rPr lang="en-US" b="1">
                <a:ea typeface="+mn-lt"/>
                <a:cs typeface="+mn-lt"/>
              </a:rPr>
              <a:t>all questions</a:t>
            </a:r>
            <a:r>
              <a:rPr lang="en-US">
                <a:ea typeface="+mn-lt"/>
                <a:cs typeface="+mn-lt"/>
              </a:rPr>
              <a:t> in the Task 3 Template </a:t>
            </a:r>
            <a:endParaRPr lang="en-US"/>
          </a:p>
          <a:p>
            <a:r>
              <a:rPr lang="en-US">
                <a:ea typeface="+mn-lt"/>
                <a:cs typeface="+mn-lt"/>
              </a:rPr>
              <a:t>You can use notes, but </a:t>
            </a:r>
            <a:r>
              <a:rPr lang="en-US" b="1">
                <a:ea typeface="+mn-lt"/>
                <a:cs typeface="+mn-lt"/>
              </a:rPr>
              <a:t>do not read directly</a:t>
            </a:r>
            <a:r>
              <a:rPr lang="en-US">
                <a:ea typeface="+mn-lt"/>
                <a:cs typeface="+mn-lt"/>
              </a:rPr>
              <a:t> </a:t>
            </a:r>
            <a:endParaRPr lang="en-US"/>
          </a:p>
          <a:p>
            <a:r>
              <a:rPr lang="en-US">
                <a:ea typeface="+mn-lt"/>
                <a:cs typeface="+mn-lt"/>
              </a:rPr>
              <a:t>Speak clearly and explain your ideas in your own words </a:t>
            </a:r>
            <a:endParaRPr lang="en-US"/>
          </a:p>
          <a:p>
            <a:r>
              <a:rPr lang="en-US">
                <a:ea typeface="+mn-lt"/>
                <a:cs typeface="+mn-lt"/>
              </a:rPr>
              <a:t>Record your presentation </a:t>
            </a:r>
            <a:endParaRPr lang="en-US"/>
          </a:p>
          <a:p>
            <a:r>
              <a:rPr lang="en-US">
                <a:ea typeface="+mn-lt"/>
                <a:cs typeface="+mn-lt"/>
              </a:rPr>
              <a:t>Upload your recording to Moodle </a:t>
            </a:r>
            <a:endParaRPr lang="en-US"/>
          </a:p>
          <a:p>
            <a:pPr marL="457200" indent="-457200"/>
            <a:endParaRPr lang="en-US"/>
          </a:p>
        </p:txBody>
      </p:sp>
    </p:spTree>
    <p:extLst>
      <p:ext uri="{BB962C8B-B14F-4D97-AF65-F5344CB8AC3E}">
        <p14:creationId xmlns:p14="http://schemas.microsoft.com/office/powerpoint/2010/main" val="619857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865FE-B353-0054-EA89-E1F867BDB797}"/>
              </a:ext>
            </a:extLst>
          </p:cNvPr>
          <p:cNvSpPr>
            <a:spLocks noGrp="1"/>
          </p:cNvSpPr>
          <p:nvPr>
            <p:ph type="title"/>
          </p:nvPr>
        </p:nvSpPr>
        <p:spPr>
          <a:xfrm>
            <a:off x="1283700" y="500824"/>
            <a:ext cx="10226674" cy="1325563"/>
          </a:xfrm>
        </p:spPr>
        <p:txBody>
          <a:bodyPr/>
          <a:lstStyle/>
          <a:p>
            <a:r>
              <a:rPr lang="en-US"/>
              <a:t>Now is time to start (continue) working on Task 3....</a:t>
            </a:r>
          </a:p>
        </p:txBody>
      </p:sp>
      <p:sp>
        <p:nvSpPr>
          <p:cNvPr id="3" name="Content Placeholder 2">
            <a:extLst>
              <a:ext uri="{FF2B5EF4-FFF2-40B4-BE49-F238E27FC236}">
                <a16:creationId xmlns:a16="http://schemas.microsoft.com/office/drawing/2014/main" id="{37F7C29F-9645-EE68-DA84-C5D2315D07EC}"/>
              </a:ext>
            </a:extLst>
          </p:cNvPr>
          <p:cNvSpPr>
            <a:spLocks noGrp="1"/>
          </p:cNvSpPr>
          <p:nvPr>
            <p:ph sz="half" idx="1"/>
          </p:nvPr>
        </p:nvSpPr>
        <p:spPr>
          <a:xfrm>
            <a:off x="1127124" y="1825625"/>
            <a:ext cx="10541633" cy="4351338"/>
          </a:xfrm>
        </p:spPr>
        <p:txBody>
          <a:bodyPr vert="horz" lIns="91440" tIns="45720" rIns="91440" bIns="45720" rtlCol="0" anchor="t">
            <a:normAutofit/>
          </a:bodyPr>
          <a:lstStyle/>
          <a:p>
            <a:r>
              <a:rPr lang="en-US"/>
              <a:t>Look at the </a:t>
            </a:r>
            <a:r>
              <a:rPr lang="en-US" b="1"/>
              <a:t>Task 3 template</a:t>
            </a:r>
            <a:r>
              <a:rPr lang="en-US"/>
              <a:t> and answer the questions </a:t>
            </a:r>
          </a:p>
          <a:p>
            <a:endParaRPr lang="en-US"/>
          </a:p>
          <a:p>
            <a:endParaRPr lang="en-US"/>
          </a:p>
          <a:p>
            <a:endParaRPr lang="en-US"/>
          </a:p>
        </p:txBody>
      </p:sp>
    </p:spTree>
    <p:extLst>
      <p:ext uri="{BB962C8B-B14F-4D97-AF65-F5344CB8AC3E}">
        <p14:creationId xmlns:p14="http://schemas.microsoft.com/office/powerpoint/2010/main" val="24215828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DEB3D3-9F15-77A1-5B29-AC9AA25192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43CDBF-35ED-BCE2-3515-36E74856FC77}"/>
              </a:ext>
            </a:extLst>
          </p:cNvPr>
          <p:cNvSpPr>
            <a:spLocks noGrp="1"/>
          </p:cNvSpPr>
          <p:nvPr>
            <p:ph type="title"/>
          </p:nvPr>
        </p:nvSpPr>
        <p:spPr>
          <a:xfrm>
            <a:off x="1128712" y="1501108"/>
            <a:ext cx="10225088" cy="1928993"/>
          </a:xfrm>
        </p:spPr>
        <p:txBody>
          <a:bodyPr/>
          <a:lstStyle/>
          <a:p>
            <a:r>
              <a:rPr lang="en-GB"/>
              <a:t>Homework!</a:t>
            </a:r>
          </a:p>
        </p:txBody>
      </p:sp>
      <p:sp>
        <p:nvSpPr>
          <p:cNvPr id="3" name="Text Placeholder 2">
            <a:extLst>
              <a:ext uri="{FF2B5EF4-FFF2-40B4-BE49-F238E27FC236}">
                <a16:creationId xmlns:a16="http://schemas.microsoft.com/office/drawing/2014/main" id="{DE5778A6-EFCA-2053-C199-48836AC4B3F3}"/>
              </a:ext>
            </a:extLst>
          </p:cNvPr>
          <p:cNvSpPr>
            <a:spLocks noGrp="1"/>
          </p:cNvSpPr>
          <p:nvPr>
            <p:ph type="body" idx="1"/>
          </p:nvPr>
        </p:nvSpPr>
        <p:spPr>
          <a:xfrm>
            <a:off x="982575" y="3611781"/>
            <a:ext cx="10225088" cy="1280704"/>
          </a:xfrm>
        </p:spPr>
        <p:txBody>
          <a:bodyPr vert="horz" lIns="91440" tIns="45720" rIns="91440" bIns="45720" rtlCol="0" anchor="t">
            <a:normAutofit/>
          </a:bodyPr>
          <a:lstStyle/>
          <a:p>
            <a:r>
              <a:rPr lang="en-GB" dirty="0"/>
              <a:t>Continue working on Task 3 template and bring it in class with you in Week 10!</a:t>
            </a:r>
          </a:p>
        </p:txBody>
      </p:sp>
    </p:spTree>
    <p:extLst>
      <p:ext uri="{BB962C8B-B14F-4D97-AF65-F5344CB8AC3E}">
        <p14:creationId xmlns:p14="http://schemas.microsoft.com/office/powerpoint/2010/main" val="2686819982"/>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3798FF6-DD91-49DA-A1A1-988BC8CAA240}">
  <ds:schemaRefs>
    <ds:schemaRef ds:uri="http://purl.org/dc/dcmitype/"/>
    <ds:schemaRef ds:uri="http://purl.org/dc/elements/1.1/"/>
    <ds:schemaRef ds:uri="http://schemas.microsoft.com/office/2006/documentManagement/types"/>
    <ds:schemaRef ds:uri="826e5e0b-69f2-41be-b336-f8a1ad71dd1e"/>
    <ds:schemaRef ds:uri="http://www.w3.org/XML/1998/namespace"/>
    <ds:schemaRef ds:uri="http://purl.org/dc/terms/"/>
    <ds:schemaRef ds:uri="20412d98-6c36-457e-a543-06e3d82144c9"/>
    <ds:schemaRef ds:uri="http://schemas.microsoft.com/office/2006/metadata/properties"/>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E7B2449A-37CE-4EA2-8C48-3C7002A5FDDE}">
  <ds:schemaRefs>
    <ds:schemaRef ds:uri="http://schemas.microsoft.com/sharepoint/v3/contenttype/forms"/>
  </ds:schemaRefs>
</ds:datastoreItem>
</file>

<file path=customXml/itemProps3.xml><?xml version="1.0" encoding="utf-8"?>
<ds:datastoreItem xmlns:ds="http://schemas.openxmlformats.org/officeDocument/2006/customXml" ds:itemID="{98D39E56-9728-4879-BC29-968764B2F4DA}">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1046</Words>
  <Application>Microsoft Office PowerPoint</Application>
  <PresentationFormat>Widescreen</PresentationFormat>
  <Paragraphs>183</Paragraphs>
  <Slides>26</Slides>
  <Notes>25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Aptos</vt:lpstr>
      <vt:lpstr>Aptos ExtraBold</vt:lpstr>
      <vt:lpstr>Arial</vt:lpstr>
      <vt:lpstr>Calibri</vt:lpstr>
      <vt:lpstr>Segoe UI</vt:lpstr>
      <vt:lpstr>Wingdings</vt:lpstr>
      <vt:lpstr>Office Theme</vt:lpstr>
      <vt:lpstr>Welcome to Academic Skills!</vt:lpstr>
      <vt:lpstr>Remembering last week</vt:lpstr>
      <vt:lpstr>What today is about</vt:lpstr>
      <vt:lpstr>What is 1 skill you’ve improved since Week 1?</vt:lpstr>
      <vt:lpstr>What is reflection?</vt:lpstr>
      <vt:lpstr>Discuss – Why is reflection important?</vt:lpstr>
      <vt:lpstr>Why is reflection important</vt:lpstr>
      <vt:lpstr>Simple Reflection Tool </vt:lpstr>
      <vt:lpstr>Activity 1- Looking Back – Your Progress </vt:lpstr>
      <vt:lpstr>Activity 2: Gallery Walk </vt:lpstr>
      <vt:lpstr>Break Time!  </vt:lpstr>
      <vt:lpstr>Group Discussion </vt:lpstr>
      <vt:lpstr>VEVOX </vt:lpstr>
      <vt:lpstr>Goal Setting – Why does it matter?  </vt:lpstr>
      <vt:lpstr>Goal Setting: Which goal is better </vt:lpstr>
      <vt:lpstr>What makes a good goal? </vt:lpstr>
      <vt:lpstr>Now is your turn to write goals</vt:lpstr>
      <vt:lpstr>Break time!</vt:lpstr>
      <vt:lpstr>Personal Development Plan  (PDP)</vt:lpstr>
      <vt:lpstr>Now is your turn to create your PDD plan!</vt:lpstr>
      <vt:lpstr>Understanding your final assignment: Task 3 </vt:lpstr>
      <vt:lpstr>Let's explore task 3 in detail:</vt:lpstr>
      <vt:lpstr>Task 3 Explanation </vt:lpstr>
      <vt:lpstr>Task video presentation: Key things to remember  </vt:lpstr>
      <vt:lpstr>Now is time to start (continue) working on Task 3....</vt:lpstr>
      <vt:lpstr>Homework!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Errietta Bissa</cp:lastModifiedBy>
  <cp:revision>4</cp:revision>
  <dcterms:created xsi:type="dcterms:W3CDTF">2026-02-06T13:25:12Z</dcterms:created>
  <dcterms:modified xsi:type="dcterms:W3CDTF">2026-05-09T14:44:35Z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