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8C5AA7-B3B2-4FF1-A7DA-290DCCB08AB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84A923C-E1E7-4D68-A622-0667C2DF7737}">
      <dgm:prSet/>
      <dgm:spPr/>
      <dgm:t>
        <a:bodyPr/>
        <a:lstStyle/>
        <a:p>
          <a:r>
            <a:rPr lang="en-US"/>
            <a:t>Microsoft Access is useful to store and organise a significant portion of healthcare data in organisations (Armoogum and Khonje, 2021).</a:t>
          </a:r>
        </a:p>
      </dgm:t>
    </dgm:pt>
    <dgm:pt modelId="{6B788BC2-6163-40AC-887F-01FB6DD9E5BD}" type="parTrans" cxnId="{66353526-7AD0-44AD-A5F1-F2996733216C}">
      <dgm:prSet/>
      <dgm:spPr/>
      <dgm:t>
        <a:bodyPr/>
        <a:lstStyle/>
        <a:p>
          <a:endParaRPr lang="en-US"/>
        </a:p>
      </dgm:t>
    </dgm:pt>
    <dgm:pt modelId="{0387548F-EE32-453E-BC92-25E43BCC7CF9}" type="sibTrans" cxnId="{66353526-7AD0-44AD-A5F1-F2996733216C}">
      <dgm:prSet/>
      <dgm:spPr/>
      <dgm:t>
        <a:bodyPr/>
        <a:lstStyle/>
        <a:p>
          <a:endParaRPr lang="en-US"/>
        </a:p>
      </dgm:t>
    </dgm:pt>
    <dgm:pt modelId="{EAB33061-29D1-4C59-8C76-DDAF832424B6}">
      <dgm:prSet/>
      <dgm:spPr/>
      <dgm:t>
        <a:bodyPr/>
        <a:lstStyle/>
        <a:p>
          <a:r>
            <a:rPr lang="en-US"/>
            <a:t>Organised databases minimise duplication of data and enhance accuracy of records.</a:t>
          </a:r>
        </a:p>
      </dgm:t>
    </dgm:pt>
    <dgm:pt modelId="{D54FD56B-85FE-4E73-99D8-172DDE555112}" type="parTrans" cxnId="{FD92B3C3-8381-4105-A2F7-878CA536AF9A}">
      <dgm:prSet/>
      <dgm:spPr/>
      <dgm:t>
        <a:bodyPr/>
        <a:lstStyle/>
        <a:p>
          <a:endParaRPr lang="en-US"/>
        </a:p>
      </dgm:t>
    </dgm:pt>
    <dgm:pt modelId="{ADC80990-03AE-4AFB-984D-4CF915AD7035}" type="sibTrans" cxnId="{FD92B3C3-8381-4105-A2F7-878CA536AF9A}">
      <dgm:prSet/>
      <dgm:spPr/>
      <dgm:t>
        <a:bodyPr/>
        <a:lstStyle/>
        <a:p>
          <a:endParaRPr lang="en-US"/>
        </a:p>
      </dgm:t>
    </dgm:pt>
    <dgm:pt modelId="{12973C5B-0650-4971-A6B3-A5A2C19DD4F2}">
      <dgm:prSet/>
      <dgm:spPr/>
      <dgm:t>
        <a:bodyPr/>
        <a:lstStyle/>
        <a:p>
          <a:r>
            <a:rPr lang="en-US"/>
            <a:t>Access enables personnel to create reports and queries to determine information of patients and services provided (Tapuria et al., 2021).</a:t>
          </a:r>
        </a:p>
      </dgm:t>
    </dgm:pt>
    <dgm:pt modelId="{1DF8AC80-08A7-4F50-A466-FAD0B70D63EE}" type="parTrans" cxnId="{C6C19D11-FEFB-44F6-B657-8B72DE04FF38}">
      <dgm:prSet/>
      <dgm:spPr/>
      <dgm:t>
        <a:bodyPr/>
        <a:lstStyle/>
        <a:p>
          <a:endParaRPr lang="en-US"/>
        </a:p>
      </dgm:t>
    </dgm:pt>
    <dgm:pt modelId="{F529D4F0-456B-42DF-8197-49E3843C87DD}" type="sibTrans" cxnId="{C6C19D11-FEFB-44F6-B657-8B72DE04FF38}">
      <dgm:prSet/>
      <dgm:spPr/>
      <dgm:t>
        <a:bodyPr/>
        <a:lstStyle/>
        <a:p>
          <a:endParaRPr lang="en-US"/>
        </a:p>
      </dgm:t>
    </dgm:pt>
    <dgm:pt modelId="{16CF43DB-061D-4593-9265-1DE40F03FD25}">
      <dgm:prSet/>
      <dgm:spPr/>
      <dgm:t>
        <a:bodyPr/>
        <a:lstStyle/>
        <a:p>
          <a:r>
            <a:rPr lang="en-US"/>
            <a:t>Nonetheless, it might be technical knowledge and training to be useful.</a:t>
          </a:r>
        </a:p>
      </dgm:t>
    </dgm:pt>
    <dgm:pt modelId="{A628172A-4F37-48DF-9A20-6F6C034D3907}" type="parTrans" cxnId="{E2FE8817-99F0-4E6F-9212-0A67516F6549}">
      <dgm:prSet/>
      <dgm:spPr/>
      <dgm:t>
        <a:bodyPr/>
        <a:lstStyle/>
        <a:p>
          <a:endParaRPr lang="en-US"/>
        </a:p>
      </dgm:t>
    </dgm:pt>
    <dgm:pt modelId="{D00B5A35-0F76-4206-A85B-15CCD23D18C1}" type="sibTrans" cxnId="{E2FE8817-99F0-4E6F-9212-0A67516F6549}">
      <dgm:prSet/>
      <dgm:spPr/>
      <dgm:t>
        <a:bodyPr/>
        <a:lstStyle/>
        <a:p>
          <a:endParaRPr lang="en-US"/>
        </a:p>
      </dgm:t>
    </dgm:pt>
    <dgm:pt modelId="{D51BF164-4862-46B8-89BA-A62B1D9CE2C9}">
      <dgm:prSet/>
      <dgm:spPr/>
      <dgm:t>
        <a:bodyPr/>
        <a:lstStyle/>
        <a:p>
          <a:r>
            <a:rPr lang="en-US"/>
            <a:t>Database systems are also likely to require regular security control and maintenance.</a:t>
          </a:r>
        </a:p>
      </dgm:t>
    </dgm:pt>
    <dgm:pt modelId="{F2B5F00F-F2AC-4D58-B69E-42C78DDC2AA3}" type="parTrans" cxnId="{6194DC36-12CE-4D47-90C6-953374001A06}">
      <dgm:prSet/>
      <dgm:spPr/>
      <dgm:t>
        <a:bodyPr/>
        <a:lstStyle/>
        <a:p>
          <a:endParaRPr lang="en-US"/>
        </a:p>
      </dgm:t>
    </dgm:pt>
    <dgm:pt modelId="{48F6FE6C-E2BC-4618-89BF-A25D41024068}" type="sibTrans" cxnId="{6194DC36-12CE-4D47-90C6-953374001A06}">
      <dgm:prSet/>
      <dgm:spPr/>
      <dgm:t>
        <a:bodyPr/>
        <a:lstStyle/>
        <a:p>
          <a:endParaRPr lang="en-US"/>
        </a:p>
      </dgm:t>
    </dgm:pt>
    <dgm:pt modelId="{22164453-31D7-4DBE-A83F-5D42DDEE883E}" type="pres">
      <dgm:prSet presAssocID="{578C5AA7-B3B2-4FF1-A7DA-290DCCB08AB1}" presName="root" presStyleCnt="0">
        <dgm:presLayoutVars>
          <dgm:dir/>
          <dgm:resizeHandles val="exact"/>
        </dgm:presLayoutVars>
      </dgm:prSet>
      <dgm:spPr/>
    </dgm:pt>
    <dgm:pt modelId="{EA2450C6-938E-4EDC-B3E6-2AED4B8C2AEF}" type="pres">
      <dgm:prSet presAssocID="{884A923C-E1E7-4D68-A622-0667C2DF7737}" presName="compNode" presStyleCnt="0"/>
      <dgm:spPr/>
    </dgm:pt>
    <dgm:pt modelId="{CB849D06-B832-4B8F-9BFF-4B4AEED7F951}" type="pres">
      <dgm:prSet presAssocID="{884A923C-E1E7-4D68-A622-0667C2DF773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ud Computing"/>
        </a:ext>
      </dgm:extLst>
    </dgm:pt>
    <dgm:pt modelId="{CDEC7704-5DD1-443C-BC57-780B376BFBD9}" type="pres">
      <dgm:prSet presAssocID="{884A923C-E1E7-4D68-A622-0667C2DF7737}" presName="spaceRect" presStyleCnt="0"/>
      <dgm:spPr/>
    </dgm:pt>
    <dgm:pt modelId="{D82416C4-4DAA-4231-963D-B0BDD876061C}" type="pres">
      <dgm:prSet presAssocID="{884A923C-E1E7-4D68-A622-0667C2DF7737}" presName="textRect" presStyleLbl="revTx" presStyleIdx="0" presStyleCnt="5">
        <dgm:presLayoutVars>
          <dgm:chMax val="1"/>
          <dgm:chPref val="1"/>
        </dgm:presLayoutVars>
      </dgm:prSet>
      <dgm:spPr/>
    </dgm:pt>
    <dgm:pt modelId="{41352873-78F7-42BE-A04E-F723416E9E2E}" type="pres">
      <dgm:prSet presAssocID="{0387548F-EE32-453E-BC92-25E43BCC7CF9}" presName="sibTrans" presStyleCnt="0"/>
      <dgm:spPr/>
    </dgm:pt>
    <dgm:pt modelId="{AFB9233E-1F6F-4094-9ED3-3BE26074608E}" type="pres">
      <dgm:prSet presAssocID="{EAB33061-29D1-4C59-8C76-DDAF832424B6}" presName="compNode" presStyleCnt="0"/>
      <dgm:spPr/>
    </dgm:pt>
    <dgm:pt modelId="{B95F8152-8637-42DE-BBB5-EC2523797345}" type="pres">
      <dgm:prSet presAssocID="{EAB33061-29D1-4C59-8C76-DDAF832424B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E10173E9-2ED1-4670-9A55-3240411C049B}" type="pres">
      <dgm:prSet presAssocID="{EAB33061-29D1-4C59-8C76-DDAF832424B6}" presName="spaceRect" presStyleCnt="0"/>
      <dgm:spPr/>
    </dgm:pt>
    <dgm:pt modelId="{73090576-F6B9-497B-8E27-5F0138376CFA}" type="pres">
      <dgm:prSet presAssocID="{EAB33061-29D1-4C59-8C76-DDAF832424B6}" presName="textRect" presStyleLbl="revTx" presStyleIdx="1" presStyleCnt="5">
        <dgm:presLayoutVars>
          <dgm:chMax val="1"/>
          <dgm:chPref val="1"/>
        </dgm:presLayoutVars>
      </dgm:prSet>
      <dgm:spPr/>
    </dgm:pt>
    <dgm:pt modelId="{AB56D975-2548-497B-BBE3-BCC725422653}" type="pres">
      <dgm:prSet presAssocID="{ADC80990-03AE-4AFB-984D-4CF915AD7035}" presName="sibTrans" presStyleCnt="0"/>
      <dgm:spPr/>
    </dgm:pt>
    <dgm:pt modelId="{FFE298A8-4166-450F-BC6E-EBEDBAECAC10}" type="pres">
      <dgm:prSet presAssocID="{12973C5B-0650-4971-A6B3-A5A2C19DD4F2}" presName="compNode" presStyleCnt="0"/>
      <dgm:spPr/>
    </dgm:pt>
    <dgm:pt modelId="{6B060AD9-4487-4F34-AE7C-81FE5E95A030}" type="pres">
      <dgm:prSet presAssocID="{12973C5B-0650-4971-A6B3-A5A2C19DD4F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3D454C39-A51B-430A-B91E-503E448A2C67}" type="pres">
      <dgm:prSet presAssocID="{12973C5B-0650-4971-A6B3-A5A2C19DD4F2}" presName="spaceRect" presStyleCnt="0"/>
      <dgm:spPr/>
    </dgm:pt>
    <dgm:pt modelId="{67A6DF09-7C58-48AB-92CF-58D4D47CB9B1}" type="pres">
      <dgm:prSet presAssocID="{12973C5B-0650-4971-A6B3-A5A2C19DD4F2}" presName="textRect" presStyleLbl="revTx" presStyleIdx="2" presStyleCnt="5">
        <dgm:presLayoutVars>
          <dgm:chMax val="1"/>
          <dgm:chPref val="1"/>
        </dgm:presLayoutVars>
      </dgm:prSet>
      <dgm:spPr/>
    </dgm:pt>
    <dgm:pt modelId="{196A1F59-BF3A-44D3-8D04-F558FD8DFC98}" type="pres">
      <dgm:prSet presAssocID="{F529D4F0-456B-42DF-8197-49E3843C87DD}" presName="sibTrans" presStyleCnt="0"/>
      <dgm:spPr/>
    </dgm:pt>
    <dgm:pt modelId="{BF96B0DB-43C2-4B05-BA5F-5D3A6CD49223}" type="pres">
      <dgm:prSet presAssocID="{16CF43DB-061D-4593-9265-1DE40F03FD25}" presName="compNode" presStyleCnt="0"/>
      <dgm:spPr/>
    </dgm:pt>
    <dgm:pt modelId="{8B942021-BC14-4322-922F-78A73EAFB149}" type="pres">
      <dgm:prSet presAssocID="{16CF43DB-061D-4593-9265-1DE40F03FD2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lder"/>
        </a:ext>
      </dgm:extLst>
    </dgm:pt>
    <dgm:pt modelId="{093EA129-DE92-4C37-BCFA-95F0B5624B73}" type="pres">
      <dgm:prSet presAssocID="{16CF43DB-061D-4593-9265-1DE40F03FD25}" presName="spaceRect" presStyleCnt="0"/>
      <dgm:spPr/>
    </dgm:pt>
    <dgm:pt modelId="{5D1ACA7B-41F4-40CD-BCED-5CDC8F359D70}" type="pres">
      <dgm:prSet presAssocID="{16CF43DB-061D-4593-9265-1DE40F03FD25}" presName="textRect" presStyleLbl="revTx" presStyleIdx="3" presStyleCnt="5">
        <dgm:presLayoutVars>
          <dgm:chMax val="1"/>
          <dgm:chPref val="1"/>
        </dgm:presLayoutVars>
      </dgm:prSet>
      <dgm:spPr/>
    </dgm:pt>
    <dgm:pt modelId="{C6E88C5A-7DA8-4E85-8179-A9A1E06E6CBD}" type="pres">
      <dgm:prSet presAssocID="{D00B5A35-0F76-4206-A85B-15CCD23D18C1}" presName="sibTrans" presStyleCnt="0"/>
      <dgm:spPr/>
    </dgm:pt>
    <dgm:pt modelId="{7A86C066-67DD-43DC-A10A-E8458015FFD2}" type="pres">
      <dgm:prSet presAssocID="{D51BF164-4862-46B8-89BA-A62B1D9CE2C9}" presName="compNode" presStyleCnt="0"/>
      <dgm:spPr/>
    </dgm:pt>
    <dgm:pt modelId="{84939D1D-79F8-46B6-8D00-94B08838E08B}" type="pres">
      <dgm:prSet presAssocID="{D51BF164-4862-46B8-89BA-A62B1D9CE2C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ocessor"/>
        </a:ext>
      </dgm:extLst>
    </dgm:pt>
    <dgm:pt modelId="{FC551015-45BA-462A-8BE8-440A56576046}" type="pres">
      <dgm:prSet presAssocID="{D51BF164-4862-46B8-89BA-A62B1D9CE2C9}" presName="spaceRect" presStyleCnt="0"/>
      <dgm:spPr/>
    </dgm:pt>
    <dgm:pt modelId="{8B5B3569-BE88-487D-8DF0-E7D497F89584}" type="pres">
      <dgm:prSet presAssocID="{D51BF164-4862-46B8-89BA-A62B1D9CE2C9}" presName="textRect" presStyleLbl="revTx" presStyleIdx="4" presStyleCnt="5">
        <dgm:presLayoutVars>
          <dgm:chMax val="1"/>
          <dgm:chPref val="1"/>
        </dgm:presLayoutVars>
      </dgm:prSet>
      <dgm:spPr/>
    </dgm:pt>
  </dgm:ptLst>
  <dgm:cxnLst>
    <dgm:cxn modelId="{3343BD0A-35A8-4306-9F66-DA4E8C06F52E}" type="presOf" srcId="{578C5AA7-B3B2-4FF1-A7DA-290DCCB08AB1}" destId="{22164453-31D7-4DBE-A83F-5D42DDEE883E}" srcOrd="0" destOrd="0" presId="urn:microsoft.com/office/officeart/2018/2/layout/IconLabelList"/>
    <dgm:cxn modelId="{C6C19D11-FEFB-44F6-B657-8B72DE04FF38}" srcId="{578C5AA7-B3B2-4FF1-A7DA-290DCCB08AB1}" destId="{12973C5B-0650-4971-A6B3-A5A2C19DD4F2}" srcOrd="2" destOrd="0" parTransId="{1DF8AC80-08A7-4F50-A466-FAD0B70D63EE}" sibTransId="{F529D4F0-456B-42DF-8197-49E3843C87DD}"/>
    <dgm:cxn modelId="{E2FE8817-99F0-4E6F-9212-0A67516F6549}" srcId="{578C5AA7-B3B2-4FF1-A7DA-290DCCB08AB1}" destId="{16CF43DB-061D-4593-9265-1DE40F03FD25}" srcOrd="3" destOrd="0" parTransId="{A628172A-4F37-48DF-9A20-6F6C034D3907}" sibTransId="{D00B5A35-0F76-4206-A85B-15CCD23D18C1}"/>
    <dgm:cxn modelId="{66353526-7AD0-44AD-A5F1-F2996733216C}" srcId="{578C5AA7-B3B2-4FF1-A7DA-290DCCB08AB1}" destId="{884A923C-E1E7-4D68-A622-0667C2DF7737}" srcOrd="0" destOrd="0" parTransId="{6B788BC2-6163-40AC-887F-01FB6DD9E5BD}" sibTransId="{0387548F-EE32-453E-BC92-25E43BCC7CF9}"/>
    <dgm:cxn modelId="{6194DC36-12CE-4D47-90C6-953374001A06}" srcId="{578C5AA7-B3B2-4FF1-A7DA-290DCCB08AB1}" destId="{D51BF164-4862-46B8-89BA-A62B1D9CE2C9}" srcOrd="4" destOrd="0" parTransId="{F2B5F00F-F2AC-4D58-B69E-42C78DDC2AA3}" sibTransId="{48F6FE6C-E2BC-4618-89BF-A25D41024068}"/>
    <dgm:cxn modelId="{E12E8446-8EDB-4599-B630-09AB178E7C57}" type="presOf" srcId="{EAB33061-29D1-4C59-8C76-DDAF832424B6}" destId="{73090576-F6B9-497B-8E27-5F0138376CFA}" srcOrd="0" destOrd="0" presId="urn:microsoft.com/office/officeart/2018/2/layout/IconLabelList"/>
    <dgm:cxn modelId="{18E04B81-F200-4AD6-95C8-AFC93B1BD897}" type="presOf" srcId="{884A923C-E1E7-4D68-A622-0667C2DF7737}" destId="{D82416C4-4DAA-4231-963D-B0BDD876061C}" srcOrd="0" destOrd="0" presId="urn:microsoft.com/office/officeart/2018/2/layout/IconLabelList"/>
    <dgm:cxn modelId="{9CB4E498-228E-40EF-8052-A7959A5D7A68}" type="presOf" srcId="{D51BF164-4862-46B8-89BA-A62B1D9CE2C9}" destId="{8B5B3569-BE88-487D-8DF0-E7D497F89584}" srcOrd="0" destOrd="0" presId="urn:microsoft.com/office/officeart/2018/2/layout/IconLabelList"/>
    <dgm:cxn modelId="{9F54DDA2-2CAD-48CD-BDBF-65BA991B7A1E}" type="presOf" srcId="{16CF43DB-061D-4593-9265-1DE40F03FD25}" destId="{5D1ACA7B-41F4-40CD-BCED-5CDC8F359D70}" srcOrd="0" destOrd="0" presId="urn:microsoft.com/office/officeart/2018/2/layout/IconLabelList"/>
    <dgm:cxn modelId="{743DE7AF-B457-48B8-8143-E8F5EA4913FE}" type="presOf" srcId="{12973C5B-0650-4971-A6B3-A5A2C19DD4F2}" destId="{67A6DF09-7C58-48AB-92CF-58D4D47CB9B1}" srcOrd="0" destOrd="0" presId="urn:microsoft.com/office/officeart/2018/2/layout/IconLabelList"/>
    <dgm:cxn modelId="{FD92B3C3-8381-4105-A2F7-878CA536AF9A}" srcId="{578C5AA7-B3B2-4FF1-A7DA-290DCCB08AB1}" destId="{EAB33061-29D1-4C59-8C76-DDAF832424B6}" srcOrd="1" destOrd="0" parTransId="{D54FD56B-85FE-4E73-99D8-172DDE555112}" sibTransId="{ADC80990-03AE-4AFB-984D-4CF915AD7035}"/>
    <dgm:cxn modelId="{AE6C3C02-9D78-4DF5-B17B-AB5D3F090C86}" type="presParOf" srcId="{22164453-31D7-4DBE-A83F-5D42DDEE883E}" destId="{EA2450C6-938E-4EDC-B3E6-2AED4B8C2AEF}" srcOrd="0" destOrd="0" presId="urn:microsoft.com/office/officeart/2018/2/layout/IconLabelList"/>
    <dgm:cxn modelId="{0CC92800-FC5D-421B-ADD1-9EFCD8FF84D4}" type="presParOf" srcId="{EA2450C6-938E-4EDC-B3E6-2AED4B8C2AEF}" destId="{CB849D06-B832-4B8F-9BFF-4B4AEED7F951}" srcOrd="0" destOrd="0" presId="urn:microsoft.com/office/officeart/2018/2/layout/IconLabelList"/>
    <dgm:cxn modelId="{C9F35540-DE5A-46FB-AB6B-E487CFE2A848}" type="presParOf" srcId="{EA2450C6-938E-4EDC-B3E6-2AED4B8C2AEF}" destId="{CDEC7704-5DD1-443C-BC57-780B376BFBD9}" srcOrd="1" destOrd="0" presId="urn:microsoft.com/office/officeart/2018/2/layout/IconLabelList"/>
    <dgm:cxn modelId="{2CFBE2B2-81ED-4A2B-BE1E-5A6061432556}" type="presParOf" srcId="{EA2450C6-938E-4EDC-B3E6-2AED4B8C2AEF}" destId="{D82416C4-4DAA-4231-963D-B0BDD876061C}" srcOrd="2" destOrd="0" presId="urn:microsoft.com/office/officeart/2018/2/layout/IconLabelList"/>
    <dgm:cxn modelId="{5518B184-BAE3-429A-B148-2C98153A9F7F}" type="presParOf" srcId="{22164453-31D7-4DBE-A83F-5D42DDEE883E}" destId="{41352873-78F7-42BE-A04E-F723416E9E2E}" srcOrd="1" destOrd="0" presId="urn:microsoft.com/office/officeart/2018/2/layout/IconLabelList"/>
    <dgm:cxn modelId="{C7011682-1C38-4B24-97C1-AA81136E9D4B}" type="presParOf" srcId="{22164453-31D7-4DBE-A83F-5D42DDEE883E}" destId="{AFB9233E-1F6F-4094-9ED3-3BE26074608E}" srcOrd="2" destOrd="0" presId="urn:microsoft.com/office/officeart/2018/2/layout/IconLabelList"/>
    <dgm:cxn modelId="{7234A38A-8E6A-4233-BB78-A88D436D8086}" type="presParOf" srcId="{AFB9233E-1F6F-4094-9ED3-3BE26074608E}" destId="{B95F8152-8637-42DE-BBB5-EC2523797345}" srcOrd="0" destOrd="0" presId="urn:microsoft.com/office/officeart/2018/2/layout/IconLabelList"/>
    <dgm:cxn modelId="{0888C270-8E80-4AF1-8D6E-56ADCF8C87D4}" type="presParOf" srcId="{AFB9233E-1F6F-4094-9ED3-3BE26074608E}" destId="{E10173E9-2ED1-4670-9A55-3240411C049B}" srcOrd="1" destOrd="0" presId="urn:microsoft.com/office/officeart/2018/2/layout/IconLabelList"/>
    <dgm:cxn modelId="{5086D05A-9A3B-4321-9B90-B4ECBD2DC0D5}" type="presParOf" srcId="{AFB9233E-1F6F-4094-9ED3-3BE26074608E}" destId="{73090576-F6B9-497B-8E27-5F0138376CFA}" srcOrd="2" destOrd="0" presId="urn:microsoft.com/office/officeart/2018/2/layout/IconLabelList"/>
    <dgm:cxn modelId="{3BD1DAA5-7A50-4903-AB7F-AC8847054E56}" type="presParOf" srcId="{22164453-31D7-4DBE-A83F-5D42DDEE883E}" destId="{AB56D975-2548-497B-BBE3-BCC725422653}" srcOrd="3" destOrd="0" presId="urn:microsoft.com/office/officeart/2018/2/layout/IconLabelList"/>
    <dgm:cxn modelId="{2684A733-D0C6-4E24-A4A7-990209D3C398}" type="presParOf" srcId="{22164453-31D7-4DBE-A83F-5D42DDEE883E}" destId="{FFE298A8-4166-450F-BC6E-EBEDBAECAC10}" srcOrd="4" destOrd="0" presId="urn:microsoft.com/office/officeart/2018/2/layout/IconLabelList"/>
    <dgm:cxn modelId="{5643E1DE-9A36-46B0-B2C6-1B3C88AE2B82}" type="presParOf" srcId="{FFE298A8-4166-450F-BC6E-EBEDBAECAC10}" destId="{6B060AD9-4487-4F34-AE7C-81FE5E95A030}" srcOrd="0" destOrd="0" presId="urn:microsoft.com/office/officeart/2018/2/layout/IconLabelList"/>
    <dgm:cxn modelId="{1929458B-DB8E-4E2F-9907-A6EBFCE171E5}" type="presParOf" srcId="{FFE298A8-4166-450F-BC6E-EBEDBAECAC10}" destId="{3D454C39-A51B-430A-B91E-503E448A2C67}" srcOrd="1" destOrd="0" presId="urn:microsoft.com/office/officeart/2018/2/layout/IconLabelList"/>
    <dgm:cxn modelId="{DD8E68A5-D3B0-4C5E-AA68-96F34F4B7654}" type="presParOf" srcId="{FFE298A8-4166-450F-BC6E-EBEDBAECAC10}" destId="{67A6DF09-7C58-48AB-92CF-58D4D47CB9B1}" srcOrd="2" destOrd="0" presId="urn:microsoft.com/office/officeart/2018/2/layout/IconLabelList"/>
    <dgm:cxn modelId="{48176DC1-9773-48AE-BCE4-450C6737A4F1}" type="presParOf" srcId="{22164453-31D7-4DBE-A83F-5D42DDEE883E}" destId="{196A1F59-BF3A-44D3-8D04-F558FD8DFC98}" srcOrd="5" destOrd="0" presId="urn:microsoft.com/office/officeart/2018/2/layout/IconLabelList"/>
    <dgm:cxn modelId="{B9BBCF18-FFEE-4EB5-A22A-005F96CECA6E}" type="presParOf" srcId="{22164453-31D7-4DBE-A83F-5D42DDEE883E}" destId="{BF96B0DB-43C2-4B05-BA5F-5D3A6CD49223}" srcOrd="6" destOrd="0" presId="urn:microsoft.com/office/officeart/2018/2/layout/IconLabelList"/>
    <dgm:cxn modelId="{7526A859-7210-4485-8EDE-A67A92DE8740}" type="presParOf" srcId="{BF96B0DB-43C2-4B05-BA5F-5D3A6CD49223}" destId="{8B942021-BC14-4322-922F-78A73EAFB149}" srcOrd="0" destOrd="0" presId="urn:microsoft.com/office/officeart/2018/2/layout/IconLabelList"/>
    <dgm:cxn modelId="{092BA461-800A-48FB-90F2-71F9AAD44F48}" type="presParOf" srcId="{BF96B0DB-43C2-4B05-BA5F-5D3A6CD49223}" destId="{093EA129-DE92-4C37-BCFA-95F0B5624B73}" srcOrd="1" destOrd="0" presId="urn:microsoft.com/office/officeart/2018/2/layout/IconLabelList"/>
    <dgm:cxn modelId="{ED9F23DF-0947-48CB-ABB3-B154D507D0FB}" type="presParOf" srcId="{BF96B0DB-43C2-4B05-BA5F-5D3A6CD49223}" destId="{5D1ACA7B-41F4-40CD-BCED-5CDC8F359D70}" srcOrd="2" destOrd="0" presId="urn:microsoft.com/office/officeart/2018/2/layout/IconLabelList"/>
    <dgm:cxn modelId="{D79AC8E3-1FA7-4D80-8ACE-46E482FBA3E5}" type="presParOf" srcId="{22164453-31D7-4DBE-A83F-5D42DDEE883E}" destId="{C6E88C5A-7DA8-4E85-8179-A9A1E06E6CBD}" srcOrd="7" destOrd="0" presId="urn:microsoft.com/office/officeart/2018/2/layout/IconLabelList"/>
    <dgm:cxn modelId="{A8600F47-B11D-4269-BAB4-8C032449521A}" type="presParOf" srcId="{22164453-31D7-4DBE-A83F-5D42DDEE883E}" destId="{7A86C066-67DD-43DC-A10A-E8458015FFD2}" srcOrd="8" destOrd="0" presId="urn:microsoft.com/office/officeart/2018/2/layout/IconLabelList"/>
    <dgm:cxn modelId="{AA1BBA18-DA56-4B99-B67B-F472ED5593AA}" type="presParOf" srcId="{7A86C066-67DD-43DC-A10A-E8458015FFD2}" destId="{84939D1D-79F8-46B6-8D00-94B08838E08B}" srcOrd="0" destOrd="0" presId="urn:microsoft.com/office/officeart/2018/2/layout/IconLabelList"/>
    <dgm:cxn modelId="{727886BB-B14E-4670-9FF8-AD4A38A293B4}" type="presParOf" srcId="{7A86C066-67DD-43DC-A10A-E8458015FFD2}" destId="{FC551015-45BA-462A-8BE8-440A56576046}" srcOrd="1" destOrd="0" presId="urn:microsoft.com/office/officeart/2018/2/layout/IconLabelList"/>
    <dgm:cxn modelId="{3DAC6AA1-1379-40F8-A43C-9C6CA98A608A}" type="presParOf" srcId="{7A86C066-67DD-43DC-A10A-E8458015FFD2}" destId="{8B5B3569-BE88-487D-8DF0-E7D497F8958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41C170-7646-46EC-B1E9-6CB30B25B48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CEED592-09B8-460B-91E2-54B4A2576CFF}">
      <dgm:prSet/>
      <dgm:spPr/>
      <dgm:t>
        <a:bodyPr/>
        <a:lstStyle/>
        <a:p>
          <a:r>
            <a:rPr lang="en-US"/>
            <a:t>OneDrive enables the storage of data and accessibility of documents in the cloud.</a:t>
          </a:r>
        </a:p>
      </dgm:t>
    </dgm:pt>
    <dgm:pt modelId="{445F5E07-1B95-4873-BDF2-3D4BD4A2F659}" type="parTrans" cxnId="{1DDC9443-637A-4A32-8396-D22907B57356}">
      <dgm:prSet/>
      <dgm:spPr/>
      <dgm:t>
        <a:bodyPr/>
        <a:lstStyle/>
        <a:p>
          <a:endParaRPr lang="en-US"/>
        </a:p>
      </dgm:t>
    </dgm:pt>
    <dgm:pt modelId="{71B2EE93-233F-4306-AC13-364A3D271D75}" type="sibTrans" cxnId="{1DDC9443-637A-4A32-8396-D22907B57356}">
      <dgm:prSet/>
      <dgm:spPr/>
      <dgm:t>
        <a:bodyPr/>
        <a:lstStyle/>
        <a:p>
          <a:endParaRPr lang="en-US"/>
        </a:p>
      </dgm:t>
    </dgm:pt>
    <dgm:pt modelId="{02936EA5-1355-4B34-9037-960BADD49B38}">
      <dgm:prSet/>
      <dgm:spPr/>
      <dgm:t>
        <a:bodyPr/>
        <a:lstStyle/>
        <a:p>
          <a:r>
            <a:rPr lang="en-US"/>
            <a:t>The employees can work with one another via common documents and editing in real-time (Zhang, Muller and Wang, 2020). </a:t>
          </a:r>
        </a:p>
      </dgm:t>
    </dgm:pt>
    <dgm:pt modelId="{669DF228-AE28-4607-8011-976987EB94B9}" type="parTrans" cxnId="{CB698C52-83DD-495E-9EE0-92BDD5521A04}">
      <dgm:prSet/>
      <dgm:spPr/>
      <dgm:t>
        <a:bodyPr/>
        <a:lstStyle/>
        <a:p>
          <a:endParaRPr lang="en-US"/>
        </a:p>
      </dgm:t>
    </dgm:pt>
    <dgm:pt modelId="{B7DCA38E-9C69-4976-8DB2-8839F5DBE087}" type="sibTrans" cxnId="{CB698C52-83DD-495E-9EE0-92BDD5521A04}">
      <dgm:prSet/>
      <dgm:spPr/>
      <dgm:t>
        <a:bodyPr/>
        <a:lstStyle/>
        <a:p>
          <a:endParaRPr lang="en-US"/>
        </a:p>
      </dgm:t>
    </dgm:pt>
    <dgm:pt modelId="{AC4C26DF-54D1-42A9-B0F5-3E226B6B9CBD}">
      <dgm:prSet/>
      <dgm:spPr/>
      <dgm:t>
        <a:bodyPr/>
        <a:lstStyle/>
        <a:p>
          <a:r>
            <a:rPr lang="en-US"/>
            <a:t>The automatic backups minimise the possibilities of data loss or damage of a file.</a:t>
          </a:r>
        </a:p>
      </dgm:t>
    </dgm:pt>
    <dgm:pt modelId="{07D4E178-FC2A-493A-9430-455208F1B999}" type="parTrans" cxnId="{E5F67CAD-3C12-42B9-B1D5-CAC6C7AA763E}">
      <dgm:prSet/>
      <dgm:spPr/>
      <dgm:t>
        <a:bodyPr/>
        <a:lstStyle/>
        <a:p>
          <a:endParaRPr lang="en-US"/>
        </a:p>
      </dgm:t>
    </dgm:pt>
    <dgm:pt modelId="{2364C7DB-6B20-4268-981C-B2BB75C76429}" type="sibTrans" cxnId="{E5F67CAD-3C12-42B9-B1D5-CAC6C7AA763E}">
      <dgm:prSet/>
      <dgm:spPr/>
      <dgm:t>
        <a:bodyPr/>
        <a:lstStyle/>
        <a:p>
          <a:endParaRPr lang="en-US"/>
        </a:p>
      </dgm:t>
    </dgm:pt>
    <dgm:pt modelId="{C35F21EF-4D7F-42DF-9EF6-3F9366FC517C}">
      <dgm:prSet/>
      <dgm:spPr/>
      <dgm:t>
        <a:bodyPr/>
        <a:lstStyle/>
        <a:p>
          <a:r>
            <a:rPr lang="en-US"/>
            <a:t>Cloud services however need internet connectivity to access all the facilities.</a:t>
          </a:r>
        </a:p>
      </dgm:t>
    </dgm:pt>
    <dgm:pt modelId="{B61EE326-E099-44D2-B247-44818C489E41}" type="parTrans" cxnId="{090497BD-370C-4652-BAAD-C5F77462ED38}">
      <dgm:prSet/>
      <dgm:spPr/>
      <dgm:t>
        <a:bodyPr/>
        <a:lstStyle/>
        <a:p>
          <a:endParaRPr lang="en-US"/>
        </a:p>
      </dgm:t>
    </dgm:pt>
    <dgm:pt modelId="{81A14EFB-65A4-42E3-852F-CF5FAD3EC333}" type="sibTrans" cxnId="{090497BD-370C-4652-BAAD-C5F77462ED38}">
      <dgm:prSet/>
      <dgm:spPr/>
      <dgm:t>
        <a:bodyPr/>
        <a:lstStyle/>
        <a:p>
          <a:endParaRPr lang="en-US"/>
        </a:p>
      </dgm:t>
    </dgm:pt>
    <dgm:pt modelId="{E6F073FD-ADA0-4946-8505-69DF3D6D362C}">
      <dgm:prSet/>
      <dgm:spPr/>
      <dgm:t>
        <a:bodyPr/>
        <a:lstStyle/>
        <a:p>
          <a:r>
            <a:rPr lang="en-US"/>
            <a:t>There is a chance that some employees will need to be trained on how to utilise cloud storage.</a:t>
          </a:r>
        </a:p>
      </dgm:t>
    </dgm:pt>
    <dgm:pt modelId="{E6496C5B-9341-4744-AA8E-AB0438F6914F}" type="parTrans" cxnId="{4961ECC2-C4C7-4B5A-BC90-08A07F6AB2C6}">
      <dgm:prSet/>
      <dgm:spPr/>
      <dgm:t>
        <a:bodyPr/>
        <a:lstStyle/>
        <a:p>
          <a:endParaRPr lang="en-US"/>
        </a:p>
      </dgm:t>
    </dgm:pt>
    <dgm:pt modelId="{319231DC-7502-4FFD-A364-6AB27DED99C5}" type="sibTrans" cxnId="{4961ECC2-C4C7-4B5A-BC90-08A07F6AB2C6}">
      <dgm:prSet/>
      <dgm:spPr/>
      <dgm:t>
        <a:bodyPr/>
        <a:lstStyle/>
        <a:p>
          <a:endParaRPr lang="en-US"/>
        </a:p>
      </dgm:t>
    </dgm:pt>
    <dgm:pt modelId="{1FAC1CEC-2FB1-42AF-9082-15CDBE80C0AA}" type="pres">
      <dgm:prSet presAssocID="{9241C170-7646-46EC-B1E9-6CB30B25B485}" presName="diagram" presStyleCnt="0">
        <dgm:presLayoutVars>
          <dgm:dir/>
          <dgm:resizeHandles val="exact"/>
        </dgm:presLayoutVars>
      </dgm:prSet>
      <dgm:spPr/>
    </dgm:pt>
    <dgm:pt modelId="{374CBDB7-B3CA-4D05-96E1-013E32B351E5}" type="pres">
      <dgm:prSet presAssocID="{BCEED592-09B8-460B-91E2-54B4A2576CFF}" presName="node" presStyleLbl="node1" presStyleIdx="0" presStyleCnt="5">
        <dgm:presLayoutVars>
          <dgm:bulletEnabled val="1"/>
        </dgm:presLayoutVars>
      </dgm:prSet>
      <dgm:spPr/>
    </dgm:pt>
    <dgm:pt modelId="{DD87ACCD-9ACE-4594-8934-CA1A871676CF}" type="pres">
      <dgm:prSet presAssocID="{71B2EE93-233F-4306-AC13-364A3D271D75}" presName="sibTrans" presStyleCnt="0"/>
      <dgm:spPr/>
    </dgm:pt>
    <dgm:pt modelId="{A73EFC82-9241-4739-8B70-31494EB3C34E}" type="pres">
      <dgm:prSet presAssocID="{02936EA5-1355-4B34-9037-960BADD49B38}" presName="node" presStyleLbl="node1" presStyleIdx="1" presStyleCnt="5">
        <dgm:presLayoutVars>
          <dgm:bulletEnabled val="1"/>
        </dgm:presLayoutVars>
      </dgm:prSet>
      <dgm:spPr/>
    </dgm:pt>
    <dgm:pt modelId="{F0CAB374-9D22-4018-9106-00F68E48DA04}" type="pres">
      <dgm:prSet presAssocID="{B7DCA38E-9C69-4976-8DB2-8839F5DBE087}" presName="sibTrans" presStyleCnt="0"/>
      <dgm:spPr/>
    </dgm:pt>
    <dgm:pt modelId="{0BF8338C-C534-477D-82F9-A5D25FA942B6}" type="pres">
      <dgm:prSet presAssocID="{AC4C26DF-54D1-42A9-B0F5-3E226B6B9CBD}" presName="node" presStyleLbl="node1" presStyleIdx="2" presStyleCnt="5">
        <dgm:presLayoutVars>
          <dgm:bulletEnabled val="1"/>
        </dgm:presLayoutVars>
      </dgm:prSet>
      <dgm:spPr/>
    </dgm:pt>
    <dgm:pt modelId="{0481900F-10D6-4DA7-A81F-4EE293781C31}" type="pres">
      <dgm:prSet presAssocID="{2364C7DB-6B20-4268-981C-B2BB75C76429}" presName="sibTrans" presStyleCnt="0"/>
      <dgm:spPr/>
    </dgm:pt>
    <dgm:pt modelId="{518C2960-4A1F-4F5D-BB20-94A2CE676412}" type="pres">
      <dgm:prSet presAssocID="{C35F21EF-4D7F-42DF-9EF6-3F9366FC517C}" presName="node" presStyleLbl="node1" presStyleIdx="3" presStyleCnt="5">
        <dgm:presLayoutVars>
          <dgm:bulletEnabled val="1"/>
        </dgm:presLayoutVars>
      </dgm:prSet>
      <dgm:spPr/>
    </dgm:pt>
    <dgm:pt modelId="{0CF0B983-0BE0-4D94-AD39-D4F7C605A570}" type="pres">
      <dgm:prSet presAssocID="{81A14EFB-65A4-42E3-852F-CF5FAD3EC333}" presName="sibTrans" presStyleCnt="0"/>
      <dgm:spPr/>
    </dgm:pt>
    <dgm:pt modelId="{37C255AF-F103-45FB-840A-3619E9B8B259}" type="pres">
      <dgm:prSet presAssocID="{E6F073FD-ADA0-4946-8505-69DF3D6D362C}" presName="node" presStyleLbl="node1" presStyleIdx="4" presStyleCnt="5">
        <dgm:presLayoutVars>
          <dgm:bulletEnabled val="1"/>
        </dgm:presLayoutVars>
      </dgm:prSet>
      <dgm:spPr/>
    </dgm:pt>
  </dgm:ptLst>
  <dgm:cxnLst>
    <dgm:cxn modelId="{1DDC9443-637A-4A32-8396-D22907B57356}" srcId="{9241C170-7646-46EC-B1E9-6CB30B25B485}" destId="{BCEED592-09B8-460B-91E2-54B4A2576CFF}" srcOrd="0" destOrd="0" parTransId="{445F5E07-1B95-4873-BDF2-3D4BD4A2F659}" sibTransId="{71B2EE93-233F-4306-AC13-364A3D271D75}"/>
    <dgm:cxn modelId="{BBD5BD50-BF05-4EF5-BBD2-835EE6EFC431}" type="presOf" srcId="{C35F21EF-4D7F-42DF-9EF6-3F9366FC517C}" destId="{518C2960-4A1F-4F5D-BB20-94A2CE676412}" srcOrd="0" destOrd="0" presId="urn:microsoft.com/office/officeart/2005/8/layout/default"/>
    <dgm:cxn modelId="{CB698C52-83DD-495E-9EE0-92BDD5521A04}" srcId="{9241C170-7646-46EC-B1E9-6CB30B25B485}" destId="{02936EA5-1355-4B34-9037-960BADD49B38}" srcOrd="1" destOrd="0" parTransId="{669DF228-AE28-4607-8011-976987EB94B9}" sibTransId="{B7DCA38E-9C69-4976-8DB2-8839F5DBE087}"/>
    <dgm:cxn modelId="{53B4D752-091C-4C55-85FB-5988589F6B93}" type="presOf" srcId="{9241C170-7646-46EC-B1E9-6CB30B25B485}" destId="{1FAC1CEC-2FB1-42AF-9082-15CDBE80C0AA}" srcOrd="0" destOrd="0" presId="urn:microsoft.com/office/officeart/2005/8/layout/default"/>
    <dgm:cxn modelId="{A0BD249D-393F-4D20-8D91-91276DE432FE}" type="presOf" srcId="{E6F073FD-ADA0-4946-8505-69DF3D6D362C}" destId="{37C255AF-F103-45FB-840A-3619E9B8B259}" srcOrd="0" destOrd="0" presId="urn:microsoft.com/office/officeart/2005/8/layout/default"/>
    <dgm:cxn modelId="{E5F67CAD-3C12-42B9-B1D5-CAC6C7AA763E}" srcId="{9241C170-7646-46EC-B1E9-6CB30B25B485}" destId="{AC4C26DF-54D1-42A9-B0F5-3E226B6B9CBD}" srcOrd="2" destOrd="0" parTransId="{07D4E178-FC2A-493A-9430-455208F1B999}" sibTransId="{2364C7DB-6B20-4268-981C-B2BB75C76429}"/>
    <dgm:cxn modelId="{090497BD-370C-4652-BAAD-C5F77462ED38}" srcId="{9241C170-7646-46EC-B1E9-6CB30B25B485}" destId="{C35F21EF-4D7F-42DF-9EF6-3F9366FC517C}" srcOrd="3" destOrd="0" parTransId="{B61EE326-E099-44D2-B247-44818C489E41}" sibTransId="{81A14EFB-65A4-42E3-852F-CF5FAD3EC333}"/>
    <dgm:cxn modelId="{4961ECC2-C4C7-4B5A-BC90-08A07F6AB2C6}" srcId="{9241C170-7646-46EC-B1E9-6CB30B25B485}" destId="{E6F073FD-ADA0-4946-8505-69DF3D6D362C}" srcOrd="4" destOrd="0" parTransId="{E6496C5B-9341-4744-AA8E-AB0438F6914F}" sibTransId="{319231DC-7502-4FFD-A364-6AB27DED99C5}"/>
    <dgm:cxn modelId="{83144FDC-0F2E-4E6E-9E0E-38BED94FB769}" type="presOf" srcId="{AC4C26DF-54D1-42A9-B0F5-3E226B6B9CBD}" destId="{0BF8338C-C534-477D-82F9-A5D25FA942B6}" srcOrd="0" destOrd="0" presId="urn:microsoft.com/office/officeart/2005/8/layout/default"/>
    <dgm:cxn modelId="{647FC2E1-4C08-4AB5-899E-6ECE4673D88F}" type="presOf" srcId="{BCEED592-09B8-460B-91E2-54B4A2576CFF}" destId="{374CBDB7-B3CA-4D05-96E1-013E32B351E5}" srcOrd="0" destOrd="0" presId="urn:microsoft.com/office/officeart/2005/8/layout/default"/>
    <dgm:cxn modelId="{3D82F7E4-12BF-44E6-922A-71062BB2B17A}" type="presOf" srcId="{02936EA5-1355-4B34-9037-960BADD49B38}" destId="{A73EFC82-9241-4739-8B70-31494EB3C34E}" srcOrd="0" destOrd="0" presId="urn:microsoft.com/office/officeart/2005/8/layout/default"/>
    <dgm:cxn modelId="{B2EC0C36-FAD7-4CDC-BF94-80E5DB080E5C}" type="presParOf" srcId="{1FAC1CEC-2FB1-42AF-9082-15CDBE80C0AA}" destId="{374CBDB7-B3CA-4D05-96E1-013E32B351E5}" srcOrd="0" destOrd="0" presId="urn:microsoft.com/office/officeart/2005/8/layout/default"/>
    <dgm:cxn modelId="{C35971C8-C286-4D9F-B995-5F1C03AC782B}" type="presParOf" srcId="{1FAC1CEC-2FB1-42AF-9082-15CDBE80C0AA}" destId="{DD87ACCD-9ACE-4594-8934-CA1A871676CF}" srcOrd="1" destOrd="0" presId="urn:microsoft.com/office/officeart/2005/8/layout/default"/>
    <dgm:cxn modelId="{BA8D5A23-FE41-4E5E-ADEB-456B28F27BF3}" type="presParOf" srcId="{1FAC1CEC-2FB1-42AF-9082-15CDBE80C0AA}" destId="{A73EFC82-9241-4739-8B70-31494EB3C34E}" srcOrd="2" destOrd="0" presId="urn:microsoft.com/office/officeart/2005/8/layout/default"/>
    <dgm:cxn modelId="{D84D7266-CA23-4280-98A9-BBDA2E7F9CE8}" type="presParOf" srcId="{1FAC1CEC-2FB1-42AF-9082-15CDBE80C0AA}" destId="{F0CAB374-9D22-4018-9106-00F68E48DA04}" srcOrd="3" destOrd="0" presId="urn:microsoft.com/office/officeart/2005/8/layout/default"/>
    <dgm:cxn modelId="{C8FF8109-A436-4BD9-935B-6617AA42BC0C}" type="presParOf" srcId="{1FAC1CEC-2FB1-42AF-9082-15CDBE80C0AA}" destId="{0BF8338C-C534-477D-82F9-A5D25FA942B6}" srcOrd="4" destOrd="0" presId="urn:microsoft.com/office/officeart/2005/8/layout/default"/>
    <dgm:cxn modelId="{FBACDB94-DAC8-4FEC-A713-6C759438A150}" type="presParOf" srcId="{1FAC1CEC-2FB1-42AF-9082-15CDBE80C0AA}" destId="{0481900F-10D6-4DA7-A81F-4EE293781C31}" srcOrd="5" destOrd="0" presId="urn:microsoft.com/office/officeart/2005/8/layout/default"/>
    <dgm:cxn modelId="{6C00C746-809A-481F-AF13-763A8E5D970B}" type="presParOf" srcId="{1FAC1CEC-2FB1-42AF-9082-15CDBE80C0AA}" destId="{518C2960-4A1F-4F5D-BB20-94A2CE676412}" srcOrd="6" destOrd="0" presId="urn:microsoft.com/office/officeart/2005/8/layout/default"/>
    <dgm:cxn modelId="{6AED8549-C747-4059-8CC8-D4066AEACC5D}" type="presParOf" srcId="{1FAC1CEC-2FB1-42AF-9082-15CDBE80C0AA}" destId="{0CF0B983-0BE0-4D94-AD39-D4F7C605A570}" srcOrd="7" destOrd="0" presId="urn:microsoft.com/office/officeart/2005/8/layout/default"/>
    <dgm:cxn modelId="{F53D9DD6-067D-4627-9F72-B6E412A47A3F}" type="presParOf" srcId="{1FAC1CEC-2FB1-42AF-9082-15CDBE80C0AA}" destId="{37C255AF-F103-45FB-840A-3619E9B8B25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849D06-B832-4B8F-9BFF-4B4AEED7F951}">
      <dsp:nvSpPr>
        <dsp:cNvPr id="0" name=""/>
        <dsp:cNvSpPr/>
      </dsp:nvSpPr>
      <dsp:spPr>
        <a:xfrm>
          <a:off x="622800" y="1159573"/>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2416C4-4DAA-4231-963D-B0BDD876061C}">
      <dsp:nvSpPr>
        <dsp:cNvPr id="0" name=""/>
        <dsp:cNvSpPr/>
      </dsp:nvSpPr>
      <dsp:spPr>
        <a:xfrm>
          <a:off x="127800" y="2275450"/>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Microsoft Access is useful to store and organise a significant portion of healthcare data in organisations (Armoogum and Khonje, 2021).</a:t>
          </a:r>
        </a:p>
      </dsp:txBody>
      <dsp:txXfrm>
        <a:off x="127800" y="2275450"/>
        <a:ext cx="1800000" cy="922500"/>
      </dsp:txXfrm>
    </dsp:sp>
    <dsp:sp modelId="{B95F8152-8637-42DE-BBB5-EC2523797345}">
      <dsp:nvSpPr>
        <dsp:cNvPr id="0" name=""/>
        <dsp:cNvSpPr/>
      </dsp:nvSpPr>
      <dsp:spPr>
        <a:xfrm>
          <a:off x="2737800" y="1159573"/>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090576-F6B9-497B-8E27-5F0138376CFA}">
      <dsp:nvSpPr>
        <dsp:cNvPr id="0" name=""/>
        <dsp:cNvSpPr/>
      </dsp:nvSpPr>
      <dsp:spPr>
        <a:xfrm>
          <a:off x="2242800" y="2275450"/>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Organised databases minimise duplication of data and enhance accuracy of records.</a:t>
          </a:r>
        </a:p>
      </dsp:txBody>
      <dsp:txXfrm>
        <a:off x="2242800" y="2275450"/>
        <a:ext cx="1800000" cy="922500"/>
      </dsp:txXfrm>
    </dsp:sp>
    <dsp:sp modelId="{6B060AD9-4487-4F34-AE7C-81FE5E95A030}">
      <dsp:nvSpPr>
        <dsp:cNvPr id="0" name=""/>
        <dsp:cNvSpPr/>
      </dsp:nvSpPr>
      <dsp:spPr>
        <a:xfrm>
          <a:off x="4852800" y="1159573"/>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A6DF09-7C58-48AB-92CF-58D4D47CB9B1}">
      <dsp:nvSpPr>
        <dsp:cNvPr id="0" name=""/>
        <dsp:cNvSpPr/>
      </dsp:nvSpPr>
      <dsp:spPr>
        <a:xfrm>
          <a:off x="4357800" y="2275450"/>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Access enables personnel to create reports and queries to determine information of patients and services provided (Tapuria et al., 2021).</a:t>
          </a:r>
        </a:p>
      </dsp:txBody>
      <dsp:txXfrm>
        <a:off x="4357800" y="2275450"/>
        <a:ext cx="1800000" cy="922500"/>
      </dsp:txXfrm>
    </dsp:sp>
    <dsp:sp modelId="{8B942021-BC14-4322-922F-78A73EAFB149}">
      <dsp:nvSpPr>
        <dsp:cNvPr id="0" name=""/>
        <dsp:cNvSpPr/>
      </dsp:nvSpPr>
      <dsp:spPr>
        <a:xfrm>
          <a:off x="6967800" y="1159573"/>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ACA7B-41F4-40CD-BCED-5CDC8F359D70}">
      <dsp:nvSpPr>
        <dsp:cNvPr id="0" name=""/>
        <dsp:cNvSpPr/>
      </dsp:nvSpPr>
      <dsp:spPr>
        <a:xfrm>
          <a:off x="6472800" y="2275450"/>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Nonetheless, it might be technical knowledge and training to be useful.</a:t>
          </a:r>
        </a:p>
      </dsp:txBody>
      <dsp:txXfrm>
        <a:off x="6472800" y="2275450"/>
        <a:ext cx="1800000" cy="922500"/>
      </dsp:txXfrm>
    </dsp:sp>
    <dsp:sp modelId="{84939D1D-79F8-46B6-8D00-94B08838E08B}">
      <dsp:nvSpPr>
        <dsp:cNvPr id="0" name=""/>
        <dsp:cNvSpPr/>
      </dsp:nvSpPr>
      <dsp:spPr>
        <a:xfrm>
          <a:off x="9082800" y="1159573"/>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5B3569-BE88-487D-8DF0-E7D497F89584}">
      <dsp:nvSpPr>
        <dsp:cNvPr id="0" name=""/>
        <dsp:cNvSpPr/>
      </dsp:nvSpPr>
      <dsp:spPr>
        <a:xfrm>
          <a:off x="8587800" y="2275450"/>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Database systems are also likely to require regular security control and maintenance.</a:t>
          </a:r>
        </a:p>
      </dsp:txBody>
      <dsp:txXfrm>
        <a:off x="8587800" y="2275450"/>
        <a:ext cx="1800000" cy="922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4CBDB7-B3CA-4D05-96E1-013E32B351E5}">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OneDrive enables the storage of data and accessibility of documents in the cloud.</a:t>
          </a:r>
        </a:p>
      </dsp:txBody>
      <dsp:txXfrm>
        <a:off x="307345" y="1546"/>
        <a:ext cx="3222855" cy="1933713"/>
      </dsp:txXfrm>
    </dsp:sp>
    <dsp:sp modelId="{A73EFC82-9241-4739-8B70-31494EB3C34E}">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The employees can work with one another via common documents and editing in real-time (Zhang, Muller and Wang, 2020). </a:t>
          </a:r>
        </a:p>
      </dsp:txBody>
      <dsp:txXfrm>
        <a:off x="3852486" y="1546"/>
        <a:ext cx="3222855" cy="1933713"/>
      </dsp:txXfrm>
    </dsp:sp>
    <dsp:sp modelId="{0BF8338C-C534-477D-82F9-A5D25FA942B6}">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The automatic backups minimise the possibilities of data loss or damage of a file.</a:t>
          </a:r>
        </a:p>
      </dsp:txBody>
      <dsp:txXfrm>
        <a:off x="7397627" y="1546"/>
        <a:ext cx="3222855" cy="1933713"/>
      </dsp:txXfrm>
    </dsp:sp>
    <dsp:sp modelId="{518C2960-4A1F-4F5D-BB20-94A2CE676412}">
      <dsp:nvSpPr>
        <dsp:cNvPr id="0" name=""/>
        <dsp:cNvSpPr/>
      </dsp:nvSpPr>
      <dsp:spPr>
        <a:xfrm>
          <a:off x="2079915"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Cloud services however need internet connectivity to access all the facilities.</a:t>
          </a:r>
        </a:p>
      </dsp:txBody>
      <dsp:txXfrm>
        <a:off x="2079915" y="2257545"/>
        <a:ext cx="3222855" cy="1933713"/>
      </dsp:txXfrm>
    </dsp:sp>
    <dsp:sp modelId="{37C255AF-F103-45FB-840A-3619E9B8B259}">
      <dsp:nvSpPr>
        <dsp:cNvPr id="0" name=""/>
        <dsp:cNvSpPr/>
      </dsp:nvSpPr>
      <dsp:spPr>
        <a:xfrm>
          <a:off x="5625057" y="2257545"/>
          <a:ext cx="3222855" cy="193371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There is a chance that some employees will need to be trained on how to utilise cloud storage.</a:t>
          </a:r>
        </a:p>
      </dsp:txBody>
      <dsp:txXfrm>
        <a:off x="5625057"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B84D85-1EF1-4D80-AF05-4523DD345049}" type="datetimeFigureOut">
              <a:t>3/9/2026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EBC10E-5397-4854-8DFF-88E792DAE4C0}" type="slidenum">
              <a:t>‹#›</a:t>
            </a:fld>
            <a:endParaRPr lang="en-US"/>
          </a:p>
        </p:txBody>
      </p:sp>
    </p:spTree>
    <p:extLst>
      <p:ext uri="{BB962C8B-B14F-4D97-AF65-F5344CB8AC3E}">
        <p14:creationId xmlns:p14="http://schemas.microsoft.com/office/powerpoint/2010/main" val="4186943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healthcare </a:t>
            </a:r>
            <a:r>
              <a:rPr lang="en-US" err="1"/>
              <a:t>organisation</a:t>
            </a:r>
            <a:r>
              <a:rPr lang="en-US"/>
              <a:t>, Greenfield Home Care Agency is an agency that provides person </a:t>
            </a:r>
            <a:r>
              <a:rPr lang="en-US" err="1"/>
              <a:t>centred</a:t>
            </a:r>
            <a:r>
              <a:rPr lang="en-US"/>
              <a:t> care to older adults, who live as independent personalities in the society (Greenfield et al., 2025). The </a:t>
            </a:r>
            <a:r>
              <a:rPr lang="en-US" err="1"/>
              <a:t>organisation</a:t>
            </a:r>
            <a:r>
              <a:rPr lang="en-US"/>
              <a:t> takes care of the patients by helping them with their daily activities, health checks and wellbeing. Greenfield puts into use several professionals such as visiting carers, nurses, care coordinators, and administrative personnel to offer these services by taking care of schedules and documentation. Greenfield recently has presented Microsoft 365 tools to enable digital communication, documentation, and collaboration of staff. Adopting these technologies is aimed at enhancing efficiency and making sure that the information may be shared among the team members promptly (NIH, 2021). Nonetheless, as it is common with most </a:t>
            </a:r>
            <a:r>
              <a:rPr lang="en-US" err="1"/>
              <a:t>organisations</a:t>
            </a:r>
            <a:r>
              <a:rPr lang="en-US"/>
              <a:t> transitioning to new technologies, Greenfield has had difficulties in getting its employees to adapt to digital tools. The ability to use these systems is still in development among some of the employees. Consequently, the aspect of considering the significance of Microsoft 365 applications is worth considering how the tools can enhance </a:t>
            </a:r>
            <a:r>
              <a:rPr lang="en-US" err="1"/>
              <a:t>organised</a:t>
            </a:r>
            <a:r>
              <a:rPr lang="en-US"/>
              <a:t> productivity, communication, and data management among the working population at the workplace.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BEBC10E-5397-4854-8DFF-88E792DAE4C0}" type="slidenum">
              <a:t>3</a:t>
            </a:fld>
            <a:endParaRPr lang="en-US"/>
          </a:p>
        </p:txBody>
      </p:sp>
    </p:spTree>
    <p:extLst>
      <p:ext uri="{BB962C8B-B14F-4D97-AF65-F5344CB8AC3E}">
        <p14:creationId xmlns:p14="http://schemas.microsoft.com/office/powerpoint/2010/main" val="1131213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Healthcare </a:t>
            </a:r>
            <a:r>
              <a:rPr lang="en-US" err="1"/>
              <a:t>organisations</a:t>
            </a:r>
            <a:r>
              <a:rPr lang="en-US"/>
              <a:t> are often confronted with issues in dealing with information and communication among employees. In the traditional systems, most </a:t>
            </a:r>
            <a:r>
              <a:rPr lang="en-US" err="1"/>
              <a:t>organisations</a:t>
            </a:r>
            <a:r>
              <a:rPr lang="en-US"/>
              <a:t> use paper records or manual data entry which is time consuming and would lead to chances of errors. At Greenfield Home Care Agency, employees in the field are required to communicate frequently with the office to update on patients care, appointments as well as medication history (Chegini et al., 2021). In the absence of effective digital arrangements, there may be delays in the communication process, and this aspect can impact care quality provided to patients. Also, paper based system may present complexities in storing, retrieving and updating valuable patient data in a secure manner. Microsoft 365 supports digital transformation in </a:t>
            </a:r>
            <a:r>
              <a:rPr lang="en-US" err="1"/>
              <a:t>organisations</a:t>
            </a:r>
            <a:r>
              <a:rPr lang="en-US"/>
              <a:t> by offering some tools. Such tools enable employees to store files safely, work together with coworkers as well as to access information fast  (Drozd et al., 2024). With the help of digital solutions, Greenfield will be able to enhance the level of coordination among the staff members, the administration workload decreases, and the accuracy of patient records increases. Altogether, the implementation of Microsoft 365 can assist healthcare </a:t>
            </a:r>
            <a:r>
              <a:rPr lang="en-US" err="1"/>
              <a:t>organisations</a:t>
            </a:r>
            <a:r>
              <a:rPr lang="en-US"/>
              <a:t> to achieve efficiency in their operations and provide more efficient services to patients.</a:t>
            </a:r>
          </a:p>
        </p:txBody>
      </p:sp>
      <p:sp>
        <p:nvSpPr>
          <p:cNvPr id="4" name="Slide Number Placeholder 3"/>
          <p:cNvSpPr>
            <a:spLocks noGrp="1"/>
          </p:cNvSpPr>
          <p:nvPr>
            <p:ph type="sldNum" sz="quarter" idx="5"/>
          </p:nvPr>
        </p:nvSpPr>
        <p:spPr/>
        <p:txBody>
          <a:bodyPr/>
          <a:lstStyle/>
          <a:p>
            <a:fld id="{EBEBC10E-5397-4854-8DFF-88E792DAE4C0}" type="slidenum">
              <a:t>4</a:t>
            </a:fld>
            <a:endParaRPr lang="en-US"/>
          </a:p>
        </p:txBody>
      </p:sp>
    </p:spTree>
    <p:extLst>
      <p:ext uri="{BB962C8B-B14F-4D97-AF65-F5344CB8AC3E}">
        <p14:creationId xmlns:p14="http://schemas.microsoft.com/office/powerpoint/2010/main" val="2294217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access is a database management system which enables </a:t>
            </a:r>
            <a:r>
              <a:rPr lang="en-US" err="1"/>
              <a:t>organisations</a:t>
            </a:r>
            <a:r>
              <a:rPr lang="en-US"/>
              <a:t> to store, manage and </a:t>
            </a:r>
            <a:r>
              <a:rPr lang="en-US" err="1"/>
              <a:t>analyse</a:t>
            </a:r>
            <a:r>
              <a:rPr lang="en-US"/>
              <a:t> huge data in an efficient manner (</a:t>
            </a:r>
            <a:r>
              <a:rPr lang="en-US" err="1"/>
              <a:t>Gillenson</a:t>
            </a:r>
            <a:r>
              <a:rPr lang="en-US"/>
              <a:t>, 2023). Access could be deployed to control complicated patient records and administrative data in health care </a:t>
            </a:r>
            <a:r>
              <a:rPr lang="en-US" err="1"/>
              <a:t>organisations</a:t>
            </a:r>
            <a:r>
              <a:rPr lang="en-US"/>
              <a:t> like Greenfield Home Care Agency. As compared to spreadsheet which most of the time is applied with small datasets, the Access enables </a:t>
            </a:r>
            <a:r>
              <a:rPr lang="en-US" err="1"/>
              <a:t>organisations</a:t>
            </a:r>
            <a:r>
              <a:rPr lang="en-US"/>
              <a:t> to have structured databases which contain information in many related tables. It becomes convenient to arrange patient information, schedule of appointments, and care plans, as well as employee data. The other benefit of Access is that it enables one to access data fast through queries, reports etc. As an illustration, managers can come up with reports about patient visits, delivering services or employees schedules. The data will also be accurate because of access since minimal duplication will be achieved and also because the information will be stored in an </a:t>
            </a:r>
            <a:r>
              <a:rPr lang="en-US" err="1"/>
              <a:t>organised</a:t>
            </a:r>
            <a:r>
              <a:rPr lang="en-US"/>
              <a:t> form (Giordani, et al., 2020). Access could be used to provide effective and safe management of data in combination with other Microsoft 365 applications. Consequently, it assists healthcare </a:t>
            </a:r>
            <a:r>
              <a:rPr lang="en-US" err="1"/>
              <a:t>organisations</a:t>
            </a:r>
            <a:r>
              <a:rPr lang="en-US"/>
              <a:t> with the management of huge quantities of data as well as enhancing efficiency within </a:t>
            </a:r>
            <a:r>
              <a:rPr lang="en-US" err="1"/>
              <a:t>organisations</a:t>
            </a:r>
            <a:r>
              <a:rPr lang="en-US"/>
              <a:t> and decision-making.</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BEBC10E-5397-4854-8DFF-88E792DAE4C0}" type="slidenum">
              <a:t>5</a:t>
            </a:fld>
            <a:endParaRPr lang="en-US"/>
          </a:p>
        </p:txBody>
      </p:sp>
    </p:spTree>
    <p:extLst>
      <p:ext uri="{BB962C8B-B14F-4D97-AF65-F5344CB8AC3E}">
        <p14:creationId xmlns:p14="http://schemas.microsoft.com/office/powerpoint/2010/main" val="3146608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Access has a number of benefits to </a:t>
            </a:r>
            <a:r>
              <a:rPr lang="en-US" err="1"/>
              <a:t>organisations</a:t>
            </a:r>
            <a:r>
              <a:rPr lang="en-US"/>
              <a:t> that require the use of high volumes of data (Armoogum and Khonje, 2021). In a healthcare setup like the Greenfield Home Care Agency, Access would assist to rank the information of patients, staff and schedule of services in a well structured database setup. The databases also enable the storage of information using a number of related tables compared to simple spreadsheets where the information is stored in only one table making it more </a:t>
            </a:r>
            <a:r>
              <a:rPr lang="en-US" err="1"/>
              <a:t>organised</a:t>
            </a:r>
            <a:r>
              <a:rPr lang="en-US"/>
              <a:t> and </a:t>
            </a:r>
            <a:r>
              <a:rPr lang="en-US" err="1"/>
              <a:t>minimising</a:t>
            </a:r>
            <a:r>
              <a:rPr lang="en-US"/>
              <a:t> cases of data duplication. The capability to generate queries and reports is one more significant advantage of Microsoft Access. The information made available using these tools enables managers to access the information within a short time and create helpful reports that can be prepared to monitor the processes of services delivery or patient care. Nevertheless, this is not without limitations. Microsoft Access is also more complicated compared to other </a:t>
            </a:r>
            <a:r>
              <a:rPr lang="en-US" err="1"/>
              <a:t>programmes</a:t>
            </a:r>
            <a:r>
              <a:rPr lang="en-US"/>
              <a:t> like the Excel </a:t>
            </a:r>
            <a:r>
              <a:rPr lang="en-US" err="1"/>
              <a:t>programme</a:t>
            </a:r>
            <a:r>
              <a:rPr lang="en-US"/>
              <a:t> and personnel might also need to train in its use (Tapuria et al., 2021). Besides that, database systems need frequent updates and maintenance to prevent the loss of information and make sure that all the information is accurate and safe.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BEBC10E-5397-4854-8DFF-88E792DAE4C0}" type="slidenum">
              <a:t>6</a:t>
            </a:fld>
            <a:endParaRPr lang="en-US"/>
          </a:p>
        </p:txBody>
      </p:sp>
    </p:spTree>
    <p:extLst>
      <p:ext uri="{BB962C8B-B14F-4D97-AF65-F5344CB8AC3E}">
        <p14:creationId xmlns:p14="http://schemas.microsoft.com/office/powerpoint/2010/main" val="3519124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use of structured databases is critical to the functioning of contemporary healthcare </a:t>
            </a:r>
            <a:r>
              <a:rPr lang="en-US" err="1"/>
              <a:t>organisations</a:t>
            </a:r>
            <a:r>
              <a:rPr lang="en-US"/>
              <a:t> since the information stored in these databases can be accessed in great quantities, </a:t>
            </a:r>
            <a:r>
              <a:rPr lang="en-US" err="1"/>
              <a:t>organised</a:t>
            </a:r>
            <a:r>
              <a:rPr lang="en-US"/>
              <a:t>, and readily accessible to the user. At the Greenfield Home Care Agency, numerous categories of information should be handled by the personnel, which may be patient information, care plan, appointment schedule, and records of the provided services. In the absence of a well-</a:t>
            </a:r>
            <a:r>
              <a:rPr lang="en-US" err="1"/>
              <a:t>organised</a:t>
            </a:r>
            <a:r>
              <a:rPr lang="en-US"/>
              <a:t> system, it may prove challenging to handle this information, and it may result in more mistakes. Other database systems like Microsoft Access enable the </a:t>
            </a:r>
            <a:r>
              <a:rPr lang="en-US" err="1"/>
              <a:t>organisation</a:t>
            </a:r>
            <a:r>
              <a:rPr lang="en-US"/>
              <a:t> of information into related tables thereby enhancing a better accuracy of the data and less repetitive cases. As an illustration, patient databases, employee databases and service boardings can be connected in the database. This enables the staff to access information fast when the need arises. Better decision making is also enhanced with the help of structured databases in that the managers are able to </a:t>
            </a:r>
            <a:r>
              <a:rPr lang="en-US" err="1"/>
              <a:t>analyse</a:t>
            </a:r>
            <a:r>
              <a:rPr lang="en-US"/>
              <a:t> information and produce a report of service delivery or patient care (</a:t>
            </a:r>
            <a:r>
              <a:rPr lang="en-US" err="1"/>
              <a:t>Gaoual</a:t>
            </a:r>
            <a:r>
              <a:rPr lang="en-US"/>
              <a:t> et al., 2025).</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BEBC10E-5397-4854-8DFF-88E792DAE4C0}" type="slidenum">
              <a:t>7</a:t>
            </a:fld>
            <a:endParaRPr lang="en-US"/>
          </a:p>
        </p:txBody>
      </p:sp>
    </p:spTree>
    <p:extLst>
      <p:ext uri="{BB962C8B-B14F-4D97-AF65-F5344CB8AC3E}">
        <p14:creationId xmlns:p14="http://schemas.microsoft.com/office/powerpoint/2010/main" val="2623724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OneDrive Microsoft one drive is the online storage solution where </a:t>
            </a:r>
            <a:r>
              <a:rPr lang="en-US" err="1"/>
              <a:t>organisations</a:t>
            </a:r>
            <a:r>
              <a:rPr lang="en-US"/>
              <a:t> keep and operate files online (Mohamad, and Hussin, 2021). OneDrive, which is a component in the Microsoft 365 environment, allows the staff to store documents, exchange information and cooperate with their colleagues in real-time. To </a:t>
            </a:r>
            <a:r>
              <a:rPr lang="en-US" err="1"/>
              <a:t>organisations</a:t>
            </a:r>
            <a:r>
              <a:rPr lang="en-US"/>
              <a:t> in the healthcare sector like the Greenfield Home Care Agency, this technology proves to be a major enhancement to the communication and coordination level among the staff members. As a visiting carer, you often move to other areas and are therefore required to be able to retrieve information about the patient or </a:t>
            </a:r>
            <a:r>
              <a:rPr lang="en-US" err="1"/>
              <a:t>organisational</a:t>
            </a:r>
            <a:r>
              <a:rPr lang="en-US"/>
              <a:t> documents during your time in the community. OneDrive will enable the personnel to access files safely both at the laptops, tablets, and mobile phones (</a:t>
            </a:r>
            <a:r>
              <a:rPr lang="en-US" err="1"/>
              <a:t>Gamnis</a:t>
            </a:r>
            <a:r>
              <a:rPr lang="en-US"/>
              <a:t>, </a:t>
            </a:r>
            <a:r>
              <a:rPr lang="en-US" err="1"/>
              <a:t>VanderLinden</a:t>
            </a:r>
            <a:r>
              <a:rPr lang="en-US"/>
              <a:t> and </a:t>
            </a:r>
            <a:r>
              <a:rPr lang="en-US" err="1"/>
              <a:t>Mailewa</a:t>
            </a:r>
            <a:r>
              <a:rPr lang="en-US"/>
              <a:t>, 2022). One more significant aspect of OneDrive is that it can provide two or more people with an opportunity to work with the same document at the same time. It implies that employees do not have to send many copies of the files and can correct the reports, care planning, or administrative documents.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BEBC10E-5397-4854-8DFF-88E792DAE4C0}" type="slidenum">
              <a:t>8</a:t>
            </a:fld>
            <a:endParaRPr lang="en-US"/>
          </a:p>
        </p:txBody>
      </p:sp>
    </p:spTree>
    <p:extLst>
      <p:ext uri="{BB962C8B-B14F-4D97-AF65-F5344CB8AC3E}">
        <p14:creationId xmlns:p14="http://schemas.microsoft.com/office/powerpoint/2010/main" val="920983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OneDrive has some benefits to the </a:t>
            </a:r>
            <a:r>
              <a:rPr lang="en-US" err="1"/>
              <a:t>organisation</a:t>
            </a:r>
            <a:r>
              <a:rPr lang="en-US"/>
              <a:t> that is engaged in digital records and team work. This is one of the greatest advantages because the files in OneDrive may be accessed in various locations and devices (Zhang, Muller and Wang, 2020). This flexibility comes in handy especially with </a:t>
            </a:r>
            <a:r>
              <a:rPr lang="en-US" err="1"/>
              <a:t>organisations</a:t>
            </a:r>
            <a:r>
              <a:rPr lang="en-US"/>
              <a:t> such as Greenfield Home Care Agency where employees work at the office and in the society. The other benefit is the possibility to work on common documents. The ability to edit files by more than one member of the team can enhance effectiveness as well as </a:t>
            </a:r>
            <a:r>
              <a:rPr lang="en-US" err="1"/>
              <a:t>minimise</a:t>
            </a:r>
            <a:r>
              <a:rPr lang="en-US"/>
              <a:t> multiple transmission of the files. Automatic backup is also provided in OneDrive. This will </a:t>
            </a:r>
            <a:r>
              <a:rPr lang="en-US" err="1"/>
              <a:t>minimise</a:t>
            </a:r>
            <a:r>
              <a:rPr lang="en-US"/>
              <a:t> chances of loss of vital documents caused by failure of hardware or accidental deletion. </a:t>
            </a:r>
          </a:p>
        </p:txBody>
      </p:sp>
      <p:sp>
        <p:nvSpPr>
          <p:cNvPr id="4" name="Slide Number Placeholder 3"/>
          <p:cNvSpPr>
            <a:spLocks noGrp="1"/>
          </p:cNvSpPr>
          <p:nvPr>
            <p:ph type="sldNum" sz="quarter" idx="5"/>
          </p:nvPr>
        </p:nvSpPr>
        <p:spPr/>
        <p:txBody>
          <a:bodyPr/>
          <a:lstStyle/>
          <a:p>
            <a:fld id="{EBEBC10E-5397-4854-8DFF-88E792DAE4C0}" type="slidenum">
              <a:t>9</a:t>
            </a:fld>
            <a:endParaRPr lang="en-US"/>
          </a:p>
        </p:txBody>
      </p:sp>
    </p:spTree>
    <p:extLst>
      <p:ext uri="{BB962C8B-B14F-4D97-AF65-F5344CB8AC3E}">
        <p14:creationId xmlns:p14="http://schemas.microsoft.com/office/powerpoint/2010/main" val="22135229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Despite the numerous advantages Microsoft OneDrive has as a document storage and collaboration platform, a number of challenges that </a:t>
            </a:r>
            <a:r>
              <a:rPr lang="en-US" err="1"/>
              <a:t>organisations</a:t>
            </a:r>
            <a:r>
              <a:rPr lang="en-US"/>
              <a:t> should take into consideration also exist. The problems that have been mentioned are those that OneDrive consumes a lot of internet connectivity. In some health care </a:t>
            </a:r>
            <a:r>
              <a:rPr lang="en-US" err="1"/>
              <a:t>organisations</a:t>
            </a:r>
            <a:r>
              <a:rPr lang="en-US"/>
              <a:t> like Greenfield Home Care Agency, there are carers who are operating in the community contexts where the internet services may not be efficient in all times. This may create a challenge of obtaining or updating files on demand. The other challenge is associated with digital literacy. The extent of familiarity with cloud based storage systems is not always high among all the staff members and therefore some of these staff members might need training to be proficient with OneDrive (Sharma, </a:t>
            </a:r>
            <a:r>
              <a:rPr lang="en-US" err="1"/>
              <a:t>Shingatgeri</a:t>
            </a:r>
            <a:r>
              <a:rPr lang="en-US"/>
              <a:t> and Pal, 2021). It is likely that employees lack adequate training and can hardly cope with files or cooperate with their colleagues. The issue of security is also critical. Unless file sharing permissions are set appropriately, it is a possibility that </a:t>
            </a:r>
            <a:r>
              <a:rPr lang="en-US" err="1"/>
              <a:t>unauthorised</a:t>
            </a:r>
            <a:r>
              <a:rPr lang="en-US"/>
              <a:t> people can access sensitive patient information. </a:t>
            </a:r>
          </a:p>
        </p:txBody>
      </p:sp>
      <p:sp>
        <p:nvSpPr>
          <p:cNvPr id="4" name="Slide Number Placeholder 3"/>
          <p:cNvSpPr>
            <a:spLocks noGrp="1"/>
          </p:cNvSpPr>
          <p:nvPr>
            <p:ph type="sldNum" sz="quarter" idx="5"/>
          </p:nvPr>
        </p:nvSpPr>
        <p:spPr/>
        <p:txBody>
          <a:bodyPr/>
          <a:lstStyle/>
          <a:p>
            <a:fld id="{EBEBC10E-5397-4854-8DFF-88E792DAE4C0}" type="slidenum">
              <a:t>10</a:t>
            </a:fld>
            <a:endParaRPr lang="en-US"/>
          </a:p>
        </p:txBody>
      </p:sp>
    </p:spTree>
    <p:extLst>
      <p:ext uri="{BB962C8B-B14F-4D97-AF65-F5344CB8AC3E}">
        <p14:creationId xmlns:p14="http://schemas.microsoft.com/office/powerpoint/2010/main" val="1825325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healthcare </a:t>
            </a:r>
            <a:r>
              <a:rPr lang="en-US" err="1"/>
              <a:t>organisations</a:t>
            </a:r>
            <a:r>
              <a:rPr lang="en-US"/>
              <a:t> involved in the work with sensitive information of patients need the digital safety. In order to safeguard confidential information in the Greenfield Home Care Agency, there should be an explicit digital safety action plan. Secure access to systems is one of the important steps. This is possible through the use of strong passwords and multi-factor authentication. These will lower the chances of </a:t>
            </a:r>
            <a:r>
              <a:rPr lang="en-US" err="1"/>
              <a:t>unauthorised</a:t>
            </a:r>
            <a:r>
              <a:rPr lang="en-US"/>
              <a:t> access to confidential information. Educating employees to not ignore threats related to cybersecurity is another move that should be taken. Malicious links and phishing emails are the pitfalls that may cause the data breach. The employees must know how to </a:t>
            </a:r>
            <a:r>
              <a:rPr lang="en-US" err="1"/>
              <a:t>recognise</a:t>
            </a:r>
            <a:r>
              <a:rPr lang="en-US"/>
              <a:t> any suspicious messages and how to report them. There is also the need to have secure data management. To store patient records and </a:t>
            </a:r>
            <a:r>
              <a:rPr lang="en-US" err="1"/>
              <a:t>organisation</a:t>
            </a:r>
            <a:r>
              <a:rPr lang="en-US"/>
              <a:t> documents, one should use secure cloud-based systems like the OneDrive in Microsoft 365 (Lang et al., 2023).</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BEBC10E-5397-4854-8DFF-88E792DAE4C0}" type="slidenum">
              <a:t>11</a:t>
            </a:fld>
            <a:endParaRPr lang="en-US"/>
          </a:p>
        </p:txBody>
      </p:sp>
    </p:spTree>
    <p:extLst>
      <p:ext uri="{BB962C8B-B14F-4D97-AF65-F5344CB8AC3E}">
        <p14:creationId xmlns:p14="http://schemas.microsoft.com/office/powerpoint/2010/main" val="3807356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sum up, digital technologies are gaining role in healthcare </a:t>
            </a:r>
            <a:r>
              <a:rPr lang="en-US" err="1"/>
              <a:t>organisations</a:t>
            </a:r>
            <a:r>
              <a:rPr lang="en-US"/>
              <a:t>. The Microsoft 365 environment offers tools that can contribute a great benefit to communication, collaboration, and data management. To illustrate, Microsoft Access can offer an </a:t>
            </a:r>
            <a:r>
              <a:rPr lang="en-US" err="1"/>
              <a:t>organised</a:t>
            </a:r>
            <a:r>
              <a:rPr lang="en-US"/>
              <a:t> data storage system to enable </a:t>
            </a:r>
            <a:r>
              <a:rPr lang="en-US" err="1"/>
              <a:t>organisations</a:t>
            </a:r>
            <a:r>
              <a:rPr lang="en-US"/>
              <a:t> handle huge data base effectively. It enables healthcare providers to store information about the patients safely and come up with helpful reports to use in making decisions. Likewise, Microsoft OneDrive provides a cloud based storage facility through which the staff can access and share documents across other geographical locations. This enhances team work and offers access to files which are vital whenever required. Nonetheless, staff training and good digital safety </a:t>
            </a:r>
            <a:r>
              <a:rPr lang="en-US" err="1"/>
              <a:t>practises</a:t>
            </a:r>
            <a:r>
              <a:rPr lang="en-US"/>
              <a:t> are also present factors that determine the successful execution of digital tools. The employees should be able to operate these technologies and adhere to cybersecurity </a:t>
            </a:r>
            <a:r>
              <a:rPr lang="en-US" err="1"/>
              <a:t>practises</a:t>
            </a:r>
            <a:r>
              <a:rPr lang="en-US"/>
              <a:t> to avoid incurring sensitive information about the patient.</a:t>
            </a:r>
          </a:p>
        </p:txBody>
      </p:sp>
      <p:sp>
        <p:nvSpPr>
          <p:cNvPr id="4" name="Slide Number Placeholder 3"/>
          <p:cNvSpPr>
            <a:spLocks noGrp="1"/>
          </p:cNvSpPr>
          <p:nvPr>
            <p:ph type="sldNum" sz="quarter" idx="5"/>
          </p:nvPr>
        </p:nvSpPr>
        <p:spPr/>
        <p:txBody>
          <a:bodyPr/>
          <a:lstStyle/>
          <a:p>
            <a:fld id="{EBEBC10E-5397-4854-8DFF-88E792DAE4C0}" type="slidenum">
              <a:t>12</a:t>
            </a:fld>
            <a:endParaRPr lang="en-US"/>
          </a:p>
        </p:txBody>
      </p:sp>
    </p:spTree>
    <p:extLst>
      <p:ext uri="{BB962C8B-B14F-4D97-AF65-F5344CB8AC3E}">
        <p14:creationId xmlns:p14="http://schemas.microsoft.com/office/powerpoint/2010/main" val="1767143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pmc.ncbi.nlm.nih.gov/articles/PMC797702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 name="Rectangle 214">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467635" y="582227"/>
            <a:ext cx="4978399" cy="3165045"/>
          </a:xfrm>
        </p:spPr>
        <p:txBody>
          <a:bodyPr anchor="b">
            <a:normAutofit/>
          </a:bodyPr>
          <a:lstStyle/>
          <a:p>
            <a:pPr algn="l"/>
            <a:r>
              <a:rPr lang="en-US" sz="5200" dirty="0">
                <a:ea typeface="+mj-lt"/>
                <a:cs typeface="+mj-lt"/>
              </a:rPr>
              <a:t>Digital Skills and Research Methods</a:t>
            </a:r>
            <a:endParaRPr lang="en-US" sz="5200" dirty="0"/>
          </a:p>
          <a:p>
            <a:pPr algn="l"/>
            <a:r>
              <a:rPr lang="en-US" sz="5200" dirty="0">
                <a:ea typeface="+mj-lt"/>
                <a:cs typeface="+mj-lt"/>
              </a:rPr>
              <a:t>LCHS4007</a:t>
            </a:r>
            <a:endParaRPr lang="en-US" sz="5200" dirty="0"/>
          </a:p>
        </p:txBody>
      </p:sp>
      <p:pic>
        <p:nvPicPr>
          <p:cNvPr id="200" name="Graphic 199" descr="Head with Gears">
            <a:extLst>
              <a:ext uri="{FF2B5EF4-FFF2-40B4-BE49-F238E27FC236}">
                <a16:creationId xmlns:a16="http://schemas.microsoft.com/office/drawing/2014/main" id="{38C457BD-23A0-7B7E-C08F-34C93C4CDAF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202" name="Graphic 201" descr="Head with Gears">
            <a:extLst>
              <a:ext uri="{FF2B5EF4-FFF2-40B4-BE49-F238E27FC236}">
                <a16:creationId xmlns:a16="http://schemas.microsoft.com/office/drawing/2014/main" id="{5A58BA4F-7601-479B-90C8-8272BDBA29D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pic>
        <p:nvPicPr>
          <p:cNvPr id="1026" name="Picture 2" descr="UWTSDLondon (@UWTSDLondon) / Posts / X">
            <a:extLst>
              <a:ext uri="{FF2B5EF4-FFF2-40B4-BE49-F238E27FC236}">
                <a16:creationId xmlns:a16="http://schemas.microsoft.com/office/drawing/2014/main" id="{7CDE6E57-AA5B-CC41-A2A9-359E51F9F3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0991"/>
            <a:ext cx="2749817" cy="2164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13">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graphicFrame>
        <p:nvGraphicFramePr>
          <p:cNvPr id="5" name="Table 4">
            <a:extLst>
              <a:ext uri="{FF2B5EF4-FFF2-40B4-BE49-F238E27FC236}">
                <a16:creationId xmlns:a16="http://schemas.microsoft.com/office/drawing/2014/main" id="{72FF4691-3CF7-9A54-0C80-85D4FC5F3CA3}"/>
              </a:ext>
            </a:extLst>
          </p:cNvPr>
          <p:cNvGraphicFramePr>
            <a:graphicFrameLocks noGrp="1"/>
          </p:cNvGraphicFramePr>
          <p:nvPr/>
        </p:nvGraphicFramePr>
        <p:xfrm>
          <a:off x="1777266" y="1286934"/>
          <a:ext cx="8637470" cy="4105950"/>
        </p:xfrm>
        <a:graphic>
          <a:graphicData uri="http://schemas.openxmlformats.org/drawingml/2006/table">
            <a:tbl>
              <a:tblPr firstRow="1" bandRow="1">
                <a:tableStyleId>{8EC20E35-A176-4012-BC5E-935CFFF8708E}</a:tableStyleId>
              </a:tblPr>
              <a:tblGrid>
                <a:gridCol w="4738598">
                  <a:extLst>
                    <a:ext uri="{9D8B030D-6E8A-4147-A177-3AD203B41FA5}">
                      <a16:colId xmlns:a16="http://schemas.microsoft.com/office/drawing/2014/main" val="1364538379"/>
                    </a:ext>
                  </a:extLst>
                </a:gridCol>
                <a:gridCol w="2010581">
                  <a:extLst>
                    <a:ext uri="{9D8B030D-6E8A-4147-A177-3AD203B41FA5}">
                      <a16:colId xmlns:a16="http://schemas.microsoft.com/office/drawing/2014/main" val="3891606853"/>
                    </a:ext>
                  </a:extLst>
                </a:gridCol>
                <a:gridCol w="1888291">
                  <a:extLst>
                    <a:ext uri="{9D8B030D-6E8A-4147-A177-3AD203B41FA5}">
                      <a16:colId xmlns:a16="http://schemas.microsoft.com/office/drawing/2014/main" val="3233072660"/>
                    </a:ext>
                  </a:extLst>
                </a:gridCol>
              </a:tblGrid>
              <a:tr h="684325">
                <a:tc>
                  <a:txBody>
                    <a:bodyPr/>
                    <a:lstStyle/>
                    <a:p>
                      <a:pPr algn="ctr" rtl="0" fontAlgn="t">
                        <a:buNone/>
                      </a:pPr>
                      <a:r>
                        <a:rPr lang="en-US" sz="2400" b="1">
                          <a:effectLst/>
                        </a:rPr>
                        <a:t>Student Name</a:t>
                      </a:r>
                      <a:endParaRPr lang="en-US" sz="3600">
                        <a:effectLst/>
                      </a:endParaRPr>
                    </a:p>
                  </a:txBody>
                  <a:tcPr marL="125426" marR="125426" marT="125426" marB="125426"/>
                </a:tc>
                <a:tc>
                  <a:txBody>
                    <a:bodyPr/>
                    <a:lstStyle/>
                    <a:p>
                      <a:pPr algn="ctr" rtl="0" fontAlgn="t">
                        <a:buNone/>
                      </a:pPr>
                      <a:r>
                        <a:rPr lang="en-US" sz="2400" b="1">
                          <a:effectLst/>
                        </a:rPr>
                        <a:t>Student Nr</a:t>
                      </a:r>
                      <a:endParaRPr lang="en-US" sz="3600">
                        <a:effectLst/>
                      </a:endParaRPr>
                    </a:p>
                  </a:txBody>
                  <a:tcPr marL="125426" marR="125426" marT="125426" marB="125426"/>
                </a:tc>
                <a:tc>
                  <a:txBody>
                    <a:bodyPr/>
                    <a:lstStyle/>
                    <a:p>
                      <a:pPr algn="ctr" rtl="0" fontAlgn="t">
                        <a:buNone/>
                      </a:pPr>
                      <a:r>
                        <a:rPr lang="en-US" sz="2400" b="1">
                          <a:effectLst/>
                        </a:rPr>
                        <a:t>Slides</a:t>
                      </a:r>
                      <a:endParaRPr lang="en-US" sz="3600">
                        <a:effectLst/>
                      </a:endParaRPr>
                    </a:p>
                  </a:txBody>
                  <a:tcPr marL="125426" marR="125426" marT="125426" marB="125426"/>
                </a:tc>
                <a:extLst>
                  <a:ext uri="{0D108BD9-81ED-4DB2-BD59-A6C34878D82A}">
                    <a16:rowId xmlns:a16="http://schemas.microsoft.com/office/drawing/2014/main" val="892524792"/>
                  </a:ext>
                </a:extLst>
              </a:tr>
              <a:tr h="684325">
                <a:tc>
                  <a:txBody>
                    <a:bodyPr/>
                    <a:lstStyle/>
                    <a:p>
                      <a:pPr algn="just" rtl="0" fontAlgn="t">
                        <a:buNone/>
                      </a:pPr>
                      <a:r>
                        <a:rPr lang="en-US" sz="2400">
                          <a:effectLst/>
                        </a:rPr>
                        <a:t>Halyna Vuiv</a:t>
                      </a:r>
                      <a:endParaRPr lang="en-US" sz="3600">
                        <a:effectLst/>
                      </a:endParaRPr>
                    </a:p>
                  </a:txBody>
                  <a:tcPr marL="125426" marR="125426" marT="125426" marB="125426"/>
                </a:tc>
                <a:tc>
                  <a:txBody>
                    <a:bodyPr/>
                    <a:lstStyle/>
                    <a:p>
                      <a:pPr algn="just" rtl="0" fontAlgn="t">
                        <a:buNone/>
                      </a:pPr>
                      <a:r>
                        <a:rPr lang="en-US" sz="2400">
                          <a:effectLst/>
                        </a:rPr>
                        <a:t>2525901</a:t>
                      </a:r>
                      <a:endParaRPr lang="en-US" sz="3600">
                        <a:effectLst/>
                      </a:endParaRPr>
                    </a:p>
                  </a:txBody>
                  <a:tcPr marL="125426" marR="125426" marT="125426" marB="125426"/>
                </a:tc>
                <a:tc>
                  <a:txBody>
                    <a:bodyPr/>
                    <a:lstStyle/>
                    <a:p>
                      <a:pPr algn="just" rtl="0" fontAlgn="t">
                        <a:buNone/>
                      </a:pPr>
                      <a:r>
                        <a:rPr lang="en-US" sz="2400">
                          <a:effectLst/>
                        </a:rPr>
                        <a:t>Slide 1, 2</a:t>
                      </a:r>
                      <a:endParaRPr lang="en-US" sz="3600">
                        <a:effectLst/>
                      </a:endParaRPr>
                    </a:p>
                  </a:txBody>
                  <a:tcPr marL="125426" marR="125426" marT="125426" marB="125426"/>
                </a:tc>
                <a:extLst>
                  <a:ext uri="{0D108BD9-81ED-4DB2-BD59-A6C34878D82A}">
                    <a16:rowId xmlns:a16="http://schemas.microsoft.com/office/drawing/2014/main" val="2329648846"/>
                  </a:ext>
                </a:extLst>
              </a:tr>
              <a:tr h="684325">
                <a:tc>
                  <a:txBody>
                    <a:bodyPr/>
                    <a:lstStyle/>
                    <a:p>
                      <a:pPr algn="just" rtl="0" fontAlgn="t">
                        <a:buNone/>
                      </a:pPr>
                      <a:r>
                        <a:rPr lang="en-US" sz="2400" dirty="0">
                          <a:effectLst/>
                        </a:rPr>
                        <a:t>Nadejda </a:t>
                      </a:r>
                      <a:r>
                        <a:rPr lang="en-US" sz="2400" dirty="0" err="1">
                          <a:effectLst/>
                        </a:rPr>
                        <a:t>Ducantoni</a:t>
                      </a:r>
                      <a:endParaRPr lang="en-US" sz="3600" dirty="0">
                        <a:effectLst/>
                      </a:endParaRPr>
                    </a:p>
                  </a:txBody>
                  <a:tcPr marL="125426" marR="125426" marT="125426" marB="125426"/>
                </a:tc>
                <a:tc>
                  <a:txBody>
                    <a:bodyPr/>
                    <a:lstStyle/>
                    <a:p>
                      <a:pPr algn="just" rtl="0" fontAlgn="t">
                        <a:buNone/>
                      </a:pPr>
                      <a:r>
                        <a:rPr lang="en-US" sz="2400" dirty="0">
                          <a:effectLst/>
                        </a:rPr>
                        <a:t>2531000</a:t>
                      </a:r>
                      <a:endParaRPr lang="en-US" sz="3600" dirty="0">
                        <a:effectLst/>
                      </a:endParaRPr>
                    </a:p>
                  </a:txBody>
                  <a:tcPr marL="125426" marR="125426" marT="125426" marB="125426"/>
                </a:tc>
                <a:tc>
                  <a:txBody>
                    <a:bodyPr/>
                    <a:lstStyle/>
                    <a:p>
                      <a:pPr algn="just" rtl="0" fontAlgn="t">
                        <a:buNone/>
                      </a:pPr>
                      <a:r>
                        <a:rPr lang="en-US" sz="2400">
                          <a:effectLst/>
                        </a:rPr>
                        <a:t>Slide 3, 4</a:t>
                      </a:r>
                      <a:endParaRPr lang="en-US" sz="3600">
                        <a:effectLst/>
                      </a:endParaRPr>
                    </a:p>
                  </a:txBody>
                  <a:tcPr marL="125426" marR="125426" marT="125426" marB="125426"/>
                </a:tc>
                <a:extLst>
                  <a:ext uri="{0D108BD9-81ED-4DB2-BD59-A6C34878D82A}">
                    <a16:rowId xmlns:a16="http://schemas.microsoft.com/office/drawing/2014/main" val="1055016825"/>
                  </a:ext>
                </a:extLst>
              </a:tr>
              <a:tr h="684325">
                <a:tc>
                  <a:txBody>
                    <a:bodyPr/>
                    <a:lstStyle/>
                    <a:p>
                      <a:pPr algn="just" rtl="0" fontAlgn="t">
                        <a:buNone/>
                      </a:pPr>
                      <a:r>
                        <a:rPr lang="en-US" sz="2400">
                          <a:effectLst/>
                        </a:rPr>
                        <a:t>Marilyne Cassell</a:t>
                      </a:r>
                      <a:endParaRPr lang="en-US" sz="3600">
                        <a:effectLst/>
                      </a:endParaRPr>
                    </a:p>
                  </a:txBody>
                  <a:tcPr marL="125426" marR="125426" marT="125426" marB="125426"/>
                </a:tc>
                <a:tc>
                  <a:txBody>
                    <a:bodyPr/>
                    <a:lstStyle/>
                    <a:p>
                      <a:pPr algn="just" rtl="0" fontAlgn="t">
                        <a:buNone/>
                      </a:pPr>
                      <a:r>
                        <a:rPr lang="en-US" sz="2400">
                          <a:effectLst/>
                        </a:rPr>
                        <a:t>2529839</a:t>
                      </a:r>
                      <a:endParaRPr lang="en-US" sz="3600">
                        <a:effectLst/>
                      </a:endParaRPr>
                    </a:p>
                  </a:txBody>
                  <a:tcPr marL="125426" marR="125426" marT="125426" marB="125426"/>
                </a:tc>
                <a:tc>
                  <a:txBody>
                    <a:bodyPr/>
                    <a:lstStyle/>
                    <a:p>
                      <a:pPr algn="just" rtl="0" fontAlgn="t">
                        <a:buNone/>
                      </a:pPr>
                      <a:r>
                        <a:rPr lang="en-US" sz="2400">
                          <a:effectLst/>
                        </a:rPr>
                        <a:t>Slide 5, 6</a:t>
                      </a:r>
                      <a:endParaRPr lang="en-US" sz="3600">
                        <a:effectLst/>
                      </a:endParaRPr>
                    </a:p>
                  </a:txBody>
                  <a:tcPr marL="125426" marR="125426" marT="125426" marB="125426"/>
                </a:tc>
                <a:extLst>
                  <a:ext uri="{0D108BD9-81ED-4DB2-BD59-A6C34878D82A}">
                    <a16:rowId xmlns:a16="http://schemas.microsoft.com/office/drawing/2014/main" val="1716508707"/>
                  </a:ext>
                </a:extLst>
              </a:tr>
              <a:tr h="684325">
                <a:tc>
                  <a:txBody>
                    <a:bodyPr/>
                    <a:lstStyle/>
                    <a:p>
                      <a:pPr algn="just" rtl="0" fontAlgn="t">
                        <a:buNone/>
                      </a:pPr>
                      <a:r>
                        <a:rPr lang="en-US" sz="2400">
                          <a:effectLst/>
                        </a:rPr>
                        <a:t>Mariana Iancu</a:t>
                      </a:r>
                      <a:endParaRPr lang="en-US" sz="3600">
                        <a:effectLst/>
                      </a:endParaRPr>
                    </a:p>
                  </a:txBody>
                  <a:tcPr marL="125426" marR="125426" marT="125426" marB="125426"/>
                </a:tc>
                <a:tc>
                  <a:txBody>
                    <a:bodyPr/>
                    <a:lstStyle/>
                    <a:p>
                      <a:pPr algn="just" rtl="0" fontAlgn="t">
                        <a:buNone/>
                      </a:pPr>
                      <a:r>
                        <a:rPr lang="en-US" sz="2400">
                          <a:effectLst/>
                        </a:rPr>
                        <a:t>2530098</a:t>
                      </a:r>
                      <a:endParaRPr lang="en-US" sz="3600">
                        <a:effectLst/>
                      </a:endParaRPr>
                    </a:p>
                  </a:txBody>
                  <a:tcPr marL="125426" marR="125426" marT="125426" marB="125426"/>
                </a:tc>
                <a:tc>
                  <a:txBody>
                    <a:bodyPr/>
                    <a:lstStyle/>
                    <a:p>
                      <a:pPr algn="just" rtl="0" fontAlgn="t">
                        <a:buNone/>
                      </a:pPr>
                      <a:r>
                        <a:rPr lang="en-US" sz="2400">
                          <a:effectLst/>
                        </a:rPr>
                        <a:t>Slide 7, 8</a:t>
                      </a:r>
                      <a:endParaRPr lang="en-US" sz="3600">
                        <a:effectLst/>
                      </a:endParaRPr>
                    </a:p>
                  </a:txBody>
                  <a:tcPr marL="125426" marR="125426" marT="125426" marB="125426"/>
                </a:tc>
                <a:extLst>
                  <a:ext uri="{0D108BD9-81ED-4DB2-BD59-A6C34878D82A}">
                    <a16:rowId xmlns:a16="http://schemas.microsoft.com/office/drawing/2014/main" val="3957605757"/>
                  </a:ext>
                </a:extLst>
              </a:tr>
              <a:tr h="684325">
                <a:tc>
                  <a:txBody>
                    <a:bodyPr/>
                    <a:lstStyle/>
                    <a:p>
                      <a:pPr algn="just" rtl="0" fontAlgn="t">
                        <a:buNone/>
                      </a:pPr>
                      <a:r>
                        <a:rPr lang="en-US" sz="2400">
                          <a:effectLst/>
                        </a:rPr>
                        <a:t>Cristian Andrey Castillo Hurtado</a:t>
                      </a:r>
                      <a:endParaRPr lang="en-US" sz="3600">
                        <a:effectLst/>
                      </a:endParaRPr>
                    </a:p>
                  </a:txBody>
                  <a:tcPr marL="125426" marR="125426" marT="125426" marB="125426"/>
                </a:tc>
                <a:tc>
                  <a:txBody>
                    <a:bodyPr/>
                    <a:lstStyle/>
                    <a:p>
                      <a:pPr algn="just" rtl="0" fontAlgn="t">
                        <a:buNone/>
                      </a:pPr>
                      <a:r>
                        <a:rPr lang="en-US" sz="2400">
                          <a:effectLst/>
                        </a:rPr>
                        <a:t>2517415</a:t>
                      </a:r>
                      <a:endParaRPr lang="en-US" sz="3600">
                        <a:effectLst/>
                      </a:endParaRPr>
                    </a:p>
                  </a:txBody>
                  <a:tcPr marL="125426" marR="125426" marT="125426" marB="125426"/>
                </a:tc>
                <a:tc>
                  <a:txBody>
                    <a:bodyPr/>
                    <a:lstStyle/>
                    <a:p>
                      <a:pPr algn="just" rtl="0" fontAlgn="t">
                        <a:buNone/>
                      </a:pPr>
                      <a:r>
                        <a:rPr lang="en-US" sz="2400" dirty="0">
                          <a:effectLst/>
                        </a:rPr>
                        <a:t>Slide 9, 10</a:t>
                      </a:r>
                      <a:endParaRPr lang="en-US" sz="3600" dirty="0">
                        <a:effectLst/>
                      </a:endParaRPr>
                    </a:p>
                  </a:txBody>
                  <a:tcPr marL="125426" marR="125426" marT="125426" marB="125426"/>
                </a:tc>
                <a:extLst>
                  <a:ext uri="{0D108BD9-81ED-4DB2-BD59-A6C34878D82A}">
                    <a16:rowId xmlns:a16="http://schemas.microsoft.com/office/drawing/2014/main" val="796794991"/>
                  </a:ext>
                </a:extLst>
              </a:tr>
            </a:tbl>
          </a:graphicData>
        </a:graphic>
      </p:graphicFrame>
    </p:spTree>
    <p:extLst>
      <p:ext uri="{BB962C8B-B14F-4D97-AF65-F5344CB8AC3E}">
        <p14:creationId xmlns:p14="http://schemas.microsoft.com/office/powerpoint/2010/main" val="2343126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Choose the Best Home Care Agency | Seniors Guide">
            <a:extLst>
              <a:ext uri="{FF2B5EF4-FFF2-40B4-BE49-F238E27FC236}">
                <a16:creationId xmlns:a16="http://schemas.microsoft.com/office/drawing/2014/main" id="{1328CA9A-34B7-7508-00BA-88EF83F04DD2}"/>
              </a:ext>
            </a:extLst>
          </p:cNvPr>
          <p:cNvPicPr>
            <a:picLocks noChangeAspect="1"/>
          </p:cNvPicPr>
          <p:nvPr/>
        </p:nvPicPr>
        <p:blipFill>
          <a:blip r:embed="rId3"/>
          <a:srcRect l="16930" r="3759"/>
          <a:stretch>
            <a:fillRect/>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7C3809-6F3D-C3B8-6F8E-8DBFC889F0B1}"/>
              </a:ext>
            </a:extLst>
          </p:cNvPr>
          <p:cNvSpPr>
            <a:spLocks noGrp="1"/>
          </p:cNvSpPr>
          <p:nvPr>
            <p:ph type="title"/>
          </p:nvPr>
        </p:nvSpPr>
        <p:spPr>
          <a:xfrm>
            <a:off x="7531610" y="365125"/>
            <a:ext cx="3822189" cy="1899912"/>
          </a:xfrm>
        </p:spPr>
        <p:txBody>
          <a:bodyPr>
            <a:normAutofit/>
          </a:bodyPr>
          <a:lstStyle/>
          <a:p>
            <a:r>
              <a:rPr lang="en-US" sz="4000">
                <a:ea typeface="+mj-lt"/>
                <a:cs typeface="+mj-lt"/>
              </a:rPr>
              <a:t>Introduction </a:t>
            </a:r>
            <a:endParaRPr lang="en-US" sz="4000"/>
          </a:p>
        </p:txBody>
      </p:sp>
      <p:sp>
        <p:nvSpPr>
          <p:cNvPr id="3" name="Content Placeholder 2">
            <a:extLst>
              <a:ext uri="{FF2B5EF4-FFF2-40B4-BE49-F238E27FC236}">
                <a16:creationId xmlns:a16="http://schemas.microsoft.com/office/drawing/2014/main" id="{CCD9205E-9315-4A04-AC0A-AE71347AFC44}"/>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300">
                <a:ea typeface="+mn-lt"/>
                <a:cs typeface="+mn-lt"/>
              </a:rPr>
              <a:t>Greenfield Home Care Agency offers person-centred services to older adults residing in the community on their own (Greenfield et al., 2025).</a:t>
            </a:r>
            <a:endParaRPr lang="en-US" sz="1300"/>
          </a:p>
          <a:p>
            <a:r>
              <a:rPr lang="en-US" sz="1300">
                <a:ea typeface="+mn-lt"/>
                <a:cs typeface="+mn-lt"/>
              </a:rPr>
              <a:t>These employees comprise the care coordinators, nurses, visiting carers and administrative staff.</a:t>
            </a:r>
            <a:endParaRPr lang="en-US" sz="1300"/>
          </a:p>
          <a:p>
            <a:r>
              <a:rPr lang="en-US" sz="1300">
                <a:ea typeface="+mn-lt"/>
                <a:cs typeface="+mn-lt"/>
              </a:rPr>
              <a:t>The agency is aimed at providing care services that are high in quality and safe and effective in terms of coordination of care (NIH, 2021).</a:t>
            </a:r>
            <a:endParaRPr lang="en-US" sz="1300"/>
          </a:p>
          <a:p>
            <a:r>
              <a:rPr lang="en-US" sz="1300">
                <a:ea typeface="+mn-lt"/>
                <a:cs typeface="+mn-lt"/>
              </a:rPr>
              <a:t>Recently, Greenfield announced the digital tools of Microsoft 365 as a way to enhance communication and documentation.</a:t>
            </a:r>
            <a:endParaRPr lang="en-US" sz="1300"/>
          </a:p>
          <a:p>
            <a:r>
              <a:rPr lang="en-US" sz="1300">
                <a:ea typeface="+mn-lt"/>
                <a:cs typeface="+mn-lt"/>
              </a:rPr>
              <a:t>Employees are yet to be sufficiently confident in the usage of these digital technologies.</a:t>
            </a:r>
            <a:endParaRPr lang="en-US" sz="1300"/>
          </a:p>
          <a:p>
            <a:endParaRPr lang="en-US" sz="1300"/>
          </a:p>
        </p:txBody>
      </p:sp>
    </p:spTree>
    <p:extLst>
      <p:ext uri="{BB962C8B-B14F-4D97-AF65-F5344CB8AC3E}">
        <p14:creationId xmlns:p14="http://schemas.microsoft.com/office/powerpoint/2010/main" val="228488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2F822-8A55-D407-5899-E78D4567275B}"/>
              </a:ext>
            </a:extLst>
          </p:cNvPr>
          <p:cNvSpPr>
            <a:spLocks noGrp="1"/>
          </p:cNvSpPr>
          <p:nvPr>
            <p:ph type="title"/>
          </p:nvPr>
        </p:nvSpPr>
        <p:spPr>
          <a:xfrm>
            <a:off x="761803" y="350196"/>
            <a:ext cx="4646904" cy="1624520"/>
          </a:xfrm>
        </p:spPr>
        <p:txBody>
          <a:bodyPr anchor="ctr">
            <a:normAutofit/>
          </a:bodyPr>
          <a:lstStyle/>
          <a:p>
            <a:r>
              <a:rPr lang="en-US" sz="3700">
                <a:ea typeface="+mj-lt"/>
                <a:cs typeface="+mj-lt"/>
              </a:rPr>
              <a:t>Digital Challenges and the Need for Microsoft 365 at Greenfield</a:t>
            </a:r>
            <a:endParaRPr lang="en-US" sz="3700"/>
          </a:p>
        </p:txBody>
      </p:sp>
      <p:sp>
        <p:nvSpPr>
          <p:cNvPr id="3" name="Content Placeholder 2">
            <a:extLst>
              <a:ext uri="{FF2B5EF4-FFF2-40B4-BE49-F238E27FC236}">
                <a16:creationId xmlns:a16="http://schemas.microsoft.com/office/drawing/2014/main" id="{6037D891-716F-A3C1-B0C0-4595D65BFC2F}"/>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1600">
                <a:ea typeface="+mn-lt"/>
                <a:cs typeface="+mn-lt"/>
              </a:rPr>
              <a:t>The employees used to use paper records and manual documentation systems.</a:t>
            </a:r>
            <a:endParaRPr lang="en-US" sz="1600"/>
          </a:p>
          <a:p>
            <a:r>
              <a:rPr lang="en-US" sz="1600">
                <a:ea typeface="+mn-lt"/>
                <a:cs typeface="+mn-lt"/>
              </a:rPr>
              <a:t>There is no rapid or clear communication between the office and carers in the community.</a:t>
            </a:r>
            <a:endParaRPr lang="en-US" sz="1600"/>
          </a:p>
          <a:p>
            <a:r>
              <a:rPr lang="en-US" sz="1600">
                <a:ea typeface="+mn-lt"/>
                <a:cs typeface="+mn-lt"/>
              </a:rPr>
              <a:t>To store patient information, it is necessary to have safe and structured computerised databases (Chegini et al., 2021).</a:t>
            </a:r>
            <a:endParaRPr lang="en-US" sz="1600"/>
          </a:p>
          <a:p>
            <a:r>
              <a:rPr lang="en-US" sz="1600">
                <a:ea typeface="+mn-lt"/>
                <a:cs typeface="+mn-lt"/>
              </a:rPr>
              <a:t>The tools of Microsoft 365 assist in the advancement of collaboration, sharing of documents, and management of workflow (Drozd et al., 2024).</a:t>
            </a:r>
            <a:endParaRPr lang="en-US" sz="1600"/>
          </a:p>
          <a:p>
            <a:r>
              <a:rPr lang="en-US" sz="1600">
                <a:ea typeface="+mn-lt"/>
                <a:cs typeface="+mn-lt"/>
              </a:rPr>
              <a:t>Digital systems are able to enhance efficiency, precision, and coordination of the services.</a:t>
            </a:r>
            <a:endParaRPr lang="en-US" sz="1600"/>
          </a:p>
          <a:p>
            <a:endParaRPr lang="en-US" sz="1600"/>
          </a:p>
        </p:txBody>
      </p:sp>
      <p:pic>
        <p:nvPicPr>
          <p:cNvPr id="5" name="Picture 4" descr="A hand holding a pen and shading circles on a sheet">
            <a:extLst>
              <a:ext uri="{FF2B5EF4-FFF2-40B4-BE49-F238E27FC236}">
                <a16:creationId xmlns:a16="http://schemas.microsoft.com/office/drawing/2014/main" id="{D6D793BA-582A-1B60-9E38-95146025B6A7}"/>
              </a:ext>
            </a:extLst>
          </p:cNvPr>
          <p:cNvPicPr>
            <a:picLocks noChangeAspect="1"/>
          </p:cNvPicPr>
          <p:nvPr/>
        </p:nvPicPr>
        <p:blipFill>
          <a:blip r:embed="rId3"/>
          <a:srcRect l="29884" r="18193"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555337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492937-A2B8-3DB1-C3EA-4B8BE115B5C3}"/>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100" kern="1200">
                <a:solidFill>
                  <a:schemeClr val="tx1"/>
                </a:solidFill>
                <a:latin typeface="+mj-lt"/>
                <a:ea typeface="+mj-ea"/>
                <a:cs typeface="+mj-cs"/>
              </a:rPr>
              <a:t>Microsoft Access for Data Management and Productivity Tool in Healthcare</a:t>
            </a:r>
          </a:p>
        </p:txBody>
      </p:sp>
      <p:sp>
        <p:nvSpPr>
          <p:cNvPr id="32" name="Rectangle 3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71F3835B-8D33-2DDF-A5A0-19AA1B64B723}"/>
              </a:ext>
            </a:extLst>
          </p:cNvPr>
          <p:cNvSpPr txBox="1"/>
          <p:nvPr/>
        </p:nvSpPr>
        <p:spPr>
          <a:xfrm>
            <a:off x="793661" y="2599509"/>
            <a:ext cx="4530898" cy="36394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28600" lvl="0" indent="-228600">
              <a:lnSpc>
                <a:spcPct val="90000"/>
              </a:lnSpc>
              <a:spcAft>
                <a:spcPts val="600"/>
              </a:spcAft>
              <a:buFont typeface="Arial" panose="020B0604020202020204" pitchFamily="34" charset="0"/>
              <a:buChar char="•"/>
            </a:pPr>
            <a:r>
              <a:rPr lang="en-US" sz="1600" baseline="0"/>
              <a:t>Microsoft Access is a database management system that is applied in the arrangement of big volumes of data (Gillenson, 2023).</a:t>
            </a:r>
            <a:r>
              <a:rPr lang="en-US" sz="1600"/>
              <a:t>​</a:t>
            </a:r>
          </a:p>
          <a:p>
            <a:pPr marL="228600" lvl="0" indent="-228600">
              <a:lnSpc>
                <a:spcPct val="90000"/>
              </a:lnSpc>
              <a:spcAft>
                <a:spcPts val="600"/>
              </a:spcAft>
              <a:buFont typeface="Arial" panose="020B0604020202020204" pitchFamily="34" charset="0"/>
              <a:buChar char="•"/>
            </a:pPr>
            <a:r>
              <a:rPr lang="en-US" sz="1600" baseline="0"/>
              <a:t>It enables organisations to save the records of patients, their care plans and service information safely.</a:t>
            </a:r>
            <a:r>
              <a:rPr lang="en-US" sz="1600"/>
              <a:t>​</a:t>
            </a:r>
          </a:p>
          <a:p>
            <a:pPr marL="228600" lvl="0" indent="-228600">
              <a:lnSpc>
                <a:spcPct val="90000"/>
              </a:lnSpc>
              <a:spcAft>
                <a:spcPts val="600"/>
              </a:spcAft>
              <a:buFont typeface="Arial" panose="020B0604020202020204" pitchFamily="34" charset="0"/>
              <a:buChar char="•"/>
            </a:pPr>
            <a:r>
              <a:rPr lang="en-US" sz="1600" baseline="0"/>
              <a:t>Access facilitates effective data retrieval and reporting using organised databases.</a:t>
            </a:r>
            <a:r>
              <a:rPr lang="en-US" sz="1600"/>
              <a:t>​</a:t>
            </a:r>
          </a:p>
          <a:p>
            <a:pPr marL="228600" lvl="0" indent="-228600">
              <a:lnSpc>
                <a:spcPct val="90000"/>
              </a:lnSpc>
              <a:spcAft>
                <a:spcPts val="600"/>
              </a:spcAft>
              <a:buFont typeface="Arial" panose="020B0604020202020204" pitchFamily="34" charset="0"/>
              <a:buChar char="•"/>
            </a:pPr>
            <a:r>
              <a:rPr lang="en-US" sz="1600" baseline="0"/>
              <a:t>The information can be updated and controlled by multiple users using connected systems (Giordani, et al., 2020).</a:t>
            </a:r>
            <a:r>
              <a:rPr lang="en-US" sz="1600"/>
              <a:t>​</a:t>
            </a:r>
          </a:p>
          <a:p>
            <a:pPr marL="228600" lvl="0" indent="-228600">
              <a:lnSpc>
                <a:spcPct val="90000"/>
              </a:lnSpc>
              <a:spcAft>
                <a:spcPts val="600"/>
              </a:spcAft>
              <a:buFont typeface="Arial" panose="020B0604020202020204" pitchFamily="34" charset="0"/>
              <a:buChar char="•"/>
            </a:pPr>
            <a:r>
              <a:rPr lang="en-US" sz="1600" baseline="0"/>
              <a:t>Databases enhance accuracy, organisation and management of long term data.</a:t>
            </a:r>
            <a:r>
              <a:rPr lang="en-US" sz="1600"/>
              <a:t>​</a:t>
            </a:r>
          </a:p>
          <a:p>
            <a:pPr indent="-228600">
              <a:lnSpc>
                <a:spcPct val="90000"/>
              </a:lnSpc>
              <a:spcAft>
                <a:spcPts val="600"/>
              </a:spcAft>
              <a:buFont typeface="Arial" panose="020B0604020202020204" pitchFamily="34" charset="0"/>
              <a:buChar char="•"/>
            </a:pPr>
            <a:endParaRPr lang="en-US" sz="1600"/>
          </a:p>
        </p:txBody>
      </p:sp>
      <p:pic>
        <p:nvPicPr>
          <p:cNvPr id="16" name="Picture 15" descr="Microsoft Access Made Easy | learn.kaceli.com">
            <a:extLst>
              <a:ext uri="{FF2B5EF4-FFF2-40B4-BE49-F238E27FC236}">
                <a16:creationId xmlns:a16="http://schemas.microsoft.com/office/drawing/2014/main" id="{D09BB993-9B36-F2FB-71D2-1EBD8129B415}"/>
              </a:ext>
            </a:extLst>
          </p:cNvPr>
          <p:cNvPicPr>
            <a:picLocks noChangeAspect="1"/>
          </p:cNvPicPr>
          <p:nvPr/>
        </p:nvPicPr>
        <p:blipFill>
          <a:blip r:embed="rId3"/>
          <a:stretch>
            <a:fillRect/>
          </a:stretch>
        </p:blipFill>
        <p:spPr>
          <a:xfrm>
            <a:off x="5911532" y="2624618"/>
            <a:ext cx="5150277" cy="3433518"/>
          </a:xfrm>
          <a:prstGeom prst="rect">
            <a:avLst/>
          </a:prstGeom>
        </p:spPr>
      </p:pic>
      <p:sp>
        <p:nvSpPr>
          <p:cNvPr id="30" name="Rectangle 2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9125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E2708-DCAB-429F-65C5-EAC37207E529}"/>
              </a:ext>
            </a:extLst>
          </p:cNvPr>
          <p:cNvSpPr>
            <a:spLocks noGrp="1"/>
          </p:cNvSpPr>
          <p:nvPr>
            <p:ph type="title"/>
          </p:nvPr>
        </p:nvSpPr>
        <p:spPr>
          <a:xfrm>
            <a:off x="841248" y="256032"/>
            <a:ext cx="10506456" cy="1014984"/>
          </a:xfrm>
        </p:spPr>
        <p:txBody>
          <a:bodyPr anchor="b">
            <a:normAutofit/>
          </a:bodyPr>
          <a:lstStyle/>
          <a:p>
            <a:r>
              <a:rPr lang="en-US" sz="3700">
                <a:ea typeface="+mj-lt"/>
                <a:cs typeface="+mj-lt"/>
              </a:rPr>
              <a:t>Benefits and Limitations of Using Microsoft Access</a:t>
            </a:r>
            <a:endParaRPr lang="en-US" sz="3700"/>
          </a:p>
        </p:txBody>
      </p:sp>
      <p:sp>
        <p:nvSpPr>
          <p:cNvPr id="34" name="Rectangle 3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8" name="Content Placeholder 2">
            <a:extLst>
              <a:ext uri="{FF2B5EF4-FFF2-40B4-BE49-F238E27FC236}">
                <a16:creationId xmlns:a16="http://schemas.microsoft.com/office/drawing/2014/main" id="{7E1D1D2D-6201-6CB7-7845-F670AE8EF36A}"/>
              </a:ext>
            </a:extLst>
          </p:cNvPr>
          <p:cNvGraphicFramePr>
            <a:graphicFrameLocks noGrp="1"/>
          </p:cNvGraphicFramePr>
          <p:nvPr>
            <p:ph idx="1"/>
            <p:extLst>
              <p:ext uri="{D42A27DB-BD31-4B8C-83A1-F6EECF244321}">
                <p14:modId xmlns:p14="http://schemas.microsoft.com/office/powerpoint/2010/main" val="53173203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5974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8569A0-47E8-D4ED-7F8B-9D235B0226D8}"/>
              </a:ext>
            </a:extLst>
          </p:cNvPr>
          <p:cNvSpPr>
            <a:spLocks noGrp="1"/>
          </p:cNvSpPr>
          <p:nvPr>
            <p:ph type="title"/>
          </p:nvPr>
        </p:nvSpPr>
        <p:spPr>
          <a:xfrm>
            <a:off x="7320466" y="609600"/>
            <a:ext cx="4140014" cy="1330839"/>
          </a:xfrm>
        </p:spPr>
        <p:txBody>
          <a:bodyPr>
            <a:normAutofit/>
          </a:bodyPr>
          <a:lstStyle/>
          <a:p>
            <a:r>
              <a:rPr lang="en-US" sz="2800">
                <a:ea typeface="+mj-lt"/>
                <a:cs typeface="+mj-lt"/>
              </a:rPr>
              <a:t>Importance of Structured Databases in Healthcare</a:t>
            </a:r>
            <a:endParaRPr lang="en-US" sz="2800"/>
          </a:p>
        </p:txBody>
      </p:sp>
      <p:pic>
        <p:nvPicPr>
          <p:cNvPr id="4" name="Picture 3" descr="7 Tips for Success in Healthcare Data Integration">
            <a:extLst>
              <a:ext uri="{FF2B5EF4-FFF2-40B4-BE49-F238E27FC236}">
                <a16:creationId xmlns:a16="http://schemas.microsoft.com/office/drawing/2014/main" id="{3F6331B0-28EB-D5D7-DF4F-8E00A1FB56F8}"/>
              </a:ext>
            </a:extLst>
          </p:cNvPr>
          <p:cNvPicPr>
            <a:picLocks noChangeAspect="1"/>
          </p:cNvPicPr>
          <p:nvPr/>
        </p:nvPicPr>
        <p:blipFill>
          <a:blip r:embed="rId3"/>
          <a:srcRect l="20929" r="21959"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2E7BC358-29D5-1982-FFF7-648920B90619}"/>
              </a:ext>
            </a:extLst>
          </p:cNvPr>
          <p:cNvSpPr>
            <a:spLocks noGrp="1"/>
          </p:cNvSpPr>
          <p:nvPr>
            <p:ph idx="1"/>
          </p:nvPr>
        </p:nvSpPr>
        <p:spPr>
          <a:xfrm>
            <a:off x="7320465" y="2194102"/>
            <a:ext cx="4140013" cy="3908586"/>
          </a:xfrm>
        </p:spPr>
        <p:txBody>
          <a:bodyPr vert="horz" lIns="91440" tIns="45720" rIns="91440" bIns="45720" rtlCol="0">
            <a:normAutofit/>
          </a:bodyPr>
          <a:lstStyle/>
          <a:p>
            <a:r>
              <a:rPr lang="en-US" sz="1600">
                <a:ea typeface="+mn-lt"/>
                <a:cs typeface="+mn-lt"/>
              </a:rPr>
              <a:t>Formatted databases enable healthcare organisations to store a huge amount of information about patients in a systematic manner.</a:t>
            </a:r>
            <a:endParaRPr lang="en-US" sz="1600"/>
          </a:p>
          <a:p>
            <a:r>
              <a:rPr lang="en-US" sz="1600">
                <a:ea typeface="+mn-lt"/>
                <a:cs typeface="+mn-lt"/>
              </a:rPr>
              <a:t>They enhance records precision and minimise record repetition.</a:t>
            </a:r>
            <a:endParaRPr lang="en-US" sz="1600"/>
          </a:p>
          <a:p>
            <a:r>
              <a:rPr lang="en-US" sz="1600">
                <a:ea typeface="+mn-lt"/>
                <a:cs typeface="+mn-lt"/>
              </a:rPr>
              <a:t>Patient records are easily accessed by the staff with the help of databases.</a:t>
            </a:r>
            <a:endParaRPr lang="en-US" sz="1600"/>
          </a:p>
          <a:p>
            <a:r>
              <a:rPr lang="en-US" sz="1600">
                <a:ea typeface="+mn-lt"/>
                <a:cs typeface="+mn-lt"/>
              </a:rPr>
              <a:t>Systematised data helps in making improved decisions and planning of healthcare.</a:t>
            </a:r>
            <a:endParaRPr lang="en-US" sz="1600"/>
          </a:p>
          <a:p>
            <a:r>
              <a:rPr lang="en-US" sz="1600">
                <a:ea typeface="+mn-lt"/>
                <a:cs typeface="+mn-lt"/>
              </a:rPr>
              <a:t>Patient privacy and compliance with data protection are provided with the help of secure data bases (Gaoual et al., 2025).</a:t>
            </a:r>
            <a:endParaRPr lang="en-US" sz="1600"/>
          </a:p>
          <a:p>
            <a:endParaRPr lang="en-US" sz="1600"/>
          </a:p>
        </p:txBody>
      </p:sp>
    </p:spTree>
    <p:extLst>
      <p:ext uri="{BB962C8B-B14F-4D97-AF65-F5344CB8AC3E}">
        <p14:creationId xmlns:p14="http://schemas.microsoft.com/office/powerpoint/2010/main" val="3177948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53F93C-1DD6-6A2E-4420-4F4BBD2DE5C8}"/>
              </a:ext>
            </a:extLst>
          </p:cNvPr>
          <p:cNvSpPr>
            <a:spLocks noGrp="1"/>
          </p:cNvSpPr>
          <p:nvPr>
            <p:ph type="title"/>
          </p:nvPr>
        </p:nvSpPr>
        <p:spPr>
          <a:xfrm>
            <a:off x="793662" y="386930"/>
            <a:ext cx="10066122" cy="1298448"/>
          </a:xfrm>
        </p:spPr>
        <p:txBody>
          <a:bodyPr anchor="b">
            <a:normAutofit/>
          </a:bodyPr>
          <a:lstStyle/>
          <a:p>
            <a:r>
              <a:rPr lang="en-US" sz="4100">
                <a:ea typeface="+mj-lt"/>
                <a:cs typeface="+mj-lt"/>
              </a:rPr>
              <a:t>Microsoft OneDrive as a Communication and Collaboration Tool</a:t>
            </a:r>
            <a:endParaRPr lang="en-US" sz="4100"/>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76EDCD-F514-0D51-0CB9-5AD8C164BA52}"/>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700">
                <a:ea typeface="+mn-lt"/>
                <a:cs typeface="+mn-lt"/>
              </a:rPr>
              <a:t>Microsoft 365 OneDrive is a cloud drive storage product at Microsoft (Mohamad, and Hussin, 2021).</a:t>
            </a:r>
            <a:endParaRPr lang="en-US" sz="1700"/>
          </a:p>
          <a:p>
            <a:r>
              <a:rPr lang="en-US" sz="1700">
                <a:ea typeface="+mn-lt"/>
                <a:cs typeface="+mn-lt"/>
              </a:rPr>
              <a:t>It enables employees to save, share and use papers elsewhere.</a:t>
            </a:r>
            <a:endParaRPr lang="en-US" sz="1700"/>
          </a:p>
          <a:p>
            <a:r>
              <a:rPr lang="en-US" sz="1700">
                <a:ea typeface="+mn-lt"/>
                <a:cs typeface="+mn-lt"/>
              </a:rPr>
              <a:t>The healthcare teams have an opportunity to work on common files and care records within real time.</a:t>
            </a:r>
            <a:endParaRPr lang="en-US" sz="1700"/>
          </a:p>
          <a:p>
            <a:r>
              <a:rPr lang="en-US" sz="1700">
                <a:ea typeface="+mn-lt"/>
                <a:cs typeface="+mn-lt"/>
              </a:rPr>
              <a:t>OneDrive also provides secure access to files with authorised user permissions (Gamnis, VanderLinden and Mailewa, 2022).</a:t>
            </a:r>
            <a:endParaRPr lang="en-US" sz="1700"/>
          </a:p>
          <a:p>
            <a:r>
              <a:rPr lang="en-US" sz="1700">
                <a:ea typeface="+mn-lt"/>
                <a:cs typeface="+mn-lt"/>
              </a:rPr>
              <a:t>Cloud storage enhances coordination and management of documents by teams.</a:t>
            </a:r>
            <a:endParaRPr lang="en-US" sz="1700"/>
          </a:p>
          <a:p>
            <a:endParaRPr lang="en-US" sz="1700"/>
          </a:p>
          <a:p>
            <a:endParaRPr lang="en-US" sz="1700"/>
          </a:p>
        </p:txBody>
      </p:sp>
      <p:pic>
        <p:nvPicPr>
          <p:cNvPr id="4" name="Picture 3" descr="Tip! – File Sharing in OneDrive – Teaching &amp; Learning">
            <a:extLst>
              <a:ext uri="{FF2B5EF4-FFF2-40B4-BE49-F238E27FC236}">
                <a16:creationId xmlns:a16="http://schemas.microsoft.com/office/drawing/2014/main" id="{992F266B-CDE6-9F0F-B596-21830089318A}"/>
              </a:ext>
            </a:extLst>
          </p:cNvPr>
          <p:cNvPicPr>
            <a:picLocks noChangeAspect="1"/>
          </p:cNvPicPr>
          <p:nvPr/>
        </p:nvPicPr>
        <p:blipFill>
          <a:blip r:embed="rId3"/>
          <a:stretch>
            <a:fillRect/>
          </a:stretch>
        </p:blipFill>
        <p:spPr>
          <a:xfrm>
            <a:off x="5911532" y="2899299"/>
            <a:ext cx="5150277" cy="288415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59957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94BC78-4B5E-722E-9B6B-DFA1960FA6CD}"/>
              </a:ext>
            </a:extLst>
          </p:cNvPr>
          <p:cNvSpPr>
            <a:spLocks noGrp="1"/>
          </p:cNvSpPr>
          <p:nvPr>
            <p:ph type="title"/>
          </p:nvPr>
        </p:nvSpPr>
        <p:spPr>
          <a:xfrm>
            <a:off x="1371597" y="348865"/>
            <a:ext cx="10044023" cy="877729"/>
          </a:xfrm>
        </p:spPr>
        <p:txBody>
          <a:bodyPr anchor="ctr">
            <a:normAutofit/>
          </a:bodyPr>
          <a:lstStyle/>
          <a:p>
            <a:r>
              <a:rPr lang="en-US" sz="3400">
                <a:solidFill>
                  <a:srgbClr val="FFFFFF"/>
                </a:solidFill>
                <a:ea typeface="+mj-lt"/>
                <a:cs typeface="+mj-lt"/>
              </a:rPr>
              <a:t>Advantages and Challenges of Using Microsoft OneDrive</a:t>
            </a:r>
            <a:endParaRPr lang="en-US" sz="3400">
              <a:solidFill>
                <a:srgbClr val="FFFFFF"/>
              </a:solidFill>
            </a:endParaRPr>
          </a:p>
        </p:txBody>
      </p:sp>
      <p:graphicFrame>
        <p:nvGraphicFramePr>
          <p:cNvPr id="27" name="Content Placeholder 2">
            <a:extLst>
              <a:ext uri="{FF2B5EF4-FFF2-40B4-BE49-F238E27FC236}">
                <a16:creationId xmlns:a16="http://schemas.microsoft.com/office/drawing/2014/main" id="{56214A27-F78D-86F4-F665-6A4558CCFA4E}"/>
              </a:ext>
            </a:extLst>
          </p:cNvPr>
          <p:cNvGraphicFramePr>
            <a:graphicFrameLocks noGrp="1"/>
          </p:cNvGraphicFramePr>
          <p:nvPr>
            <p:ph idx="1"/>
            <p:extLst>
              <p:ext uri="{D42A27DB-BD31-4B8C-83A1-F6EECF244321}">
                <p14:modId xmlns:p14="http://schemas.microsoft.com/office/powerpoint/2010/main" val="221215291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7903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6BF58A-EAA3-F616-B0B6-4218845FFED3}"/>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mj-lt"/>
                <a:cs typeface="+mj-lt"/>
              </a:rPr>
              <a:t>Challenges of Using Microsoft OneDrive</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0CA679-3183-78ED-580A-89E521E2EC1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ea typeface="+mn-lt"/>
                <a:cs typeface="+mn-lt"/>
              </a:rPr>
              <a:t>OneDrive needs a robust internet </a:t>
            </a:r>
            <a:r>
              <a:rPr lang="en-US" sz="2400" err="1">
                <a:ea typeface="+mn-lt"/>
                <a:cs typeface="+mn-lt"/>
              </a:rPr>
              <a:t>connexion</a:t>
            </a:r>
            <a:r>
              <a:rPr lang="en-US" sz="2400">
                <a:ea typeface="+mn-lt"/>
                <a:cs typeface="+mn-lt"/>
              </a:rPr>
              <a:t>, which is not necessarily the case with community carers.</a:t>
            </a:r>
            <a:endParaRPr lang="en-US" sz="2400"/>
          </a:p>
          <a:p>
            <a:r>
              <a:rPr lang="en-US" sz="2400">
                <a:ea typeface="+mn-lt"/>
                <a:cs typeface="+mn-lt"/>
              </a:rPr>
              <a:t>There are employees who are not digital or familiar with the cloud storage systems.</a:t>
            </a:r>
            <a:endParaRPr lang="en-US" sz="2400"/>
          </a:p>
          <a:p>
            <a:r>
              <a:rPr lang="en-US" sz="2400">
                <a:ea typeface="+mn-lt"/>
                <a:cs typeface="+mn-lt"/>
              </a:rPr>
              <a:t>The wrong file sharing should pose risk of </a:t>
            </a:r>
            <a:r>
              <a:rPr lang="en-US" sz="2400" err="1">
                <a:ea typeface="+mn-lt"/>
                <a:cs typeface="+mn-lt"/>
              </a:rPr>
              <a:t>unauthorised</a:t>
            </a:r>
            <a:r>
              <a:rPr lang="en-US" sz="2400">
                <a:ea typeface="+mn-lt"/>
                <a:cs typeface="+mn-lt"/>
              </a:rPr>
              <a:t> sharing of sensitive patient information (Sharma, </a:t>
            </a:r>
            <a:r>
              <a:rPr lang="en-US" sz="2400" err="1">
                <a:ea typeface="+mn-lt"/>
                <a:cs typeface="+mn-lt"/>
              </a:rPr>
              <a:t>Shingatgeri</a:t>
            </a:r>
            <a:r>
              <a:rPr lang="en-US" sz="2400">
                <a:ea typeface="+mn-lt"/>
                <a:cs typeface="+mn-lt"/>
              </a:rPr>
              <a:t> and Pal, 2021).</a:t>
            </a:r>
            <a:endParaRPr lang="en-US" sz="2400"/>
          </a:p>
          <a:p>
            <a:r>
              <a:rPr lang="en-US" sz="2400">
                <a:ea typeface="+mn-lt"/>
                <a:cs typeface="+mn-lt"/>
              </a:rPr>
              <a:t>Sharing files in high volumes can be a challenge to the </a:t>
            </a:r>
            <a:r>
              <a:rPr lang="en-US" sz="2400" err="1">
                <a:ea typeface="+mn-lt"/>
                <a:cs typeface="+mn-lt"/>
              </a:rPr>
              <a:t>organisation</a:t>
            </a:r>
            <a:r>
              <a:rPr lang="en-US" sz="2400">
                <a:ea typeface="+mn-lt"/>
                <a:cs typeface="+mn-lt"/>
              </a:rPr>
              <a:t>.</a:t>
            </a:r>
            <a:endParaRPr lang="en-US" sz="2400"/>
          </a:p>
          <a:p>
            <a:r>
              <a:rPr lang="en-US" sz="2400">
                <a:ea typeface="+mn-lt"/>
                <a:cs typeface="+mn-lt"/>
              </a:rPr>
              <a:t>There is a need of staff training and clear policies to be in place to assure effective and safe usage of OneDrive.</a:t>
            </a:r>
            <a:endParaRPr lang="en-US" sz="2400"/>
          </a:p>
          <a:p>
            <a:endParaRPr lang="en-US" sz="2400"/>
          </a:p>
        </p:txBody>
      </p:sp>
    </p:spTree>
    <p:extLst>
      <p:ext uri="{BB962C8B-B14F-4D97-AF65-F5344CB8AC3E}">
        <p14:creationId xmlns:p14="http://schemas.microsoft.com/office/powerpoint/2010/main" val="1924205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71902-9ABE-91B3-DB74-26FFC9D8A162}"/>
              </a:ext>
            </a:extLst>
          </p:cNvPr>
          <p:cNvSpPr>
            <a:spLocks noGrp="1"/>
          </p:cNvSpPr>
          <p:nvPr>
            <p:ph type="title"/>
          </p:nvPr>
        </p:nvSpPr>
        <p:spPr>
          <a:xfrm>
            <a:off x="5868557" y="1138036"/>
            <a:ext cx="5444382" cy="1402470"/>
          </a:xfrm>
        </p:spPr>
        <p:txBody>
          <a:bodyPr anchor="t">
            <a:normAutofit/>
          </a:bodyPr>
          <a:lstStyle/>
          <a:p>
            <a:r>
              <a:rPr lang="en-US" sz="3200">
                <a:ea typeface="+mj-lt"/>
                <a:cs typeface="+mj-lt"/>
              </a:rPr>
              <a:t>Digital Safety Action Plan for Greenfield Home Care Agency</a:t>
            </a:r>
            <a:endParaRPr lang="en-US" sz="3200"/>
          </a:p>
        </p:txBody>
      </p:sp>
      <p:pic>
        <p:nvPicPr>
          <p:cNvPr id="5" name="Picture 4" descr="Padlock on computer motherboard">
            <a:extLst>
              <a:ext uri="{FF2B5EF4-FFF2-40B4-BE49-F238E27FC236}">
                <a16:creationId xmlns:a16="http://schemas.microsoft.com/office/drawing/2014/main" id="{863B853D-B272-EFC6-6151-5810A947617E}"/>
              </a:ext>
            </a:extLst>
          </p:cNvPr>
          <p:cNvPicPr>
            <a:picLocks noChangeAspect="1"/>
          </p:cNvPicPr>
          <p:nvPr/>
        </p:nvPicPr>
        <p:blipFill>
          <a:blip r:embed="rId3"/>
          <a:srcRect l="10878" r="38988" b="4"/>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8CAC9B-94C7-2F9B-3A7D-DC40F625B56D}"/>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1900">
                <a:ea typeface="+mn-lt"/>
                <a:cs typeface="+mn-lt"/>
              </a:rPr>
              <a:t>Use secure access systems and multi factor authentication to the staff.</a:t>
            </a:r>
            <a:endParaRPr lang="en-US" sz="1900"/>
          </a:p>
          <a:p>
            <a:r>
              <a:rPr lang="en-US" sz="1900">
                <a:ea typeface="+mn-lt"/>
                <a:cs typeface="+mn-lt"/>
              </a:rPr>
              <a:t>Train on phishing email and cybersecurity recognition.</a:t>
            </a:r>
            <a:endParaRPr lang="en-US" sz="1900"/>
          </a:p>
          <a:p>
            <a:r>
              <a:rPr lang="en-US" sz="1900">
                <a:ea typeface="+mn-lt"/>
                <a:cs typeface="+mn-lt"/>
              </a:rPr>
              <a:t>Keep confidential data on safe Microsoft 365 cloud-based systems.</a:t>
            </a:r>
            <a:endParaRPr lang="en-US" sz="1900"/>
          </a:p>
          <a:p>
            <a:r>
              <a:rPr lang="en-US" sz="1900">
                <a:ea typeface="+mn-lt"/>
                <a:cs typeface="+mn-lt"/>
              </a:rPr>
              <a:t>Limit access to the sensitive patient information via role-based access.</a:t>
            </a:r>
            <a:endParaRPr lang="en-US" sz="1900"/>
          </a:p>
          <a:p>
            <a:r>
              <a:rPr lang="en-US" sz="1900">
                <a:ea typeface="+mn-lt"/>
                <a:cs typeface="+mn-lt"/>
              </a:rPr>
              <a:t>Periodically re-assess information protection policies and online security protocols (Lang et al., 2023).</a:t>
            </a:r>
            <a:endParaRPr lang="en-US" sz="1900"/>
          </a:p>
        </p:txBody>
      </p:sp>
    </p:spTree>
    <p:extLst>
      <p:ext uri="{BB962C8B-B14F-4D97-AF65-F5344CB8AC3E}">
        <p14:creationId xmlns:p14="http://schemas.microsoft.com/office/powerpoint/2010/main" val="879095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2995945-5BD2-F0EC-774F-2E0B97EC78E8}"/>
              </a:ext>
            </a:extLst>
          </p:cNvPr>
          <p:cNvSpPr>
            <a:spLocks noGrp="1"/>
          </p:cNvSpPr>
          <p:nvPr>
            <p:ph type="title"/>
          </p:nvPr>
        </p:nvSpPr>
        <p:spPr>
          <a:xfrm>
            <a:off x="838200" y="365125"/>
            <a:ext cx="5387502" cy="1325563"/>
          </a:xfrm>
        </p:spPr>
        <p:txBody>
          <a:bodyPr>
            <a:normAutofit/>
          </a:bodyPr>
          <a:lstStyle/>
          <a:p>
            <a:r>
              <a:rPr lang="en-US">
                <a:ea typeface="+mj-lt"/>
                <a:cs typeface="+mj-lt"/>
              </a:rPr>
              <a:t>Conclusion</a:t>
            </a:r>
            <a:endParaRPr lang="en-US"/>
          </a:p>
        </p:txBody>
      </p:sp>
      <p:sp>
        <p:nvSpPr>
          <p:cNvPr id="28" name="Content Placeholder 27">
            <a:extLst>
              <a:ext uri="{FF2B5EF4-FFF2-40B4-BE49-F238E27FC236}">
                <a16:creationId xmlns:a16="http://schemas.microsoft.com/office/drawing/2014/main" id="{FCB14BBF-052C-31CA-CAB8-3DC563C76BAA}"/>
              </a:ext>
            </a:extLst>
          </p:cNvPr>
          <p:cNvSpPr>
            <a:spLocks noGrp="1"/>
          </p:cNvSpPr>
          <p:nvPr>
            <p:ph idx="1"/>
          </p:nvPr>
        </p:nvSpPr>
        <p:spPr>
          <a:xfrm>
            <a:off x="838200" y="1825625"/>
            <a:ext cx="5387502" cy="4351338"/>
          </a:xfrm>
        </p:spPr>
        <p:txBody>
          <a:bodyPr>
            <a:normAutofit/>
          </a:bodyPr>
          <a:lstStyle/>
          <a:p>
            <a:pPr marL="228600" lvl="0" indent="-228600" rtl="0">
              <a:buFont typeface=""/>
              <a:buChar char="•"/>
            </a:pPr>
            <a:r>
              <a:rPr lang="en-US" sz="2000" baseline="0">
                <a:latin typeface="Calibri"/>
                <a:ea typeface="Arial"/>
                <a:cs typeface="Arial"/>
              </a:rPr>
              <a:t>Indeed, digital technologies enhance communication, collaboration, and data management in healthcare organisations.</a:t>
            </a:r>
            <a:r>
              <a:rPr lang="en-US" sz="2000">
                <a:latin typeface="Calibri"/>
                <a:ea typeface="Arial"/>
                <a:cs typeface="Arial"/>
              </a:rPr>
              <a:t>​</a:t>
            </a:r>
          </a:p>
          <a:p>
            <a:pPr marL="228600" lvl="0" indent="-228600" rtl="0">
              <a:buFont typeface=""/>
              <a:buChar char="•"/>
            </a:pPr>
            <a:r>
              <a:rPr lang="en-US" sz="2000" baseline="0">
                <a:latin typeface="Calibri"/>
                <a:ea typeface="Arial"/>
                <a:cs typeface="Arial"/>
              </a:rPr>
              <a:t>Access and one drive are Microsoft tools that facilitate effective data storage and collaboration.</a:t>
            </a:r>
            <a:r>
              <a:rPr lang="en-US" sz="2000">
                <a:latin typeface="Calibri"/>
                <a:ea typeface="Arial"/>
                <a:cs typeface="Arial"/>
              </a:rPr>
              <a:t>​</a:t>
            </a:r>
          </a:p>
          <a:p>
            <a:pPr marL="228600" lvl="0" indent="-228600" rtl="0">
              <a:buFont typeface=""/>
              <a:buChar char="•"/>
            </a:pPr>
            <a:r>
              <a:rPr lang="en-US" sz="2000" baseline="0">
                <a:latin typeface="Calibri"/>
                <a:ea typeface="Arial"/>
                <a:cs typeface="Arial"/>
              </a:rPr>
              <a:t>Digital systems also provide secure management of patient data and documents in an organisation.</a:t>
            </a:r>
            <a:r>
              <a:rPr lang="en-US" sz="2000">
                <a:latin typeface="Calibri"/>
                <a:ea typeface="Arial"/>
                <a:cs typeface="Arial"/>
              </a:rPr>
              <a:t>​</a:t>
            </a:r>
          </a:p>
          <a:p>
            <a:pPr marL="228600" lvl="0" indent="-228600" rtl="0">
              <a:buFont typeface=""/>
              <a:buChar char="•"/>
            </a:pPr>
            <a:r>
              <a:rPr lang="en-US" sz="2000" baseline="0">
                <a:latin typeface="Calibri"/>
                <a:ea typeface="Arial"/>
                <a:cs typeface="Arial"/>
              </a:rPr>
              <a:t>It helps to train staff so that they could use digital technologies.</a:t>
            </a:r>
            <a:r>
              <a:rPr lang="en-US" sz="2000">
                <a:latin typeface="Calibri"/>
                <a:ea typeface="Arial"/>
                <a:cs typeface="Arial"/>
              </a:rPr>
              <a:t>​</a:t>
            </a:r>
          </a:p>
          <a:p>
            <a:pPr marL="228600" lvl="0" indent="-228600" rtl="0">
              <a:buFont typeface=""/>
              <a:buChar char="•"/>
            </a:pPr>
            <a:r>
              <a:rPr lang="en-US" sz="2000" baseline="0">
                <a:latin typeface="Calibri"/>
                <a:ea typeface="Arial"/>
                <a:cs typeface="Arial"/>
              </a:rPr>
              <a:t>The proper use of digital tools enhances the services and performance of organisations.</a:t>
            </a:r>
            <a:r>
              <a:rPr lang="en-US" sz="2000">
                <a:latin typeface="Calibri"/>
                <a:ea typeface="Arial"/>
                <a:cs typeface="Arial"/>
              </a:rPr>
              <a:t>​</a:t>
            </a:r>
          </a:p>
          <a:p>
            <a:endParaRPr lang="en-US" sz="2000"/>
          </a:p>
        </p:txBody>
      </p:sp>
      <p:pic>
        <p:nvPicPr>
          <p:cNvPr id="4" name="Picture 3" descr="What Is Home Care? #1 Best Definition And Info For Patients">
            <a:extLst>
              <a:ext uri="{FF2B5EF4-FFF2-40B4-BE49-F238E27FC236}">
                <a16:creationId xmlns:a16="http://schemas.microsoft.com/office/drawing/2014/main" id="{089C890D-8E89-FC65-3211-467F51145A43}"/>
              </a:ext>
            </a:extLst>
          </p:cNvPr>
          <p:cNvPicPr>
            <a:picLocks noChangeAspect="1"/>
          </p:cNvPicPr>
          <p:nvPr/>
        </p:nvPicPr>
        <p:blipFill>
          <a:blip r:embed="rId3"/>
          <a:srcRect l="18137" r="29536" b="-1"/>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36"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9223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CC7AA8-7BBB-CDC5-6E7F-6B65311CC5AE}"/>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ea typeface="+mj-lt"/>
                <a:cs typeface="+mj-lt"/>
              </a:rPr>
              <a:t>Reference</a:t>
            </a:r>
            <a:endParaRPr lang="en-US" sz="4000">
              <a:solidFill>
                <a:srgbClr val="FFFFFF"/>
              </a:solidFill>
            </a:endParaRPr>
          </a:p>
        </p:txBody>
      </p:sp>
      <p:sp>
        <p:nvSpPr>
          <p:cNvPr id="3" name="Content Placeholder 2">
            <a:extLst>
              <a:ext uri="{FF2B5EF4-FFF2-40B4-BE49-F238E27FC236}">
                <a16:creationId xmlns:a16="http://schemas.microsoft.com/office/drawing/2014/main" id="{0E9BC97E-32DD-44EA-83D3-545559DAD6FC}"/>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800">
                <a:ea typeface="+mn-lt"/>
                <a:cs typeface="+mn-lt"/>
              </a:rPr>
              <a:t>Armoogum, S. and Khonje, P., (2021). Healthcare data storage options using cloud. In The Fusion of internet of things, artificial intelligence, and cloud computing in health care (pp. 25-46). Cham: Springer International Publishing.</a:t>
            </a:r>
            <a:endParaRPr lang="en-US" sz="800"/>
          </a:p>
          <a:p>
            <a:r>
              <a:rPr lang="en-US" sz="800" dirty="0" err="1">
                <a:ea typeface="+mn-lt"/>
                <a:cs typeface="+mn-lt"/>
              </a:rPr>
              <a:t>Bluttman</a:t>
            </a:r>
            <a:r>
              <a:rPr lang="en-US" sz="800" dirty="0">
                <a:ea typeface="+mn-lt"/>
                <a:cs typeface="+mn-lt"/>
              </a:rPr>
              <a:t>, K., (2021). Excel formulas &amp; functions for dummies. John Wiley &amp; Sons.</a:t>
            </a:r>
            <a:endParaRPr lang="en-US" sz="800" dirty="0"/>
          </a:p>
          <a:p>
            <a:r>
              <a:rPr lang="en-US" sz="800" dirty="0">
                <a:ea typeface="+mn-lt"/>
                <a:cs typeface="+mn-lt"/>
              </a:rPr>
              <a:t>Chegini, Z., Arab‐</a:t>
            </a:r>
            <a:r>
              <a:rPr lang="en-US" sz="800" dirty="0" err="1">
                <a:ea typeface="+mn-lt"/>
                <a:cs typeface="+mn-lt"/>
              </a:rPr>
              <a:t>Zozani</a:t>
            </a:r>
            <a:r>
              <a:rPr lang="en-US" sz="800" dirty="0">
                <a:ea typeface="+mn-lt"/>
                <a:cs typeface="+mn-lt"/>
              </a:rPr>
              <a:t>, M., </a:t>
            </a:r>
            <a:r>
              <a:rPr lang="en-US" sz="800" dirty="0" err="1">
                <a:ea typeface="+mn-lt"/>
                <a:cs typeface="+mn-lt"/>
              </a:rPr>
              <a:t>Shariful</a:t>
            </a:r>
            <a:r>
              <a:rPr lang="en-US" sz="800" dirty="0">
                <a:ea typeface="+mn-lt"/>
                <a:cs typeface="+mn-lt"/>
              </a:rPr>
              <a:t> Islam, S.M., Tobiano, G. and </a:t>
            </a:r>
            <a:r>
              <a:rPr lang="en-US" sz="800" dirty="0" err="1">
                <a:ea typeface="+mn-lt"/>
                <a:cs typeface="+mn-lt"/>
              </a:rPr>
              <a:t>Abbasgholizadeh</a:t>
            </a:r>
            <a:r>
              <a:rPr lang="en-US" sz="800" dirty="0">
                <a:ea typeface="+mn-lt"/>
                <a:cs typeface="+mn-lt"/>
              </a:rPr>
              <a:t> Rahimi, S., (2021), October. Barriers and facilitators to patient engagement in patient safety from patients and healthcare professionals' perspectives: A systematic review and meta‐synthesis. In Nursing Forum (Vol. 56, No. 4, pp. 938-949).</a:t>
            </a:r>
            <a:endParaRPr lang="en-US" sz="800" dirty="0"/>
          </a:p>
          <a:p>
            <a:r>
              <a:rPr lang="en-US" sz="800" dirty="0">
                <a:ea typeface="+mn-lt"/>
                <a:cs typeface="+mn-lt"/>
              </a:rPr>
              <a:t>Drozd, O., </a:t>
            </a:r>
            <a:r>
              <a:rPr lang="en-US" sz="800" dirty="0" err="1">
                <a:ea typeface="+mn-lt"/>
                <a:cs typeface="+mn-lt"/>
              </a:rPr>
              <a:t>Kahitin</a:t>
            </a:r>
            <a:r>
              <a:rPr lang="en-US" sz="800" dirty="0">
                <a:ea typeface="+mn-lt"/>
                <a:cs typeface="+mn-lt"/>
              </a:rPr>
              <a:t>, D., </a:t>
            </a:r>
            <a:r>
              <a:rPr lang="en-US" sz="800" dirty="0" err="1">
                <a:ea typeface="+mn-lt"/>
                <a:cs typeface="+mn-lt"/>
              </a:rPr>
              <a:t>Kazymyr</a:t>
            </a:r>
            <a:r>
              <a:rPr lang="en-US" sz="800" dirty="0">
                <a:ea typeface="+mn-lt"/>
                <a:cs typeface="+mn-lt"/>
              </a:rPr>
              <a:t>, V. and </a:t>
            </a:r>
            <a:r>
              <a:rPr lang="en-US" sz="800" dirty="0" err="1">
                <a:ea typeface="+mn-lt"/>
                <a:cs typeface="+mn-lt"/>
              </a:rPr>
              <a:t>Shkarlet</a:t>
            </a:r>
            <a:r>
              <a:rPr lang="en-US" sz="800" dirty="0">
                <a:ea typeface="+mn-lt"/>
                <a:cs typeface="+mn-lt"/>
              </a:rPr>
              <a:t>, S., (2024), November. Modeling of Collaboration Portals in Microsoft 365. In International scientific-practical conference (pp. 171-183). Cham: Springer Nature Switzerland.</a:t>
            </a:r>
            <a:endParaRPr lang="en-US" sz="800" dirty="0"/>
          </a:p>
          <a:p>
            <a:r>
              <a:rPr lang="en-US" sz="800" dirty="0" err="1">
                <a:ea typeface="+mn-lt"/>
                <a:cs typeface="+mn-lt"/>
              </a:rPr>
              <a:t>Gamnis</a:t>
            </a:r>
            <a:r>
              <a:rPr lang="en-US" sz="800" dirty="0">
                <a:ea typeface="+mn-lt"/>
                <a:cs typeface="+mn-lt"/>
              </a:rPr>
              <a:t>, S., </a:t>
            </a:r>
            <a:r>
              <a:rPr lang="en-US" sz="800" dirty="0" err="1">
                <a:ea typeface="+mn-lt"/>
                <a:cs typeface="+mn-lt"/>
              </a:rPr>
              <a:t>VanderLinden</a:t>
            </a:r>
            <a:r>
              <a:rPr lang="en-US" sz="800" dirty="0">
                <a:ea typeface="+mn-lt"/>
                <a:cs typeface="+mn-lt"/>
              </a:rPr>
              <a:t>, M. and </a:t>
            </a:r>
            <a:r>
              <a:rPr lang="en-US" sz="800" dirty="0" err="1">
                <a:ea typeface="+mn-lt"/>
                <a:cs typeface="+mn-lt"/>
              </a:rPr>
              <a:t>Mailewa</a:t>
            </a:r>
            <a:r>
              <a:rPr lang="en-US" sz="800" dirty="0">
                <a:ea typeface="+mn-lt"/>
                <a:cs typeface="+mn-lt"/>
              </a:rPr>
              <a:t>, A., (2022). Analyzing data encryption efficiencies for secure cloud storages: A case study of </a:t>
            </a:r>
            <a:r>
              <a:rPr lang="en-US" sz="800" dirty="0" err="1">
                <a:ea typeface="+mn-lt"/>
                <a:cs typeface="+mn-lt"/>
              </a:rPr>
              <a:t>pcloud</a:t>
            </a:r>
            <a:r>
              <a:rPr lang="en-US" sz="800" dirty="0">
                <a:ea typeface="+mn-lt"/>
                <a:cs typeface="+mn-lt"/>
              </a:rPr>
              <a:t> vs </a:t>
            </a:r>
            <a:r>
              <a:rPr lang="en-US" sz="800" dirty="0" err="1">
                <a:ea typeface="+mn-lt"/>
                <a:cs typeface="+mn-lt"/>
              </a:rPr>
              <a:t>onedrive</a:t>
            </a:r>
            <a:r>
              <a:rPr lang="en-US" sz="800" dirty="0">
                <a:ea typeface="+mn-lt"/>
                <a:cs typeface="+mn-lt"/>
              </a:rPr>
              <a:t> vs </a:t>
            </a:r>
            <a:r>
              <a:rPr lang="en-US" sz="800" dirty="0" err="1">
                <a:ea typeface="+mn-lt"/>
                <a:cs typeface="+mn-lt"/>
              </a:rPr>
              <a:t>dropbox</a:t>
            </a:r>
            <a:r>
              <a:rPr lang="en-US" sz="800" dirty="0">
                <a:ea typeface="+mn-lt"/>
                <a:cs typeface="+mn-lt"/>
              </a:rPr>
              <a:t>. Advances in Technology, pp.79-98.</a:t>
            </a:r>
            <a:endParaRPr lang="en-US" sz="800" dirty="0"/>
          </a:p>
          <a:p>
            <a:r>
              <a:rPr lang="en-US" sz="800" dirty="0" err="1">
                <a:ea typeface="+mn-lt"/>
                <a:cs typeface="+mn-lt"/>
              </a:rPr>
              <a:t>Gaoual</a:t>
            </a:r>
            <a:r>
              <a:rPr lang="en-US" sz="800" dirty="0">
                <a:ea typeface="+mn-lt"/>
                <a:cs typeface="+mn-lt"/>
              </a:rPr>
              <a:t>, Y., Aliat, Z., Cherif </a:t>
            </a:r>
            <a:r>
              <a:rPr lang="en-US" sz="800" dirty="0" err="1">
                <a:ea typeface="+mn-lt"/>
                <a:cs typeface="+mn-lt"/>
              </a:rPr>
              <a:t>Chefchaouni</a:t>
            </a:r>
            <a:r>
              <a:rPr lang="en-US" sz="800" dirty="0">
                <a:ea typeface="+mn-lt"/>
                <a:cs typeface="+mn-lt"/>
              </a:rPr>
              <a:t>, A., </a:t>
            </a:r>
            <a:r>
              <a:rPr lang="en-US" sz="800" dirty="0" err="1">
                <a:ea typeface="+mn-lt"/>
                <a:cs typeface="+mn-lt"/>
              </a:rPr>
              <a:t>Mahyaoui</a:t>
            </a:r>
            <a:r>
              <a:rPr lang="en-US" sz="800" dirty="0">
                <a:ea typeface="+mn-lt"/>
                <a:cs typeface="+mn-lt"/>
              </a:rPr>
              <a:t>, A., </a:t>
            </a:r>
            <a:r>
              <a:rPr lang="en-US" sz="800" dirty="0" err="1">
                <a:ea typeface="+mn-lt"/>
                <a:cs typeface="+mn-lt"/>
              </a:rPr>
              <a:t>Merhom</a:t>
            </a:r>
            <a:r>
              <a:rPr lang="en-US" sz="800" dirty="0">
                <a:ea typeface="+mn-lt"/>
                <a:cs typeface="+mn-lt"/>
              </a:rPr>
              <a:t>, O. and Rahali, Y., (2025). Mitigating Risks in Hospital Stock Management: A Structured Method for Validating Excel Files. Hospital Pharmacy, 60(6), pp.551-560.</a:t>
            </a:r>
            <a:endParaRPr lang="en-US" sz="800" dirty="0"/>
          </a:p>
          <a:p>
            <a:r>
              <a:rPr lang="en-US" sz="800" dirty="0" err="1">
                <a:ea typeface="+mn-lt"/>
                <a:cs typeface="+mn-lt"/>
              </a:rPr>
              <a:t>Gillenson</a:t>
            </a:r>
            <a:r>
              <a:rPr lang="en-US" sz="800" dirty="0">
                <a:ea typeface="+mn-lt"/>
                <a:cs typeface="+mn-lt"/>
              </a:rPr>
              <a:t>, M.L., (2023). Fundamentals of database management systems. John Wiley &amp; Sons.</a:t>
            </a:r>
            <a:endParaRPr lang="en-US" sz="800" dirty="0"/>
          </a:p>
          <a:p>
            <a:r>
              <a:rPr lang="en-US" sz="800" dirty="0">
                <a:ea typeface="+mn-lt"/>
                <a:cs typeface="+mn-lt"/>
              </a:rPr>
              <a:t>Giordani, M., Polese, M., </a:t>
            </a:r>
            <a:r>
              <a:rPr lang="en-US" sz="800" dirty="0" err="1">
                <a:ea typeface="+mn-lt"/>
                <a:cs typeface="+mn-lt"/>
              </a:rPr>
              <a:t>Mezzavilla</a:t>
            </a:r>
            <a:r>
              <a:rPr lang="en-US" sz="800" dirty="0">
                <a:ea typeface="+mn-lt"/>
                <a:cs typeface="+mn-lt"/>
              </a:rPr>
              <a:t>, M., Rangan, S. and Zorzi, M., (2020). Toward 6G networks: Use cases and technologies. IEEE communications magazine, 58(3), pp.55-61.</a:t>
            </a:r>
            <a:endParaRPr lang="en-US" sz="800" dirty="0"/>
          </a:p>
          <a:p>
            <a:r>
              <a:rPr lang="en-US" sz="800" dirty="0">
                <a:ea typeface="+mn-lt"/>
                <a:cs typeface="+mn-lt"/>
              </a:rPr>
              <a:t>Greenfield, D., Ellis, J., </a:t>
            </a:r>
            <a:r>
              <a:rPr lang="en-US" sz="800" dirty="0" err="1">
                <a:ea typeface="+mn-lt"/>
                <a:cs typeface="+mn-lt"/>
              </a:rPr>
              <a:t>Eljiz</a:t>
            </a:r>
            <a:r>
              <a:rPr lang="en-US" sz="800" dirty="0">
                <a:ea typeface="+mn-lt"/>
                <a:cs typeface="+mn-lt"/>
              </a:rPr>
              <a:t>, K., Medlin, J., Derrett, A. and Loy, G., (2025). Redesigning the future for person-centric care through </a:t>
            </a:r>
            <a:r>
              <a:rPr lang="en-US" sz="800" dirty="0" err="1">
                <a:ea typeface="+mn-lt"/>
                <a:cs typeface="+mn-lt"/>
              </a:rPr>
              <a:t>organisational</a:t>
            </a:r>
            <a:r>
              <a:rPr lang="en-US" sz="800" dirty="0">
                <a:ea typeface="+mn-lt"/>
                <a:cs typeface="+mn-lt"/>
              </a:rPr>
              <a:t> integration and coordination across the health and community sectors: experience from Australia. International Journal of Health Governance, 30(2), pp.206-219.</a:t>
            </a:r>
            <a:endParaRPr lang="en-US" sz="800" dirty="0"/>
          </a:p>
          <a:p>
            <a:r>
              <a:rPr lang="en-US" sz="800" dirty="0">
                <a:ea typeface="+mn-lt"/>
                <a:cs typeface="+mn-lt"/>
              </a:rPr>
              <a:t>Lang, M., Connolly, L., Taylor, P. and Corner, P.J., (2023). The evolving menace of ransomware: A comparative analysis of pre-pandemic and mid-pandemic attacks. Digital Threats: Research and Practice, 4(4), pp.1-22.</a:t>
            </a:r>
            <a:endParaRPr lang="en-US" sz="800" dirty="0"/>
          </a:p>
          <a:p>
            <a:r>
              <a:rPr lang="en-US" sz="800">
                <a:ea typeface="+mn-lt"/>
                <a:cs typeface="+mn-lt"/>
              </a:rPr>
              <a:t>Mohamad, S.R. and Hussin, N., (2021). The usage of Microsoft OneDrive among the professional college staff. Journal of Information and Knowledge Management (JIKM), 11(1), pp.84-94.</a:t>
            </a:r>
            <a:endParaRPr lang="en-US" sz="800"/>
          </a:p>
          <a:p>
            <a:r>
              <a:rPr lang="en-US" sz="800">
                <a:ea typeface="+mn-lt"/>
                <a:cs typeface="+mn-lt"/>
              </a:rPr>
              <a:t>NIH (2021), “Nursing Care Coordination for Patients with Complex Needs in Primary Healthcare: A Scoping Review” Available at: </a:t>
            </a:r>
            <a:r>
              <a:rPr lang="en-US" sz="800" dirty="0">
                <a:ea typeface="+mn-lt"/>
                <a:cs typeface="+mn-lt"/>
                <a:hlinkClick r:id="rId2"/>
              </a:rPr>
              <a:t>https://pmc.ncbi.nlm.nih.gov/articles/PMC7977020/</a:t>
            </a:r>
            <a:r>
              <a:rPr lang="en-US" sz="800">
                <a:ea typeface="+mn-lt"/>
                <a:cs typeface="+mn-lt"/>
              </a:rPr>
              <a:t>  [Accessed on 7th March 2026]</a:t>
            </a:r>
            <a:endParaRPr lang="en-US" sz="800"/>
          </a:p>
          <a:p>
            <a:r>
              <a:rPr lang="en-US" sz="800" dirty="0">
                <a:ea typeface="+mn-lt"/>
                <a:cs typeface="+mn-lt"/>
              </a:rPr>
              <a:t>Sharma, K., </a:t>
            </a:r>
            <a:r>
              <a:rPr lang="en-US" sz="800" dirty="0" err="1">
                <a:ea typeface="+mn-lt"/>
                <a:cs typeface="+mn-lt"/>
              </a:rPr>
              <a:t>Shingatgeri</a:t>
            </a:r>
            <a:r>
              <a:rPr lang="en-US" sz="800" dirty="0">
                <a:ea typeface="+mn-lt"/>
                <a:cs typeface="+mn-lt"/>
              </a:rPr>
              <a:t>, V.M. and Pal, S., (2021). Role of data digitization on data integrity. In Quality assurance implementation in research labs (pp. 221-245). Singapore: Springer Singapore.</a:t>
            </a:r>
            <a:endParaRPr lang="en-US" sz="800" dirty="0"/>
          </a:p>
          <a:p>
            <a:r>
              <a:rPr lang="en-US" sz="800" dirty="0">
                <a:ea typeface="+mn-lt"/>
                <a:cs typeface="+mn-lt"/>
              </a:rPr>
              <a:t>Tapuria, A., Porat, T., Kalra, D., Dsouza, G., Xiaohui, S. and </a:t>
            </a:r>
            <a:r>
              <a:rPr lang="en-US" sz="800" dirty="0" err="1">
                <a:ea typeface="+mn-lt"/>
                <a:cs typeface="+mn-lt"/>
              </a:rPr>
              <a:t>Curcin</a:t>
            </a:r>
            <a:r>
              <a:rPr lang="en-US" sz="800" dirty="0">
                <a:ea typeface="+mn-lt"/>
                <a:cs typeface="+mn-lt"/>
              </a:rPr>
              <a:t>, V., (2021). Impact of patient access to their electronic health record: systematic review. Informatics for Health and Social Care, 46(2), pp.194-206.</a:t>
            </a:r>
            <a:endParaRPr lang="en-US" sz="800" dirty="0"/>
          </a:p>
          <a:p>
            <a:r>
              <a:rPr lang="en-US" sz="800">
                <a:ea typeface="+mn-lt"/>
                <a:cs typeface="+mn-lt"/>
              </a:rPr>
              <a:t>Zhang, A.X., Muller, M. and Wang, D., (2020). How do data science workers collaborate? roles, workflows, and tools. Proceedings of the ACM on Human-Computer Interaction, 4(CSCW1), pp.1-23.</a:t>
            </a:r>
            <a:endParaRPr lang="en-US" sz="800"/>
          </a:p>
        </p:txBody>
      </p:sp>
    </p:spTree>
    <p:extLst>
      <p:ext uri="{BB962C8B-B14F-4D97-AF65-F5344CB8AC3E}">
        <p14:creationId xmlns:p14="http://schemas.microsoft.com/office/powerpoint/2010/main" val="42433480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3570</Words>
  <Application>Microsoft Office PowerPoint</Application>
  <PresentationFormat>Widescreen</PresentationFormat>
  <Paragraphs>116</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Digital Skills and Research Methods LCHS4007</vt:lpstr>
      <vt:lpstr>PowerPoint Presentation</vt:lpstr>
      <vt:lpstr>Introduction </vt:lpstr>
      <vt:lpstr>Digital Challenges and the Need for Microsoft 365 at Greenfield</vt:lpstr>
      <vt:lpstr>Microsoft Access for Data Management and Productivity Tool in Healthcare</vt:lpstr>
      <vt:lpstr>Benefits and Limitations of Using Microsoft Access</vt:lpstr>
      <vt:lpstr>Importance of Structured Databases in Healthcare</vt:lpstr>
      <vt:lpstr>Microsoft OneDrive as a Communication and Collaboration Tool</vt:lpstr>
      <vt:lpstr>Advantages and Challenges of Using Microsoft OneDrive</vt:lpstr>
      <vt:lpstr>Challenges of Using Microsoft OneDrive</vt:lpstr>
      <vt:lpstr>Digital Safety Action Plan for Greenfield Home Care Agency</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dc:title>
  <dc:creator/>
  <cp:lastModifiedBy>Kwame Assa-Agyei</cp:lastModifiedBy>
  <cp:revision>22</cp:revision>
  <dcterms:created xsi:type="dcterms:W3CDTF">2026-03-09T10:46:52Z</dcterms:created>
  <dcterms:modified xsi:type="dcterms:W3CDTF">2026-03-09T14:24:09Z</dcterms:modified>
</cp:coreProperties>
</file>