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96A1E-3AE5-CCB7-2F8E-7EBCE397E4C2}" v="106" dt="2026-07-30T22:33:43.8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389A11-752B-411F-9742-F36C26188B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B024BC-D327-448B-8801-80F979370B27}">
      <dgm:prSet/>
      <dgm:spPr/>
      <dgm:t>
        <a:bodyPr/>
        <a:lstStyle/>
        <a:p>
          <a:r>
            <a:rPr lang="en-GB"/>
            <a:t>The drop is structural, not temporary: It reflects permanent changes in shopping and working habits – not a short-term dip.</a:t>
          </a:r>
          <a:endParaRPr lang="en-US"/>
        </a:p>
      </dgm:t>
    </dgm:pt>
    <dgm:pt modelId="{0E4274A9-1D1F-4255-B44C-29961CEFCC61}" type="parTrans" cxnId="{FD3F53EB-DE26-40FF-A877-AA8AB8490BF2}">
      <dgm:prSet/>
      <dgm:spPr/>
      <dgm:t>
        <a:bodyPr/>
        <a:lstStyle/>
        <a:p>
          <a:endParaRPr lang="en-US"/>
        </a:p>
      </dgm:t>
    </dgm:pt>
    <dgm:pt modelId="{E626831C-5E7D-49BC-B37C-60E3EEAA62C9}" type="sibTrans" cxnId="{FD3F53EB-DE26-40FF-A877-AA8AB8490BF2}">
      <dgm:prSet/>
      <dgm:spPr/>
      <dgm:t>
        <a:bodyPr/>
        <a:lstStyle/>
        <a:p>
          <a:endParaRPr lang="en-US"/>
        </a:p>
      </dgm:t>
    </dgm:pt>
    <dgm:pt modelId="{26CCD4B4-8AFF-4B8B-91D1-AA9FF0A963D0}">
      <dgm:prSet/>
      <dgm:spPr/>
      <dgm:t>
        <a:bodyPr/>
        <a:lstStyle/>
        <a:p>
          <a:r>
            <a:rPr lang="en-GB"/>
            <a:t>External trends reduce footfall but do not erase demand: Customers still want his products – they just cannot visit as often.</a:t>
          </a:r>
          <a:endParaRPr lang="en-US"/>
        </a:p>
      </dgm:t>
    </dgm:pt>
    <dgm:pt modelId="{F814A91A-1D0C-45A0-BA97-79AD4674003B}" type="parTrans" cxnId="{7310BA28-3B1F-493B-8AFE-F5DE5C257257}">
      <dgm:prSet/>
      <dgm:spPr/>
      <dgm:t>
        <a:bodyPr/>
        <a:lstStyle/>
        <a:p>
          <a:endParaRPr lang="en-US"/>
        </a:p>
      </dgm:t>
    </dgm:pt>
    <dgm:pt modelId="{CBCD0DFB-262C-443F-B9F4-0D8FA666AD36}" type="sibTrans" cxnId="{7310BA28-3B1F-493B-8AFE-F5DE5C257257}">
      <dgm:prSet/>
      <dgm:spPr/>
      <dgm:t>
        <a:bodyPr/>
        <a:lstStyle/>
        <a:p>
          <a:endParaRPr lang="en-US"/>
        </a:p>
      </dgm:t>
    </dgm:pt>
    <dgm:pt modelId="{C3830A09-90BD-4876-967C-1292DF9873CC}">
      <dgm:prSet/>
      <dgm:spPr/>
      <dgm:t>
        <a:bodyPr/>
        <a:lstStyle/>
        <a:p>
          <a:r>
            <a:rPr lang="en-GB"/>
            <a:t>Internal gaps are avoidable: The lack of pre-ordering, delivery and basic digital access is actively costing sales.</a:t>
          </a:r>
          <a:endParaRPr lang="en-US"/>
        </a:p>
      </dgm:t>
    </dgm:pt>
    <dgm:pt modelId="{01578673-9C04-4CC6-B494-872E83E228CF}" type="parTrans" cxnId="{591ACC52-D0F5-49E7-B220-5102A9C6A232}">
      <dgm:prSet/>
      <dgm:spPr/>
      <dgm:t>
        <a:bodyPr/>
        <a:lstStyle/>
        <a:p>
          <a:endParaRPr lang="en-US"/>
        </a:p>
      </dgm:t>
    </dgm:pt>
    <dgm:pt modelId="{D807B57F-7051-4B38-B576-4C28ABF69818}" type="sibTrans" cxnId="{591ACC52-D0F5-49E7-B220-5102A9C6A232}">
      <dgm:prSet/>
      <dgm:spPr/>
      <dgm:t>
        <a:bodyPr/>
        <a:lstStyle/>
        <a:p>
          <a:endParaRPr lang="en-US"/>
        </a:p>
      </dgm:t>
    </dgm:pt>
    <dgm:pt modelId="{D3508E44-0899-46C6-95EA-44A121991C63}">
      <dgm:prSet/>
      <dgm:spPr/>
      <dgm:t>
        <a:bodyPr/>
        <a:lstStyle/>
        <a:p>
          <a:r>
            <a:rPr lang="en-GB"/>
            <a:t>The business still has strong foundations: Quality, reputation and loyal customers remain intact – the operating model just needs updating.</a:t>
          </a:r>
          <a:endParaRPr lang="en-US"/>
        </a:p>
      </dgm:t>
    </dgm:pt>
    <dgm:pt modelId="{BEBB2479-6310-463C-B839-882A2859E73F}" type="parTrans" cxnId="{518F3B82-E437-46F0-837A-7BC348D49268}">
      <dgm:prSet/>
      <dgm:spPr/>
      <dgm:t>
        <a:bodyPr/>
        <a:lstStyle/>
        <a:p>
          <a:endParaRPr lang="en-US"/>
        </a:p>
      </dgm:t>
    </dgm:pt>
    <dgm:pt modelId="{1E8B75BF-0A89-4908-BABD-BD1469C78FF2}" type="sibTrans" cxnId="{518F3B82-E437-46F0-837A-7BC348D49268}">
      <dgm:prSet/>
      <dgm:spPr/>
      <dgm:t>
        <a:bodyPr/>
        <a:lstStyle/>
        <a:p>
          <a:endParaRPr lang="en-US"/>
        </a:p>
      </dgm:t>
    </dgm:pt>
    <dgm:pt modelId="{06EC0B03-8981-4A99-A99B-F1547F3A0598}" type="pres">
      <dgm:prSet presAssocID="{C5389A11-752B-411F-9742-F36C26188B27}" presName="root" presStyleCnt="0">
        <dgm:presLayoutVars>
          <dgm:dir/>
          <dgm:resizeHandles val="exact"/>
        </dgm:presLayoutVars>
      </dgm:prSet>
      <dgm:spPr/>
    </dgm:pt>
    <dgm:pt modelId="{956FD9EF-B2A6-4849-A709-A5B110B3652B}" type="pres">
      <dgm:prSet presAssocID="{A8B024BC-D327-448B-8801-80F979370B27}" presName="compNode" presStyleCnt="0"/>
      <dgm:spPr/>
    </dgm:pt>
    <dgm:pt modelId="{00923FFC-8D5F-4198-9D94-76FDD87297F4}" type="pres">
      <dgm:prSet presAssocID="{A8B024BC-D327-448B-8801-80F979370B27}" presName="bgRect" presStyleLbl="bgShp" presStyleIdx="0" presStyleCnt="4"/>
      <dgm:spPr/>
    </dgm:pt>
    <dgm:pt modelId="{F679E275-D40B-4DDD-ABC1-1014533EE3FD}" type="pres">
      <dgm:prSet presAssocID="{A8B024BC-D327-448B-8801-80F979370B2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5266F156-6DAC-4724-916E-AA3BC56B1AC4}" type="pres">
      <dgm:prSet presAssocID="{A8B024BC-D327-448B-8801-80F979370B27}" presName="spaceRect" presStyleCnt="0"/>
      <dgm:spPr/>
    </dgm:pt>
    <dgm:pt modelId="{F4A58A96-3770-4891-AC58-B4E2CD0758E3}" type="pres">
      <dgm:prSet presAssocID="{A8B024BC-D327-448B-8801-80F979370B27}" presName="parTx" presStyleLbl="revTx" presStyleIdx="0" presStyleCnt="4">
        <dgm:presLayoutVars>
          <dgm:chMax val="0"/>
          <dgm:chPref val="0"/>
        </dgm:presLayoutVars>
      </dgm:prSet>
      <dgm:spPr/>
    </dgm:pt>
    <dgm:pt modelId="{FDB7F5B7-51B8-4CF7-B79E-E8AAF26391CB}" type="pres">
      <dgm:prSet presAssocID="{E626831C-5E7D-49BC-B37C-60E3EEAA62C9}" presName="sibTrans" presStyleCnt="0"/>
      <dgm:spPr/>
    </dgm:pt>
    <dgm:pt modelId="{8A17DB7E-18CC-45C2-AA26-A9B4E69F7C50}" type="pres">
      <dgm:prSet presAssocID="{26CCD4B4-8AFF-4B8B-91D1-AA9FF0A963D0}" presName="compNode" presStyleCnt="0"/>
      <dgm:spPr/>
    </dgm:pt>
    <dgm:pt modelId="{FC1BB666-BA2E-49AE-9049-1D4832F155A5}" type="pres">
      <dgm:prSet presAssocID="{26CCD4B4-8AFF-4B8B-91D1-AA9FF0A963D0}" presName="bgRect" presStyleLbl="bgShp" presStyleIdx="1" presStyleCnt="4"/>
      <dgm:spPr/>
    </dgm:pt>
    <dgm:pt modelId="{E49123FB-4F97-475E-AF56-1131EDBCF66D}" type="pres">
      <dgm:prSet presAssocID="{26CCD4B4-8AFF-4B8B-91D1-AA9FF0A963D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raser"/>
        </a:ext>
      </dgm:extLst>
    </dgm:pt>
    <dgm:pt modelId="{188AAECF-D2CA-47EA-BB3F-4D9B1A409A90}" type="pres">
      <dgm:prSet presAssocID="{26CCD4B4-8AFF-4B8B-91D1-AA9FF0A963D0}" presName="spaceRect" presStyleCnt="0"/>
      <dgm:spPr/>
    </dgm:pt>
    <dgm:pt modelId="{AE851C03-B137-42E5-9667-4EC1FAC43110}" type="pres">
      <dgm:prSet presAssocID="{26CCD4B4-8AFF-4B8B-91D1-AA9FF0A963D0}" presName="parTx" presStyleLbl="revTx" presStyleIdx="1" presStyleCnt="4">
        <dgm:presLayoutVars>
          <dgm:chMax val="0"/>
          <dgm:chPref val="0"/>
        </dgm:presLayoutVars>
      </dgm:prSet>
      <dgm:spPr/>
    </dgm:pt>
    <dgm:pt modelId="{2691FF8F-79A7-4AB5-8D9F-D779A8B99FA3}" type="pres">
      <dgm:prSet presAssocID="{CBCD0DFB-262C-443F-B9F4-0D8FA666AD36}" presName="sibTrans" presStyleCnt="0"/>
      <dgm:spPr/>
    </dgm:pt>
    <dgm:pt modelId="{D62D6606-2B88-4B12-8F33-0C587FA3F3E3}" type="pres">
      <dgm:prSet presAssocID="{C3830A09-90BD-4876-967C-1292DF9873CC}" presName="compNode" presStyleCnt="0"/>
      <dgm:spPr/>
    </dgm:pt>
    <dgm:pt modelId="{F7613523-05C5-4181-8844-47932FDC9896}" type="pres">
      <dgm:prSet presAssocID="{C3830A09-90BD-4876-967C-1292DF9873CC}" presName="bgRect" presStyleLbl="bgShp" presStyleIdx="2" presStyleCnt="4"/>
      <dgm:spPr/>
    </dgm:pt>
    <dgm:pt modelId="{F27EA09B-E7FD-4CA2-9C9D-AFCB5D3F1D04}" type="pres">
      <dgm:prSet presAssocID="{C3830A09-90BD-4876-967C-1292DF9873C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392CFA1D-DAD9-46CD-A2A7-30FA97F0A54B}" type="pres">
      <dgm:prSet presAssocID="{C3830A09-90BD-4876-967C-1292DF9873CC}" presName="spaceRect" presStyleCnt="0"/>
      <dgm:spPr/>
    </dgm:pt>
    <dgm:pt modelId="{92084697-3F02-46F0-BCA7-5B0062EE98A6}" type="pres">
      <dgm:prSet presAssocID="{C3830A09-90BD-4876-967C-1292DF9873CC}" presName="parTx" presStyleLbl="revTx" presStyleIdx="2" presStyleCnt="4">
        <dgm:presLayoutVars>
          <dgm:chMax val="0"/>
          <dgm:chPref val="0"/>
        </dgm:presLayoutVars>
      </dgm:prSet>
      <dgm:spPr/>
    </dgm:pt>
    <dgm:pt modelId="{7526976F-2380-4E17-8887-0DB1CAC2482C}" type="pres">
      <dgm:prSet presAssocID="{D807B57F-7051-4B38-B576-4C28ABF69818}" presName="sibTrans" presStyleCnt="0"/>
      <dgm:spPr/>
    </dgm:pt>
    <dgm:pt modelId="{04C71E58-344A-4999-A4A5-0A1CD0E90E62}" type="pres">
      <dgm:prSet presAssocID="{D3508E44-0899-46C6-95EA-44A121991C63}" presName="compNode" presStyleCnt="0"/>
      <dgm:spPr/>
    </dgm:pt>
    <dgm:pt modelId="{4AF923C6-E5A5-435F-A6DD-63CC1C92F22E}" type="pres">
      <dgm:prSet presAssocID="{D3508E44-0899-46C6-95EA-44A121991C63}" presName="bgRect" presStyleLbl="bgShp" presStyleIdx="3" presStyleCnt="4"/>
      <dgm:spPr/>
    </dgm:pt>
    <dgm:pt modelId="{88834402-7488-4A52-871F-BB47CDB45381}" type="pres">
      <dgm:prSet presAssocID="{D3508E44-0899-46C6-95EA-44A121991C6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3BD07747-4326-4475-97D3-8D87E0C2F591}" type="pres">
      <dgm:prSet presAssocID="{D3508E44-0899-46C6-95EA-44A121991C63}" presName="spaceRect" presStyleCnt="0"/>
      <dgm:spPr/>
    </dgm:pt>
    <dgm:pt modelId="{02FAC306-1108-4B08-923D-B977F949500C}" type="pres">
      <dgm:prSet presAssocID="{D3508E44-0899-46C6-95EA-44A121991C6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310BA28-3B1F-493B-8AFE-F5DE5C257257}" srcId="{C5389A11-752B-411F-9742-F36C26188B27}" destId="{26CCD4B4-8AFF-4B8B-91D1-AA9FF0A963D0}" srcOrd="1" destOrd="0" parTransId="{F814A91A-1D0C-45A0-BA97-79AD4674003B}" sibTransId="{CBCD0DFB-262C-443F-B9F4-0D8FA666AD36}"/>
    <dgm:cxn modelId="{4EE22C41-6051-4D22-9C52-EAA85DC530A0}" type="presOf" srcId="{D3508E44-0899-46C6-95EA-44A121991C63}" destId="{02FAC306-1108-4B08-923D-B977F949500C}" srcOrd="0" destOrd="0" presId="urn:microsoft.com/office/officeart/2018/2/layout/IconVerticalSolidList"/>
    <dgm:cxn modelId="{F7EA9541-0D37-4E3D-A0C6-1CAB13BBCDEC}" type="presOf" srcId="{26CCD4B4-8AFF-4B8B-91D1-AA9FF0A963D0}" destId="{AE851C03-B137-42E5-9667-4EC1FAC43110}" srcOrd="0" destOrd="0" presId="urn:microsoft.com/office/officeart/2018/2/layout/IconVerticalSolidList"/>
    <dgm:cxn modelId="{591ACC52-D0F5-49E7-B220-5102A9C6A232}" srcId="{C5389A11-752B-411F-9742-F36C26188B27}" destId="{C3830A09-90BD-4876-967C-1292DF9873CC}" srcOrd="2" destOrd="0" parTransId="{01578673-9C04-4CC6-B494-872E83E228CF}" sibTransId="{D807B57F-7051-4B38-B576-4C28ABF69818}"/>
    <dgm:cxn modelId="{518F3B82-E437-46F0-837A-7BC348D49268}" srcId="{C5389A11-752B-411F-9742-F36C26188B27}" destId="{D3508E44-0899-46C6-95EA-44A121991C63}" srcOrd="3" destOrd="0" parTransId="{BEBB2479-6310-463C-B839-882A2859E73F}" sibTransId="{1E8B75BF-0A89-4908-BABD-BD1469C78FF2}"/>
    <dgm:cxn modelId="{9A33E3AA-6B87-4D3E-AEB1-6018388C52DD}" type="presOf" srcId="{C5389A11-752B-411F-9742-F36C26188B27}" destId="{06EC0B03-8981-4A99-A99B-F1547F3A0598}" srcOrd="0" destOrd="0" presId="urn:microsoft.com/office/officeart/2018/2/layout/IconVerticalSolidList"/>
    <dgm:cxn modelId="{FDE5D1BC-D5FF-4E35-8A02-26A45EA532AC}" type="presOf" srcId="{A8B024BC-D327-448B-8801-80F979370B27}" destId="{F4A58A96-3770-4891-AC58-B4E2CD0758E3}" srcOrd="0" destOrd="0" presId="urn:microsoft.com/office/officeart/2018/2/layout/IconVerticalSolidList"/>
    <dgm:cxn modelId="{FB99DFDE-CEED-47E6-B6B3-A755609F03EA}" type="presOf" srcId="{C3830A09-90BD-4876-967C-1292DF9873CC}" destId="{92084697-3F02-46F0-BCA7-5B0062EE98A6}" srcOrd="0" destOrd="0" presId="urn:microsoft.com/office/officeart/2018/2/layout/IconVerticalSolidList"/>
    <dgm:cxn modelId="{FD3F53EB-DE26-40FF-A877-AA8AB8490BF2}" srcId="{C5389A11-752B-411F-9742-F36C26188B27}" destId="{A8B024BC-D327-448B-8801-80F979370B27}" srcOrd="0" destOrd="0" parTransId="{0E4274A9-1D1F-4255-B44C-29961CEFCC61}" sibTransId="{E626831C-5E7D-49BC-B37C-60E3EEAA62C9}"/>
    <dgm:cxn modelId="{6428E5FB-D55A-4A44-A11D-9FC32E64BCA4}" type="presParOf" srcId="{06EC0B03-8981-4A99-A99B-F1547F3A0598}" destId="{956FD9EF-B2A6-4849-A709-A5B110B3652B}" srcOrd="0" destOrd="0" presId="urn:microsoft.com/office/officeart/2018/2/layout/IconVerticalSolidList"/>
    <dgm:cxn modelId="{2C601C5D-5CF9-497E-A99D-CC8F66B2BD27}" type="presParOf" srcId="{956FD9EF-B2A6-4849-A709-A5B110B3652B}" destId="{00923FFC-8D5F-4198-9D94-76FDD87297F4}" srcOrd="0" destOrd="0" presId="urn:microsoft.com/office/officeart/2018/2/layout/IconVerticalSolidList"/>
    <dgm:cxn modelId="{0FCA4908-35C2-4A9C-94BD-5B691C0744B3}" type="presParOf" srcId="{956FD9EF-B2A6-4849-A709-A5B110B3652B}" destId="{F679E275-D40B-4DDD-ABC1-1014533EE3FD}" srcOrd="1" destOrd="0" presId="urn:microsoft.com/office/officeart/2018/2/layout/IconVerticalSolidList"/>
    <dgm:cxn modelId="{9D98EF33-E5DC-4599-837D-E85786060906}" type="presParOf" srcId="{956FD9EF-B2A6-4849-A709-A5B110B3652B}" destId="{5266F156-6DAC-4724-916E-AA3BC56B1AC4}" srcOrd="2" destOrd="0" presId="urn:microsoft.com/office/officeart/2018/2/layout/IconVerticalSolidList"/>
    <dgm:cxn modelId="{E770FD10-08A1-4EC3-A88C-1410FAB79E4B}" type="presParOf" srcId="{956FD9EF-B2A6-4849-A709-A5B110B3652B}" destId="{F4A58A96-3770-4891-AC58-B4E2CD0758E3}" srcOrd="3" destOrd="0" presId="urn:microsoft.com/office/officeart/2018/2/layout/IconVerticalSolidList"/>
    <dgm:cxn modelId="{FAB9C113-3F43-4006-8603-157B7B698072}" type="presParOf" srcId="{06EC0B03-8981-4A99-A99B-F1547F3A0598}" destId="{FDB7F5B7-51B8-4CF7-B79E-E8AAF26391CB}" srcOrd="1" destOrd="0" presId="urn:microsoft.com/office/officeart/2018/2/layout/IconVerticalSolidList"/>
    <dgm:cxn modelId="{C698BB4A-A031-476D-95DA-3563B86B7A02}" type="presParOf" srcId="{06EC0B03-8981-4A99-A99B-F1547F3A0598}" destId="{8A17DB7E-18CC-45C2-AA26-A9B4E69F7C50}" srcOrd="2" destOrd="0" presId="urn:microsoft.com/office/officeart/2018/2/layout/IconVerticalSolidList"/>
    <dgm:cxn modelId="{0A130BFA-BA35-4794-93DB-ED0093887821}" type="presParOf" srcId="{8A17DB7E-18CC-45C2-AA26-A9B4E69F7C50}" destId="{FC1BB666-BA2E-49AE-9049-1D4832F155A5}" srcOrd="0" destOrd="0" presId="urn:microsoft.com/office/officeart/2018/2/layout/IconVerticalSolidList"/>
    <dgm:cxn modelId="{B9261535-09BB-4CC7-AE44-CA832C00F911}" type="presParOf" srcId="{8A17DB7E-18CC-45C2-AA26-A9B4E69F7C50}" destId="{E49123FB-4F97-475E-AF56-1131EDBCF66D}" srcOrd="1" destOrd="0" presId="urn:microsoft.com/office/officeart/2018/2/layout/IconVerticalSolidList"/>
    <dgm:cxn modelId="{DE35AA24-3813-47E6-826E-2457075675C1}" type="presParOf" srcId="{8A17DB7E-18CC-45C2-AA26-A9B4E69F7C50}" destId="{188AAECF-D2CA-47EA-BB3F-4D9B1A409A90}" srcOrd="2" destOrd="0" presId="urn:microsoft.com/office/officeart/2018/2/layout/IconVerticalSolidList"/>
    <dgm:cxn modelId="{AB3C96BC-7194-4947-B896-F660E35401E9}" type="presParOf" srcId="{8A17DB7E-18CC-45C2-AA26-A9B4E69F7C50}" destId="{AE851C03-B137-42E5-9667-4EC1FAC43110}" srcOrd="3" destOrd="0" presId="urn:microsoft.com/office/officeart/2018/2/layout/IconVerticalSolidList"/>
    <dgm:cxn modelId="{87820F51-FA0B-4421-BD71-81233B65D70B}" type="presParOf" srcId="{06EC0B03-8981-4A99-A99B-F1547F3A0598}" destId="{2691FF8F-79A7-4AB5-8D9F-D779A8B99FA3}" srcOrd="3" destOrd="0" presId="urn:microsoft.com/office/officeart/2018/2/layout/IconVerticalSolidList"/>
    <dgm:cxn modelId="{01B33EA6-F87D-4D10-8ECA-5EBEAF0F93E4}" type="presParOf" srcId="{06EC0B03-8981-4A99-A99B-F1547F3A0598}" destId="{D62D6606-2B88-4B12-8F33-0C587FA3F3E3}" srcOrd="4" destOrd="0" presId="urn:microsoft.com/office/officeart/2018/2/layout/IconVerticalSolidList"/>
    <dgm:cxn modelId="{944AE0A3-B917-40A8-8BB8-7E8C9D7DABAF}" type="presParOf" srcId="{D62D6606-2B88-4B12-8F33-0C587FA3F3E3}" destId="{F7613523-05C5-4181-8844-47932FDC9896}" srcOrd="0" destOrd="0" presId="urn:microsoft.com/office/officeart/2018/2/layout/IconVerticalSolidList"/>
    <dgm:cxn modelId="{C04F5C0D-BDA4-4686-9926-8D0B98615A18}" type="presParOf" srcId="{D62D6606-2B88-4B12-8F33-0C587FA3F3E3}" destId="{F27EA09B-E7FD-4CA2-9C9D-AFCB5D3F1D04}" srcOrd="1" destOrd="0" presId="urn:microsoft.com/office/officeart/2018/2/layout/IconVerticalSolidList"/>
    <dgm:cxn modelId="{A2C276B9-7752-42B0-B7FD-B7C952B5181A}" type="presParOf" srcId="{D62D6606-2B88-4B12-8F33-0C587FA3F3E3}" destId="{392CFA1D-DAD9-46CD-A2A7-30FA97F0A54B}" srcOrd="2" destOrd="0" presId="urn:microsoft.com/office/officeart/2018/2/layout/IconVerticalSolidList"/>
    <dgm:cxn modelId="{8E4D67DD-4A24-4A24-A74C-0166436A9451}" type="presParOf" srcId="{D62D6606-2B88-4B12-8F33-0C587FA3F3E3}" destId="{92084697-3F02-46F0-BCA7-5B0062EE98A6}" srcOrd="3" destOrd="0" presId="urn:microsoft.com/office/officeart/2018/2/layout/IconVerticalSolidList"/>
    <dgm:cxn modelId="{75EE0C5E-2831-4A20-9AC7-47F24AF7205E}" type="presParOf" srcId="{06EC0B03-8981-4A99-A99B-F1547F3A0598}" destId="{7526976F-2380-4E17-8887-0DB1CAC2482C}" srcOrd="5" destOrd="0" presId="urn:microsoft.com/office/officeart/2018/2/layout/IconVerticalSolidList"/>
    <dgm:cxn modelId="{C1568BF2-3BB8-4C5D-8827-4164B8DC2723}" type="presParOf" srcId="{06EC0B03-8981-4A99-A99B-F1547F3A0598}" destId="{04C71E58-344A-4999-A4A5-0A1CD0E90E62}" srcOrd="6" destOrd="0" presId="urn:microsoft.com/office/officeart/2018/2/layout/IconVerticalSolidList"/>
    <dgm:cxn modelId="{3F719782-083B-41B8-96AB-8ED2EC18D379}" type="presParOf" srcId="{04C71E58-344A-4999-A4A5-0A1CD0E90E62}" destId="{4AF923C6-E5A5-435F-A6DD-63CC1C92F22E}" srcOrd="0" destOrd="0" presId="urn:microsoft.com/office/officeart/2018/2/layout/IconVerticalSolidList"/>
    <dgm:cxn modelId="{E516A09B-5796-4A39-B490-4D944F84B4E1}" type="presParOf" srcId="{04C71E58-344A-4999-A4A5-0A1CD0E90E62}" destId="{88834402-7488-4A52-871F-BB47CDB45381}" srcOrd="1" destOrd="0" presId="urn:microsoft.com/office/officeart/2018/2/layout/IconVerticalSolidList"/>
    <dgm:cxn modelId="{1C0B3596-9310-4962-B11B-D7F5E30C2D28}" type="presParOf" srcId="{04C71E58-344A-4999-A4A5-0A1CD0E90E62}" destId="{3BD07747-4326-4475-97D3-8D87E0C2F591}" srcOrd="2" destOrd="0" presId="urn:microsoft.com/office/officeart/2018/2/layout/IconVerticalSolidList"/>
    <dgm:cxn modelId="{967043E2-2F12-4627-9290-2AD2177E9CD9}" type="presParOf" srcId="{04C71E58-344A-4999-A4A5-0A1CD0E90E62}" destId="{02FAC306-1108-4B08-923D-B977F94950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90776C-E961-49B8-87E3-72F441FB76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2353B7-DA31-4487-86FD-BDB564AAA7C5}">
      <dgm:prSet/>
      <dgm:spPr/>
      <dgm:t>
        <a:bodyPr/>
        <a:lstStyle/>
        <a:p>
          <a:r>
            <a:rPr lang="en-GB"/>
            <a:t>Ishikawa, K. (1990). </a:t>
          </a:r>
          <a:r>
            <a:rPr lang="en-GB" i="1"/>
            <a:t>Introduction to Quality Control</a:t>
          </a:r>
          <a:r>
            <a:rPr lang="en-GB"/>
            <a:t>. 3rd ed. Asian Productivity Organisation.</a:t>
          </a:r>
          <a:endParaRPr lang="en-US"/>
        </a:p>
      </dgm:t>
    </dgm:pt>
    <dgm:pt modelId="{6D3C236C-4996-4303-B95A-471706EBEAFA}" type="parTrans" cxnId="{3DEE9705-A5E2-4FD0-82ED-C149C5805123}">
      <dgm:prSet/>
      <dgm:spPr/>
      <dgm:t>
        <a:bodyPr/>
        <a:lstStyle/>
        <a:p>
          <a:endParaRPr lang="en-US"/>
        </a:p>
      </dgm:t>
    </dgm:pt>
    <dgm:pt modelId="{DB7ADAF9-30F0-4041-A41E-4F2C5CFCCAE6}" type="sibTrans" cxnId="{3DEE9705-A5E2-4FD0-82ED-C149C5805123}">
      <dgm:prSet/>
      <dgm:spPr/>
      <dgm:t>
        <a:bodyPr/>
        <a:lstStyle/>
        <a:p>
          <a:endParaRPr lang="en-US"/>
        </a:p>
      </dgm:t>
    </dgm:pt>
    <dgm:pt modelId="{8C97175F-7ABD-4B0F-AD4E-1FA7AD0806DB}">
      <dgm:prSet/>
      <dgm:spPr/>
      <dgm:t>
        <a:bodyPr/>
        <a:lstStyle/>
        <a:p>
          <a:r>
            <a:rPr lang="en-GB"/>
            <a:t>Johnson, G., Whittington, R., Scholes, K., Angwin, D. &amp; Regnér, P. (2017). </a:t>
          </a:r>
          <a:r>
            <a:rPr lang="en-GB" i="1"/>
            <a:t>Exploring Strategy</a:t>
          </a:r>
          <a:r>
            <a:rPr lang="en-GB"/>
            <a:t>. 11th ed. Pearson.</a:t>
          </a:r>
          <a:endParaRPr lang="en-US"/>
        </a:p>
      </dgm:t>
    </dgm:pt>
    <dgm:pt modelId="{B2C6D1ED-1B64-420F-839E-E4174F6C6F47}" type="parTrans" cxnId="{A2D3C3F0-FF30-41F2-B614-3CA752342C36}">
      <dgm:prSet/>
      <dgm:spPr/>
      <dgm:t>
        <a:bodyPr/>
        <a:lstStyle/>
        <a:p>
          <a:endParaRPr lang="en-US"/>
        </a:p>
      </dgm:t>
    </dgm:pt>
    <dgm:pt modelId="{289F15C3-B1CA-4779-A5BF-F1BA7AEAFF04}" type="sibTrans" cxnId="{A2D3C3F0-FF30-41F2-B614-3CA752342C36}">
      <dgm:prSet/>
      <dgm:spPr/>
      <dgm:t>
        <a:bodyPr/>
        <a:lstStyle/>
        <a:p>
          <a:endParaRPr lang="en-US"/>
        </a:p>
      </dgm:t>
    </dgm:pt>
    <dgm:pt modelId="{63F0C079-B06E-479F-970B-D9D868BDB7A5}">
      <dgm:prSet/>
      <dgm:spPr/>
      <dgm:t>
        <a:bodyPr/>
        <a:lstStyle/>
        <a:p>
          <a:r>
            <a:rPr lang="en-GB"/>
            <a:t>Lynch, R. (2021). </a:t>
          </a:r>
          <a:r>
            <a:rPr lang="en-GB" i="1"/>
            <a:t>Strategic Management</a:t>
          </a:r>
          <a:r>
            <a:rPr lang="en-GB"/>
            <a:t>. 9th ed. Pearson.</a:t>
          </a:r>
          <a:endParaRPr lang="en-US"/>
        </a:p>
      </dgm:t>
    </dgm:pt>
    <dgm:pt modelId="{4E643EC7-BD9A-4DFE-8236-C39D266E4478}" type="parTrans" cxnId="{CBFEF4CC-EA40-409D-8904-331827BBC18F}">
      <dgm:prSet/>
      <dgm:spPr/>
      <dgm:t>
        <a:bodyPr/>
        <a:lstStyle/>
        <a:p>
          <a:endParaRPr lang="en-US"/>
        </a:p>
      </dgm:t>
    </dgm:pt>
    <dgm:pt modelId="{2E3C06BC-0E02-4482-A4BC-66769AC49D5F}" type="sibTrans" cxnId="{CBFEF4CC-EA40-409D-8904-331827BBC18F}">
      <dgm:prSet/>
      <dgm:spPr/>
      <dgm:t>
        <a:bodyPr/>
        <a:lstStyle/>
        <a:p>
          <a:endParaRPr lang="en-US"/>
        </a:p>
      </dgm:t>
    </dgm:pt>
    <dgm:pt modelId="{1215F939-90D6-41CD-8E50-5D3C8B5EEF08}">
      <dgm:prSet/>
      <dgm:spPr/>
      <dgm:t>
        <a:bodyPr/>
        <a:lstStyle/>
        <a:p>
          <a:r>
            <a:rPr lang="en-GB"/>
            <a:t>Slack, N., Brandon-Jones, A. &amp; Johnston, R. (2022). </a:t>
          </a:r>
          <a:r>
            <a:rPr lang="en-GB" i="1"/>
            <a:t>Operations Management</a:t>
          </a:r>
          <a:r>
            <a:rPr lang="en-GB"/>
            <a:t>. 14th ed. Pearson.</a:t>
          </a:r>
          <a:endParaRPr lang="en-US"/>
        </a:p>
      </dgm:t>
    </dgm:pt>
    <dgm:pt modelId="{5053CD07-E488-488A-8A2B-C230BCB1949E}" type="parTrans" cxnId="{CEE9109B-E827-42F2-878D-C016AAC8C17F}">
      <dgm:prSet/>
      <dgm:spPr/>
      <dgm:t>
        <a:bodyPr/>
        <a:lstStyle/>
        <a:p>
          <a:endParaRPr lang="en-US"/>
        </a:p>
      </dgm:t>
    </dgm:pt>
    <dgm:pt modelId="{3F927737-9B5E-484B-847E-C8F876B2D8BD}" type="sibTrans" cxnId="{CEE9109B-E827-42F2-878D-C016AAC8C17F}">
      <dgm:prSet/>
      <dgm:spPr/>
      <dgm:t>
        <a:bodyPr/>
        <a:lstStyle/>
        <a:p>
          <a:endParaRPr lang="en-US"/>
        </a:p>
      </dgm:t>
    </dgm:pt>
    <dgm:pt modelId="{10336011-A85D-4DFE-9039-D7AF06D646D6}">
      <dgm:prSet/>
      <dgm:spPr/>
      <dgm:t>
        <a:bodyPr/>
        <a:lstStyle/>
        <a:p>
          <a:r>
            <a:rPr lang="en-GB"/>
            <a:t>Thank you for listening – I welcome your questions.</a:t>
          </a:r>
          <a:endParaRPr lang="en-US"/>
        </a:p>
      </dgm:t>
    </dgm:pt>
    <dgm:pt modelId="{9E498982-2F97-41E4-B82A-440172527E6B}" type="parTrans" cxnId="{9E12A5D7-1C4E-4DC0-BEA8-74975C1E5324}">
      <dgm:prSet/>
      <dgm:spPr/>
      <dgm:t>
        <a:bodyPr/>
        <a:lstStyle/>
        <a:p>
          <a:endParaRPr lang="en-US"/>
        </a:p>
      </dgm:t>
    </dgm:pt>
    <dgm:pt modelId="{33ED5713-1E06-4F02-B6A5-5669943751F2}" type="sibTrans" cxnId="{9E12A5D7-1C4E-4DC0-BEA8-74975C1E5324}">
      <dgm:prSet/>
      <dgm:spPr/>
      <dgm:t>
        <a:bodyPr/>
        <a:lstStyle/>
        <a:p>
          <a:endParaRPr lang="en-US"/>
        </a:p>
      </dgm:t>
    </dgm:pt>
    <dgm:pt modelId="{5EC0A3F5-6FDB-4D57-9533-399E669A41E6}" type="pres">
      <dgm:prSet presAssocID="{EF90776C-E961-49B8-87E3-72F441FB76AD}" presName="linear" presStyleCnt="0">
        <dgm:presLayoutVars>
          <dgm:animLvl val="lvl"/>
          <dgm:resizeHandles val="exact"/>
        </dgm:presLayoutVars>
      </dgm:prSet>
      <dgm:spPr/>
    </dgm:pt>
    <dgm:pt modelId="{7E343185-7315-42D4-BBEE-9E5EAC807C5B}" type="pres">
      <dgm:prSet presAssocID="{F12353B7-DA31-4487-86FD-BDB564AAA7C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B99876D-AE4A-43C7-9D4A-A803E0CFB9B7}" type="pres">
      <dgm:prSet presAssocID="{DB7ADAF9-30F0-4041-A41E-4F2C5CFCCAE6}" presName="spacer" presStyleCnt="0"/>
      <dgm:spPr/>
    </dgm:pt>
    <dgm:pt modelId="{A0204FCB-AD8F-48D5-9AD9-DEFEA5B0F1F6}" type="pres">
      <dgm:prSet presAssocID="{8C97175F-7ABD-4B0F-AD4E-1FA7AD0806D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05B9564-EA59-4B67-9711-667B4CF29806}" type="pres">
      <dgm:prSet presAssocID="{289F15C3-B1CA-4779-A5BF-F1BA7AEAFF04}" presName="spacer" presStyleCnt="0"/>
      <dgm:spPr/>
    </dgm:pt>
    <dgm:pt modelId="{1714015E-85F5-40EE-B784-CC3DCDDD11B9}" type="pres">
      <dgm:prSet presAssocID="{63F0C079-B06E-479F-970B-D9D868BDB7A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5925AD7-399F-44CF-B365-04FBFB6ECDEA}" type="pres">
      <dgm:prSet presAssocID="{2E3C06BC-0E02-4482-A4BC-66769AC49D5F}" presName="spacer" presStyleCnt="0"/>
      <dgm:spPr/>
    </dgm:pt>
    <dgm:pt modelId="{189DC280-BCA5-48D1-AB5A-8240864B0DDB}" type="pres">
      <dgm:prSet presAssocID="{1215F939-90D6-41CD-8E50-5D3C8B5EEF0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76BC140-08DE-487D-9FFB-A4CCD07C7D58}" type="pres">
      <dgm:prSet presAssocID="{3F927737-9B5E-484B-847E-C8F876B2D8BD}" presName="spacer" presStyleCnt="0"/>
      <dgm:spPr/>
    </dgm:pt>
    <dgm:pt modelId="{25F3DF6C-9B43-4642-B3E9-EF29C24EF0CD}" type="pres">
      <dgm:prSet presAssocID="{10336011-A85D-4DFE-9039-D7AF06D646D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DEE9705-A5E2-4FD0-82ED-C149C5805123}" srcId="{EF90776C-E961-49B8-87E3-72F441FB76AD}" destId="{F12353B7-DA31-4487-86FD-BDB564AAA7C5}" srcOrd="0" destOrd="0" parTransId="{6D3C236C-4996-4303-B95A-471706EBEAFA}" sibTransId="{DB7ADAF9-30F0-4041-A41E-4F2C5CFCCAE6}"/>
    <dgm:cxn modelId="{48A44B33-454A-471C-B2CE-E21379C6C3D0}" type="presOf" srcId="{F12353B7-DA31-4487-86FD-BDB564AAA7C5}" destId="{7E343185-7315-42D4-BBEE-9E5EAC807C5B}" srcOrd="0" destOrd="0" presId="urn:microsoft.com/office/officeart/2005/8/layout/vList2"/>
    <dgm:cxn modelId="{7AF1895E-E9AE-4C7F-A9BE-536CD5AA1A0D}" type="presOf" srcId="{10336011-A85D-4DFE-9039-D7AF06D646D6}" destId="{25F3DF6C-9B43-4642-B3E9-EF29C24EF0CD}" srcOrd="0" destOrd="0" presId="urn:microsoft.com/office/officeart/2005/8/layout/vList2"/>
    <dgm:cxn modelId="{FC46BF66-F027-4BDB-B674-B03267EE6A53}" type="presOf" srcId="{1215F939-90D6-41CD-8E50-5D3C8B5EEF08}" destId="{189DC280-BCA5-48D1-AB5A-8240864B0DDB}" srcOrd="0" destOrd="0" presId="urn:microsoft.com/office/officeart/2005/8/layout/vList2"/>
    <dgm:cxn modelId="{CEE9109B-E827-42F2-878D-C016AAC8C17F}" srcId="{EF90776C-E961-49B8-87E3-72F441FB76AD}" destId="{1215F939-90D6-41CD-8E50-5D3C8B5EEF08}" srcOrd="3" destOrd="0" parTransId="{5053CD07-E488-488A-8A2B-C230BCB1949E}" sibTransId="{3F927737-9B5E-484B-847E-C8F876B2D8BD}"/>
    <dgm:cxn modelId="{C28FF4BB-F2D3-401E-9515-F9EFA9627904}" type="presOf" srcId="{8C97175F-7ABD-4B0F-AD4E-1FA7AD0806DB}" destId="{A0204FCB-AD8F-48D5-9AD9-DEFEA5B0F1F6}" srcOrd="0" destOrd="0" presId="urn:microsoft.com/office/officeart/2005/8/layout/vList2"/>
    <dgm:cxn modelId="{CBFEF4CC-EA40-409D-8904-331827BBC18F}" srcId="{EF90776C-E961-49B8-87E3-72F441FB76AD}" destId="{63F0C079-B06E-479F-970B-D9D868BDB7A5}" srcOrd="2" destOrd="0" parTransId="{4E643EC7-BD9A-4DFE-8236-C39D266E4478}" sibTransId="{2E3C06BC-0E02-4482-A4BC-66769AC49D5F}"/>
    <dgm:cxn modelId="{9E12A5D7-1C4E-4DC0-BEA8-74975C1E5324}" srcId="{EF90776C-E961-49B8-87E3-72F441FB76AD}" destId="{10336011-A85D-4DFE-9039-D7AF06D646D6}" srcOrd="4" destOrd="0" parTransId="{9E498982-2F97-41E4-B82A-440172527E6B}" sibTransId="{33ED5713-1E06-4F02-B6A5-5669943751F2}"/>
    <dgm:cxn modelId="{14AFF1E1-D7B0-4B1D-ADD2-1765C1AE41CF}" type="presOf" srcId="{63F0C079-B06E-479F-970B-D9D868BDB7A5}" destId="{1714015E-85F5-40EE-B784-CC3DCDDD11B9}" srcOrd="0" destOrd="0" presId="urn:microsoft.com/office/officeart/2005/8/layout/vList2"/>
    <dgm:cxn modelId="{A2D3C3F0-FF30-41F2-B614-3CA752342C36}" srcId="{EF90776C-E961-49B8-87E3-72F441FB76AD}" destId="{8C97175F-7ABD-4B0F-AD4E-1FA7AD0806DB}" srcOrd="1" destOrd="0" parTransId="{B2C6D1ED-1B64-420F-839E-E4174F6C6F47}" sibTransId="{289F15C3-B1CA-4779-A5BF-F1BA7AEAFF04}"/>
    <dgm:cxn modelId="{777C97F5-6637-45B1-9C29-EAA270413D40}" type="presOf" srcId="{EF90776C-E961-49B8-87E3-72F441FB76AD}" destId="{5EC0A3F5-6FDB-4D57-9533-399E669A41E6}" srcOrd="0" destOrd="0" presId="urn:microsoft.com/office/officeart/2005/8/layout/vList2"/>
    <dgm:cxn modelId="{EBF02AF9-30E2-4429-AB71-BDD9949F9BFD}" type="presParOf" srcId="{5EC0A3F5-6FDB-4D57-9533-399E669A41E6}" destId="{7E343185-7315-42D4-BBEE-9E5EAC807C5B}" srcOrd="0" destOrd="0" presId="urn:microsoft.com/office/officeart/2005/8/layout/vList2"/>
    <dgm:cxn modelId="{BE51B3ED-1AD4-4124-9CF0-D9D2DF7EBEDE}" type="presParOf" srcId="{5EC0A3F5-6FDB-4D57-9533-399E669A41E6}" destId="{4B99876D-AE4A-43C7-9D4A-A803E0CFB9B7}" srcOrd="1" destOrd="0" presId="urn:microsoft.com/office/officeart/2005/8/layout/vList2"/>
    <dgm:cxn modelId="{B02F3A51-EDFE-4185-B425-BF390AD52AB9}" type="presParOf" srcId="{5EC0A3F5-6FDB-4D57-9533-399E669A41E6}" destId="{A0204FCB-AD8F-48D5-9AD9-DEFEA5B0F1F6}" srcOrd="2" destOrd="0" presId="urn:microsoft.com/office/officeart/2005/8/layout/vList2"/>
    <dgm:cxn modelId="{0D2583AC-F531-4216-BE10-DCC5A749EF7B}" type="presParOf" srcId="{5EC0A3F5-6FDB-4D57-9533-399E669A41E6}" destId="{D05B9564-EA59-4B67-9711-667B4CF29806}" srcOrd="3" destOrd="0" presId="urn:microsoft.com/office/officeart/2005/8/layout/vList2"/>
    <dgm:cxn modelId="{79B55136-7CEB-4D9D-80A9-96F2F153548D}" type="presParOf" srcId="{5EC0A3F5-6FDB-4D57-9533-399E669A41E6}" destId="{1714015E-85F5-40EE-B784-CC3DCDDD11B9}" srcOrd="4" destOrd="0" presId="urn:microsoft.com/office/officeart/2005/8/layout/vList2"/>
    <dgm:cxn modelId="{CA0CC070-6DBE-4115-A817-99387F720DF3}" type="presParOf" srcId="{5EC0A3F5-6FDB-4D57-9533-399E669A41E6}" destId="{A5925AD7-399F-44CF-B365-04FBFB6ECDEA}" srcOrd="5" destOrd="0" presId="urn:microsoft.com/office/officeart/2005/8/layout/vList2"/>
    <dgm:cxn modelId="{09B36CC6-6288-4066-8518-5E37FB63C1D5}" type="presParOf" srcId="{5EC0A3F5-6FDB-4D57-9533-399E669A41E6}" destId="{189DC280-BCA5-48D1-AB5A-8240864B0DDB}" srcOrd="6" destOrd="0" presId="urn:microsoft.com/office/officeart/2005/8/layout/vList2"/>
    <dgm:cxn modelId="{11C3569C-6FB7-42A6-9668-B1255A49D6CB}" type="presParOf" srcId="{5EC0A3F5-6FDB-4D57-9533-399E669A41E6}" destId="{076BC140-08DE-487D-9FFB-A4CCD07C7D58}" srcOrd="7" destOrd="0" presId="urn:microsoft.com/office/officeart/2005/8/layout/vList2"/>
    <dgm:cxn modelId="{C57401FA-C648-478B-BF33-E262B348EE58}" type="presParOf" srcId="{5EC0A3F5-6FDB-4D57-9533-399E669A41E6}" destId="{25F3DF6C-9B43-4642-B3E9-EF29C24EF0C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23FFC-8D5F-4198-9D94-76FDD87297F4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9E275-D40B-4DDD-ABC1-1014533EE3FD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58A96-3770-4891-AC58-B4E2CD0758E3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drop is structural, not temporary: It reflects permanent changes in shopping and working habits – not a short-term dip.</a:t>
          </a:r>
          <a:endParaRPr lang="en-US" sz="2000" kern="1200"/>
        </a:p>
      </dsp:txBody>
      <dsp:txXfrm>
        <a:off x="1217431" y="2079"/>
        <a:ext cx="6088624" cy="1054053"/>
      </dsp:txXfrm>
    </dsp:sp>
    <dsp:sp modelId="{FC1BB666-BA2E-49AE-9049-1D4832F155A5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123FB-4F97-475E-AF56-1131EDBCF66D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851C03-B137-42E5-9667-4EC1FAC43110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External trends reduce footfall but do not erase demand: Customers still want his products – they just cannot visit as often.</a:t>
          </a:r>
          <a:endParaRPr lang="en-US" sz="2000" kern="1200"/>
        </a:p>
      </dsp:txBody>
      <dsp:txXfrm>
        <a:off x="1217431" y="1319646"/>
        <a:ext cx="6088624" cy="1054053"/>
      </dsp:txXfrm>
    </dsp:sp>
    <dsp:sp modelId="{F7613523-05C5-4181-8844-47932FDC9896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7EA09B-E7FD-4CA2-9C9D-AFCB5D3F1D04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84697-3F02-46F0-BCA7-5B0062EE98A6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Internal gaps are avoidable: The lack of pre-ordering, delivery and basic digital access is actively costing sales.</a:t>
          </a:r>
          <a:endParaRPr lang="en-US" sz="2000" kern="1200"/>
        </a:p>
      </dsp:txBody>
      <dsp:txXfrm>
        <a:off x="1217431" y="2637212"/>
        <a:ext cx="6088624" cy="1054053"/>
      </dsp:txXfrm>
    </dsp:sp>
    <dsp:sp modelId="{4AF923C6-E5A5-435F-A6DD-63CC1C92F22E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834402-7488-4A52-871F-BB47CDB45381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AC306-1108-4B08-923D-B977F949500C}">
      <dsp:nvSpPr>
        <dsp:cNvPr id="0" name=""/>
        <dsp:cNvSpPr/>
      </dsp:nvSpPr>
      <dsp:spPr>
        <a:xfrm>
          <a:off x="1217431" y="39547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business still has strong foundations: Quality, reputation and loyal customers remain intact – the operating model just needs updating.</a:t>
          </a:r>
          <a:endParaRPr lang="en-US" sz="2000" kern="1200"/>
        </a:p>
      </dsp:txBody>
      <dsp:txXfrm>
        <a:off x="1217431" y="3954779"/>
        <a:ext cx="6088624" cy="105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43185-7315-42D4-BBEE-9E5EAC807C5B}">
      <dsp:nvSpPr>
        <dsp:cNvPr id="0" name=""/>
        <dsp:cNvSpPr/>
      </dsp:nvSpPr>
      <dsp:spPr>
        <a:xfrm>
          <a:off x="0" y="515609"/>
          <a:ext cx="6144767" cy="755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Ishikawa, K. (1990). </a:t>
          </a:r>
          <a:r>
            <a:rPr lang="en-GB" sz="1900" i="1" kern="1200"/>
            <a:t>Introduction to Quality Control</a:t>
          </a:r>
          <a:r>
            <a:rPr lang="en-GB" sz="1900" kern="1200"/>
            <a:t>. 3rd ed. Asian Productivity Organisation.</a:t>
          </a:r>
          <a:endParaRPr lang="en-US" sz="1900" kern="1200"/>
        </a:p>
      </dsp:txBody>
      <dsp:txXfrm>
        <a:off x="36896" y="552505"/>
        <a:ext cx="6070975" cy="682028"/>
      </dsp:txXfrm>
    </dsp:sp>
    <dsp:sp modelId="{A0204FCB-AD8F-48D5-9AD9-DEFEA5B0F1F6}">
      <dsp:nvSpPr>
        <dsp:cNvPr id="0" name=""/>
        <dsp:cNvSpPr/>
      </dsp:nvSpPr>
      <dsp:spPr>
        <a:xfrm>
          <a:off x="0" y="1326149"/>
          <a:ext cx="6144767" cy="755820"/>
        </a:xfrm>
        <a:prstGeom prst="roundRect">
          <a:avLst/>
        </a:prstGeom>
        <a:solidFill>
          <a:schemeClr val="accent2">
            <a:hueOff val="-2592252"/>
            <a:satOff val="-5102"/>
            <a:lumOff val="318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Johnson, G., Whittington, R., Scholes, K., Angwin, D. &amp; Regnér, P. (2017). </a:t>
          </a:r>
          <a:r>
            <a:rPr lang="en-GB" sz="1900" i="1" kern="1200"/>
            <a:t>Exploring Strategy</a:t>
          </a:r>
          <a:r>
            <a:rPr lang="en-GB" sz="1900" kern="1200"/>
            <a:t>. 11th ed. Pearson.</a:t>
          </a:r>
          <a:endParaRPr lang="en-US" sz="1900" kern="1200"/>
        </a:p>
      </dsp:txBody>
      <dsp:txXfrm>
        <a:off x="36896" y="1363045"/>
        <a:ext cx="6070975" cy="682028"/>
      </dsp:txXfrm>
    </dsp:sp>
    <dsp:sp modelId="{1714015E-85F5-40EE-B784-CC3DCDDD11B9}">
      <dsp:nvSpPr>
        <dsp:cNvPr id="0" name=""/>
        <dsp:cNvSpPr/>
      </dsp:nvSpPr>
      <dsp:spPr>
        <a:xfrm>
          <a:off x="0" y="2136690"/>
          <a:ext cx="6144767" cy="755820"/>
        </a:xfrm>
        <a:prstGeom prst="roundRect">
          <a:avLst/>
        </a:prstGeom>
        <a:solidFill>
          <a:schemeClr val="accent2">
            <a:hueOff val="-5184504"/>
            <a:satOff val="-10204"/>
            <a:lumOff val="637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Lynch, R. (2021). </a:t>
          </a:r>
          <a:r>
            <a:rPr lang="en-GB" sz="1900" i="1" kern="1200"/>
            <a:t>Strategic Management</a:t>
          </a:r>
          <a:r>
            <a:rPr lang="en-GB" sz="1900" kern="1200"/>
            <a:t>. 9th ed. Pearson.</a:t>
          </a:r>
          <a:endParaRPr lang="en-US" sz="1900" kern="1200"/>
        </a:p>
      </dsp:txBody>
      <dsp:txXfrm>
        <a:off x="36896" y="2173586"/>
        <a:ext cx="6070975" cy="682028"/>
      </dsp:txXfrm>
    </dsp:sp>
    <dsp:sp modelId="{189DC280-BCA5-48D1-AB5A-8240864B0DDB}">
      <dsp:nvSpPr>
        <dsp:cNvPr id="0" name=""/>
        <dsp:cNvSpPr/>
      </dsp:nvSpPr>
      <dsp:spPr>
        <a:xfrm>
          <a:off x="0" y="2947229"/>
          <a:ext cx="6144767" cy="755820"/>
        </a:xfrm>
        <a:prstGeom prst="roundRect">
          <a:avLst/>
        </a:prstGeom>
        <a:solidFill>
          <a:schemeClr val="accent2">
            <a:hueOff val="-7776756"/>
            <a:satOff val="-15306"/>
            <a:lumOff val="95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Slack, N., Brandon-Jones, A. &amp; Johnston, R. (2022). </a:t>
          </a:r>
          <a:r>
            <a:rPr lang="en-GB" sz="1900" i="1" kern="1200"/>
            <a:t>Operations Management</a:t>
          </a:r>
          <a:r>
            <a:rPr lang="en-GB" sz="1900" kern="1200"/>
            <a:t>. 14th ed. Pearson.</a:t>
          </a:r>
          <a:endParaRPr lang="en-US" sz="1900" kern="1200"/>
        </a:p>
      </dsp:txBody>
      <dsp:txXfrm>
        <a:off x="36896" y="2984125"/>
        <a:ext cx="6070975" cy="682028"/>
      </dsp:txXfrm>
    </dsp:sp>
    <dsp:sp modelId="{25F3DF6C-9B43-4642-B3E9-EF29C24EF0CD}">
      <dsp:nvSpPr>
        <dsp:cNvPr id="0" name=""/>
        <dsp:cNvSpPr/>
      </dsp:nvSpPr>
      <dsp:spPr>
        <a:xfrm>
          <a:off x="0" y="3757770"/>
          <a:ext cx="6144767" cy="755820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 for listening – I welcome your questions.</a:t>
          </a:r>
          <a:endParaRPr lang="en-US" sz="1900" kern="1200"/>
        </a:p>
      </dsp:txBody>
      <dsp:txXfrm>
        <a:off x="36896" y="3794666"/>
        <a:ext cx="6070975" cy="682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813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996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244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788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23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513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956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773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772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30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532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778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 descr="Bread and ingredients">
            <a:extLst>
              <a:ext uri="{FF2B5EF4-FFF2-40B4-BE49-F238E27FC236}">
                <a16:creationId xmlns:a16="http://schemas.microsoft.com/office/drawing/2014/main" id="{64916827-0F40-7344-37A7-FFB1CF1001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3229" r="-2" b="12374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</a:rPr>
              <a:t>Iosif Stefan 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2510324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LCLM4004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problem solving and decision making 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Basil's Bakery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  <a:latin typeface="Aptos"/>
                <a:ea typeface="+mn-lt"/>
                <a:cs typeface="+mn-lt"/>
              </a:rPr>
              <a:t>What I will cover: </a:t>
            </a:r>
            <a:endParaRPr lang="en-US" sz="1800">
              <a:solidFill>
                <a:srgbClr val="FFFFFF"/>
              </a:solidFill>
              <a:latin typeface="Aptos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latin typeface="Aptos"/>
                <a:ea typeface="+mn-lt"/>
                <a:cs typeface="+mn-lt"/>
              </a:rPr>
              <a:t>Quick introduction to the business and its history</a:t>
            </a:r>
            <a:endParaRPr lang="en-GB" sz="1800">
              <a:solidFill>
                <a:srgbClr val="FFFFFF"/>
              </a:solidFill>
              <a:latin typeface="Aptos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latin typeface="Aptos"/>
                <a:ea typeface="+mn-lt"/>
                <a:cs typeface="+mn-lt"/>
              </a:rPr>
              <a:t>The core problem and what is driving it</a:t>
            </a:r>
            <a:endParaRPr lang="en-GB" sz="1800">
              <a:solidFill>
                <a:srgbClr val="FFFFFF"/>
              </a:solidFill>
              <a:latin typeface="Aptos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latin typeface="Aptos"/>
                <a:ea typeface="+mn-lt"/>
                <a:cs typeface="+mn-lt"/>
              </a:rPr>
              <a:t>Review and use of the PESTEL analysis tool</a:t>
            </a:r>
            <a:endParaRPr lang="en-GB" sz="1800">
              <a:solidFill>
                <a:srgbClr val="FFFFFF"/>
              </a:solidFill>
              <a:latin typeface="Aptos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latin typeface="Aptos"/>
                <a:ea typeface="+mn-lt"/>
                <a:cs typeface="+mn-lt"/>
              </a:rPr>
              <a:t>Review and use of the Cause-and-Effect / Fishbone model</a:t>
            </a:r>
            <a:endParaRPr lang="en-GB" sz="1800">
              <a:solidFill>
                <a:srgbClr val="FFFFFF"/>
              </a:solidFill>
              <a:latin typeface="Aptos"/>
            </a:endParaRP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latin typeface="Aptos"/>
                <a:ea typeface="+mn-lt"/>
                <a:cs typeface="+mn-lt"/>
              </a:rPr>
              <a:t>Final takeaways and key conclusions</a:t>
            </a:r>
            <a:endParaRPr lang="en-GB" sz="1800">
              <a:solidFill>
                <a:srgbClr val="FFFFFF"/>
              </a:solidFill>
              <a:latin typeface="Aptos"/>
            </a:endParaRPr>
          </a:p>
          <a:p>
            <a:pPr>
              <a:lnSpc>
                <a:spcPct val="100000"/>
              </a:lnSpc>
            </a:pPr>
            <a:endParaRPr lang="en-GB" sz="1800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021078-81FF-D743-30C2-8AD20256C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>
            <a:normAutofit/>
          </a:bodyPr>
          <a:lstStyle/>
          <a:p>
            <a:r>
              <a:rPr lang="en-GB" b="0">
                <a:ea typeface="+mj-lt"/>
                <a:cs typeface="+mj-lt"/>
              </a:rPr>
              <a:t>Who &amp; What is Basil’s Bakery?</a:t>
            </a:r>
            <a:endParaRPr lang="en-US"/>
          </a:p>
        </p:txBody>
      </p:sp>
      <p:pic>
        <p:nvPicPr>
          <p:cNvPr id="7" name="Graphic 6" descr="Shop">
            <a:extLst>
              <a:ext uri="{FF2B5EF4-FFF2-40B4-BE49-F238E27FC236}">
                <a16:creationId xmlns:a16="http://schemas.microsoft.com/office/drawing/2014/main" id="{8DF5CF60-8EF5-B53E-3337-5AFCB9B0C4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7867" y="947138"/>
            <a:ext cx="4959823" cy="4959823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4A349-3D18-F3F6-D6C1-36A239B3C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912" y="2578608"/>
            <a:ext cx="5513832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Founded: 2015 | Location: Busy retail park in Coventry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Specialism: Handmade artisan bread, cakes and pastries – all made with certified organic ingredients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Customer base: Retail shoppers, shop staff, plus office and warehouse workers nearby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Performance timeline: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2015–2019: Steady, reliable sales growth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2020: Big drop due to lockdown restrictions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Today: Sales recovered slightly but stuck at 25% below 2019 levels since 2023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538175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12A28-EAF4-AD12-B7D4-2BAF0D92A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841283"/>
            <a:ext cx="3465681" cy="2916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>
                <a:solidFill>
                  <a:schemeClr val="tx2"/>
                </a:solidFill>
              </a:rPr>
              <a:t>The Core Problem &amp; What Causes It</a:t>
            </a:r>
          </a:p>
        </p:txBody>
      </p:sp>
      <p:sp>
        <p:nvSpPr>
          <p:cNvPr id="21" name="Freeform: Shape 15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B0A2FFC-BF57-C445-85F3-87D0569E9D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62996" y="1250224"/>
          <a:ext cx="7311138" cy="4256411"/>
        </p:xfrm>
        <a:graphic>
          <a:graphicData uri="http://schemas.openxmlformats.org/drawingml/2006/table">
            <a:tbl>
              <a:tblPr bandRow="1">
                <a:solidFill>
                  <a:srgbClr val="F2F2F2">
                    <a:alpha val="45098"/>
                  </a:srgbClr>
                </a:solidFill>
                <a:tableStyleId>{5C22544A-7EE6-4342-B048-85BDC9FD1C3A}</a:tableStyleId>
              </a:tblPr>
              <a:tblGrid>
                <a:gridCol w="1250420">
                  <a:extLst>
                    <a:ext uri="{9D8B030D-6E8A-4147-A177-3AD203B41FA5}">
                      <a16:colId xmlns:a16="http://schemas.microsoft.com/office/drawing/2014/main" val="2231100620"/>
                    </a:ext>
                  </a:extLst>
                </a:gridCol>
                <a:gridCol w="3027245">
                  <a:extLst>
                    <a:ext uri="{9D8B030D-6E8A-4147-A177-3AD203B41FA5}">
                      <a16:colId xmlns:a16="http://schemas.microsoft.com/office/drawing/2014/main" val="3584977851"/>
                    </a:ext>
                  </a:extLst>
                </a:gridCol>
                <a:gridCol w="3033473">
                  <a:extLst>
                    <a:ext uri="{9D8B030D-6E8A-4147-A177-3AD203B41FA5}">
                      <a16:colId xmlns:a16="http://schemas.microsoft.com/office/drawing/2014/main" val="2673594320"/>
                    </a:ext>
                  </a:extLst>
                </a:gridCol>
              </a:tblGrid>
              <a:tr h="7054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Type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What is happening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How much control does Basil have?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5296055"/>
                  </a:ext>
                </a:extLst>
              </a:tr>
              <a:tr h="1183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External</a:t>
                      </a: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Retail park footfall down; shops closing; staff redundancies; hybrid working means fewer daily visits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Very limited – driven by wider economic and workplace changes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947922"/>
                  </a:ext>
                </a:extLst>
              </a:tr>
              <a:tr h="1183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Internal</a:t>
                      </a: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No delivery or pre-order service; long waits; missed phone enquiries; Basil is tied to baking all day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Full control – these are choices or resourcing gaps he can fix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5296682"/>
                  </a:ext>
                </a:extLst>
              </a:tr>
              <a:tr h="1183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Financial</a:t>
                      </a: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Big rises in rent, rates, utilities and insurance; organic ingredient costs are unpredictable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Partial control – costs can be managed but not fully removed</a:t>
                      </a:r>
                    </a:p>
                  </a:txBody>
                  <a:tcPr marL="119562" marR="119562" marT="119562" marB="597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66254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3175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12648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989C2-F568-0DE6-893D-06E4829F3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5376672"/>
          </a:xfrm>
        </p:spPr>
        <p:txBody>
          <a:bodyPr>
            <a:normAutofit/>
          </a:bodyPr>
          <a:lstStyle/>
          <a:p>
            <a:r>
              <a:rPr lang="en-GB" b="0">
                <a:ea typeface="+mj-lt"/>
                <a:cs typeface="+mj-lt"/>
              </a:rPr>
              <a:t>The PESTEL Framework – What It Is &amp; How It Works</a:t>
            </a:r>
            <a:endParaRPr lang="en-US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9893ABB2-DDAA-EE51-07A9-4204844B1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1042416"/>
            <a:ext cx="5010912" cy="53126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100">
                <a:latin typeface="Aptos"/>
              </a:rPr>
              <a:t>What is PESTEL?</a:t>
            </a: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A structured tool used to scan external macro-environmental factors that shape an organisation’s operating context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Covers six categories: Political, Economic, Social, Technological, Environmental, Legal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Purpose: To spot risks and opportunities that lie outside the business itself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</a:rPr>
              <a:t>Strengths</a:t>
            </a: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✅ Encourages broad, systematic thinking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✅ Highlights long-term shifts before they become crises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✅ Easy to apply and communicate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</a:rPr>
              <a:t>Limitations</a:t>
            </a: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❌ Only describes – does not measure impact or link directly to sales/profit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❌ Can become a generic list without prioritising what matters most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❌ Needs regular updating as conditions change fast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References: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Johnson, G. et al. (2017). </a:t>
            </a:r>
            <a:r>
              <a:rPr lang="en-GB" sz="1100" i="1">
                <a:latin typeface="Aptos"/>
                <a:ea typeface="+mn-lt"/>
                <a:cs typeface="+mn-lt"/>
              </a:rPr>
              <a:t>Exploring Strategy</a:t>
            </a:r>
            <a:r>
              <a:rPr lang="en-GB" sz="1100">
                <a:latin typeface="Aptos"/>
                <a:ea typeface="+mn-lt"/>
                <a:cs typeface="+mn-lt"/>
              </a:rPr>
              <a:t>. 11th ed. Pearson.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100">
                <a:latin typeface="Aptos"/>
                <a:ea typeface="+mn-lt"/>
                <a:cs typeface="+mn-lt"/>
              </a:rPr>
              <a:t>Lynch, R. (2021). </a:t>
            </a:r>
            <a:r>
              <a:rPr lang="en-GB" sz="1100" i="1">
                <a:latin typeface="Aptos"/>
                <a:ea typeface="+mn-lt"/>
                <a:cs typeface="+mn-lt"/>
              </a:rPr>
              <a:t>Strategic Management</a:t>
            </a:r>
            <a:r>
              <a:rPr lang="en-GB" sz="1100">
                <a:latin typeface="Aptos"/>
                <a:ea typeface="+mn-lt"/>
                <a:cs typeface="+mn-lt"/>
              </a:rPr>
              <a:t>. 9th ed. Pearson.</a:t>
            </a:r>
            <a:endParaRPr lang="en-GB" sz="1100">
              <a:latin typeface="Aptos"/>
            </a:endParaRPr>
          </a:p>
          <a:p>
            <a:pPr>
              <a:lnSpc>
                <a:spcPct val="100000"/>
              </a:lnSpc>
            </a:pPr>
            <a:endParaRPr lang="en-GB" sz="11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504909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08454-FACD-1E92-944B-8695ABAC1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3465681" cy="2450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chemeClr val="tx2"/>
                </a:solidFill>
              </a:rPr>
              <a:t>Applying PESTEL to Basil’s Bakery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1952F0-771E-D2ED-C333-EEED6708B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6642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B6D83C-2377-9CAD-A991-9E0B6AF25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3465681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70D25B0-B6B6-23E0-D016-476EB3FD3E5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232366" y="749610"/>
          <a:ext cx="7438426" cy="5457690"/>
        </p:xfrm>
        <a:graphic>
          <a:graphicData uri="http://schemas.openxmlformats.org/drawingml/2006/table">
            <a:tbl>
              <a:tblPr bandRow="1">
                <a:solidFill>
                  <a:schemeClr val="tx1">
                    <a:lumMod val="75000"/>
                    <a:lumOff val="25000"/>
                  </a:schemeClr>
                </a:solidFill>
                <a:tableStyleId>{5C22544A-7EE6-4342-B048-85BDC9FD1C3A}</a:tableStyleId>
              </a:tblPr>
              <a:tblGrid>
                <a:gridCol w="1882286">
                  <a:extLst>
                    <a:ext uri="{9D8B030D-6E8A-4147-A177-3AD203B41FA5}">
                      <a16:colId xmlns:a16="http://schemas.microsoft.com/office/drawing/2014/main" val="1806168156"/>
                    </a:ext>
                  </a:extLst>
                </a:gridCol>
                <a:gridCol w="5556140">
                  <a:extLst>
                    <a:ext uri="{9D8B030D-6E8A-4147-A177-3AD203B41FA5}">
                      <a16:colId xmlns:a16="http://schemas.microsoft.com/office/drawing/2014/main" val="37492145"/>
                    </a:ext>
                  </a:extLst>
                </a:gridCol>
              </a:tblGrid>
              <a:tr h="5222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bg1"/>
                          </a:solidFill>
                        </a:rPr>
                        <a:t>Category</a:t>
                      </a:r>
                    </a:p>
                  </a:txBody>
                  <a:tcPr marL="143430" marR="110331" marT="110331" marB="110331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bg1"/>
                          </a:solidFill>
                        </a:rPr>
                        <a:t>Key Impacts on the Business</a:t>
                      </a: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4039083"/>
                  </a:ext>
                </a:extLst>
              </a:tr>
              <a:tr h="7796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bg1"/>
                          </a:solidFill>
                        </a:rPr>
                        <a:t>Political</a:t>
                      </a:r>
                      <a:endParaRPr lang="en-GB" sz="1700" cap="none" spc="0">
                        <a:solidFill>
                          <a:schemeClr val="bg1"/>
                        </a:solidFill>
                      </a:endParaRP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bg1"/>
                          </a:solidFill>
                        </a:rPr>
                        <a:t>Food safety laws; business rates; local council support for independent traders</a:t>
                      </a: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2825734"/>
                  </a:ext>
                </a:extLst>
              </a:tr>
              <a:tr h="7796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bg1"/>
                          </a:solidFill>
                        </a:rPr>
                        <a:t>Economic</a:t>
                      </a:r>
                      <a:endParaRPr lang="en-GB" sz="1700" cap="none" spc="0">
                        <a:solidFill>
                          <a:schemeClr val="bg1"/>
                        </a:solidFill>
                      </a:endParaRPr>
                    </a:p>
                  </a:txBody>
                  <a:tcPr marL="143430" marR="110331" marT="110331" marB="110331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bg1"/>
                          </a:solidFill>
                        </a:rPr>
                        <a:t>Higher cost of living; rising energy and supply costs; customers still pay for quality but watch spending</a:t>
                      </a: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5490527"/>
                  </a:ext>
                </a:extLst>
              </a:tr>
              <a:tr h="10371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bg1"/>
                          </a:solidFill>
                        </a:rPr>
                        <a:t>Social</a:t>
                      </a:r>
                      <a:endParaRPr lang="en-GB" sz="1700" cap="none" spc="0">
                        <a:solidFill>
                          <a:schemeClr val="bg1"/>
                        </a:solidFill>
                      </a:endParaRP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bg1"/>
                          </a:solidFill>
                        </a:rPr>
                        <a:t>Shift to online shopping; hybrid working; demand for speed and convenience; preference for sustainable businesses</a:t>
                      </a: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793932"/>
                  </a:ext>
                </a:extLst>
              </a:tr>
              <a:tr h="7796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bg1"/>
                          </a:solidFill>
                        </a:rPr>
                        <a:t>Technological</a:t>
                      </a:r>
                      <a:endParaRPr lang="en-GB" sz="1700" cap="none" spc="0">
                        <a:solidFill>
                          <a:schemeClr val="bg1"/>
                        </a:solidFill>
                      </a:endParaRPr>
                    </a:p>
                  </a:txBody>
                  <a:tcPr marL="143430" marR="110331" marT="110331" marB="110331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bg1"/>
                          </a:solidFill>
                        </a:rPr>
                        <a:t>Simple online ordering; delivery apps; low-cost digital marketing tools</a:t>
                      </a: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2361382"/>
                  </a:ext>
                </a:extLst>
              </a:tr>
              <a:tr h="7796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bg1"/>
                          </a:solidFill>
                        </a:rPr>
                        <a:t>Environmental</a:t>
                      </a:r>
                      <a:endParaRPr lang="en-GB" sz="1700" cap="none" spc="0">
                        <a:solidFill>
                          <a:schemeClr val="bg1"/>
                        </a:solidFill>
                      </a:endParaRP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bg1"/>
                          </a:solidFill>
                        </a:rPr>
                        <a:t>Volatile harvests pushing up organic prices; pressure to cut waste and carbon footprint</a:t>
                      </a: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8939166"/>
                  </a:ext>
                </a:extLst>
              </a:tr>
              <a:tr h="7796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bg1"/>
                          </a:solidFill>
                        </a:rPr>
                        <a:t>Legal</a:t>
                      </a:r>
                      <a:endParaRPr lang="en-GB" sz="1700" cap="none" spc="0">
                        <a:solidFill>
                          <a:schemeClr val="bg1"/>
                        </a:solidFill>
                      </a:endParaRPr>
                    </a:p>
                  </a:txBody>
                  <a:tcPr marL="143430" marR="110331" marT="110331" marB="110331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bg1"/>
                          </a:solidFill>
                        </a:rPr>
                        <a:t>Lease agreements; insurance rules; employment and food hygiene regulations</a:t>
                      </a:r>
                    </a:p>
                  </a:txBody>
                  <a:tcPr marL="143430" marR="110331" marT="110331" marB="11033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08517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2312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77FF0-1DCB-EBC9-8332-11EEF7351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992445" cy="1575009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700" b="0">
                <a:ea typeface="+mj-lt"/>
                <a:cs typeface="+mj-lt"/>
              </a:rPr>
              <a:t>The Cause-and-Effect Model – What It Is &amp; How It Works</a:t>
            </a:r>
            <a:endParaRPr lang="en-US" sz="37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Maze">
            <a:extLst>
              <a:ext uri="{FF2B5EF4-FFF2-40B4-BE49-F238E27FC236}">
                <a16:creationId xmlns:a16="http://schemas.microsoft.com/office/drawing/2014/main" id="{DA945E72-6F2E-6F90-E09D-713345748C8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00991" y="2299390"/>
            <a:ext cx="4072844" cy="40728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49FD9-90ED-AB37-0AD8-D852E32E4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6604" y="589788"/>
            <a:ext cx="5129784" cy="40507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>
                <a:latin typeface="Aptos"/>
              </a:rPr>
              <a:t>What is the Cause-and-Effect Model?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Also called the Ishikawa or Fishbone Diagram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Breaks problems down into standard categories – typically People, Process, Equipment, Materials, Environment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Purpose: To drill down from visible symptoms to the actual root causes</a:t>
            </a:r>
            <a:endParaRPr lang="en-GB" sz="1400">
              <a:latin typeface="Aptos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>
                <a:latin typeface="Aptos"/>
              </a:rPr>
              <a:t>Strengths</a:t>
            </a: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✅ Visual and intuitive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✅ Exposes hidden links between different issues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✅ Encourages team-based problem identification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✅ Works well for operational and performance issues</a:t>
            </a:r>
            <a:endParaRPr lang="en-GB" sz="1400">
              <a:latin typeface="Aptos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>
                <a:latin typeface="Aptos"/>
              </a:rPr>
              <a:t>Limitations</a:t>
            </a: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❌ Relies on accurate knowledge of the business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❌ Does not rank causes by importance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❌ Does not quantify impact or generate solutions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❌ Can become cluttered if not managed well</a:t>
            </a:r>
            <a:endParaRPr lang="en-GB" sz="1400">
              <a:latin typeface="Aptos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>
                <a:latin typeface="Aptos"/>
                <a:ea typeface="+mn-lt"/>
                <a:cs typeface="+mn-lt"/>
              </a:rPr>
              <a:t>References: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Ishikawa, K. (1990). </a:t>
            </a:r>
            <a:r>
              <a:rPr lang="en-GB" sz="1400" i="1">
                <a:latin typeface="Aptos"/>
                <a:ea typeface="+mn-lt"/>
                <a:cs typeface="+mn-lt"/>
              </a:rPr>
              <a:t>Introduction to Quality Control</a:t>
            </a:r>
            <a:r>
              <a:rPr lang="en-GB" sz="1400">
                <a:latin typeface="Aptos"/>
                <a:ea typeface="+mn-lt"/>
                <a:cs typeface="+mn-lt"/>
              </a:rPr>
              <a:t>. 3rd ed. Asian Productivity Organisation.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400">
                <a:latin typeface="Aptos"/>
                <a:ea typeface="+mn-lt"/>
                <a:cs typeface="+mn-lt"/>
              </a:rPr>
              <a:t>Slack, N. et al. (2022). </a:t>
            </a:r>
            <a:r>
              <a:rPr lang="en-GB" sz="1400" i="1">
                <a:latin typeface="Aptos"/>
                <a:ea typeface="+mn-lt"/>
                <a:cs typeface="+mn-lt"/>
              </a:rPr>
              <a:t>Operations Management</a:t>
            </a:r>
            <a:r>
              <a:rPr lang="en-GB" sz="1400">
                <a:latin typeface="Aptos"/>
                <a:ea typeface="+mn-lt"/>
                <a:cs typeface="+mn-lt"/>
              </a:rPr>
              <a:t>. 14th ed. Pearson.</a:t>
            </a:r>
            <a:endParaRPr lang="en-GB" sz="1400">
              <a:latin typeface="Aptos"/>
            </a:endParaRPr>
          </a:p>
          <a:p>
            <a:pPr>
              <a:lnSpc>
                <a:spcPct val="100000"/>
              </a:lnSpc>
            </a:pPr>
            <a:endParaRPr lang="en-GB" sz="7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753686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6C8B4-D227-FF8B-6FE1-A150FD903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841283"/>
            <a:ext cx="3465681" cy="29164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tx2"/>
                </a:solidFill>
              </a:rPr>
              <a:t>Applying Cause-and-Effect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43BE3EC-70DA-0EE6-88D6-FC39D9777C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62996" y="1208413"/>
          <a:ext cx="7311137" cy="4340034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1745295">
                  <a:extLst>
                    <a:ext uri="{9D8B030D-6E8A-4147-A177-3AD203B41FA5}">
                      <a16:colId xmlns:a16="http://schemas.microsoft.com/office/drawing/2014/main" val="1787851107"/>
                    </a:ext>
                  </a:extLst>
                </a:gridCol>
                <a:gridCol w="5565842">
                  <a:extLst>
                    <a:ext uri="{9D8B030D-6E8A-4147-A177-3AD203B41FA5}">
                      <a16:colId xmlns:a16="http://schemas.microsoft.com/office/drawing/2014/main" val="544903323"/>
                    </a:ext>
                  </a:extLst>
                </a:gridCol>
              </a:tblGrid>
              <a:tr h="5458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Category</a:t>
                      </a:r>
                    </a:p>
                  </a:txBody>
                  <a:tcPr marL="93191" marR="133130" marT="26626" marB="199695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Root Causes</a:t>
                      </a:r>
                    </a:p>
                  </a:txBody>
                  <a:tcPr marL="93191" marR="133130" marT="26626" marB="1996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3984655"/>
                  </a:ext>
                </a:extLst>
              </a:tr>
              <a:tr h="8120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People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3191" marR="133130" marT="26626" marB="199695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Fewer shoppers; office/retail staff lost or working remotely; no staff dedicated to orders/enquiries</a:t>
                      </a:r>
                    </a:p>
                  </a:txBody>
                  <a:tcPr marL="93191" marR="133130" marT="26626" marB="1996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9328053"/>
                  </a:ext>
                </a:extLst>
              </a:tr>
              <a:tr h="8120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Process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3191" marR="133130" marT="26626" marB="199695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Walk-in only; no pre-order or delivery; slow phone response; long queues</a:t>
                      </a:r>
                    </a:p>
                  </a:txBody>
                  <a:tcPr marL="93191" marR="133130" marT="26626" marB="1996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9792979"/>
                  </a:ext>
                </a:extLst>
              </a:tr>
              <a:tr h="8120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Equipment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3191" marR="133130" marT="26626" marB="199695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No digital systems; all work depends on Basil being present</a:t>
                      </a:r>
                    </a:p>
                  </a:txBody>
                  <a:tcPr marL="93191" marR="133130" marT="26626" marB="1996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2484391"/>
                  </a:ext>
                </a:extLst>
              </a:tr>
              <a:tr h="5458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Materials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3191" marR="133130" marT="26626" marB="199695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Higher, unpredictable organic ingredient costs</a:t>
                      </a:r>
                    </a:p>
                  </a:txBody>
                  <a:tcPr marL="93191" marR="133130" marT="26626" marB="1996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4223286"/>
                  </a:ext>
                </a:extLst>
              </a:tr>
              <a:tr h="8120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Environment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3191" marR="133130" marT="26626" marB="199695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Retail park decline; rising overheads; shift away from in-person visits</a:t>
                      </a:r>
                    </a:p>
                  </a:txBody>
                  <a:tcPr marL="93191" marR="133130" marT="26626" marB="1996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3823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6712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49356-FE5F-E8AC-F66D-C6C73DB53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 b="0">
                <a:ea typeface="+mj-lt"/>
                <a:cs typeface="+mj-lt"/>
              </a:rPr>
              <a:t>Key Findings</a:t>
            </a:r>
            <a:endParaRPr lang="en-US" sz="4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84296C4-C575-9A8F-CB3D-018B69405E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7649222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2135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5853F7-E93C-7150-1D07-30374BF6E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3364992"/>
          </a:xfrm>
        </p:spPr>
        <p:txBody>
          <a:bodyPr>
            <a:normAutofit/>
          </a:bodyPr>
          <a:lstStyle/>
          <a:p>
            <a:r>
              <a:rPr lang="en-GB" b="0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088CBC2-29BD-33D6-CDD9-D535C2A1E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179414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334368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Iosif Stefan  2510324 LCLM4004 problem solving and decision making  Basil's Bakery </vt:lpstr>
      <vt:lpstr>Who &amp; What is Basil’s Bakery?</vt:lpstr>
      <vt:lpstr>The Core Problem &amp; What Causes It</vt:lpstr>
      <vt:lpstr>The PESTEL Framework – What It Is &amp; How It Works</vt:lpstr>
      <vt:lpstr>Applying PESTEL to Basil’s Bakery</vt:lpstr>
      <vt:lpstr>The Cause-and-Effect Model – What It Is &amp; How It Works</vt:lpstr>
      <vt:lpstr>Applying Cause-and-Effect</vt:lpstr>
      <vt:lpstr>Key 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94</cp:revision>
  <dcterms:created xsi:type="dcterms:W3CDTF">2026-07-30T22:11:20Z</dcterms:created>
  <dcterms:modified xsi:type="dcterms:W3CDTF">2026-07-30T22:34:10Z</dcterms:modified>
</cp:coreProperties>
</file>