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6"/>
  </p:notesMasterIdLst>
  <p:handoutMasterIdLst>
    <p:handoutMasterId r:id="rId17"/>
  </p:handoutMasterIdLst>
  <p:sldIdLst>
    <p:sldId id="308" r:id="rId2"/>
    <p:sldId id="382" r:id="rId3"/>
    <p:sldId id="361" r:id="rId4"/>
    <p:sldId id="379" r:id="rId5"/>
    <p:sldId id="381" r:id="rId6"/>
    <p:sldId id="378" r:id="rId7"/>
    <p:sldId id="377" r:id="rId8"/>
    <p:sldId id="376" r:id="rId9"/>
    <p:sldId id="278" r:id="rId10"/>
    <p:sldId id="283" r:id="rId11"/>
    <p:sldId id="380" r:id="rId12"/>
    <p:sldId id="342" r:id="rId13"/>
    <p:sldId id="336" r:id="rId14"/>
    <p:sldId id="359" r:id="rId1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07D"/>
    <a:srgbClr val="032B21"/>
    <a:srgbClr val="360000"/>
    <a:srgbClr val="054333"/>
    <a:srgbClr val="500000"/>
    <a:srgbClr val="420000"/>
    <a:srgbClr val="663300"/>
    <a:srgbClr val="0029AC"/>
    <a:srgbClr val="0D7AFF"/>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70" autoAdjust="0"/>
    <p:restoredTop sz="96357" autoAdjust="0"/>
  </p:normalViewPr>
  <p:slideViewPr>
    <p:cSldViewPr>
      <p:cViewPr>
        <p:scale>
          <a:sx n="100" d="100"/>
          <a:sy n="100" d="100"/>
        </p:scale>
        <p:origin x="1260" y="222"/>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03/11/2020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03/11/2020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03/11/2020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03/11/2020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03/11/2020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6633805" y="1198589"/>
            <a:ext cx="4104456" cy="3717032"/>
          </a:xfrm>
        </p:spPr>
        <p:txBody>
          <a:bodyPr>
            <a:normAutofit/>
          </a:bodyPr>
          <a:lstStyle/>
          <a:p>
            <a:pPr marL="118872" algn="ctr"/>
            <a:br>
              <a:rPr lang="en-GB" sz="1050" b="0" i="0" u="none" strike="noStrike" dirty="0">
                <a:solidFill>
                  <a:srgbClr val="003E5A"/>
                </a:solidFill>
                <a:effectLst/>
                <a:latin typeface="-apple-system"/>
              </a:rPr>
            </a:br>
            <a:r>
              <a:rPr lang="en-GB" sz="3100" dirty="0">
                <a:solidFill>
                  <a:srgbClr val="92D050"/>
                </a:solidFill>
              </a:rPr>
              <a:t>HPEN5029/ HPEN6029 - Writing Place :  Heaven &amp; hell</a:t>
            </a:r>
            <a:endParaRPr lang="en-GB" sz="2400" dirty="0">
              <a:solidFill>
                <a:srgbClr val="92D050"/>
              </a:solidFill>
            </a:endParaRPr>
          </a:p>
        </p:txBody>
      </p:sp>
      <p:pic>
        <p:nvPicPr>
          <p:cNvPr id="5" name="Picture 4">
            <a:extLst>
              <a:ext uri="{FF2B5EF4-FFF2-40B4-BE49-F238E27FC236}">
                <a16:creationId xmlns:a16="http://schemas.microsoft.com/office/drawing/2014/main" id="{C3E6A49A-D9A2-4BEF-A0D4-936D6184CAF3}"/>
              </a:ext>
            </a:extLst>
          </p:cNvPr>
          <p:cNvPicPr>
            <a:picLocks noChangeAspect="1"/>
          </p:cNvPicPr>
          <p:nvPr/>
        </p:nvPicPr>
        <p:blipFill rotWithShape="1">
          <a:blip r:embed="rId2">
            <a:extLst>
              <a:ext uri="{28A0092B-C50C-407E-A947-70E740481C1C}">
                <a14:useLocalDpi xmlns:a14="http://schemas.microsoft.com/office/drawing/2010/main" val="0"/>
              </a:ext>
            </a:extLst>
          </a:blip>
          <a:srcRect l="1039" t="789" r="1947" b="2054"/>
          <a:stretch/>
        </p:blipFill>
        <p:spPr>
          <a:xfrm>
            <a:off x="695400" y="774642"/>
            <a:ext cx="4320726" cy="5884780"/>
          </a:xfrm>
          <a:prstGeom prst="rect">
            <a:avLst/>
          </a:prstGeom>
          <a:ln w="28575">
            <a:solidFill>
              <a:srgbClr val="FF9933"/>
            </a:solidFill>
          </a:ln>
        </p:spPr>
      </p:pic>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8BD3201-32E9-42B1-B6DE-53C53A43D95E}"/>
              </a:ext>
            </a:extLst>
          </p:cNvPr>
          <p:cNvSpPr>
            <a:spLocks noGrp="1"/>
          </p:cNvSpPr>
          <p:nvPr>
            <p:ph idx="1"/>
          </p:nvPr>
        </p:nvSpPr>
        <p:spPr>
          <a:xfrm>
            <a:off x="609600" y="1775192"/>
            <a:ext cx="10972800" cy="4625609"/>
          </a:xfrm>
        </p:spPr>
        <p:txBody>
          <a:bodyPr>
            <a:normAutofit/>
          </a:bodyPr>
          <a:lstStyle/>
          <a:p>
            <a:pPr marL="118872" indent="0" algn="ctr">
              <a:buNone/>
            </a:pPr>
            <a:r>
              <a:rPr lang="en-GB" sz="4800" dirty="0">
                <a:solidFill>
                  <a:srgbClr val="92D050"/>
                </a:solidFill>
                <a:latin typeface="+mj-lt"/>
              </a:rPr>
              <a:t>Hell </a:t>
            </a:r>
          </a:p>
        </p:txBody>
      </p:sp>
    </p:spTree>
    <p:extLst>
      <p:ext uri="{BB962C8B-B14F-4D97-AF65-F5344CB8AC3E}">
        <p14:creationId xmlns:p14="http://schemas.microsoft.com/office/powerpoint/2010/main" val="3184045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544A-E53C-42DA-8BD1-392C3AD9D657}"/>
              </a:ext>
            </a:extLst>
          </p:cNvPr>
          <p:cNvSpPr>
            <a:spLocks noGrp="1"/>
          </p:cNvSpPr>
          <p:nvPr>
            <p:ph type="title"/>
          </p:nvPr>
        </p:nvSpPr>
        <p:spPr>
          <a:xfrm>
            <a:off x="8112224" y="142115"/>
            <a:ext cx="4079776" cy="517389"/>
          </a:xfrm>
        </p:spPr>
        <p:txBody>
          <a:bodyPr>
            <a:normAutofit fontScale="90000"/>
          </a:bodyPr>
          <a:lstStyle/>
          <a:p>
            <a:r>
              <a:rPr lang="en-GB" sz="2800" dirty="0">
                <a:solidFill>
                  <a:srgbClr val="FFC000"/>
                </a:solidFill>
                <a:effectLst>
                  <a:outerShdw blurRad="38100" dist="38100" dir="2700000" algn="tl">
                    <a:srgbClr val="000000">
                      <a:alpha val="43137"/>
                    </a:srgbClr>
                  </a:outerShdw>
                </a:effectLst>
              </a:rPr>
              <a:t>Paradise lost: 1 (HELL) </a:t>
            </a:r>
          </a:p>
        </p:txBody>
      </p:sp>
      <p:sp>
        <p:nvSpPr>
          <p:cNvPr id="3" name="Content Placeholder 2">
            <a:extLst>
              <a:ext uri="{FF2B5EF4-FFF2-40B4-BE49-F238E27FC236}">
                <a16:creationId xmlns:a16="http://schemas.microsoft.com/office/drawing/2014/main" id="{AEEE1A4B-7E29-4C1E-AA23-1F7A288B3439}"/>
              </a:ext>
            </a:extLst>
          </p:cNvPr>
          <p:cNvSpPr>
            <a:spLocks noGrp="1"/>
          </p:cNvSpPr>
          <p:nvPr>
            <p:ph idx="1"/>
          </p:nvPr>
        </p:nvSpPr>
        <p:spPr>
          <a:xfrm>
            <a:off x="191344" y="400809"/>
            <a:ext cx="5760640" cy="6288919"/>
          </a:xfrm>
        </p:spPr>
        <p:txBody>
          <a:bodyPr>
            <a:normAutofit fontScale="55000" lnSpcReduction="20000"/>
          </a:bodyPr>
          <a:lstStyle/>
          <a:p>
            <a:pPr marL="118872" indent="0" algn="l">
              <a:lnSpc>
                <a:spcPct val="120000"/>
              </a:lnSpc>
              <a:buNone/>
            </a:pPr>
            <a:r>
              <a:rPr lang="en-GB" b="0" i="0" dirty="0">
                <a:solidFill>
                  <a:schemeClr val="bg1"/>
                </a:solidFill>
                <a:effectLst/>
              </a:rPr>
              <a:t>                                        for now the thought</a:t>
            </a:r>
            <a:br>
              <a:rPr lang="en-GB" b="0" i="0" dirty="0">
                <a:solidFill>
                  <a:schemeClr val="bg1"/>
                </a:solidFill>
                <a:effectLst/>
              </a:rPr>
            </a:br>
            <a:r>
              <a:rPr lang="en-GB" b="0" i="0" dirty="0">
                <a:solidFill>
                  <a:schemeClr val="bg1"/>
                </a:solidFill>
                <a:effectLst/>
              </a:rPr>
              <a:t>Both of lost </a:t>
            </a:r>
            <a:r>
              <a:rPr lang="en-GB" dirty="0">
                <a:solidFill>
                  <a:schemeClr val="bg1"/>
                </a:solidFill>
              </a:rPr>
              <a:t>happiness and lasting pain [ 55 ]</a:t>
            </a:r>
            <a:br>
              <a:rPr lang="en-GB" dirty="0">
                <a:solidFill>
                  <a:schemeClr val="bg1"/>
                </a:solidFill>
              </a:rPr>
            </a:br>
            <a:r>
              <a:rPr lang="en-GB" dirty="0">
                <a:solidFill>
                  <a:schemeClr val="bg1"/>
                </a:solidFill>
              </a:rPr>
              <a:t>Torments him; round he throws his baleful eyes</a:t>
            </a:r>
            <a:br>
              <a:rPr lang="en-GB" dirty="0">
                <a:solidFill>
                  <a:schemeClr val="bg1"/>
                </a:solidFill>
              </a:rPr>
            </a:br>
            <a:r>
              <a:rPr lang="en-GB" dirty="0">
                <a:solidFill>
                  <a:schemeClr val="bg1"/>
                </a:solidFill>
              </a:rPr>
              <a:t>That </a:t>
            </a:r>
            <a:r>
              <a:rPr lang="en-GB" dirty="0" err="1">
                <a:solidFill>
                  <a:schemeClr val="bg1"/>
                </a:solidFill>
              </a:rPr>
              <a:t>witness'd</a:t>
            </a:r>
            <a:r>
              <a:rPr lang="en-GB" dirty="0">
                <a:solidFill>
                  <a:schemeClr val="bg1"/>
                </a:solidFill>
              </a:rPr>
              <a:t> huge affliction and dismay</a:t>
            </a:r>
            <a:br>
              <a:rPr lang="en-GB" dirty="0">
                <a:solidFill>
                  <a:schemeClr val="bg1"/>
                </a:solidFill>
              </a:rPr>
            </a:br>
            <a:r>
              <a:rPr lang="en-GB" dirty="0">
                <a:solidFill>
                  <a:schemeClr val="bg1"/>
                </a:solidFill>
              </a:rPr>
              <a:t>Mixt with obdurate pride and </a:t>
            </a:r>
            <a:r>
              <a:rPr lang="en-GB" dirty="0" err="1">
                <a:solidFill>
                  <a:schemeClr val="bg1"/>
                </a:solidFill>
              </a:rPr>
              <a:t>stedfast</a:t>
            </a:r>
            <a:r>
              <a:rPr lang="en-GB" dirty="0">
                <a:solidFill>
                  <a:schemeClr val="bg1"/>
                </a:solidFill>
              </a:rPr>
              <a:t> hate:</a:t>
            </a:r>
            <a:br>
              <a:rPr lang="en-GB" dirty="0">
                <a:solidFill>
                  <a:schemeClr val="bg1"/>
                </a:solidFill>
              </a:rPr>
            </a:br>
            <a:r>
              <a:rPr lang="en-GB" dirty="0">
                <a:solidFill>
                  <a:schemeClr val="bg1"/>
                </a:solidFill>
              </a:rPr>
              <a:t>At once as far as Angels kenn he views</a:t>
            </a:r>
            <a:br>
              <a:rPr lang="en-GB" dirty="0">
                <a:solidFill>
                  <a:schemeClr val="bg1"/>
                </a:solidFill>
              </a:rPr>
            </a:br>
            <a:r>
              <a:rPr lang="en-GB" dirty="0">
                <a:solidFill>
                  <a:schemeClr val="bg1"/>
                </a:solidFill>
              </a:rPr>
              <a:t>The dismal Situation waste and </a:t>
            </a:r>
            <a:r>
              <a:rPr lang="en-GB" dirty="0" err="1">
                <a:solidFill>
                  <a:schemeClr val="bg1"/>
                </a:solidFill>
              </a:rPr>
              <a:t>wilde</a:t>
            </a:r>
            <a:r>
              <a:rPr lang="en-GB" dirty="0">
                <a:solidFill>
                  <a:schemeClr val="bg1"/>
                </a:solidFill>
              </a:rPr>
              <a:t>, [ 60 ]</a:t>
            </a:r>
            <a:br>
              <a:rPr lang="en-GB" dirty="0">
                <a:solidFill>
                  <a:schemeClr val="bg1"/>
                </a:solidFill>
              </a:rPr>
            </a:br>
            <a:r>
              <a:rPr lang="en-GB" dirty="0">
                <a:solidFill>
                  <a:schemeClr val="bg1"/>
                </a:solidFill>
              </a:rPr>
              <a:t>A Dungeon horrible, on all sides round</a:t>
            </a:r>
            <a:br>
              <a:rPr lang="en-GB" dirty="0">
                <a:solidFill>
                  <a:schemeClr val="bg1"/>
                </a:solidFill>
              </a:rPr>
            </a:br>
            <a:r>
              <a:rPr lang="en-GB" dirty="0">
                <a:solidFill>
                  <a:schemeClr val="bg1"/>
                </a:solidFill>
              </a:rPr>
              <a:t>As one great Furnace </a:t>
            </a:r>
            <a:r>
              <a:rPr lang="en-GB" dirty="0" err="1">
                <a:solidFill>
                  <a:schemeClr val="bg1"/>
                </a:solidFill>
              </a:rPr>
              <a:t>flam'd</a:t>
            </a:r>
            <a:r>
              <a:rPr lang="en-GB" dirty="0">
                <a:solidFill>
                  <a:schemeClr val="bg1"/>
                </a:solidFill>
              </a:rPr>
              <a:t>, </a:t>
            </a:r>
            <a:r>
              <a:rPr lang="en-GB" dirty="0">
                <a:solidFill>
                  <a:srgbClr val="FFE07D"/>
                </a:solidFill>
              </a:rPr>
              <a:t>yet from those flames</a:t>
            </a:r>
            <a:br>
              <a:rPr lang="en-GB" dirty="0">
                <a:solidFill>
                  <a:srgbClr val="FFE07D"/>
                </a:solidFill>
              </a:rPr>
            </a:br>
            <a:r>
              <a:rPr lang="en-GB" dirty="0">
                <a:solidFill>
                  <a:srgbClr val="FFE07D"/>
                </a:solidFill>
              </a:rPr>
              <a:t>No light, but rather darkness visible</a:t>
            </a:r>
            <a:br>
              <a:rPr lang="en-GB" dirty="0">
                <a:solidFill>
                  <a:srgbClr val="FFE07D"/>
                </a:solidFill>
              </a:rPr>
            </a:br>
            <a:r>
              <a:rPr lang="en-GB" dirty="0" err="1">
                <a:solidFill>
                  <a:srgbClr val="FFE07D"/>
                </a:solidFill>
              </a:rPr>
              <a:t>Serv'd</a:t>
            </a:r>
            <a:r>
              <a:rPr lang="en-GB" dirty="0">
                <a:solidFill>
                  <a:srgbClr val="FFE07D"/>
                </a:solidFill>
              </a:rPr>
              <a:t> </a:t>
            </a:r>
            <a:r>
              <a:rPr lang="en-GB" dirty="0" err="1">
                <a:solidFill>
                  <a:srgbClr val="FFE07D"/>
                </a:solidFill>
              </a:rPr>
              <a:t>onely</a:t>
            </a:r>
            <a:r>
              <a:rPr lang="en-GB" dirty="0">
                <a:solidFill>
                  <a:srgbClr val="FFE07D"/>
                </a:solidFill>
              </a:rPr>
              <a:t> to discover sights of woe,</a:t>
            </a:r>
            <a:br>
              <a:rPr lang="en-GB" dirty="0">
                <a:solidFill>
                  <a:srgbClr val="FFE07D"/>
                </a:solidFill>
              </a:rPr>
            </a:br>
            <a:r>
              <a:rPr lang="en-GB" dirty="0">
                <a:solidFill>
                  <a:srgbClr val="FFE07D"/>
                </a:solidFill>
              </a:rPr>
              <a:t>Regions of sorrow, doleful shades, where peace [ 65 ]</a:t>
            </a:r>
            <a:br>
              <a:rPr lang="en-GB" dirty="0">
                <a:solidFill>
                  <a:srgbClr val="FFE07D"/>
                </a:solidFill>
              </a:rPr>
            </a:br>
            <a:r>
              <a:rPr lang="en-GB" dirty="0">
                <a:solidFill>
                  <a:srgbClr val="FFE07D"/>
                </a:solidFill>
              </a:rPr>
              <a:t>And rest can never dwell, hope never comes</a:t>
            </a:r>
            <a:br>
              <a:rPr lang="en-GB" dirty="0">
                <a:solidFill>
                  <a:srgbClr val="FFE07D"/>
                </a:solidFill>
              </a:rPr>
            </a:br>
            <a:r>
              <a:rPr lang="en-GB" dirty="0">
                <a:solidFill>
                  <a:srgbClr val="FFE07D"/>
                </a:solidFill>
              </a:rPr>
              <a:t>That comes to all; but torture without end</a:t>
            </a:r>
            <a:br>
              <a:rPr lang="en-GB" dirty="0">
                <a:solidFill>
                  <a:srgbClr val="FFE07D"/>
                </a:solidFill>
              </a:rPr>
            </a:br>
            <a:r>
              <a:rPr lang="en-GB" dirty="0">
                <a:solidFill>
                  <a:schemeClr val="bg1"/>
                </a:solidFill>
              </a:rPr>
              <a:t>Still urges, and a fiery Deluge, fed</a:t>
            </a:r>
            <a:br>
              <a:rPr lang="en-GB" dirty="0">
                <a:solidFill>
                  <a:schemeClr val="bg1"/>
                </a:solidFill>
              </a:rPr>
            </a:br>
            <a:r>
              <a:rPr lang="en-GB" dirty="0">
                <a:solidFill>
                  <a:schemeClr val="bg1"/>
                </a:solidFill>
              </a:rPr>
              <a:t>With ever-burning Sulphur </a:t>
            </a:r>
            <a:r>
              <a:rPr lang="en-GB" dirty="0" err="1">
                <a:solidFill>
                  <a:schemeClr val="bg1"/>
                </a:solidFill>
              </a:rPr>
              <a:t>unconsum'd</a:t>
            </a:r>
            <a:r>
              <a:rPr lang="en-GB" dirty="0">
                <a:solidFill>
                  <a:schemeClr val="bg1"/>
                </a:solidFill>
              </a:rPr>
              <a:t>:</a:t>
            </a:r>
            <a:br>
              <a:rPr lang="en-GB" dirty="0">
                <a:solidFill>
                  <a:schemeClr val="bg1"/>
                </a:solidFill>
              </a:rPr>
            </a:br>
            <a:r>
              <a:rPr lang="en-GB" dirty="0">
                <a:solidFill>
                  <a:schemeClr val="bg1"/>
                </a:solidFill>
              </a:rPr>
              <a:t>Such place Eternal Justice had </a:t>
            </a:r>
            <a:r>
              <a:rPr lang="en-GB" dirty="0" err="1">
                <a:solidFill>
                  <a:schemeClr val="bg1"/>
                </a:solidFill>
              </a:rPr>
              <a:t>prepar'd</a:t>
            </a:r>
            <a:r>
              <a:rPr lang="en-GB" dirty="0">
                <a:solidFill>
                  <a:schemeClr val="bg1"/>
                </a:solidFill>
              </a:rPr>
              <a:t> [ 70 ]</a:t>
            </a:r>
            <a:br>
              <a:rPr lang="en-GB" dirty="0">
                <a:solidFill>
                  <a:schemeClr val="bg1"/>
                </a:solidFill>
              </a:rPr>
            </a:br>
            <a:r>
              <a:rPr lang="en-GB" dirty="0">
                <a:solidFill>
                  <a:schemeClr val="bg1"/>
                </a:solidFill>
              </a:rPr>
              <a:t>For those rebellious, here </a:t>
            </a:r>
            <a:r>
              <a:rPr lang="en-GB" dirty="0" err="1">
                <a:solidFill>
                  <a:schemeClr val="bg1"/>
                </a:solidFill>
              </a:rPr>
              <a:t>thir</a:t>
            </a:r>
            <a:r>
              <a:rPr lang="en-GB" dirty="0">
                <a:solidFill>
                  <a:schemeClr val="bg1"/>
                </a:solidFill>
              </a:rPr>
              <a:t> Prison </a:t>
            </a:r>
            <a:r>
              <a:rPr lang="en-GB" dirty="0" err="1">
                <a:solidFill>
                  <a:schemeClr val="bg1"/>
                </a:solidFill>
              </a:rPr>
              <a:t>ordain'd</a:t>
            </a:r>
            <a:br>
              <a:rPr lang="en-GB" dirty="0">
                <a:solidFill>
                  <a:schemeClr val="bg1"/>
                </a:solidFill>
              </a:rPr>
            </a:br>
            <a:r>
              <a:rPr lang="en-GB" dirty="0">
                <a:solidFill>
                  <a:schemeClr val="bg1"/>
                </a:solidFill>
              </a:rPr>
              <a:t>In utter darkness, and </a:t>
            </a:r>
            <a:r>
              <a:rPr lang="en-GB" dirty="0" err="1">
                <a:solidFill>
                  <a:schemeClr val="bg1"/>
                </a:solidFill>
              </a:rPr>
              <a:t>thir</a:t>
            </a:r>
            <a:r>
              <a:rPr lang="en-GB" dirty="0">
                <a:solidFill>
                  <a:schemeClr val="bg1"/>
                </a:solidFill>
              </a:rPr>
              <a:t> portion set</a:t>
            </a:r>
            <a:br>
              <a:rPr lang="en-GB" dirty="0">
                <a:solidFill>
                  <a:schemeClr val="bg1"/>
                </a:solidFill>
              </a:rPr>
            </a:br>
            <a:r>
              <a:rPr lang="en-GB" dirty="0">
                <a:solidFill>
                  <a:schemeClr val="bg1"/>
                </a:solidFill>
              </a:rPr>
              <a:t>As far </a:t>
            </a:r>
            <a:r>
              <a:rPr lang="en-GB" dirty="0" err="1">
                <a:solidFill>
                  <a:schemeClr val="bg1"/>
                </a:solidFill>
              </a:rPr>
              <a:t>remov'd</a:t>
            </a:r>
            <a:r>
              <a:rPr lang="en-GB" dirty="0">
                <a:solidFill>
                  <a:schemeClr val="bg1"/>
                </a:solidFill>
              </a:rPr>
              <a:t> from God and light of Heav'n</a:t>
            </a:r>
            <a:br>
              <a:rPr lang="en-GB" dirty="0">
                <a:solidFill>
                  <a:schemeClr val="bg1"/>
                </a:solidFill>
              </a:rPr>
            </a:br>
            <a:r>
              <a:rPr lang="en-GB" dirty="0">
                <a:solidFill>
                  <a:schemeClr val="bg1"/>
                </a:solidFill>
              </a:rPr>
              <a:t>As from the </a:t>
            </a:r>
            <a:r>
              <a:rPr lang="en-GB" dirty="0" err="1">
                <a:solidFill>
                  <a:schemeClr val="bg1"/>
                </a:solidFill>
              </a:rPr>
              <a:t>Center</a:t>
            </a:r>
            <a:r>
              <a:rPr lang="en-GB" dirty="0">
                <a:solidFill>
                  <a:schemeClr val="bg1"/>
                </a:solidFill>
              </a:rPr>
              <a:t> thrice to </a:t>
            </a:r>
            <a:r>
              <a:rPr lang="en-GB" dirty="0" err="1">
                <a:solidFill>
                  <a:schemeClr val="bg1"/>
                </a:solidFill>
              </a:rPr>
              <a:t>th</a:t>
            </a:r>
            <a:r>
              <a:rPr lang="en-GB" dirty="0">
                <a:solidFill>
                  <a:schemeClr val="bg1"/>
                </a:solidFill>
              </a:rPr>
              <a:t>' utmost Pole.</a:t>
            </a:r>
            <a:br>
              <a:rPr lang="en-GB" dirty="0">
                <a:solidFill>
                  <a:schemeClr val="bg1"/>
                </a:solidFill>
              </a:rPr>
            </a:br>
            <a:r>
              <a:rPr lang="en-GB" dirty="0">
                <a:solidFill>
                  <a:schemeClr val="bg1"/>
                </a:solidFill>
              </a:rPr>
              <a:t>O how unlike the place from whence they fell! [ 75 ]</a:t>
            </a:r>
          </a:p>
        </p:txBody>
      </p:sp>
      <p:sp>
        <p:nvSpPr>
          <p:cNvPr id="10" name="TextBox 9">
            <a:extLst>
              <a:ext uri="{FF2B5EF4-FFF2-40B4-BE49-F238E27FC236}">
                <a16:creationId xmlns:a16="http://schemas.microsoft.com/office/drawing/2014/main" id="{9C62AECA-9F2C-4B62-BCA5-CC0C8C2917EE}"/>
              </a:ext>
            </a:extLst>
          </p:cNvPr>
          <p:cNvSpPr txBox="1"/>
          <p:nvPr/>
        </p:nvSpPr>
        <p:spPr>
          <a:xfrm>
            <a:off x="6066890" y="836712"/>
            <a:ext cx="6098058" cy="6463308"/>
          </a:xfrm>
          <a:prstGeom prst="rect">
            <a:avLst/>
          </a:prstGeom>
          <a:noFill/>
        </p:spPr>
        <p:txBody>
          <a:bodyPr wrap="square">
            <a:spAutoFit/>
          </a:bodyPr>
          <a:lstStyle/>
          <a:p>
            <a:pPr marL="118872" indent="0" algn="l">
              <a:buNone/>
            </a:pPr>
            <a:r>
              <a:rPr lang="en-GB" dirty="0">
                <a:solidFill>
                  <a:schemeClr val="bg1"/>
                </a:solidFill>
              </a:rPr>
              <a:t>There the companions of his fall, </a:t>
            </a:r>
            <a:r>
              <a:rPr lang="en-GB" dirty="0" err="1">
                <a:solidFill>
                  <a:schemeClr val="bg1"/>
                </a:solidFill>
              </a:rPr>
              <a:t>o'rewhelm'd</a:t>
            </a:r>
            <a:br>
              <a:rPr lang="en-GB" dirty="0">
                <a:solidFill>
                  <a:schemeClr val="bg1"/>
                </a:solidFill>
              </a:rPr>
            </a:br>
            <a:r>
              <a:rPr lang="en-GB" dirty="0">
                <a:solidFill>
                  <a:schemeClr val="bg1"/>
                </a:solidFill>
              </a:rPr>
              <a:t>With Floods and Whirlwinds of tempestuous fire,</a:t>
            </a:r>
            <a:br>
              <a:rPr lang="en-GB" dirty="0">
                <a:solidFill>
                  <a:schemeClr val="bg1"/>
                </a:solidFill>
              </a:rPr>
            </a:br>
            <a:r>
              <a:rPr lang="en-GB" dirty="0">
                <a:solidFill>
                  <a:schemeClr val="bg1"/>
                </a:solidFill>
              </a:rPr>
              <a:t>He soon discerns, and </a:t>
            </a:r>
            <a:r>
              <a:rPr lang="en-GB" dirty="0" err="1">
                <a:solidFill>
                  <a:schemeClr val="bg1"/>
                </a:solidFill>
              </a:rPr>
              <a:t>weltring</a:t>
            </a:r>
            <a:r>
              <a:rPr lang="en-GB" dirty="0">
                <a:solidFill>
                  <a:schemeClr val="bg1"/>
                </a:solidFill>
              </a:rPr>
              <a:t> by his side</a:t>
            </a:r>
            <a:br>
              <a:rPr lang="en-GB" dirty="0">
                <a:solidFill>
                  <a:schemeClr val="bg1"/>
                </a:solidFill>
              </a:rPr>
            </a:br>
            <a:r>
              <a:rPr lang="en-GB" dirty="0">
                <a:solidFill>
                  <a:schemeClr val="bg1"/>
                </a:solidFill>
              </a:rPr>
              <a:t>One next himself in power, and next in crime,</a:t>
            </a:r>
            <a:br>
              <a:rPr lang="en-GB" dirty="0">
                <a:solidFill>
                  <a:schemeClr val="bg1"/>
                </a:solidFill>
              </a:rPr>
            </a:br>
            <a:r>
              <a:rPr lang="en-GB" dirty="0">
                <a:solidFill>
                  <a:schemeClr val="bg1"/>
                </a:solidFill>
              </a:rPr>
              <a:t>Long after known in Palestine, and </a:t>
            </a:r>
            <a:r>
              <a:rPr lang="en-GB" dirty="0" err="1">
                <a:solidFill>
                  <a:schemeClr val="bg1"/>
                </a:solidFill>
              </a:rPr>
              <a:t>nam'd</a:t>
            </a:r>
            <a:r>
              <a:rPr lang="en-GB" dirty="0">
                <a:solidFill>
                  <a:schemeClr val="bg1"/>
                </a:solidFill>
              </a:rPr>
              <a:t> [ 80 ]</a:t>
            </a:r>
            <a:br>
              <a:rPr lang="en-GB" dirty="0">
                <a:solidFill>
                  <a:schemeClr val="bg1"/>
                </a:solidFill>
              </a:rPr>
            </a:br>
            <a:r>
              <a:rPr lang="en-GB" dirty="0">
                <a:solidFill>
                  <a:schemeClr val="bg1"/>
                </a:solidFill>
              </a:rPr>
              <a:t>Beelzebub. To whom </a:t>
            </a:r>
            <a:r>
              <a:rPr lang="en-GB" dirty="0" err="1">
                <a:solidFill>
                  <a:schemeClr val="bg1"/>
                </a:solidFill>
              </a:rPr>
              <a:t>th</a:t>
            </a:r>
            <a:r>
              <a:rPr lang="en-GB" dirty="0">
                <a:solidFill>
                  <a:schemeClr val="bg1"/>
                </a:solidFill>
              </a:rPr>
              <a:t>' Arch-Enemy,</a:t>
            </a:r>
            <a:br>
              <a:rPr lang="en-GB" dirty="0">
                <a:solidFill>
                  <a:schemeClr val="bg1"/>
                </a:solidFill>
              </a:rPr>
            </a:br>
            <a:r>
              <a:rPr lang="en-GB" dirty="0">
                <a:solidFill>
                  <a:schemeClr val="bg1"/>
                </a:solidFill>
              </a:rPr>
              <a:t>And thence in Heav'n </a:t>
            </a:r>
            <a:r>
              <a:rPr lang="en-GB" dirty="0" err="1">
                <a:solidFill>
                  <a:schemeClr val="bg1"/>
                </a:solidFill>
              </a:rPr>
              <a:t>call'd</a:t>
            </a:r>
            <a:r>
              <a:rPr lang="en-GB" dirty="0">
                <a:solidFill>
                  <a:schemeClr val="bg1"/>
                </a:solidFill>
              </a:rPr>
              <a:t> Satan, with bold words</a:t>
            </a:r>
            <a:br>
              <a:rPr lang="en-GB" dirty="0">
                <a:solidFill>
                  <a:schemeClr val="bg1"/>
                </a:solidFill>
              </a:rPr>
            </a:br>
            <a:r>
              <a:rPr lang="en-GB" dirty="0">
                <a:solidFill>
                  <a:schemeClr val="bg1"/>
                </a:solidFill>
              </a:rPr>
              <a:t>Breaking the horrid silence thus began.</a:t>
            </a:r>
          </a:p>
          <a:p>
            <a:pPr marL="118872" indent="0" algn="l">
              <a:buNone/>
            </a:pPr>
            <a:r>
              <a:rPr lang="en-GB" dirty="0">
                <a:solidFill>
                  <a:schemeClr val="bg1"/>
                </a:solidFill>
              </a:rPr>
              <a:t>If thou </a:t>
            </a:r>
            <a:r>
              <a:rPr lang="en-GB" dirty="0" err="1">
                <a:solidFill>
                  <a:schemeClr val="bg1"/>
                </a:solidFill>
              </a:rPr>
              <a:t>beest</a:t>
            </a:r>
            <a:r>
              <a:rPr lang="en-GB" dirty="0">
                <a:solidFill>
                  <a:schemeClr val="bg1"/>
                </a:solidFill>
              </a:rPr>
              <a:t> he; But </a:t>
            </a:r>
            <a:r>
              <a:rPr lang="en-GB" dirty="0">
                <a:solidFill>
                  <a:srgbClr val="FFE07D"/>
                </a:solidFill>
              </a:rPr>
              <a:t>O how </a:t>
            </a:r>
            <a:r>
              <a:rPr lang="en-GB" dirty="0" err="1">
                <a:solidFill>
                  <a:srgbClr val="FFE07D"/>
                </a:solidFill>
              </a:rPr>
              <a:t>fall'n</a:t>
            </a:r>
            <a:r>
              <a:rPr lang="en-GB" dirty="0">
                <a:solidFill>
                  <a:srgbClr val="FFE07D"/>
                </a:solidFill>
              </a:rPr>
              <a:t>! how </a:t>
            </a:r>
            <a:r>
              <a:rPr lang="en-GB" dirty="0" err="1">
                <a:solidFill>
                  <a:srgbClr val="FFE07D"/>
                </a:solidFill>
              </a:rPr>
              <a:t>chang'd</a:t>
            </a:r>
            <a:br>
              <a:rPr lang="en-GB" dirty="0">
                <a:solidFill>
                  <a:srgbClr val="FFE07D"/>
                </a:solidFill>
              </a:rPr>
            </a:br>
            <a:r>
              <a:rPr lang="en-GB" dirty="0">
                <a:solidFill>
                  <a:srgbClr val="FFE07D"/>
                </a:solidFill>
              </a:rPr>
              <a:t>From him, who in the happy Realms of Light [ 85 ]</a:t>
            </a:r>
            <a:br>
              <a:rPr lang="en-GB" dirty="0">
                <a:solidFill>
                  <a:srgbClr val="FFE07D"/>
                </a:solidFill>
              </a:rPr>
            </a:br>
            <a:r>
              <a:rPr lang="en-GB" dirty="0" err="1">
                <a:solidFill>
                  <a:srgbClr val="FFE07D"/>
                </a:solidFill>
              </a:rPr>
              <a:t>Cloth'd</a:t>
            </a:r>
            <a:r>
              <a:rPr lang="en-GB" dirty="0">
                <a:solidFill>
                  <a:srgbClr val="FFE07D"/>
                </a:solidFill>
              </a:rPr>
              <a:t> with transcendent brightness didst out-shine</a:t>
            </a:r>
          </a:p>
          <a:p>
            <a:pPr marL="118872" indent="0" algn="l">
              <a:buNone/>
            </a:pPr>
            <a:r>
              <a:rPr lang="en-GB" dirty="0">
                <a:solidFill>
                  <a:srgbClr val="FFE07D"/>
                </a:solidFill>
              </a:rPr>
              <a:t>Myriads though bright:</a:t>
            </a:r>
            <a:r>
              <a:rPr lang="en-GB" dirty="0">
                <a:solidFill>
                  <a:schemeClr val="bg1"/>
                </a:solidFill>
              </a:rPr>
              <a:t> If he Whom mutual league,</a:t>
            </a:r>
            <a:br>
              <a:rPr lang="en-GB" dirty="0">
                <a:solidFill>
                  <a:schemeClr val="bg1"/>
                </a:solidFill>
              </a:rPr>
            </a:br>
            <a:r>
              <a:rPr lang="en-GB" dirty="0">
                <a:solidFill>
                  <a:schemeClr val="bg1"/>
                </a:solidFill>
              </a:rPr>
              <a:t>United thoughts and counsels, equal hope</a:t>
            </a:r>
            <a:br>
              <a:rPr lang="en-GB" dirty="0">
                <a:solidFill>
                  <a:schemeClr val="bg1"/>
                </a:solidFill>
              </a:rPr>
            </a:br>
            <a:r>
              <a:rPr lang="en-GB" dirty="0">
                <a:solidFill>
                  <a:schemeClr val="bg1"/>
                </a:solidFill>
              </a:rPr>
              <a:t>And hazard in the Glorious </a:t>
            </a:r>
            <a:r>
              <a:rPr lang="en-GB" dirty="0" err="1">
                <a:solidFill>
                  <a:schemeClr val="bg1"/>
                </a:solidFill>
              </a:rPr>
              <a:t>Enterprize</a:t>
            </a:r>
            <a:r>
              <a:rPr lang="en-GB" dirty="0">
                <a:solidFill>
                  <a:schemeClr val="bg1"/>
                </a:solidFill>
              </a:rPr>
              <a:t>,</a:t>
            </a:r>
            <a:br>
              <a:rPr lang="en-GB" dirty="0">
                <a:solidFill>
                  <a:schemeClr val="bg1"/>
                </a:solidFill>
              </a:rPr>
            </a:br>
            <a:r>
              <a:rPr lang="en-GB" dirty="0" err="1">
                <a:solidFill>
                  <a:schemeClr val="bg1"/>
                </a:solidFill>
              </a:rPr>
              <a:t>Joynd</a:t>
            </a:r>
            <a:r>
              <a:rPr lang="en-GB" dirty="0">
                <a:solidFill>
                  <a:schemeClr val="bg1"/>
                </a:solidFill>
              </a:rPr>
              <a:t> with me once, now misery hath </a:t>
            </a:r>
            <a:r>
              <a:rPr lang="en-GB" dirty="0" err="1">
                <a:solidFill>
                  <a:schemeClr val="bg1"/>
                </a:solidFill>
              </a:rPr>
              <a:t>joynd</a:t>
            </a:r>
            <a:r>
              <a:rPr lang="en-GB" dirty="0">
                <a:solidFill>
                  <a:schemeClr val="bg1"/>
                </a:solidFill>
              </a:rPr>
              <a:t> [ 90 ]</a:t>
            </a:r>
            <a:br>
              <a:rPr lang="en-GB" dirty="0">
                <a:solidFill>
                  <a:schemeClr val="bg1"/>
                </a:solidFill>
              </a:rPr>
            </a:br>
            <a:r>
              <a:rPr lang="en-GB" dirty="0">
                <a:solidFill>
                  <a:schemeClr val="bg1"/>
                </a:solidFill>
              </a:rPr>
              <a:t>In equal ruin: into what Pit thou </a:t>
            </a:r>
            <a:r>
              <a:rPr lang="en-GB" dirty="0" err="1">
                <a:solidFill>
                  <a:schemeClr val="bg1"/>
                </a:solidFill>
              </a:rPr>
              <a:t>seest</a:t>
            </a:r>
            <a:br>
              <a:rPr lang="en-GB" dirty="0">
                <a:solidFill>
                  <a:schemeClr val="bg1"/>
                </a:solidFill>
              </a:rPr>
            </a:br>
            <a:r>
              <a:rPr lang="en-GB" dirty="0">
                <a:solidFill>
                  <a:schemeClr val="bg1"/>
                </a:solidFill>
              </a:rPr>
              <a:t>From what </a:t>
            </a:r>
            <a:r>
              <a:rPr lang="en-GB" dirty="0" err="1">
                <a:solidFill>
                  <a:schemeClr val="bg1"/>
                </a:solidFill>
              </a:rPr>
              <a:t>highth</a:t>
            </a:r>
            <a:r>
              <a:rPr lang="en-GB" dirty="0">
                <a:solidFill>
                  <a:schemeClr val="bg1"/>
                </a:solidFill>
              </a:rPr>
              <a:t> </a:t>
            </a:r>
            <a:r>
              <a:rPr lang="en-GB" dirty="0" err="1">
                <a:solidFill>
                  <a:schemeClr val="bg1"/>
                </a:solidFill>
              </a:rPr>
              <a:t>fall'n</a:t>
            </a:r>
            <a:r>
              <a:rPr lang="en-GB" dirty="0">
                <a:solidFill>
                  <a:schemeClr val="bg1"/>
                </a:solidFill>
              </a:rPr>
              <a:t>, so much the stronger </a:t>
            </a:r>
            <a:r>
              <a:rPr lang="en-GB" dirty="0" err="1">
                <a:solidFill>
                  <a:schemeClr val="bg1"/>
                </a:solidFill>
              </a:rPr>
              <a:t>prov'd</a:t>
            </a:r>
            <a:br>
              <a:rPr lang="en-GB" dirty="0">
                <a:solidFill>
                  <a:schemeClr val="bg1"/>
                </a:solidFill>
              </a:rPr>
            </a:br>
            <a:r>
              <a:rPr lang="en-GB" dirty="0">
                <a:solidFill>
                  <a:schemeClr val="bg1"/>
                </a:solidFill>
              </a:rPr>
              <a:t>He with his Thunder: and till then who knew</a:t>
            </a:r>
          </a:p>
          <a:p>
            <a:pPr marL="118872" indent="0" algn="l">
              <a:buNone/>
            </a:pPr>
            <a:r>
              <a:rPr lang="en-GB" dirty="0">
                <a:solidFill>
                  <a:schemeClr val="bg1"/>
                </a:solidFill>
              </a:rPr>
              <a:t>The force of those dire Arms? </a:t>
            </a:r>
            <a:r>
              <a:rPr lang="en-GB" dirty="0">
                <a:solidFill>
                  <a:srgbClr val="FFE07D"/>
                </a:solidFill>
              </a:rPr>
              <a:t>yet not for those,</a:t>
            </a:r>
            <a:br>
              <a:rPr lang="en-GB" dirty="0">
                <a:solidFill>
                  <a:srgbClr val="FFE07D"/>
                </a:solidFill>
              </a:rPr>
            </a:br>
            <a:r>
              <a:rPr lang="en-GB" dirty="0">
                <a:solidFill>
                  <a:srgbClr val="FFE07D"/>
                </a:solidFill>
              </a:rPr>
              <a:t>Nor what the Potent Victor in his rage [ 95 ]</a:t>
            </a:r>
            <a:br>
              <a:rPr lang="en-GB" dirty="0">
                <a:solidFill>
                  <a:srgbClr val="FFE07D"/>
                </a:solidFill>
              </a:rPr>
            </a:br>
            <a:r>
              <a:rPr lang="en-GB" dirty="0">
                <a:solidFill>
                  <a:srgbClr val="FFE07D"/>
                </a:solidFill>
              </a:rPr>
              <a:t>Can else inflict, do I repent or change,</a:t>
            </a:r>
            <a:br>
              <a:rPr lang="en-GB" dirty="0">
                <a:solidFill>
                  <a:srgbClr val="FFE07D"/>
                </a:solidFill>
              </a:rPr>
            </a:b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1966977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544A-E53C-42DA-8BD1-392C3AD9D657}"/>
              </a:ext>
            </a:extLst>
          </p:cNvPr>
          <p:cNvSpPr>
            <a:spLocks noGrp="1"/>
          </p:cNvSpPr>
          <p:nvPr>
            <p:ph type="title"/>
          </p:nvPr>
        </p:nvSpPr>
        <p:spPr>
          <a:xfrm>
            <a:off x="7536160" y="31291"/>
            <a:ext cx="4079776" cy="517389"/>
          </a:xfrm>
        </p:spPr>
        <p:txBody>
          <a:bodyPr>
            <a:normAutofit fontScale="90000"/>
          </a:bodyPr>
          <a:lstStyle/>
          <a:p>
            <a:pPr algn="r"/>
            <a:r>
              <a:rPr lang="en-GB" sz="2800" dirty="0">
                <a:solidFill>
                  <a:srgbClr val="FFC000"/>
                </a:solidFill>
                <a:effectLst>
                  <a:outerShdw blurRad="38100" dist="38100" dir="2700000" algn="tl">
                    <a:srgbClr val="000000">
                      <a:alpha val="43137"/>
                    </a:srgbClr>
                  </a:outerShdw>
                </a:effectLst>
              </a:rPr>
              <a:t>(HELL) </a:t>
            </a:r>
          </a:p>
        </p:txBody>
      </p:sp>
      <p:sp>
        <p:nvSpPr>
          <p:cNvPr id="8" name="TextBox 7">
            <a:extLst>
              <a:ext uri="{FF2B5EF4-FFF2-40B4-BE49-F238E27FC236}">
                <a16:creationId xmlns:a16="http://schemas.microsoft.com/office/drawing/2014/main" id="{78238B8A-A1C3-435B-A215-B4383F4B2892}"/>
              </a:ext>
            </a:extLst>
          </p:cNvPr>
          <p:cNvSpPr txBox="1"/>
          <p:nvPr/>
        </p:nvSpPr>
        <p:spPr>
          <a:xfrm>
            <a:off x="-23983" y="271681"/>
            <a:ext cx="7401696" cy="6509474"/>
          </a:xfrm>
          <a:prstGeom prst="rect">
            <a:avLst/>
          </a:prstGeom>
          <a:noFill/>
        </p:spPr>
        <p:txBody>
          <a:bodyPr wrap="square">
            <a:spAutoFit/>
          </a:bodyPr>
          <a:lstStyle/>
          <a:p>
            <a:pPr marL="118872">
              <a:buClr>
                <a:schemeClr val="accent1"/>
              </a:buClr>
              <a:buSzPct val="80000"/>
            </a:pPr>
            <a:r>
              <a:rPr lang="en-GB" sz="1900" dirty="0">
                <a:solidFill>
                  <a:srgbClr val="FFE07D"/>
                </a:solidFill>
              </a:rPr>
              <a:t>Though </a:t>
            </a:r>
            <a:r>
              <a:rPr lang="en-GB" sz="1900" dirty="0" err="1">
                <a:solidFill>
                  <a:srgbClr val="FFE07D"/>
                </a:solidFill>
              </a:rPr>
              <a:t>chang'd</a:t>
            </a:r>
            <a:r>
              <a:rPr lang="en-GB" sz="1900" dirty="0">
                <a:solidFill>
                  <a:srgbClr val="FFE07D"/>
                </a:solidFill>
              </a:rPr>
              <a:t> in outward lustre; that fixt mind</a:t>
            </a:r>
            <a:br>
              <a:rPr lang="en-GB" sz="1900" dirty="0">
                <a:solidFill>
                  <a:srgbClr val="FFE07D"/>
                </a:solidFill>
              </a:rPr>
            </a:br>
            <a:r>
              <a:rPr lang="en-GB" sz="1900" dirty="0">
                <a:solidFill>
                  <a:srgbClr val="FFE07D"/>
                </a:solidFill>
              </a:rPr>
              <a:t>And high disdain, from </a:t>
            </a:r>
            <a:r>
              <a:rPr lang="en-GB" sz="1900" dirty="0" err="1">
                <a:solidFill>
                  <a:srgbClr val="FFE07D"/>
                </a:solidFill>
              </a:rPr>
              <a:t>sence</a:t>
            </a:r>
            <a:r>
              <a:rPr lang="en-GB" sz="1900" dirty="0">
                <a:solidFill>
                  <a:srgbClr val="FFE07D"/>
                </a:solidFill>
              </a:rPr>
              <a:t> of </a:t>
            </a:r>
            <a:r>
              <a:rPr lang="en-GB" sz="1900" dirty="0" err="1">
                <a:solidFill>
                  <a:srgbClr val="FFE07D"/>
                </a:solidFill>
              </a:rPr>
              <a:t>injur'd</a:t>
            </a:r>
            <a:r>
              <a:rPr lang="en-GB" sz="1900" dirty="0">
                <a:solidFill>
                  <a:srgbClr val="FFE07D"/>
                </a:solidFill>
              </a:rPr>
              <a:t> merit,</a:t>
            </a:r>
            <a:br>
              <a:rPr lang="en-GB" sz="1900" dirty="0">
                <a:solidFill>
                  <a:srgbClr val="FFE07D"/>
                </a:solidFill>
              </a:rPr>
            </a:br>
            <a:r>
              <a:rPr lang="en-GB" sz="1900" dirty="0">
                <a:solidFill>
                  <a:srgbClr val="FFE07D"/>
                </a:solidFill>
              </a:rPr>
              <a:t>That with the mightiest </a:t>
            </a:r>
            <a:r>
              <a:rPr lang="en-GB" sz="1900" dirty="0" err="1">
                <a:solidFill>
                  <a:srgbClr val="FFE07D"/>
                </a:solidFill>
              </a:rPr>
              <a:t>rais'd</a:t>
            </a:r>
            <a:r>
              <a:rPr lang="en-GB" sz="1900" dirty="0">
                <a:solidFill>
                  <a:srgbClr val="FFE07D"/>
                </a:solidFill>
              </a:rPr>
              <a:t> me to contend,</a:t>
            </a:r>
            <a:br>
              <a:rPr lang="en-GB" sz="1900" dirty="0">
                <a:solidFill>
                  <a:srgbClr val="FFE07D"/>
                </a:solidFill>
              </a:rPr>
            </a:br>
            <a:r>
              <a:rPr lang="en-GB" sz="1900" dirty="0">
                <a:solidFill>
                  <a:srgbClr val="FFE07D"/>
                </a:solidFill>
              </a:rPr>
              <a:t>And to the fierce contention brought along </a:t>
            </a:r>
            <a:r>
              <a:rPr lang="en-GB" sz="1900" dirty="0">
                <a:solidFill>
                  <a:schemeClr val="bg1"/>
                </a:solidFill>
              </a:rPr>
              <a:t>[ 100 ]</a:t>
            </a:r>
            <a:br>
              <a:rPr lang="en-GB" sz="1900" dirty="0">
                <a:solidFill>
                  <a:schemeClr val="bg1"/>
                </a:solidFill>
              </a:rPr>
            </a:br>
            <a:r>
              <a:rPr lang="en-GB" sz="1900" dirty="0">
                <a:solidFill>
                  <a:schemeClr val="bg1"/>
                </a:solidFill>
              </a:rPr>
              <a:t>Innumerable force of Spirits </a:t>
            </a:r>
            <a:r>
              <a:rPr lang="en-GB" sz="1900" dirty="0" err="1">
                <a:solidFill>
                  <a:schemeClr val="bg1"/>
                </a:solidFill>
              </a:rPr>
              <a:t>arm'd</a:t>
            </a:r>
            <a:br>
              <a:rPr lang="en-GB" sz="1900" dirty="0">
                <a:solidFill>
                  <a:schemeClr val="bg1"/>
                </a:solidFill>
              </a:rPr>
            </a:br>
            <a:r>
              <a:rPr lang="en-GB" sz="1900" dirty="0">
                <a:solidFill>
                  <a:schemeClr val="bg1"/>
                </a:solidFill>
              </a:rPr>
              <a:t>That durst dislike his reign, and me preferring,</a:t>
            </a:r>
            <a:br>
              <a:rPr lang="en-GB" sz="1900" dirty="0">
                <a:solidFill>
                  <a:schemeClr val="bg1"/>
                </a:solidFill>
              </a:rPr>
            </a:br>
            <a:r>
              <a:rPr lang="en-GB" sz="1900" dirty="0">
                <a:solidFill>
                  <a:schemeClr val="bg1"/>
                </a:solidFill>
              </a:rPr>
              <a:t>His utmost power with adverse power </a:t>
            </a:r>
            <a:r>
              <a:rPr lang="en-GB" sz="1900" dirty="0" err="1">
                <a:solidFill>
                  <a:schemeClr val="bg1"/>
                </a:solidFill>
              </a:rPr>
              <a:t>oppos'd</a:t>
            </a:r>
            <a:br>
              <a:rPr lang="en-GB" sz="1900" dirty="0">
                <a:solidFill>
                  <a:schemeClr val="bg1"/>
                </a:solidFill>
              </a:rPr>
            </a:br>
            <a:r>
              <a:rPr lang="en-GB" sz="1900" dirty="0">
                <a:solidFill>
                  <a:schemeClr val="bg1"/>
                </a:solidFill>
              </a:rPr>
              <a:t>In dubious Battel on the Plains of Heav'n,</a:t>
            </a:r>
            <a:br>
              <a:rPr lang="en-GB" sz="1900" dirty="0">
                <a:solidFill>
                  <a:schemeClr val="bg1"/>
                </a:solidFill>
              </a:rPr>
            </a:br>
            <a:r>
              <a:rPr lang="en-GB" sz="1900" dirty="0">
                <a:solidFill>
                  <a:schemeClr val="bg1"/>
                </a:solidFill>
              </a:rPr>
              <a:t>And shook his throne. What though the field be lost? [ 105 ]</a:t>
            </a:r>
            <a:br>
              <a:rPr lang="en-GB" sz="1900" dirty="0">
                <a:solidFill>
                  <a:schemeClr val="bg1"/>
                </a:solidFill>
              </a:rPr>
            </a:br>
            <a:r>
              <a:rPr lang="en-GB" sz="1900" dirty="0">
                <a:solidFill>
                  <a:schemeClr val="bg1"/>
                </a:solidFill>
              </a:rPr>
              <a:t>All is not lost; the unconquerable Will,</a:t>
            </a:r>
            <a:br>
              <a:rPr lang="en-GB" sz="1900" dirty="0">
                <a:solidFill>
                  <a:schemeClr val="bg1"/>
                </a:solidFill>
              </a:rPr>
            </a:br>
            <a:r>
              <a:rPr lang="en-GB" sz="1900" dirty="0">
                <a:solidFill>
                  <a:schemeClr val="bg1"/>
                </a:solidFill>
              </a:rPr>
              <a:t>And study of revenge, immortal hate,</a:t>
            </a:r>
            <a:br>
              <a:rPr lang="en-GB" sz="1900" dirty="0">
                <a:solidFill>
                  <a:schemeClr val="bg1"/>
                </a:solidFill>
              </a:rPr>
            </a:br>
            <a:r>
              <a:rPr lang="en-GB" sz="1900" dirty="0">
                <a:solidFill>
                  <a:schemeClr val="bg1"/>
                </a:solidFill>
              </a:rPr>
              <a:t>And courage never to submit or yield:</a:t>
            </a:r>
            <a:br>
              <a:rPr lang="en-GB" sz="1900" dirty="0">
                <a:solidFill>
                  <a:schemeClr val="bg1"/>
                </a:solidFill>
              </a:rPr>
            </a:br>
            <a:r>
              <a:rPr lang="en-GB" sz="1900" dirty="0">
                <a:solidFill>
                  <a:schemeClr val="bg1"/>
                </a:solidFill>
              </a:rPr>
              <a:t>And what is else not to be overcome?</a:t>
            </a:r>
            <a:br>
              <a:rPr lang="en-GB" sz="1900" dirty="0">
                <a:solidFill>
                  <a:schemeClr val="bg1"/>
                </a:solidFill>
              </a:rPr>
            </a:br>
            <a:r>
              <a:rPr lang="en-GB" sz="1900" dirty="0">
                <a:solidFill>
                  <a:schemeClr val="bg1"/>
                </a:solidFill>
              </a:rPr>
              <a:t>That Glory never shall his wrath or might [ 110 ]</a:t>
            </a:r>
          </a:p>
          <a:p>
            <a:pPr marL="118872">
              <a:buClr>
                <a:schemeClr val="accent1"/>
              </a:buClr>
              <a:buSzPct val="80000"/>
            </a:pPr>
            <a:r>
              <a:rPr lang="en-GB" sz="1900" dirty="0">
                <a:solidFill>
                  <a:schemeClr val="bg1"/>
                </a:solidFill>
              </a:rPr>
              <a:t>Extort from me. </a:t>
            </a:r>
            <a:r>
              <a:rPr lang="en-GB" sz="1900" dirty="0">
                <a:solidFill>
                  <a:srgbClr val="FFE07D"/>
                </a:solidFill>
              </a:rPr>
              <a:t>To bow and sue for grace</a:t>
            </a:r>
            <a:br>
              <a:rPr lang="en-GB" sz="1900" dirty="0">
                <a:solidFill>
                  <a:srgbClr val="FFE07D"/>
                </a:solidFill>
              </a:rPr>
            </a:br>
            <a:r>
              <a:rPr lang="en-GB" sz="1900" dirty="0">
                <a:solidFill>
                  <a:srgbClr val="FFE07D"/>
                </a:solidFill>
              </a:rPr>
              <a:t>With suppliant knee, and </a:t>
            </a:r>
            <a:r>
              <a:rPr lang="en-GB" sz="1900" dirty="0" err="1">
                <a:solidFill>
                  <a:srgbClr val="FFE07D"/>
                </a:solidFill>
              </a:rPr>
              <a:t>deifie</a:t>
            </a:r>
            <a:r>
              <a:rPr lang="en-GB" sz="1900" dirty="0">
                <a:solidFill>
                  <a:srgbClr val="FFE07D"/>
                </a:solidFill>
              </a:rPr>
              <a:t> his power,</a:t>
            </a:r>
            <a:br>
              <a:rPr lang="en-GB" sz="1900" dirty="0">
                <a:solidFill>
                  <a:srgbClr val="FFE07D"/>
                </a:solidFill>
              </a:rPr>
            </a:br>
            <a:r>
              <a:rPr lang="en-GB" sz="1900" dirty="0">
                <a:solidFill>
                  <a:srgbClr val="FFE07D"/>
                </a:solidFill>
              </a:rPr>
              <a:t>Who from the </a:t>
            </a:r>
            <a:r>
              <a:rPr lang="en-GB" sz="1900" dirty="0" err="1">
                <a:solidFill>
                  <a:srgbClr val="FFE07D"/>
                </a:solidFill>
              </a:rPr>
              <a:t>terrour</a:t>
            </a:r>
            <a:r>
              <a:rPr lang="en-GB" sz="1900" dirty="0">
                <a:solidFill>
                  <a:srgbClr val="FFE07D"/>
                </a:solidFill>
              </a:rPr>
              <a:t> of this Arm so late</a:t>
            </a:r>
            <a:br>
              <a:rPr lang="en-GB" sz="1900" dirty="0">
                <a:solidFill>
                  <a:srgbClr val="FFE07D"/>
                </a:solidFill>
              </a:rPr>
            </a:br>
            <a:r>
              <a:rPr lang="en-GB" sz="1900" dirty="0">
                <a:solidFill>
                  <a:srgbClr val="FFE07D"/>
                </a:solidFill>
              </a:rPr>
              <a:t>Doubted his Empire, that were low indeed,</a:t>
            </a:r>
            <a:br>
              <a:rPr lang="en-GB" sz="1900" dirty="0">
                <a:solidFill>
                  <a:srgbClr val="FFE07D"/>
                </a:solidFill>
              </a:rPr>
            </a:br>
            <a:r>
              <a:rPr lang="en-GB" sz="1900" dirty="0">
                <a:solidFill>
                  <a:srgbClr val="FFE07D"/>
                </a:solidFill>
              </a:rPr>
              <a:t>That were an ignominy and shame beneat</a:t>
            </a:r>
            <a:r>
              <a:rPr lang="en-GB" sz="1900" dirty="0">
                <a:solidFill>
                  <a:schemeClr val="bg1"/>
                </a:solidFill>
              </a:rPr>
              <a:t>h [ 115 ]</a:t>
            </a:r>
            <a:br>
              <a:rPr lang="en-GB" sz="1900" dirty="0">
                <a:solidFill>
                  <a:schemeClr val="bg1"/>
                </a:solidFill>
              </a:rPr>
            </a:br>
            <a:r>
              <a:rPr lang="en-GB" sz="1900" dirty="0">
                <a:solidFill>
                  <a:schemeClr val="bg1"/>
                </a:solidFill>
              </a:rPr>
              <a:t>This downfall; since by Fate the strength of Gods</a:t>
            </a:r>
            <a:br>
              <a:rPr lang="en-GB" sz="1900" dirty="0">
                <a:solidFill>
                  <a:schemeClr val="bg1"/>
                </a:solidFill>
              </a:rPr>
            </a:br>
            <a:r>
              <a:rPr lang="en-GB" sz="1900" dirty="0">
                <a:solidFill>
                  <a:schemeClr val="bg1"/>
                </a:solidFill>
              </a:rPr>
              <a:t>And this Empyreal substance cannot fail,</a:t>
            </a:r>
            <a:br>
              <a:rPr lang="en-GB" dirty="0">
                <a:solidFill>
                  <a:schemeClr val="bg1"/>
                </a:solidFill>
              </a:rPr>
            </a:br>
            <a:endParaRPr lang="en-GB" dirty="0">
              <a:solidFill>
                <a:schemeClr val="bg1"/>
              </a:solidFill>
            </a:endParaRPr>
          </a:p>
        </p:txBody>
      </p:sp>
      <p:sp>
        <p:nvSpPr>
          <p:cNvPr id="9" name="TextBox 8">
            <a:extLst>
              <a:ext uri="{FF2B5EF4-FFF2-40B4-BE49-F238E27FC236}">
                <a16:creationId xmlns:a16="http://schemas.microsoft.com/office/drawing/2014/main" id="{D1F91FF9-19F4-451A-A0B3-C3157C4F6903}"/>
              </a:ext>
            </a:extLst>
          </p:cNvPr>
          <p:cNvSpPr txBox="1"/>
          <p:nvPr/>
        </p:nvSpPr>
        <p:spPr>
          <a:xfrm>
            <a:off x="6600056" y="1343814"/>
            <a:ext cx="6098058" cy="4170372"/>
          </a:xfrm>
          <a:prstGeom prst="rect">
            <a:avLst/>
          </a:prstGeom>
          <a:noFill/>
        </p:spPr>
        <p:txBody>
          <a:bodyPr wrap="square">
            <a:spAutoFit/>
          </a:bodyPr>
          <a:lstStyle/>
          <a:p>
            <a:r>
              <a:rPr lang="en-GB" sz="1900" dirty="0">
                <a:solidFill>
                  <a:schemeClr val="bg1"/>
                </a:solidFill>
              </a:rPr>
              <a:t>Since through experience of this great event</a:t>
            </a:r>
            <a:br>
              <a:rPr lang="en-GB" sz="1900" dirty="0">
                <a:solidFill>
                  <a:schemeClr val="bg1"/>
                </a:solidFill>
              </a:rPr>
            </a:br>
            <a:r>
              <a:rPr lang="en-GB" sz="1900" dirty="0">
                <a:solidFill>
                  <a:schemeClr val="bg1"/>
                </a:solidFill>
              </a:rPr>
              <a:t>In Arms not worse, in foresight much </a:t>
            </a:r>
            <a:r>
              <a:rPr lang="en-GB" sz="1900" dirty="0" err="1">
                <a:solidFill>
                  <a:schemeClr val="bg1"/>
                </a:solidFill>
              </a:rPr>
              <a:t>advanc't</a:t>
            </a:r>
            <a:r>
              <a:rPr lang="en-GB" sz="1900" dirty="0">
                <a:solidFill>
                  <a:schemeClr val="bg1"/>
                </a:solidFill>
              </a:rPr>
              <a:t>,</a:t>
            </a:r>
            <a:br>
              <a:rPr lang="en-GB" sz="1900" dirty="0">
                <a:solidFill>
                  <a:schemeClr val="bg1"/>
                </a:solidFill>
              </a:rPr>
            </a:br>
            <a:r>
              <a:rPr lang="en-GB" sz="1900" dirty="0">
                <a:solidFill>
                  <a:schemeClr val="bg1"/>
                </a:solidFill>
              </a:rPr>
              <a:t> We may with more successful hope resolve [ 120 ]To wage by force or guile eternal Warr</a:t>
            </a:r>
            <a:br>
              <a:rPr lang="en-GB" sz="1900" dirty="0">
                <a:solidFill>
                  <a:schemeClr val="bg1"/>
                </a:solidFill>
              </a:rPr>
            </a:br>
            <a:r>
              <a:rPr lang="en-GB" sz="1900" dirty="0" err="1">
                <a:solidFill>
                  <a:schemeClr val="bg1"/>
                </a:solidFill>
              </a:rPr>
              <a:t>Irreconcileable</a:t>
            </a:r>
            <a:r>
              <a:rPr lang="en-GB" sz="1900" dirty="0">
                <a:solidFill>
                  <a:schemeClr val="bg1"/>
                </a:solidFill>
              </a:rPr>
              <a:t>, to our grand Foe,</a:t>
            </a:r>
            <a:br>
              <a:rPr lang="en-GB" sz="1900" dirty="0">
                <a:solidFill>
                  <a:schemeClr val="bg1"/>
                </a:solidFill>
              </a:rPr>
            </a:br>
            <a:r>
              <a:rPr lang="en-GB" sz="1900" dirty="0">
                <a:solidFill>
                  <a:schemeClr val="bg1"/>
                </a:solidFill>
              </a:rPr>
              <a:t>Who now triumphs, and </a:t>
            </a:r>
            <a:r>
              <a:rPr lang="en-GB" sz="1900" dirty="0">
                <a:solidFill>
                  <a:srgbClr val="FFE07D"/>
                </a:solidFill>
              </a:rPr>
              <a:t>in </a:t>
            </a:r>
            <a:r>
              <a:rPr lang="en-GB" sz="1900" dirty="0" err="1">
                <a:solidFill>
                  <a:srgbClr val="FFE07D"/>
                </a:solidFill>
              </a:rPr>
              <a:t>th</a:t>
            </a:r>
            <a:r>
              <a:rPr lang="en-GB" sz="1900" dirty="0">
                <a:solidFill>
                  <a:srgbClr val="FFE07D"/>
                </a:solidFill>
              </a:rPr>
              <a:t>' excess of joy</a:t>
            </a:r>
            <a:br>
              <a:rPr lang="en-GB" sz="1900" dirty="0">
                <a:solidFill>
                  <a:srgbClr val="FFE07D"/>
                </a:solidFill>
              </a:rPr>
            </a:br>
            <a:r>
              <a:rPr lang="en-GB" sz="1900" dirty="0">
                <a:solidFill>
                  <a:srgbClr val="FFE07D"/>
                </a:solidFill>
              </a:rPr>
              <a:t>Sole reigning holds the Tyranny of Heav’n. </a:t>
            </a:r>
          </a:p>
          <a:p>
            <a:r>
              <a:rPr lang="en-GB" sz="1900" dirty="0">
                <a:solidFill>
                  <a:srgbClr val="FFE07D"/>
                </a:solidFill>
              </a:rPr>
              <a:t>And courage never to submit or yield:</a:t>
            </a:r>
            <a:br>
              <a:rPr lang="en-GB" sz="1900" dirty="0">
                <a:solidFill>
                  <a:srgbClr val="FFE07D"/>
                </a:solidFill>
              </a:rPr>
            </a:br>
            <a:r>
              <a:rPr lang="en-GB" sz="1900" dirty="0">
                <a:solidFill>
                  <a:srgbClr val="FFE07D"/>
                </a:solidFill>
              </a:rPr>
              <a:t>And what is else not to be overcome?</a:t>
            </a:r>
            <a:br>
              <a:rPr lang="en-GB" sz="1900" dirty="0">
                <a:solidFill>
                  <a:schemeClr val="bg1"/>
                </a:solidFill>
              </a:rPr>
            </a:br>
            <a:r>
              <a:rPr lang="en-GB" sz="1900" dirty="0">
                <a:solidFill>
                  <a:schemeClr val="bg1"/>
                </a:solidFill>
              </a:rPr>
              <a:t>This downfall; since by Fate the strength of Gods</a:t>
            </a:r>
            <a:br>
              <a:rPr lang="en-GB" sz="1900" dirty="0">
                <a:solidFill>
                  <a:schemeClr val="bg1"/>
                </a:solidFill>
              </a:rPr>
            </a:br>
            <a:r>
              <a:rPr lang="en-GB" sz="1900" dirty="0">
                <a:solidFill>
                  <a:schemeClr val="bg1"/>
                </a:solidFill>
              </a:rPr>
              <a:t>And this Empyreal substance cannot fail,</a:t>
            </a:r>
            <a:br>
              <a:rPr lang="en-GB" sz="1900" dirty="0">
                <a:solidFill>
                  <a:schemeClr val="bg1"/>
                </a:solidFill>
              </a:rPr>
            </a:br>
            <a:r>
              <a:rPr lang="en-GB" sz="1900" dirty="0">
                <a:solidFill>
                  <a:schemeClr val="bg1"/>
                </a:solidFill>
              </a:rPr>
              <a:t>Since through experience of this great event</a:t>
            </a:r>
            <a:br>
              <a:rPr lang="en-GB" sz="1900" dirty="0">
                <a:solidFill>
                  <a:schemeClr val="bg1"/>
                </a:solidFill>
              </a:rPr>
            </a:br>
            <a:r>
              <a:rPr lang="en-GB" sz="1900" dirty="0">
                <a:solidFill>
                  <a:schemeClr val="bg1"/>
                </a:solidFill>
              </a:rPr>
              <a:t>In Arms not worse, in foresight much </a:t>
            </a:r>
            <a:r>
              <a:rPr lang="en-GB" sz="1900" dirty="0" err="1">
                <a:solidFill>
                  <a:schemeClr val="bg1"/>
                </a:solidFill>
              </a:rPr>
              <a:t>advanc’t</a:t>
            </a:r>
            <a:r>
              <a:rPr lang="en-GB" sz="1900" dirty="0">
                <a:solidFill>
                  <a:schemeClr val="bg1"/>
                </a:solidFill>
              </a:rPr>
              <a:t>,</a:t>
            </a:r>
            <a:endParaRPr lang="en-GB" sz="1800" dirty="0">
              <a:solidFill>
                <a:schemeClr val="bg1"/>
              </a:solidFill>
            </a:endParaRPr>
          </a:p>
          <a:p>
            <a:endParaRPr lang="en-GB" dirty="0"/>
          </a:p>
        </p:txBody>
      </p:sp>
    </p:spTree>
    <p:extLst>
      <p:ext uri="{BB962C8B-B14F-4D97-AF65-F5344CB8AC3E}">
        <p14:creationId xmlns:p14="http://schemas.microsoft.com/office/powerpoint/2010/main" val="3174207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D7C630-9EA1-47AA-9E62-8F00BABB6A00}"/>
              </a:ext>
            </a:extLst>
          </p:cNvPr>
          <p:cNvSpPr>
            <a:spLocks noGrp="1"/>
          </p:cNvSpPr>
          <p:nvPr>
            <p:ph idx="1"/>
          </p:nvPr>
        </p:nvSpPr>
        <p:spPr/>
        <p:txBody>
          <a:bodyPr>
            <a:normAutofit/>
          </a:bodyPr>
          <a:lstStyle/>
          <a:p>
            <a:pPr marL="118872" indent="0" algn="ctr">
              <a:buNone/>
            </a:pPr>
            <a:r>
              <a:rPr lang="en-GB" sz="4800" dirty="0">
                <a:solidFill>
                  <a:srgbClr val="92D050"/>
                </a:solidFill>
                <a:latin typeface="+mj-lt"/>
              </a:rPr>
              <a:t>Heaven </a:t>
            </a:r>
          </a:p>
        </p:txBody>
      </p:sp>
    </p:spTree>
    <p:extLst>
      <p:ext uri="{BB962C8B-B14F-4D97-AF65-F5344CB8AC3E}">
        <p14:creationId xmlns:p14="http://schemas.microsoft.com/office/powerpoint/2010/main" val="826674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544A-E53C-42DA-8BD1-392C3AD9D657}"/>
              </a:ext>
            </a:extLst>
          </p:cNvPr>
          <p:cNvSpPr>
            <a:spLocks noGrp="1"/>
          </p:cNvSpPr>
          <p:nvPr>
            <p:ph type="title"/>
          </p:nvPr>
        </p:nvSpPr>
        <p:spPr>
          <a:xfrm>
            <a:off x="7248128" y="142115"/>
            <a:ext cx="4943872" cy="517389"/>
          </a:xfrm>
        </p:spPr>
        <p:txBody>
          <a:bodyPr>
            <a:normAutofit fontScale="90000"/>
          </a:bodyPr>
          <a:lstStyle/>
          <a:p>
            <a:r>
              <a:rPr lang="en-GB" sz="2800" dirty="0">
                <a:solidFill>
                  <a:srgbClr val="FFC000"/>
                </a:solidFill>
                <a:effectLst>
                  <a:outerShdw blurRad="38100" dist="38100" dir="2700000" algn="tl">
                    <a:srgbClr val="000000">
                      <a:alpha val="43137"/>
                    </a:srgbClr>
                  </a:outerShdw>
                </a:effectLst>
              </a:rPr>
              <a:t>Paradise lost: 4 (Heaven)</a:t>
            </a:r>
          </a:p>
        </p:txBody>
      </p:sp>
      <p:sp>
        <p:nvSpPr>
          <p:cNvPr id="3" name="Content Placeholder 2">
            <a:extLst>
              <a:ext uri="{FF2B5EF4-FFF2-40B4-BE49-F238E27FC236}">
                <a16:creationId xmlns:a16="http://schemas.microsoft.com/office/drawing/2014/main" id="{AEEE1A4B-7E29-4C1E-AA23-1F7A288B3439}"/>
              </a:ext>
            </a:extLst>
          </p:cNvPr>
          <p:cNvSpPr>
            <a:spLocks noGrp="1"/>
          </p:cNvSpPr>
          <p:nvPr>
            <p:ph idx="1"/>
          </p:nvPr>
        </p:nvSpPr>
        <p:spPr>
          <a:xfrm>
            <a:off x="191345" y="260648"/>
            <a:ext cx="5760640" cy="6597352"/>
          </a:xfrm>
        </p:spPr>
        <p:txBody>
          <a:bodyPr>
            <a:normAutofit fontScale="55000" lnSpcReduction="20000"/>
          </a:bodyPr>
          <a:lstStyle/>
          <a:p>
            <a:pPr marL="118872" indent="0">
              <a:lnSpc>
                <a:spcPct val="140000"/>
              </a:lnSpc>
              <a:buNone/>
            </a:pPr>
            <a:r>
              <a:rPr lang="en-GB" sz="3300" dirty="0">
                <a:solidFill>
                  <a:schemeClr val="bg1"/>
                </a:solidFill>
              </a:rPr>
              <a:t>A Heaven on Earth, for blissful Paradise</a:t>
            </a:r>
          </a:p>
          <a:p>
            <a:pPr marL="118872" indent="0">
              <a:lnSpc>
                <a:spcPct val="140000"/>
              </a:lnSpc>
              <a:buNone/>
            </a:pPr>
            <a:r>
              <a:rPr lang="en-GB" sz="3300" dirty="0">
                <a:solidFill>
                  <a:schemeClr val="bg1"/>
                </a:solidFill>
              </a:rPr>
              <a:t>Of God the Garden was, by him in the East</a:t>
            </a:r>
          </a:p>
          <a:p>
            <a:pPr marL="118872" indent="0">
              <a:lnSpc>
                <a:spcPct val="140000"/>
              </a:lnSpc>
              <a:buNone/>
            </a:pPr>
            <a:r>
              <a:rPr lang="en-GB" sz="3300" dirty="0">
                <a:solidFill>
                  <a:schemeClr val="bg1"/>
                </a:solidFill>
              </a:rPr>
              <a:t>Of Eden planted; Eden </a:t>
            </a:r>
            <a:r>
              <a:rPr lang="en-GB" sz="3300" dirty="0" err="1">
                <a:solidFill>
                  <a:schemeClr val="bg1"/>
                </a:solidFill>
              </a:rPr>
              <a:t>stretchd</a:t>
            </a:r>
            <a:r>
              <a:rPr lang="en-GB" sz="3300" dirty="0">
                <a:solidFill>
                  <a:schemeClr val="bg1"/>
                </a:solidFill>
              </a:rPr>
              <a:t> her Line [ 210 ]</a:t>
            </a:r>
          </a:p>
          <a:p>
            <a:pPr marL="118872" indent="0">
              <a:lnSpc>
                <a:spcPct val="140000"/>
              </a:lnSpc>
              <a:buNone/>
            </a:pPr>
            <a:r>
              <a:rPr lang="en-GB" sz="3300" dirty="0">
                <a:solidFill>
                  <a:schemeClr val="bg1"/>
                </a:solidFill>
              </a:rPr>
              <a:t>From </a:t>
            </a:r>
            <a:r>
              <a:rPr lang="en-GB" sz="3300" dirty="0" err="1">
                <a:solidFill>
                  <a:schemeClr val="bg1"/>
                </a:solidFill>
              </a:rPr>
              <a:t>Auran</a:t>
            </a:r>
            <a:r>
              <a:rPr lang="en-GB" sz="3300" dirty="0">
                <a:solidFill>
                  <a:schemeClr val="bg1"/>
                </a:solidFill>
              </a:rPr>
              <a:t> Eastward to the Royal </a:t>
            </a:r>
            <a:r>
              <a:rPr lang="en-GB" sz="3300" dirty="0" err="1">
                <a:solidFill>
                  <a:schemeClr val="bg1"/>
                </a:solidFill>
              </a:rPr>
              <a:t>Towrs</a:t>
            </a:r>
            <a:endParaRPr lang="en-GB" sz="3300" dirty="0">
              <a:solidFill>
                <a:schemeClr val="bg1"/>
              </a:solidFill>
            </a:endParaRPr>
          </a:p>
          <a:p>
            <a:pPr marL="118872" indent="0">
              <a:lnSpc>
                <a:spcPct val="140000"/>
              </a:lnSpc>
              <a:buNone/>
            </a:pPr>
            <a:r>
              <a:rPr lang="en-GB" sz="3300" dirty="0">
                <a:solidFill>
                  <a:schemeClr val="bg1"/>
                </a:solidFill>
              </a:rPr>
              <a:t>Of Great Seleucia, built by Grecian Kings,</a:t>
            </a:r>
          </a:p>
          <a:p>
            <a:pPr marL="118872" indent="0">
              <a:lnSpc>
                <a:spcPct val="140000"/>
              </a:lnSpc>
              <a:buNone/>
            </a:pPr>
            <a:r>
              <a:rPr lang="en-GB" sz="3300" dirty="0">
                <a:solidFill>
                  <a:schemeClr val="bg1"/>
                </a:solidFill>
              </a:rPr>
              <a:t>Or where the Sons of Eden long before</a:t>
            </a:r>
          </a:p>
          <a:p>
            <a:pPr marL="118872" indent="0">
              <a:lnSpc>
                <a:spcPct val="140000"/>
              </a:lnSpc>
              <a:buNone/>
            </a:pPr>
            <a:r>
              <a:rPr lang="en-GB" sz="3300" dirty="0">
                <a:solidFill>
                  <a:schemeClr val="bg1"/>
                </a:solidFill>
              </a:rPr>
              <a:t>Dwelt in </a:t>
            </a:r>
            <a:r>
              <a:rPr lang="en-GB" sz="3300" dirty="0" err="1">
                <a:solidFill>
                  <a:schemeClr val="bg1"/>
                </a:solidFill>
              </a:rPr>
              <a:t>Telassar</a:t>
            </a:r>
            <a:r>
              <a:rPr lang="en-GB" sz="3300" dirty="0">
                <a:solidFill>
                  <a:schemeClr val="bg1"/>
                </a:solidFill>
              </a:rPr>
              <a:t>: in this pleasant </a:t>
            </a:r>
            <a:r>
              <a:rPr lang="en-GB" sz="3300" dirty="0" err="1">
                <a:solidFill>
                  <a:schemeClr val="bg1"/>
                </a:solidFill>
              </a:rPr>
              <a:t>soile</a:t>
            </a:r>
            <a:endParaRPr lang="en-GB" sz="3300" dirty="0">
              <a:solidFill>
                <a:schemeClr val="bg1"/>
              </a:solidFill>
            </a:endParaRPr>
          </a:p>
          <a:p>
            <a:pPr marL="118872" indent="0">
              <a:lnSpc>
                <a:spcPct val="140000"/>
              </a:lnSpc>
              <a:buNone/>
            </a:pPr>
            <a:r>
              <a:rPr lang="en-GB" sz="3300" dirty="0">
                <a:solidFill>
                  <a:schemeClr val="bg1"/>
                </a:solidFill>
              </a:rPr>
              <a:t>His </a:t>
            </a:r>
            <a:r>
              <a:rPr lang="en-GB" sz="3300" dirty="0" err="1">
                <a:solidFill>
                  <a:schemeClr val="bg1"/>
                </a:solidFill>
              </a:rPr>
              <a:t>farr</a:t>
            </a:r>
            <a:r>
              <a:rPr lang="en-GB" sz="3300" dirty="0">
                <a:solidFill>
                  <a:schemeClr val="bg1"/>
                </a:solidFill>
              </a:rPr>
              <a:t> more pleasant Garden God </a:t>
            </a:r>
            <a:r>
              <a:rPr lang="en-GB" sz="3300" dirty="0" err="1">
                <a:solidFill>
                  <a:schemeClr val="bg1"/>
                </a:solidFill>
              </a:rPr>
              <a:t>ordaind</a:t>
            </a:r>
            <a:r>
              <a:rPr lang="en-GB" sz="3300" dirty="0">
                <a:solidFill>
                  <a:schemeClr val="bg1"/>
                </a:solidFill>
              </a:rPr>
              <a:t>; [ 215 ]</a:t>
            </a:r>
          </a:p>
          <a:p>
            <a:pPr marL="118872" indent="0">
              <a:lnSpc>
                <a:spcPct val="140000"/>
              </a:lnSpc>
              <a:buNone/>
            </a:pPr>
            <a:r>
              <a:rPr lang="en-GB" sz="3300" dirty="0">
                <a:solidFill>
                  <a:schemeClr val="bg1"/>
                </a:solidFill>
              </a:rPr>
              <a:t>Out of the </a:t>
            </a:r>
            <a:r>
              <a:rPr lang="en-GB" sz="3300" dirty="0" err="1">
                <a:solidFill>
                  <a:schemeClr val="bg1"/>
                </a:solidFill>
              </a:rPr>
              <a:t>fertil</a:t>
            </a:r>
            <a:r>
              <a:rPr lang="en-GB" sz="3300" dirty="0">
                <a:solidFill>
                  <a:schemeClr val="bg1"/>
                </a:solidFill>
              </a:rPr>
              <a:t> ground he </a:t>
            </a:r>
            <a:r>
              <a:rPr lang="en-GB" sz="3300" dirty="0" err="1">
                <a:solidFill>
                  <a:schemeClr val="bg1"/>
                </a:solidFill>
              </a:rPr>
              <a:t>caus'd</a:t>
            </a:r>
            <a:r>
              <a:rPr lang="en-GB" sz="3300" dirty="0">
                <a:solidFill>
                  <a:schemeClr val="bg1"/>
                </a:solidFill>
              </a:rPr>
              <a:t> to grow</a:t>
            </a:r>
          </a:p>
          <a:p>
            <a:pPr marL="118872" indent="0">
              <a:lnSpc>
                <a:spcPct val="140000"/>
              </a:lnSpc>
              <a:buNone/>
            </a:pPr>
            <a:r>
              <a:rPr lang="en-GB" sz="3300" dirty="0">
                <a:solidFill>
                  <a:schemeClr val="bg1"/>
                </a:solidFill>
              </a:rPr>
              <a:t>All Trees of noblest kind for sight, smell, taste;</a:t>
            </a:r>
          </a:p>
          <a:p>
            <a:pPr marL="118872" indent="0">
              <a:lnSpc>
                <a:spcPct val="140000"/>
              </a:lnSpc>
              <a:buNone/>
            </a:pPr>
            <a:r>
              <a:rPr lang="en-GB" sz="3300" dirty="0">
                <a:solidFill>
                  <a:schemeClr val="bg1"/>
                </a:solidFill>
              </a:rPr>
              <a:t>And all amid them stood the Tree of Life,</a:t>
            </a:r>
          </a:p>
          <a:p>
            <a:pPr marL="118872" indent="0">
              <a:lnSpc>
                <a:spcPct val="140000"/>
              </a:lnSpc>
              <a:buNone/>
            </a:pPr>
            <a:r>
              <a:rPr lang="en-GB" sz="3300" dirty="0">
                <a:solidFill>
                  <a:schemeClr val="bg1"/>
                </a:solidFill>
              </a:rPr>
              <a:t>High eminent, blooming Ambrosial Fruit</a:t>
            </a:r>
          </a:p>
          <a:p>
            <a:pPr marL="118872" indent="0">
              <a:lnSpc>
                <a:spcPct val="140000"/>
              </a:lnSpc>
              <a:buNone/>
            </a:pPr>
            <a:r>
              <a:rPr lang="en-GB" sz="3300" dirty="0">
                <a:solidFill>
                  <a:schemeClr val="bg1"/>
                </a:solidFill>
              </a:rPr>
              <a:t>Of vegetable Gold; and next to Life [ 220 ]</a:t>
            </a:r>
          </a:p>
          <a:p>
            <a:pPr marL="118872" indent="0">
              <a:lnSpc>
                <a:spcPct val="140000"/>
              </a:lnSpc>
              <a:buNone/>
            </a:pPr>
            <a:r>
              <a:rPr lang="en-GB" sz="3300" dirty="0">
                <a:solidFill>
                  <a:schemeClr val="bg1"/>
                </a:solidFill>
              </a:rPr>
              <a:t>Our Death the Tree of Knowledge grew fast by,</a:t>
            </a:r>
          </a:p>
          <a:p>
            <a:pPr marL="118872" indent="0">
              <a:lnSpc>
                <a:spcPct val="140000"/>
              </a:lnSpc>
              <a:buNone/>
            </a:pPr>
            <a:r>
              <a:rPr lang="en-GB" sz="3300" dirty="0">
                <a:solidFill>
                  <a:schemeClr val="bg1"/>
                </a:solidFill>
              </a:rPr>
              <a:t>Knowledge of Good bought dear by knowing ill.</a:t>
            </a:r>
          </a:p>
          <a:p>
            <a:pPr marL="118872" indent="0">
              <a:lnSpc>
                <a:spcPct val="140000"/>
              </a:lnSpc>
              <a:buNone/>
            </a:pPr>
            <a:r>
              <a:rPr lang="en-GB" sz="3300" dirty="0">
                <a:solidFill>
                  <a:schemeClr val="bg1"/>
                </a:solidFill>
              </a:rPr>
              <a:t>Southward through Eden went </a:t>
            </a:r>
            <a:r>
              <a:rPr lang="en-GB" dirty="0">
                <a:solidFill>
                  <a:schemeClr val="bg1"/>
                </a:solidFill>
              </a:rPr>
              <a:t>a River large,</a:t>
            </a:r>
          </a:p>
        </p:txBody>
      </p:sp>
      <p:sp>
        <p:nvSpPr>
          <p:cNvPr id="8" name="TextBox 7">
            <a:extLst>
              <a:ext uri="{FF2B5EF4-FFF2-40B4-BE49-F238E27FC236}">
                <a16:creationId xmlns:a16="http://schemas.microsoft.com/office/drawing/2014/main" id="{78238B8A-A1C3-435B-A215-B4383F4B2892}"/>
              </a:ext>
            </a:extLst>
          </p:cNvPr>
          <p:cNvSpPr txBox="1"/>
          <p:nvPr/>
        </p:nvSpPr>
        <p:spPr>
          <a:xfrm>
            <a:off x="5951984" y="651133"/>
            <a:ext cx="7401696" cy="6386300"/>
          </a:xfrm>
          <a:prstGeom prst="rect">
            <a:avLst/>
          </a:prstGeom>
          <a:noFill/>
        </p:spPr>
        <p:txBody>
          <a:bodyPr wrap="square">
            <a:spAutoFit/>
          </a:bodyPr>
          <a:lstStyle/>
          <a:p>
            <a:pPr marL="118872" indent="0">
              <a:lnSpc>
                <a:spcPct val="120000"/>
              </a:lnSpc>
              <a:buNone/>
            </a:pPr>
            <a:r>
              <a:rPr lang="en-GB" dirty="0">
                <a:solidFill>
                  <a:schemeClr val="bg1"/>
                </a:solidFill>
              </a:rPr>
              <a:t>Nor </a:t>
            </a:r>
            <a:r>
              <a:rPr lang="en-GB" dirty="0" err="1">
                <a:solidFill>
                  <a:schemeClr val="bg1"/>
                </a:solidFill>
              </a:rPr>
              <a:t>chang'd</a:t>
            </a:r>
            <a:r>
              <a:rPr lang="en-GB" dirty="0">
                <a:solidFill>
                  <a:schemeClr val="bg1"/>
                </a:solidFill>
              </a:rPr>
              <a:t> his course, but through the </a:t>
            </a:r>
            <a:r>
              <a:rPr lang="en-GB" dirty="0" err="1">
                <a:solidFill>
                  <a:schemeClr val="bg1"/>
                </a:solidFill>
              </a:rPr>
              <a:t>shaggie</a:t>
            </a:r>
            <a:r>
              <a:rPr lang="en-GB" dirty="0">
                <a:solidFill>
                  <a:schemeClr val="bg1"/>
                </a:solidFill>
              </a:rPr>
              <a:t> hill</a:t>
            </a:r>
          </a:p>
          <a:p>
            <a:pPr marL="118872" indent="0">
              <a:lnSpc>
                <a:spcPct val="120000"/>
              </a:lnSpc>
              <a:buNone/>
            </a:pPr>
            <a:r>
              <a:rPr lang="en-GB" dirty="0" err="1">
                <a:solidFill>
                  <a:schemeClr val="bg1"/>
                </a:solidFill>
              </a:rPr>
              <a:t>Pass'd</a:t>
            </a:r>
            <a:r>
              <a:rPr lang="en-GB" dirty="0">
                <a:solidFill>
                  <a:schemeClr val="bg1"/>
                </a:solidFill>
              </a:rPr>
              <a:t> underneath </a:t>
            </a:r>
            <a:r>
              <a:rPr lang="en-GB" dirty="0" err="1">
                <a:solidFill>
                  <a:schemeClr val="bg1"/>
                </a:solidFill>
              </a:rPr>
              <a:t>ingulft</a:t>
            </a:r>
            <a:r>
              <a:rPr lang="en-GB" dirty="0">
                <a:solidFill>
                  <a:schemeClr val="bg1"/>
                </a:solidFill>
              </a:rPr>
              <a:t>, for God had thrown [ 225 ]</a:t>
            </a:r>
          </a:p>
          <a:p>
            <a:pPr marL="118872" indent="0">
              <a:lnSpc>
                <a:spcPct val="120000"/>
              </a:lnSpc>
              <a:buNone/>
            </a:pPr>
            <a:r>
              <a:rPr lang="en-GB" dirty="0">
                <a:solidFill>
                  <a:schemeClr val="bg1"/>
                </a:solidFill>
              </a:rPr>
              <a:t>That Mountain as his Garden mould high </a:t>
            </a:r>
            <a:r>
              <a:rPr lang="en-GB" dirty="0" err="1">
                <a:solidFill>
                  <a:schemeClr val="bg1"/>
                </a:solidFill>
              </a:rPr>
              <a:t>rais'd</a:t>
            </a:r>
            <a:endParaRPr lang="en-GB" dirty="0">
              <a:solidFill>
                <a:schemeClr val="bg1"/>
              </a:solidFill>
            </a:endParaRPr>
          </a:p>
          <a:p>
            <a:pPr marL="118872" indent="0">
              <a:lnSpc>
                <a:spcPct val="120000"/>
              </a:lnSpc>
              <a:buNone/>
            </a:pPr>
            <a:r>
              <a:rPr lang="en-GB" dirty="0">
                <a:solidFill>
                  <a:schemeClr val="bg1"/>
                </a:solidFill>
              </a:rPr>
              <a:t>Upon the rapid current, which through veins</a:t>
            </a:r>
          </a:p>
          <a:p>
            <a:pPr marL="118872" indent="0">
              <a:lnSpc>
                <a:spcPct val="120000"/>
              </a:lnSpc>
              <a:buNone/>
            </a:pPr>
            <a:r>
              <a:rPr lang="en-GB" dirty="0">
                <a:solidFill>
                  <a:schemeClr val="bg1"/>
                </a:solidFill>
              </a:rPr>
              <a:t>Of porous Earth with kindly thirst up drawn,</a:t>
            </a:r>
          </a:p>
          <a:p>
            <a:pPr marL="118872" indent="0">
              <a:lnSpc>
                <a:spcPct val="120000"/>
              </a:lnSpc>
              <a:buNone/>
            </a:pPr>
            <a:r>
              <a:rPr lang="en-GB" dirty="0">
                <a:solidFill>
                  <a:schemeClr val="bg1"/>
                </a:solidFill>
              </a:rPr>
              <a:t>Rose a fresh Fountain, and with many a rill</a:t>
            </a:r>
          </a:p>
          <a:p>
            <a:pPr marL="118872" indent="0">
              <a:lnSpc>
                <a:spcPct val="120000"/>
              </a:lnSpc>
              <a:buNone/>
            </a:pPr>
            <a:r>
              <a:rPr lang="en-GB" dirty="0" err="1">
                <a:solidFill>
                  <a:schemeClr val="bg1"/>
                </a:solidFill>
              </a:rPr>
              <a:t>Waterd</a:t>
            </a:r>
            <a:r>
              <a:rPr lang="en-GB" dirty="0">
                <a:solidFill>
                  <a:schemeClr val="bg1"/>
                </a:solidFill>
              </a:rPr>
              <a:t> the Garden; thence united fell [ 230 ]</a:t>
            </a:r>
          </a:p>
          <a:p>
            <a:pPr marL="118872" indent="0">
              <a:lnSpc>
                <a:spcPct val="120000"/>
              </a:lnSpc>
              <a:buNone/>
            </a:pPr>
            <a:r>
              <a:rPr lang="en-GB" dirty="0">
                <a:solidFill>
                  <a:schemeClr val="bg1"/>
                </a:solidFill>
              </a:rPr>
              <a:t>Down the steep glade, and met the </a:t>
            </a:r>
            <a:r>
              <a:rPr lang="en-GB" dirty="0" err="1">
                <a:solidFill>
                  <a:schemeClr val="bg1"/>
                </a:solidFill>
              </a:rPr>
              <a:t>neather</a:t>
            </a:r>
            <a:r>
              <a:rPr lang="en-GB" dirty="0">
                <a:solidFill>
                  <a:schemeClr val="bg1"/>
                </a:solidFill>
              </a:rPr>
              <a:t> Flood,</a:t>
            </a:r>
          </a:p>
          <a:p>
            <a:pPr marL="118872" indent="0">
              <a:lnSpc>
                <a:spcPct val="120000"/>
              </a:lnSpc>
              <a:buNone/>
            </a:pPr>
            <a:r>
              <a:rPr lang="en-GB" dirty="0">
                <a:solidFill>
                  <a:schemeClr val="bg1"/>
                </a:solidFill>
              </a:rPr>
              <a:t>Which from his </a:t>
            </a:r>
            <a:r>
              <a:rPr lang="en-GB" dirty="0" err="1">
                <a:solidFill>
                  <a:schemeClr val="bg1"/>
                </a:solidFill>
              </a:rPr>
              <a:t>darksom</a:t>
            </a:r>
            <a:r>
              <a:rPr lang="en-GB" dirty="0">
                <a:solidFill>
                  <a:schemeClr val="bg1"/>
                </a:solidFill>
              </a:rPr>
              <a:t> passage now </a:t>
            </a:r>
            <a:r>
              <a:rPr lang="en-GB" dirty="0" err="1">
                <a:solidFill>
                  <a:schemeClr val="bg1"/>
                </a:solidFill>
              </a:rPr>
              <a:t>appeers</a:t>
            </a:r>
            <a:r>
              <a:rPr lang="en-GB" dirty="0">
                <a:solidFill>
                  <a:schemeClr val="bg1"/>
                </a:solidFill>
              </a:rPr>
              <a:t>,</a:t>
            </a:r>
          </a:p>
          <a:p>
            <a:pPr marL="118872" indent="0">
              <a:lnSpc>
                <a:spcPct val="120000"/>
              </a:lnSpc>
              <a:buNone/>
            </a:pPr>
            <a:r>
              <a:rPr lang="en-GB" dirty="0">
                <a:solidFill>
                  <a:schemeClr val="bg1"/>
                </a:solidFill>
              </a:rPr>
              <a:t>And now divided into four main Streams,</a:t>
            </a:r>
          </a:p>
          <a:p>
            <a:pPr marL="118872" indent="0">
              <a:lnSpc>
                <a:spcPct val="120000"/>
              </a:lnSpc>
              <a:buNone/>
            </a:pPr>
            <a:r>
              <a:rPr lang="en-GB" dirty="0">
                <a:solidFill>
                  <a:schemeClr val="bg1"/>
                </a:solidFill>
              </a:rPr>
              <a:t>Runs divers, </a:t>
            </a:r>
            <a:r>
              <a:rPr lang="en-GB" dirty="0" err="1">
                <a:solidFill>
                  <a:schemeClr val="bg1"/>
                </a:solidFill>
              </a:rPr>
              <a:t>wandring</a:t>
            </a:r>
            <a:r>
              <a:rPr lang="en-GB" dirty="0">
                <a:solidFill>
                  <a:schemeClr val="bg1"/>
                </a:solidFill>
              </a:rPr>
              <a:t> many a famous </a:t>
            </a:r>
            <a:r>
              <a:rPr lang="en-GB" dirty="0" err="1">
                <a:solidFill>
                  <a:schemeClr val="bg1"/>
                </a:solidFill>
              </a:rPr>
              <a:t>Realme</a:t>
            </a:r>
            <a:endParaRPr lang="en-GB" dirty="0">
              <a:solidFill>
                <a:schemeClr val="bg1"/>
              </a:solidFill>
            </a:endParaRPr>
          </a:p>
          <a:p>
            <a:pPr marL="118872" indent="0">
              <a:lnSpc>
                <a:spcPct val="120000"/>
              </a:lnSpc>
              <a:buNone/>
            </a:pPr>
            <a:r>
              <a:rPr lang="en-GB" dirty="0">
                <a:solidFill>
                  <a:schemeClr val="bg1"/>
                </a:solidFill>
              </a:rPr>
              <a:t>And Country whereof here needs no account, [ 235 ]</a:t>
            </a:r>
          </a:p>
          <a:p>
            <a:pPr marL="118872" indent="0">
              <a:lnSpc>
                <a:spcPct val="120000"/>
              </a:lnSpc>
              <a:buNone/>
            </a:pPr>
            <a:r>
              <a:rPr lang="en-GB" dirty="0">
                <a:solidFill>
                  <a:schemeClr val="bg1"/>
                </a:solidFill>
              </a:rPr>
              <a:t>But rather to tell how, if Art could tell,</a:t>
            </a:r>
          </a:p>
          <a:p>
            <a:pPr marL="118872" indent="0">
              <a:lnSpc>
                <a:spcPct val="120000"/>
              </a:lnSpc>
              <a:buNone/>
            </a:pPr>
            <a:r>
              <a:rPr lang="en-GB" dirty="0">
                <a:solidFill>
                  <a:schemeClr val="bg1"/>
                </a:solidFill>
              </a:rPr>
              <a:t>How from that </a:t>
            </a:r>
            <a:r>
              <a:rPr lang="en-GB" dirty="0" err="1">
                <a:solidFill>
                  <a:schemeClr val="bg1"/>
                </a:solidFill>
              </a:rPr>
              <a:t>Saphire</a:t>
            </a:r>
            <a:r>
              <a:rPr lang="en-GB" dirty="0">
                <a:solidFill>
                  <a:schemeClr val="bg1"/>
                </a:solidFill>
              </a:rPr>
              <a:t> Fount the crisped Brooks,</a:t>
            </a:r>
          </a:p>
          <a:p>
            <a:pPr marL="118872" indent="0">
              <a:lnSpc>
                <a:spcPct val="120000"/>
              </a:lnSpc>
              <a:buNone/>
            </a:pPr>
            <a:r>
              <a:rPr lang="en-GB" dirty="0">
                <a:solidFill>
                  <a:schemeClr val="bg1"/>
                </a:solidFill>
              </a:rPr>
              <a:t>Rowling on Orient Pearl and sands of Gold,</a:t>
            </a:r>
          </a:p>
          <a:p>
            <a:pPr marL="118872" indent="0">
              <a:lnSpc>
                <a:spcPct val="120000"/>
              </a:lnSpc>
              <a:buNone/>
            </a:pPr>
            <a:r>
              <a:rPr lang="en-GB" dirty="0">
                <a:solidFill>
                  <a:schemeClr val="bg1"/>
                </a:solidFill>
              </a:rPr>
              <a:t>With </a:t>
            </a:r>
            <a:r>
              <a:rPr lang="en-GB" dirty="0" err="1">
                <a:solidFill>
                  <a:schemeClr val="bg1"/>
                </a:solidFill>
              </a:rPr>
              <a:t>mazie</a:t>
            </a:r>
            <a:r>
              <a:rPr lang="en-GB" dirty="0">
                <a:solidFill>
                  <a:schemeClr val="bg1"/>
                </a:solidFill>
              </a:rPr>
              <a:t> error under pendant shades</a:t>
            </a:r>
          </a:p>
          <a:p>
            <a:pPr marL="118872" indent="0">
              <a:lnSpc>
                <a:spcPct val="120000"/>
              </a:lnSpc>
              <a:buNone/>
            </a:pPr>
            <a:r>
              <a:rPr lang="en-GB" dirty="0">
                <a:solidFill>
                  <a:schemeClr val="bg1"/>
                </a:solidFill>
              </a:rPr>
              <a:t>Ran Nectar, visiting each plant, and fed [ 240 ]</a:t>
            </a:r>
          </a:p>
          <a:p>
            <a:pPr marL="118872" indent="0">
              <a:lnSpc>
                <a:spcPct val="120000"/>
              </a:lnSpc>
              <a:buNone/>
            </a:pPr>
            <a:r>
              <a:rPr lang="en-GB" dirty="0">
                <a:solidFill>
                  <a:schemeClr val="bg1"/>
                </a:solidFill>
              </a:rPr>
              <a:t>Flours worthy of Paradise which not nice Art</a:t>
            </a:r>
          </a:p>
          <a:p>
            <a:pPr marL="118872" indent="0">
              <a:lnSpc>
                <a:spcPct val="120000"/>
              </a:lnSpc>
              <a:buNone/>
            </a:pPr>
            <a:endParaRPr lang="en-GB" dirty="0">
              <a:solidFill>
                <a:schemeClr val="bg1"/>
              </a:solidFill>
            </a:endParaRPr>
          </a:p>
        </p:txBody>
      </p:sp>
    </p:spTree>
    <p:extLst>
      <p:ext uri="{BB962C8B-B14F-4D97-AF65-F5344CB8AC3E}">
        <p14:creationId xmlns:p14="http://schemas.microsoft.com/office/powerpoint/2010/main" val="143465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2671CC6-EAB9-4E09-B158-A82049478EC6}"/>
              </a:ext>
            </a:extLst>
          </p:cNvPr>
          <p:cNvSpPr txBox="1"/>
          <p:nvPr/>
        </p:nvSpPr>
        <p:spPr>
          <a:xfrm>
            <a:off x="6384032" y="404664"/>
            <a:ext cx="6098058" cy="6386300"/>
          </a:xfrm>
          <a:prstGeom prst="rect">
            <a:avLst/>
          </a:prstGeom>
          <a:noFill/>
        </p:spPr>
        <p:txBody>
          <a:bodyPr wrap="square">
            <a:spAutoFit/>
          </a:bodyPr>
          <a:lstStyle/>
          <a:p>
            <a:pPr marL="118872">
              <a:lnSpc>
                <a:spcPct val="120000"/>
              </a:lnSpc>
            </a:pPr>
            <a:r>
              <a:rPr lang="en-GB" dirty="0">
                <a:solidFill>
                  <a:schemeClr val="bg1"/>
                </a:solidFill>
              </a:rPr>
              <a:t>Two of far nobler shape erect and tall,</a:t>
            </a:r>
          </a:p>
          <a:p>
            <a:pPr marL="118872">
              <a:lnSpc>
                <a:spcPct val="120000"/>
              </a:lnSpc>
            </a:pPr>
            <a:r>
              <a:rPr lang="en-GB" dirty="0">
                <a:solidFill>
                  <a:schemeClr val="bg1"/>
                </a:solidFill>
              </a:rPr>
              <a:t>Godlike erect, with native Honour clad</a:t>
            </a:r>
          </a:p>
          <a:p>
            <a:pPr marL="118872">
              <a:lnSpc>
                <a:spcPct val="120000"/>
              </a:lnSpc>
            </a:pPr>
            <a:r>
              <a:rPr lang="en-GB" dirty="0">
                <a:solidFill>
                  <a:schemeClr val="bg1"/>
                </a:solidFill>
              </a:rPr>
              <a:t>In naked </a:t>
            </a:r>
            <a:r>
              <a:rPr lang="en-GB" dirty="0" err="1">
                <a:solidFill>
                  <a:schemeClr val="bg1"/>
                </a:solidFill>
              </a:rPr>
              <a:t>Majestie</a:t>
            </a:r>
            <a:r>
              <a:rPr lang="en-GB" dirty="0">
                <a:solidFill>
                  <a:schemeClr val="bg1"/>
                </a:solidFill>
              </a:rPr>
              <a:t> </a:t>
            </a:r>
            <a:r>
              <a:rPr lang="en-GB" dirty="0" err="1">
                <a:solidFill>
                  <a:schemeClr val="bg1"/>
                </a:solidFill>
              </a:rPr>
              <a:t>seemd</a:t>
            </a:r>
            <a:r>
              <a:rPr lang="en-GB" dirty="0">
                <a:solidFill>
                  <a:schemeClr val="bg1"/>
                </a:solidFill>
              </a:rPr>
              <a:t> Lords of all, [ 290 ]</a:t>
            </a:r>
          </a:p>
          <a:p>
            <a:pPr marL="118872">
              <a:lnSpc>
                <a:spcPct val="120000"/>
              </a:lnSpc>
            </a:pPr>
            <a:r>
              <a:rPr lang="en-GB" dirty="0">
                <a:solidFill>
                  <a:schemeClr val="bg1"/>
                </a:solidFill>
              </a:rPr>
              <a:t>And </a:t>
            </a:r>
            <a:r>
              <a:rPr lang="en-GB" dirty="0" err="1">
                <a:solidFill>
                  <a:schemeClr val="bg1"/>
                </a:solidFill>
              </a:rPr>
              <a:t>worthie</a:t>
            </a:r>
            <a:r>
              <a:rPr lang="en-GB" dirty="0">
                <a:solidFill>
                  <a:schemeClr val="bg1"/>
                </a:solidFill>
              </a:rPr>
              <a:t> </a:t>
            </a:r>
            <a:r>
              <a:rPr lang="en-GB" dirty="0" err="1">
                <a:solidFill>
                  <a:schemeClr val="bg1"/>
                </a:solidFill>
              </a:rPr>
              <a:t>seemd</a:t>
            </a:r>
            <a:r>
              <a:rPr lang="en-GB" dirty="0">
                <a:solidFill>
                  <a:schemeClr val="bg1"/>
                </a:solidFill>
              </a:rPr>
              <a:t>, for in </a:t>
            </a:r>
            <a:r>
              <a:rPr lang="en-GB" dirty="0" err="1">
                <a:solidFill>
                  <a:schemeClr val="bg1"/>
                </a:solidFill>
              </a:rPr>
              <a:t>thir</a:t>
            </a:r>
            <a:r>
              <a:rPr lang="en-GB" dirty="0">
                <a:solidFill>
                  <a:schemeClr val="bg1"/>
                </a:solidFill>
              </a:rPr>
              <a:t> looks Divine</a:t>
            </a:r>
          </a:p>
          <a:p>
            <a:pPr marL="118872">
              <a:lnSpc>
                <a:spcPct val="120000"/>
              </a:lnSpc>
            </a:pPr>
            <a:r>
              <a:rPr lang="en-GB" dirty="0">
                <a:solidFill>
                  <a:schemeClr val="bg1"/>
                </a:solidFill>
              </a:rPr>
              <a:t>The image of </a:t>
            </a:r>
            <a:r>
              <a:rPr lang="en-GB" dirty="0" err="1">
                <a:solidFill>
                  <a:schemeClr val="bg1"/>
                </a:solidFill>
              </a:rPr>
              <a:t>thir</a:t>
            </a:r>
            <a:r>
              <a:rPr lang="en-GB" dirty="0">
                <a:solidFill>
                  <a:schemeClr val="bg1"/>
                </a:solidFill>
              </a:rPr>
              <a:t> glorious Maker </a:t>
            </a:r>
            <a:r>
              <a:rPr lang="en-GB" dirty="0" err="1">
                <a:solidFill>
                  <a:schemeClr val="bg1"/>
                </a:solidFill>
              </a:rPr>
              <a:t>shon</a:t>
            </a:r>
            <a:r>
              <a:rPr lang="en-GB" dirty="0">
                <a:solidFill>
                  <a:schemeClr val="bg1"/>
                </a:solidFill>
              </a:rPr>
              <a:t>,</a:t>
            </a:r>
          </a:p>
          <a:p>
            <a:pPr marL="118872">
              <a:lnSpc>
                <a:spcPct val="120000"/>
              </a:lnSpc>
            </a:pPr>
            <a:r>
              <a:rPr lang="en-GB" dirty="0">
                <a:solidFill>
                  <a:schemeClr val="bg1"/>
                </a:solidFill>
              </a:rPr>
              <a:t>Truth, </a:t>
            </a:r>
            <a:r>
              <a:rPr lang="en-GB" dirty="0" err="1">
                <a:solidFill>
                  <a:schemeClr val="bg1"/>
                </a:solidFill>
              </a:rPr>
              <a:t>wisdome</a:t>
            </a:r>
            <a:r>
              <a:rPr lang="en-GB" dirty="0">
                <a:solidFill>
                  <a:schemeClr val="bg1"/>
                </a:solidFill>
              </a:rPr>
              <a:t>, Sanctitude severe and pure,</a:t>
            </a:r>
          </a:p>
          <a:p>
            <a:pPr marL="118872">
              <a:lnSpc>
                <a:spcPct val="120000"/>
              </a:lnSpc>
            </a:pPr>
            <a:r>
              <a:rPr lang="en-GB" dirty="0">
                <a:solidFill>
                  <a:schemeClr val="bg1"/>
                </a:solidFill>
              </a:rPr>
              <a:t>Severe but in true filial freedom </a:t>
            </a:r>
            <a:r>
              <a:rPr lang="en-GB" dirty="0" err="1">
                <a:solidFill>
                  <a:schemeClr val="bg1"/>
                </a:solidFill>
              </a:rPr>
              <a:t>plac't</a:t>
            </a:r>
            <a:r>
              <a:rPr lang="en-GB" dirty="0">
                <a:solidFill>
                  <a:schemeClr val="bg1"/>
                </a:solidFill>
              </a:rPr>
              <a:t>;</a:t>
            </a:r>
          </a:p>
          <a:p>
            <a:pPr marL="118872">
              <a:lnSpc>
                <a:spcPct val="120000"/>
              </a:lnSpc>
            </a:pPr>
            <a:r>
              <a:rPr lang="en-GB" dirty="0">
                <a:solidFill>
                  <a:schemeClr val="bg1"/>
                </a:solidFill>
              </a:rPr>
              <a:t>Whence true </a:t>
            </a:r>
            <a:r>
              <a:rPr lang="en-GB" dirty="0" err="1">
                <a:solidFill>
                  <a:schemeClr val="bg1"/>
                </a:solidFill>
              </a:rPr>
              <a:t>autority</a:t>
            </a:r>
            <a:r>
              <a:rPr lang="en-GB" dirty="0">
                <a:solidFill>
                  <a:schemeClr val="bg1"/>
                </a:solidFill>
              </a:rPr>
              <a:t> in men; though both [ 295 ]</a:t>
            </a:r>
          </a:p>
          <a:p>
            <a:pPr marL="118872">
              <a:lnSpc>
                <a:spcPct val="120000"/>
              </a:lnSpc>
            </a:pPr>
            <a:r>
              <a:rPr lang="en-GB" dirty="0">
                <a:solidFill>
                  <a:schemeClr val="bg1"/>
                </a:solidFill>
              </a:rPr>
              <a:t>Not equal, as </a:t>
            </a:r>
            <a:r>
              <a:rPr lang="en-GB" dirty="0" err="1">
                <a:solidFill>
                  <a:schemeClr val="bg1"/>
                </a:solidFill>
              </a:rPr>
              <a:t>thir</a:t>
            </a:r>
            <a:r>
              <a:rPr lang="en-GB" dirty="0">
                <a:solidFill>
                  <a:schemeClr val="bg1"/>
                </a:solidFill>
              </a:rPr>
              <a:t> sex not equal </a:t>
            </a:r>
            <a:r>
              <a:rPr lang="en-GB" dirty="0" err="1">
                <a:solidFill>
                  <a:schemeClr val="bg1"/>
                </a:solidFill>
              </a:rPr>
              <a:t>seemd</a:t>
            </a:r>
            <a:r>
              <a:rPr lang="en-GB" dirty="0">
                <a:solidFill>
                  <a:schemeClr val="bg1"/>
                </a:solidFill>
              </a:rPr>
              <a:t>;</a:t>
            </a:r>
          </a:p>
          <a:p>
            <a:pPr marL="118872">
              <a:lnSpc>
                <a:spcPct val="120000"/>
              </a:lnSpc>
            </a:pPr>
            <a:r>
              <a:rPr lang="en-GB" dirty="0">
                <a:solidFill>
                  <a:schemeClr val="bg1"/>
                </a:solidFill>
              </a:rPr>
              <a:t>For contemplation </a:t>
            </a:r>
            <a:r>
              <a:rPr lang="en-GB" dirty="0" err="1">
                <a:solidFill>
                  <a:schemeClr val="bg1"/>
                </a:solidFill>
              </a:rPr>
              <a:t>hee</a:t>
            </a:r>
            <a:r>
              <a:rPr lang="en-GB" dirty="0">
                <a:solidFill>
                  <a:schemeClr val="bg1"/>
                </a:solidFill>
              </a:rPr>
              <a:t> and valour </a:t>
            </a:r>
            <a:r>
              <a:rPr lang="en-GB" dirty="0" err="1">
                <a:solidFill>
                  <a:schemeClr val="bg1"/>
                </a:solidFill>
              </a:rPr>
              <a:t>formd</a:t>
            </a:r>
            <a:r>
              <a:rPr lang="en-GB" dirty="0">
                <a:solidFill>
                  <a:schemeClr val="bg1"/>
                </a:solidFill>
              </a:rPr>
              <a:t>,</a:t>
            </a:r>
          </a:p>
          <a:p>
            <a:pPr marL="118872">
              <a:lnSpc>
                <a:spcPct val="120000"/>
              </a:lnSpc>
            </a:pPr>
            <a:r>
              <a:rPr lang="en-GB" dirty="0">
                <a:solidFill>
                  <a:schemeClr val="bg1"/>
                </a:solidFill>
              </a:rPr>
              <a:t>For softness </a:t>
            </a:r>
            <a:r>
              <a:rPr lang="en-GB" dirty="0" err="1">
                <a:solidFill>
                  <a:schemeClr val="bg1"/>
                </a:solidFill>
              </a:rPr>
              <a:t>shee</a:t>
            </a:r>
            <a:r>
              <a:rPr lang="en-GB" dirty="0">
                <a:solidFill>
                  <a:schemeClr val="bg1"/>
                </a:solidFill>
              </a:rPr>
              <a:t> and sweet attractive Grace,</a:t>
            </a:r>
          </a:p>
          <a:p>
            <a:pPr marL="118872">
              <a:lnSpc>
                <a:spcPct val="120000"/>
              </a:lnSpc>
            </a:pPr>
            <a:r>
              <a:rPr lang="en-GB" dirty="0" err="1">
                <a:solidFill>
                  <a:schemeClr val="bg1"/>
                </a:solidFill>
              </a:rPr>
              <a:t>Hee</a:t>
            </a:r>
            <a:r>
              <a:rPr lang="en-GB" dirty="0">
                <a:solidFill>
                  <a:schemeClr val="bg1"/>
                </a:solidFill>
              </a:rPr>
              <a:t> for God only, </a:t>
            </a:r>
            <a:r>
              <a:rPr lang="en-GB" dirty="0" err="1">
                <a:solidFill>
                  <a:schemeClr val="bg1"/>
                </a:solidFill>
              </a:rPr>
              <a:t>shee</a:t>
            </a:r>
            <a:r>
              <a:rPr lang="en-GB" dirty="0">
                <a:solidFill>
                  <a:schemeClr val="bg1"/>
                </a:solidFill>
              </a:rPr>
              <a:t> for God in him:</a:t>
            </a:r>
          </a:p>
          <a:p>
            <a:pPr marL="118872">
              <a:lnSpc>
                <a:spcPct val="120000"/>
              </a:lnSpc>
            </a:pPr>
            <a:r>
              <a:rPr lang="en-GB" dirty="0">
                <a:solidFill>
                  <a:schemeClr val="bg1"/>
                </a:solidFill>
              </a:rPr>
              <a:t>His fair large Front and Eye sublime </a:t>
            </a:r>
            <a:r>
              <a:rPr lang="en-GB" dirty="0" err="1">
                <a:solidFill>
                  <a:schemeClr val="bg1"/>
                </a:solidFill>
              </a:rPr>
              <a:t>declar'd</a:t>
            </a:r>
            <a:r>
              <a:rPr lang="en-GB" dirty="0">
                <a:solidFill>
                  <a:schemeClr val="bg1"/>
                </a:solidFill>
              </a:rPr>
              <a:t> [ 300 ]</a:t>
            </a:r>
          </a:p>
          <a:p>
            <a:pPr marL="118872">
              <a:lnSpc>
                <a:spcPct val="120000"/>
              </a:lnSpc>
            </a:pPr>
            <a:r>
              <a:rPr lang="en-GB" dirty="0">
                <a:solidFill>
                  <a:schemeClr val="bg1"/>
                </a:solidFill>
              </a:rPr>
              <a:t>Absolute rule; and </a:t>
            </a:r>
            <a:r>
              <a:rPr lang="en-GB" dirty="0" err="1">
                <a:solidFill>
                  <a:schemeClr val="bg1"/>
                </a:solidFill>
              </a:rPr>
              <a:t>Hyacinthin</a:t>
            </a:r>
            <a:r>
              <a:rPr lang="en-GB" dirty="0">
                <a:solidFill>
                  <a:schemeClr val="bg1"/>
                </a:solidFill>
              </a:rPr>
              <a:t> Locks</a:t>
            </a:r>
          </a:p>
          <a:p>
            <a:pPr marL="118872">
              <a:lnSpc>
                <a:spcPct val="120000"/>
              </a:lnSpc>
            </a:pPr>
            <a:r>
              <a:rPr lang="en-GB" dirty="0">
                <a:solidFill>
                  <a:schemeClr val="bg1"/>
                </a:solidFill>
              </a:rPr>
              <a:t>Round from his parted forelock manly hung</a:t>
            </a:r>
          </a:p>
          <a:p>
            <a:pPr marL="118872">
              <a:lnSpc>
                <a:spcPct val="120000"/>
              </a:lnSpc>
            </a:pPr>
            <a:r>
              <a:rPr lang="en-GB" dirty="0" err="1">
                <a:solidFill>
                  <a:schemeClr val="bg1"/>
                </a:solidFill>
              </a:rPr>
              <a:t>Clustring</a:t>
            </a:r>
            <a:r>
              <a:rPr lang="en-GB" dirty="0">
                <a:solidFill>
                  <a:schemeClr val="bg1"/>
                </a:solidFill>
              </a:rPr>
              <a:t>, but not beneath his shoulders broad:</a:t>
            </a:r>
          </a:p>
          <a:p>
            <a:pPr marL="118872">
              <a:lnSpc>
                <a:spcPct val="120000"/>
              </a:lnSpc>
            </a:pPr>
            <a:r>
              <a:rPr lang="en-GB" dirty="0" err="1">
                <a:solidFill>
                  <a:schemeClr val="bg1"/>
                </a:solidFill>
              </a:rPr>
              <a:t>Shee</a:t>
            </a:r>
            <a:r>
              <a:rPr lang="en-GB" dirty="0">
                <a:solidFill>
                  <a:schemeClr val="bg1"/>
                </a:solidFill>
              </a:rPr>
              <a:t> as a vail down to the slender waste</a:t>
            </a:r>
          </a:p>
          <a:p>
            <a:pPr marL="118872">
              <a:lnSpc>
                <a:spcPct val="120000"/>
              </a:lnSpc>
            </a:pPr>
            <a:r>
              <a:rPr lang="en-GB" dirty="0">
                <a:solidFill>
                  <a:schemeClr val="bg1"/>
                </a:solidFill>
              </a:rPr>
              <a:t>Her unadorned golden tresses wore [ 305 ]</a:t>
            </a:r>
          </a:p>
          <a:p>
            <a:pPr marL="118872">
              <a:lnSpc>
                <a:spcPct val="120000"/>
              </a:lnSpc>
            </a:pPr>
            <a:r>
              <a:rPr lang="en-GB" dirty="0" err="1">
                <a:solidFill>
                  <a:schemeClr val="bg1"/>
                </a:solidFill>
              </a:rPr>
              <a:t>Disheveld</a:t>
            </a:r>
            <a:r>
              <a:rPr lang="en-GB" dirty="0">
                <a:solidFill>
                  <a:schemeClr val="bg1"/>
                </a:solidFill>
              </a:rPr>
              <a:t>, but in wanton ringlets </a:t>
            </a:r>
            <a:r>
              <a:rPr lang="en-GB" dirty="0" err="1">
                <a:solidFill>
                  <a:schemeClr val="bg1"/>
                </a:solidFill>
              </a:rPr>
              <a:t>wav'd</a:t>
            </a:r>
            <a:endParaRPr lang="en-GB" dirty="0">
              <a:solidFill>
                <a:schemeClr val="bg1"/>
              </a:solidFill>
            </a:endParaRPr>
          </a:p>
        </p:txBody>
      </p:sp>
      <p:sp>
        <p:nvSpPr>
          <p:cNvPr id="15" name="TextBox 14">
            <a:extLst>
              <a:ext uri="{FF2B5EF4-FFF2-40B4-BE49-F238E27FC236}">
                <a16:creationId xmlns:a16="http://schemas.microsoft.com/office/drawing/2014/main" id="{17D9FE28-08CD-4D33-AF2A-BFE55C3BFFD5}"/>
              </a:ext>
            </a:extLst>
          </p:cNvPr>
          <p:cNvSpPr txBox="1"/>
          <p:nvPr/>
        </p:nvSpPr>
        <p:spPr>
          <a:xfrm>
            <a:off x="119336" y="235850"/>
            <a:ext cx="6456040" cy="6386300"/>
          </a:xfrm>
          <a:prstGeom prst="rect">
            <a:avLst/>
          </a:prstGeom>
          <a:noFill/>
        </p:spPr>
        <p:txBody>
          <a:bodyPr wrap="square">
            <a:spAutoFit/>
          </a:bodyPr>
          <a:lstStyle/>
          <a:p>
            <a:pPr marL="118872" indent="0">
              <a:lnSpc>
                <a:spcPct val="120000"/>
              </a:lnSpc>
              <a:buNone/>
            </a:pPr>
            <a:r>
              <a:rPr lang="en-GB" dirty="0">
                <a:solidFill>
                  <a:schemeClr val="bg1"/>
                </a:solidFill>
              </a:rPr>
              <a:t>In Beds and curious Knots, but Nature boon</a:t>
            </a:r>
          </a:p>
          <a:p>
            <a:pPr marL="118872" indent="0">
              <a:lnSpc>
                <a:spcPct val="120000"/>
              </a:lnSpc>
              <a:buNone/>
            </a:pPr>
            <a:r>
              <a:rPr lang="en-GB" dirty="0" err="1">
                <a:solidFill>
                  <a:schemeClr val="bg1"/>
                </a:solidFill>
              </a:rPr>
              <a:t>Powrd</a:t>
            </a:r>
            <a:r>
              <a:rPr lang="en-GB" dirty="0">
                <a:solidFill>
                  <a:schemeClr val="bg1"/>
                </a:solidFill>
              </a:rPr>
              <a:t> forth profuse on Hill and Dale and </a:t>
            </a:r>
            <a:r>
              <a:rPr lang="en-GB" dirty="0" err="1">
                <a:solidFill>
                  <a:schemeClr val="bg1"/>
                </a:solidFill>
              </a:rPr>
              <a:t>Plaine</a:t>
            </a:r>
            <a:r>
              <a:rPr lang="en-GB" dirty="0">
                <a:solidFill>
                  <a:schemeClr val="bg1"/>
                </a:solidFill>
              </a:rPr>
              <a:t>,</a:t>
            </a:r>
          </a:p>
          <a:p>
            <a:pPr marL="118872" indent="0">
              <a:lnSpc>
                <a:spcPct val="120000"/>
              </a:lnSpc>
              <a:buNone/>
            </a:pPr>
            <a:r>
              <a:rPr lang="en-GB" dirty="0">
                <a:solidFill>
                  <a:schemeClr val="bg1"/>
                </a:solidFill>
              </a:rPr>
              <a:t>Both where the morning Sun first warmly smote</a:t>
            </a:r>
          </a:p>
          <a:p>
            <a:pPr marL="118872" indent="0">
              <a:lnSpc>
                <a:spcPct val="120000"/>
              </a:lnSpc>
              <a:buNone/>
            </a:pPr>
            <a:r>
              <a:rPr lang="en-GB" dirty="0">
                <a:solidFill>
                  <a:schemeClr val="bg1"/>
                </a:solidFill>
              </a:rPr>
              <a:t>The open field, and where the </a:t>
            </a:r>
            <a:r>
              <a:rPr lang="en-GB" dirty="0" err="1">
                <a:solidFill>
                  <a:schemeClr val="bg1"/>
                </a:solidFill>
              </a:rPr>
              <a:t>unpierc't</a:t>
            </a:r>
            <a:r>
              <a:rPr lang="en-GB" dirty="0">
                <a:solidFill>
                  <a:schemeClr val="bg1"/>
                </a:solidFill>
              </a:rPr>
              <a:t> shade [ 245 ]</a:t>
            </a:r>
          </a:p>
          <a:p>
            <a:pPr marL="118872" indent="0">
              <a:lnSpc>
                <a:spcPct val="120000"/>
              </a:lnSpc>
              <a:buNone/>
            </a:pPr>
            <a:r>
              <a:rPr lang="en-GB" dirty="0" err="1">
                <a:solidFill>
                  <a:schemeClr val="bg1"/>
                </a:solidFill>
              </a:rPr>
              <a:t>Imbround</a:t>
            </a:r>
            <a:r>
              <a:rPr lang="en-GB" dirty="0">
                <a:solidFill>
                  <a:schemeClr val="bg1"/>
                </a:solidFill>
              </a:rPr>
              <a:t> the noontide </a:t>
            </a:r>
            <a:r>
              <a:rPr lang="en-GB" dirty="0" err="1">
                <a:solidFill>
                  <a:schemeClr val="bg1"/>
                </a:solidFill>
              </a:rPr>
              <a:t>Bowrs</a:t>
            </a:r>
            <a:r>
              <a:rPr lang="en-GB" dirty="0">
                <a:solidFill>
                  <a:schemeClr val="bg1"/>
                </a:solidFill>
              </a:rPr>
              <a:t>: Thus was this place,</a:t>
            </a:r>
          </a:p>
          <a:p>
            <a:pPr marL="118872" indent="0">
              <a:lnSpc>
                <a:spcPct val="120000"/>
              </a:lnSpc>
              <a:buNone/>
            </a:pPr>
            <a:r>
              <a:rPr lang="en-GB" dirty="0">
                <a:solidFill>
                  <a:schemeClr val="bg1"/>
                </a:solidFill>
              </a:rPr>
              <a:t>A happy rural seat of various view;</a:t>
            </a:r>
          </a:p>
          <a:p>
            <a:pPr marL="118872" indent="0">
              <a:lnSpc>
                <a:spcPct val="120000"/>
              </a:lnSpc>
              <a:buNone/>
            </a:pPr>
            <a:r>
              <a:rPr lang="en-GB" dirty="0">
                <a:solidFill>
                  <a:schemeClr val="bg1"/>
                </a:solidFill>
              </a:rPr>
              <a:t>Groves whose rich Trees wept odorous </a:t>
            </a:r>
            <a:r>
              <a:rPr lang="en-GB" dirty="0" err="1">
                <a:solidFill>
                  <a:schemeClr val="bg1"/>
                </a:solidFill>
              </a:rPr>
              <a:t>Gumms</a:t>
            </a:r>
            <a:r>
              <a:rPr lang="en-GB" dirty="0">
                <a:solidFill>
                  <a:schemeClr val="bg1"/>
                </a:solidFill>
              </a:rPr>
              <a:t> and </a:t>
            </a:r>
            <a:r>
              <a:rPr lang="en-GB" dirty="0" err="1">
                <a:solidFill>
                  <a:schemeClr val="bg1"/>
                </a:solidFill>
              </a:rPr>
              <a:t>Balme</a:t>
            </a:r>
            <a:r>
              <a:rPr lang="en-GB" dirty="0">
                <a:solidFill>
                  <a:schemeClr val="bg1"/>
                </a:solidFill>
              </a:rPr>
              <a:t>,</a:t>
            </a:r>
          </a:p>
          <a:p>
            <a:pPr marL="118872" indent="0">
              <a:lnSpc>
                <a:spcPct val="120000"/>
              </a:lnSpc>
              <a:buNone/>
            </a:pPr>
            <a:r>
              <a:rPr lang="en-GB" dirty="0">
                <a:solidFill>
                  <a:schemeClr val="bg1"/>
                </a:solidFill>
              </a:rPr>
              <a:t>Others whose fruit </a:t>
            </a:r>
            <a:r>
              <a:rPr lang="en-GB" dirty="0" err="1">
                <a:solidFill>
                  <a:schemeClr val="bg1"/>
                </a:solidFill>
              </a:rPr>
              <a:t>burnisht</a:t>
            </a:r>
            <a:r>
              <a:rPr lang="en-GB" dirty="0">
                <a:solidFill>
                  <a:schemeClr val="bg1"/>
                </a:solidFill>
              </a:rPr>
              <a:t> with Golden </a:t>
            </a:r>
            <a:r>
              <a:rPr lang="en-GB" dirty="0" err="1">
                <a:solidFill>
                  <a:schemeClr val="bg1"/>
                </a:solidFill>
              </a:rPr>
              <a:t>Rinde</a:t>
            </a:r>
            <a:endParaRPr lang="en-GB" dirty="0">
              <a:solidFill>
                <a:schemeClr val="bg1"/>
              </a:solidFill>
            </a:endParaRPr>
          </a:p>
          <a:p>
            <a:pPr marL="118872" indent="0">
              <a:lnSpc>
                <a:spcPct val="120000"/>
              </a:lnSpc>
              <a:buNone/>
            </a:pPr>
            <a:r>
              <a:rPr lang="en-GB" dirty="0">
                <a:solidFill>
                  <a:schemeClr val="bg1"/>
                </a:solidFill>
              </a:rPr>
              <a:t>Hung amiable, Hesperian Fables true, [ 250 ]</a:t>
            </a:r>
          </a:p>
          <a:p>
            <a:pPr marL="118872" indent="0">
              <a:lnSpc>
                <a:spcPct val="120000"/>
              </a:lnSpc>
              <a:buNone/>
            </a:pPr>
            <a:r>
              <a:rPr lang="en-GB" dirty="0">
                <a:solidFill>
                  <a:schemeClr val="bg1"/>
                </a:solidFill>
              </a:rPr>
              <a:t>If true, here only, and of delicious taste:</a:t>
            </a:r>
          </a:p>
          <a:p>
            <a:pPr marL="118872" indent="0">
              <a:lnSpc>
                <a:spcPct val="120000"/>
              </a:lnSpc>
              <a:buNone/>
            </a:pPr>
            <a:r>
              <a:rPr lang="en-GB" dirty="0">
                <a:solidFill>
                  <a:schemeClr val="bg1"/>
                </a:solidFill>
              </a:rPr>
              <a:t>Betwixt them Lawns, or level Downs, and Flocks</a:t>
            </a:r>
          </a:p>
          <a:p>
            <a:pPr marL="118872" indent="0">
              <a:lnSpc>
                <a:spcPct val="120000"/>
              </a:lnSpc>
              <a:buNone/>
            </a:pPr>
            <a:r>
              <a:rPr lang="en-GB" dirty="0" err="1">
                <a:solidFill>
                  <a:schemeClr val="bg1"/>
                </a:solidFill>
              </a:rPr>
              <a:t>Grasing</a:t>
            </a:r>
            <a:r>
              <a:rPr lang="en-GB" dirty="0">
                <a:solidFill>
                  <a:schemeClr val="bg1"/>
                </a:solidFill>
              </a:rPr>
              <a:t> the tender herb, were </a:t>
            </a:r>
            <a:r>
              <a:rPr lang="en-GB" dirty="0" err="1">
                <a:solidFill>
                  <a:schemeClr val="bg1"/>
                </a:solidFill>
              </a:rPr>
              <a:t>interpos'd</a:t>
            </a:r>
            <a:r>
              <a:rPr lang="en-GB" dirty="0">
                <a:solidFill>
                  <a:schemeClr val="bg1"/>
                </a:solidFill>
              </a:rPr>
              <a:t>,</a:t>
            </a:r>
          </a:p>
          <a:p>
            <a:pPr marL="118872" indent="0">
              <a:lnSpc>
                <a:spcPct val="120000"/>
              </a:lnSpc>
              <a:buNone/>
            </a:pPr>
            <a:r>
              <a:rPr lang="en-GB" dirty="0">
                <a:solidFill>
                  <a:schemeClr val="bg1"/>
                </a:solidFill>
              </a:rPr>
              <a:t>Or </a:t>
            </a:r>
            <a:r>
              <a:rPr lang="en-GB" dirty="0" err="1">
                <a:solidFill>
                  <a:schemeClr val="bg1"/>
                </a:solidFill>
              </a:rPr>
              <a:t>palmie</a:t>
            </a:r>
            <a:r>
              <a:rPr lang="en-GB" dirty="0">
                <a:solidFill>
                  <a:schemeClr val="bg1"/>
                </a:solidFill>
              </a:rPr>
              <a:t> </a:t>
            </a:r>
            <a:r>
              <a:rPr lang="en-GB" dirty="0" err="1">
                <a:solidFill>
                  <a:schemeClr val="bg1"/>
                </a:solidFill>
              </a:rPr>
              <a:t>hilloc</a:t>
            </a:r>
            <a:r>
              <a:rPr lang="en-GB" dirty="0">
                <a:solidFill>
                  <a:schemeClr val="bg1"/>
                </a:solidFill>
              </a:rPr>
              <a:t>, or the </a:t>
            </a:r>
            <a:r>
              <a:rPr lang="en-GB" dirty="0" err="1">
                <a:solidFill>
                  <a:schemeClr val="bg1"/>
                </a:solidFill>
              </a:rPr>
              <a:t>flourie</a:t>
            </a:r>
            <a:r>
              <a:rPr lang="en-GB" dirty="0">
                <a:solidFill>
                  <a:schemeClr val="bg1"/>
                </a:solidFill>
              </a:rPr>
              <a:t> lap</a:t>
            </a:r>
          </a:p>
          <a:p>
            <a:pPr marL="118872" indent="0">
              <a:lnSpc>
                <a:spcPct val="120000"/>
              </a:lnSpc>
              <a:buNone/>
            </a:pPr>
            <a:r>
              <a:rPr lang="en-GB" dirty="0">
                <a:solidFill>
                  <a:schemeClr val="bg1"/>
                </a:solidFill>
              </a:rPr>
              <a:t>Of </a:t>
            </a:r>
            <a:r>
              <a:rPr lang="en-GB" dirty="0" err="1">
                <a:solidFill>
                  <a:schemeClr val="bg1"/>
                </a:solidFill>
              </a:rPr>
              <a:t>som</a:t>
            </a:r>
            <a:r>
              <a:rPr lang="en-GB" dirty="0">
                <a:solidFill>
                  <a:schemeClr val="bg1"/>
                </a:solidFill>
              </a:rPr>
              <a:t> irriguous Valley </a:t>
            </a:r>
            <a:r>
              <a:rPr lang="en-GB" dirty="0" err="1">
                <a:solidFill>
                  <a:schemeClr val="bg1"/>
                </a:solidFill>
              </a:rPr>
              <a:t>spred</a:t>
            </a:r>
            <a:r>
              <a:rPr lang="en-GB" dirty="0">
                <a:solidFill>
                  <a:schemeClr val="bg1"/>
                </a:solidFill>
              </a:rPr>
              <a:t> her store, [ 255 ]</a:t>
            </a:r>
          </a:p>
          <a:p>
            <a:pPr marL="118872" indent="0">
              <a:lnSpc>
                <a:spcPct val="120000"/>
              </a:lnSpc>
              <a:buNone/>
            </a:pPr>
            <a:r>
              <a:rPr lang="en-GB" dirty="0">
                <a:solidFill>
                  <a:schemeClr val="bg1"/>
                </a:solidFill>
              </a:rPr>
              <a:t>Flours of all hue, and without Thorn the Rose:</a:t>
            </a:r>
          </a:p>
          <a:p>
            <a:pPr marL="118872" indent="0">
              <a:lnSpc>
                <a:spcPct val="120000"/>
              </a:lnSpc>
              <a:buNone/>
            </a:pPr>
            <a:endParaRPr lang="en-GB" dirty="0">
              <a:solidFill>
                <a:schemeClr val="bg1"/>
              </a:solidFill>
            </a:endParaRPr>
          </a:p>
          <a:p>
            <a:pPr marL="118872">
              <a:lnSpc>
                <a:spcPct val="120000"/>
              </a:lnSpc>
            </a:pPr>
            <a:r>
              <a:rPr lang="en-GB" dirty="0">
                <a:solidFill>
                  <a:schemeClr val="bg1"/>
                </a:solidFill>
              </a:rPr>
              <a:t>….the Fiend [ 285 ]</a:t>
            </a:r>
          </a:p>
          <a:p>
            <a:pPr marL="118872">
              <a:lnSpc>
                <a:spcPct val="120000"/>
              </a:lnSpc>
            </a:pPr>
            <a:r>
              <a:rPr lang="en-GB" dirty="0">
                <a:solidFill>
                  <a:schemeClr val="bg1"/>
                </a:solidFill>
              </a:rPr>
              <a:t>Saw undelighted all delight, all kind</a:t>
            </a:r>
          </a:p>
          <a:p>
            <a:pPr marL="118872">
              <a:lnSpc>
                <a:spcPct val="120000"/>
              </a:lnSpc>
            </a:pPr>
            <a:r>
              <a:rPr lang="en-GB" dirty="0">
                <a:solidFill>
                  <a:schemeClr val="bg1"/>
                </a:solidFill>
              </a:rPr>
              <a:t>Of living Creatures new to sight and strange:</a:t>
            </a:r>
          </a:p>
        </p:txBody>
      </p:sp>
      <p:sp>
        <p:nvSpPr>
          <p:cNvPr id="17" name="TextBox 16">
            <a:extLst>
              <a:ext uri="{FF2B5EF4-FFF2-40B4-BE49-F238E27FC236}">
                <a16:creationId xmlns:a16="http://schemas.microsoft.com/office/drawing/2014/main" id="{0B3B515A-B8A2-4E96-B583-73A03AE4F4C0}"/>
              </a:ext>
            </a:extLst>
          </p:cNvPr>
          <p:cNvSpPr txBox="1"/>
          <p:nvPr/>
        </p:nvSpPr>
        <p:spPr>
          <a:xfrm>
            <a:off x="10226731" y="39214"/>
            <a:ext cx="1848617" cy="400110"/>
          </a:xfrm>
          <a:prstGeom prst="rect">
            <a:avLst/>
          </a:prstGeom>
          <a:noFill/>
        </p:spPr>
        <p:txBody>
          <a:bodyPr wrap="square">
            <a:spAutoFit/>
          </a:bodyPr>
          <a:lstStyle/>
          <a:p>
            <a:r>
              <a:rPr lang="en-GB" sz="2000" dirty="0">
                <a:solidFill>
                  <a:srgbClr val="FFC000"/>
                </a:solidFill>
                <a:effectLst>
                  <a:outerShdw blurRad="38100" dist="38100" dir="2700000" algn="tl">
                    <a:srgbClr val="000000">
                      <a:alpha val="43137"/>
                    </a:srgbClr>
                  </a:outerShdw>
                </a:effectLst>
              </a:rPr>
              <a:t>(</a:t>
            </a:r>
            <a:r>
              <a:rPr lang="en-GB" sz="2000" dirty="0">
                <a:solidFill>
                  <a:srgbClr val="FFC000"/>
                </a:solidFill>
                <a:effectLst>
                  <a:outerShdw blurRad="38100" dist="38100" dir="2700000" algn="tl">
                    <a:srgbClr val="000000">
                      <a:alpha val="43137"/>
                    </a:srgbClr>
                  </a:outerShdw>
                </a:effectLst>
                <a:latin typeface="+mj-lt"/>
              </a:rPr>
              <a:t>Heaven 2)</a:t>
            </a:r>
            <a:endParaRPr lang="en-GB" sz="2000" dirty="0">
              <a:latin typeface="+mj-lt"/>
            </a:endParaRPr>
          </a:p>
        </p:txBody>
      </p:sp>
    </p:spTree>
    <p:extLst>
      <p:ext uri="{BB962C8B-B14F-4D97-AF65-F5344CB8AC3E}">
        <p14:creationId xmlns:p14="http://schemas.microsoft.com/office/powerpoint/2010/main" val="854141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F6B21E43-2C36-445B-8578-B014E3302E9E}"/>
              </a:ext>
            </a:extLst>
          </p:cNvPr>
          <p:cNvSpPr txBox="1"/>
          <p:nvPr/>
        </p:nvSpPr>
        <p:spPr>
          <a:xfrm>
            <a:off x="342837" y="2041540"/>
            <a:ext cx="11445565" cy="4324261"/>
          </a:xfrm>
          <a:prstGeom prst="rect">
            <a:avLst/>
          </a:prstGeom>
          <a:noFill/>
        </p:spPr>
        <p:txBody>
          <a:bodyPr wrap="square">
            <a:spAutoFit/>
          </a:bodyPr>
          <a:lstStyle/>
          <a:p>
            <a:pPr marL="742950" lvl="1" indent="-285750">
              <a:spcAft>
                <a:spcPts val="600"/>
              </a:spcAft>
              <a:buFont typeface="Symbol" panose="05050102010706020507" pitchFamily="18" charset="2"/>
              <a:buChar char=""/>
              <a:tabLst>
                <a:tab pos="228600" algn="l"/>
              </a:tabLst>
            </a:pPr>
            <a:r>
              <a:rPr lang="en-GB" sz="2000" dirty="0">
                <a:solidFill>
                  <a:schemeClr val="bg1"/>
                </a:solidFill>
                <a:effectLst/>
                <a:ea typeface="Times New Roman" panose="02020603050405020304" pitchFamily="18" charset="0"/>
                <a:cs typeface="Times New Roman" panose="02020603050405020304" pitchFamily="18" charset="0"/>
              </a:rPr>
              <a:t>Utopia is social rather than personal. As with the other texts we have considered it therefore functions as </a:t>
            </a:r>
            <a:r>
              <a:rPr lang="en-GB" sz="2000" i="1" dirty="0">
                <a:solidFill>
                  <a:schemeClr val="bg1"/>
                </a:solidFill>
                <a:effectLst/>
                <a:ea typeface="Times New Roman" panose="02020603050405020304" pitchFamily="18" charset="0"/>
                <a:cs typeface="Times New Roman" panose="02020603050405020304" pitchFamily="18" charset="0"/>
              </a:rPr>
              <a:t>argument</a:t>
            </a:r>
            <a:r>
              <a:rPr lang="en-GB" sz="2000" dirty="0">
                <a:solidFill>
                  <a:schemeClr val="bg1"/>
                </a:solidFill>
                <a:effectLst/>
                <a:ea typeface="Times New Roman" panose="02020603050405020304" pitchFamily="18" charset="0"/>
                <a:cs typeface="Times New Roman" panose="02020603050405020304" pitchFamily="18" charset="0"/>
              </a:rPr>
              <a:t> rather than </a:t>
            </a:r>
            <a:r>
              <a:rPr lang="en-GB" sz="2000" i="1" dirty="0">
                <a:solidFill>
                  <a:schemeClr val="bg1"/>
                </a:solidFill>
                <a:effectLst/>
                <a:ea typeface="Times New Roman" panose="02020603050405020304" pitchFamily="18" charset="0"/>
                <a:cs typeface="Times New Roman" panose="02020603050405020304" pitchFamily="18" charset="0"/>
              </a:rPr>
              <a:t>escape </a:t>
            </a:r>
            <a:r>
              <a:rPr lang="en-GB" sz="2000" dirty="0">
                <a:solidFill>
                  <a:schemeClr val="bg1"/>
                </a:solidFill>
                <a:effectLst/>
                <a:ea typeface="Times New Roman" panose="02020603050405020304" pitchFamily="18" charset="0"/>
                <a:cs typeface="Times New Roman" panose="02020603050405020304" pitchFamily="18" charset="0"/>
              </a:rPr>
              <a:t>– or</a:t>
            </a:r>
            <a:r>
              <a:rPr lang="en-GB" sz="2000" i="1" dirty="0">
                <a:solidFill>
                  <a:schemeClr val="bg1"/>
                </a:solidFill>
                <a:effectLst/>
                <a:ea typeface="Times New Roman" panose="02020603050405020304" pitchFamily="18" charset="0"/>
                <a:cs typeface="Times New Roman" panose="02020603050405020304" pitchFamily="18" charset="0"/>
              </a:rPr>
              <a:t> blueprint</a:t>
            </a:r>
            <a:r>
              <a:rPr lang="en-GB" sz="2000" dirty="0">
                <a:solidFill>
                  <a:schemeClr val="bg1"/>
                </a:solidFill>
                <a:effectLst/>
                <a:ea typeface="Times New Roman" panose="02020603050405020304" pitchFamily="18" charset="0"/>
                <a:cs typeface="Times New Roman" panose="02020603050405020304" pitchFamily="18" charset="0"/>
              </a:rPr>
              <a:t>; </a:t>
            </a:r>
            <a:endParaRPr lang="en-GB" sz="2400" dirty="0">
              <a:solidFill>
                <a:schemeClr val="bg1"/>
              </a:solidFill>
              <a:effectLst/>
              <a:ea typeface="Times New Roman" panose="02020603050405020304" pitchFamily="18" charset="0"/>
              <a:cs typeface="Times New Roman" panose="02020603050405020304" pitchFamily="18" charset="0"/>
            </a:endParaRPr>
          </a:p>
          <a:p>
            <a:pPr marL="742950" lvl="1" indent="-285750">
              <a:spcAft>
                <a:spcPts val="600"/>
              </a:spcAft>
              <a:buFont typeface="Symbol" panose="05050102010706020507" pitchFamily="18" charset="2"/>
              <a:buChar char=""/>
              <a:tabLst>
                <a:tab pos="228600" algn="l"/>
              </a:tabLst>
            </a:pPr>
            <a:r>
              <a:rPr lang="en-GB" sz="2000" dirty="0">
                <a:solidFill>
                  <a:schemeClr val="bg1"/>
                </a:solidFill>
                <a:ea typeface="Times New Roman" panose="02020603050405020304" pitchFamily="18" charset="0"/>
                <a:cs typeface="Times New Roman" panose="02020603050405020304" pitchFamily="18" charset="0"/>
              </a:rPr>
              <a:t>In </a:t>
            </a:r>
            <a:r>
              <a:rPr lang="en-GB" sz="2000" i="1" dirty="0" err="1">
                <a:solidFill>
                  <a:schemeClr val="bg1"/>
                </a:solidFill>
                <a:ea typeface="Times New Roman" panose="02020603050405020304" pitchFamily="18" charset="0"/>
                <a:cs typeface="Times New Roman" panose="02020603050405020304" pitchFamily="18" charset="0"/>
              </a:rPr>
              <a:t>Herland</a:t>
            </a:r>
            <a:r>
              <a:rPr lang="en-GB" sz="2000" dirty="0">
                <a:solidFill>
                  <a:schemeClr val="bg1"/>
                </a:solidFill>
                <a:ea typeface="Times New Roman" panose="02020603050405020304" pitchFamily="18" charset="0"/>
                <a:cs typeface="Times New Roman" panose="02020603050405020304" pitchFamily="18" charset="0"/>
              </a:rPr>
              <a:t> the home is everywhere – there is no attention to difficult emotions – just openness and reason and calm serenity. A ‘natural world’ of savagery and violence is kept </a:t>
            </a:r>
            <a:r>
              <a:rPr lang="en-GB" sz="2000" i="1" dirty="0">
                <a:solidFill>
                  <a:schemeClr val="bg1"/>
                </a:solidFill>
                <a:ea typeface="Times New Roman" panose="02020603050405020304" pitchFamily="18" charset="0"/>
                <a:cs typeface="Times New Roman" panose="02020603050405020304" pitchFamily="18" charset="0"/>
              </a:rPr>
              <a:t>outside</a:t>
            </a:r>
            <a:r>
              <a:rPr lang="en-GB" sz="2000" dirty="0">
                <a:solidFill>
                  <a:schemeClr val="bg1"/>
                </a:solidFill>
                <a:ea typeface="Times New Roman" panose="02020603050405020304" pitchFamily="18" charset="0"/>
                <a:cs typeface="Times New Roman" panose="02020603050405020304" pitchFamily="18" charset="0"/>
              </a:rPr>
              <a:t> (just as money military adventures and private desires are placed </a:t>
            </a:r>
            <a:r>
              <a:rPr lang="en-GB" sz="2000" i="1" dirty="0">
                <a:solidFill>
                  <a:schemeClr val="bg1"/>
                </a:solidFill>
                <a:ea typeface="Times New Roman" panose="02020603050405020304" pitchFamily="18" charset="0"/>
                <a:cs typeface="Times New Roman" panose="02020603050405020304" pitchFamily="18" charset="0"/>
              </a:rPr>
              <a:t>outside</a:t>
            </a:r>
            <a:r>
              <a:rPr lang="en-GB" sz="2000" dirty="0">
                <a:solidFill>
                  <a:schemeClr val="bg1"/>
                </a:solidFill>
                <a:ea typeface="Times New Roman" panose="02020603050405020304" pitchFamily="18" charset="0"/>
                <a:cs typeface="Times New Roman" panose="02020603050405020304" pitchFamily="18" charset="0"/>
              </a:rPr>
              <a:t> More’s Utopia). Everything must be controlled – the butterfly is the perfect example. The society wholly defined by utilitarian values; order everywhere - and, uncomfortably, the sense of being watched (ultimate version of Bentham’s Panopticon);</a:t>
            </a:r>
            <a:endParaRPr lang="en-GB" sz="2400" dirty="0">
              <a:solidFill>
                <a:schemeClr val="bg1"/>
              </a:solidFill>
              <a:ea typeface="Times New Roman" panose="02020603050405020304" pitchFamily="18" charset="0"/>
              <a:cs typeface="Times New Roman" panose="02020603050405020304" pitchFamily="18" charset="0"/>
            </a:endParaRPr>
          </a:p>
          <a:p>
            <a:pPr marL="742950" lvl="1" indent="-285750">
              <a:spcAft>
                <a:spcPts val="600"/>
              </a:spcAft>
              <a:buFont typeface="Symbol" panose="05050102010706020507" pitchFamily="18" charset="2"/>
              <a:buChar char=""/>
              <a:tabLst>
                <a:tab pos="228600" algn="l"/>
              </a:tabLst>
            </a:pPr>
            <a:r>
              <a:rPr lang="en-GB" sz="2000" dirty="0">
                <a:solidFill>
                  <a:schemeClr val="bg1"/>
                </a:solidFill>
                <a:ea typeface="Times New Roman" panose="02020603050405020304" pitchFamily="18" charset="0"/>
                <a:cs typeface="Times New Roman" panose="02020603050405020304" pitchFamily="18" charset="0"/>
              </a:rPr>
              <a:t>It is a cartoon world – as all utopias are. But in this version all nature (including sexual wildness within) must be tamed. There are problems with the implicit eugenics programme (women who are troublesome are not allowed to have children; if they do then they are not allowed to bring them up) which was common at the time</a:t>
            </a:r>
            <a:endParaRPr lang="en-GB" sz="2400" dirty="0">
              <a:solidFill>
                <a:schemeClr val="bg1"/>
              </a:solidFill>
              <a:ea typeface="Times New Roman" panose="02020603050405020304" pitchFamily="18" charset="0"/>
              <a:cs typeface="Times New Roman" panose="02020603050405020304" pitchFamily="18" charset="0"/>
            </a:endParaRPr>
          </a:p>
          <a:p>
            <a:r>
              <a:rPr lang="en-GB" sz="2000" dirty="0">
                <a:solidFill>
                  <a:schemeClr val="bg1"/>
                </a:solidFill>
                <a:effectLst/>
                <a:ea typeface="Times New Roman" panose="02020603050405020304" pitchFamily="18" charset="0"/>
                <a:cs typeface="Times New Roman" panose="02020603050405020304" pitchFamily="18" charset="0"/>
              </a:rPr>
              <a:t> </a:t>
            </a:r>
          </a:p>
        </p:txBody>
      </p:sp>
      <p:sp>
        <p:nvSpPr>
          <p:cNvPr id="14" name="Content Placeholder 2">
            <a:extLst>
              <a:ext uri="{FF2B5EF4-FFF2-40B4-BE49-F238E27FC236}">
                <a16:creationId xmlns:a16="http://schemas.microsoft.com/office/drawing/2014/main" id="{96B58D80-905E-421A-A8E8-387AF17C8DA7}"/>
              </a:ext>
            </a:extLst>
          </p:cNvPr>
          <p:cNvSpPr>
            <a:spLocks noGrp="1"/>
          </p:cNvSpPr>
          <p:nvPr>
            <p:ph idx="1"/>
          </p:nvPr>
        </p:nvSpPr>
        <p:spPr>
          <a:xfrm>
            <a:off x="373217" y="476673"/>
            <a:ext cx="10972800" cy="1584176"/>
          </a:xfrm>
        </p:spPr>
        <p:txBody>
          <a:bodyPr>
            <a:normAutofit/>
          </a:bodyPr>
          <a:lstStyle/>
          <a:p>
            <a:pPr marL="118872" indent="0" algn="ctr">
              <a:buNone/>
            </a:pPr>
            <a:r>
              <a:rPr lang="en-GB" sz="4000" dirty="0">
                <a:solidFill>
                  <a:srgbClr val="92D050"/>
                </a:solidFill>
                <a:latin typeface="+mj-lt"/>
              </a:rPr>
              <a:t>Heaven &amp; hell  utopia &amp; dystopia </a:t>
            </a:r>
          </a:p>
        </p:txBody>
      </p:sp>
    </p:spTree>
    <p:extLst>
      <p:ext uri="{BB962C8B-B14F-4D97-AF65-F5344CB8AC3E}">
        <p14:creationId xmlns:p14="http://schemas.microsoft.com/office/powerpoint/2010/main" val="2234758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B63822-EC02-48C7-BD42-EC80098B6615}"/>
              </a:ext>
            </a:extLst>
          </p:cNvPr>
          <p:cNvSpPr>
            <a:spLocks noGrp="1"/>
          </p:cNvSpPr>
          <p:nvPr>
            <p:ph idx="1"/>
          </p:nvPr>
        </p:nvSpPr>
        <p:spPr>
          <a:xfrm>
            <a:off x="670720" y="666654"/>
            <a:ext cx="10729192" cy="5055739"/>
          </a:xfrm>
        </p:spPr>
        <p:txBody>
          <a:bodyPr>
            <a:normAutofit/>
          </a:bodyPr>
          <a:lstStyle/>
          <a:p>
            <a:pPr marL="118872" indent="0" algn="l">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a:t>
            </a:r>
            <a:r>
              <a:rPr lang="en-GB" sz="2400" b="0" i="0" dirty="0">
                <a:solidFill>
                  <a:schemeClr val="bg1"/>
                </a:solidFill>
                <a:effectLst/>
              </a:rPr>
              <a:t>Talk of civilization," he cried softly in restrained enthusiasm. "I never saw a forest so petted, even in Germany. Look, there's not a dead bough--the vines are trained--actually! And see here"--he stopped and looked about him, calling Jeff's attention to the kinds of trees.  …</a:t>
            </a:r>
          </a:p>
          <a:p>
            <a:pPr marL="118872" indent="0" algn="l">
              <a:buNone/>
            </a:pPr>
            <a:r>
              <a:rPr lang="en-GB" sz="2400" b="0" i="0" dirty="0">
                <a:solidFill>
                  <a:schemeClr val="bg1"/>
                </a:solidFill>
                <a:effectLst/>
              </a:rPr>
              <a:t> "Food-bearing, practically all of them," they announced returning.</a:t>
            </a:r>
            <a:br>
              <a:rPr lang="en-GB" sz="2400" b="0" i="0" dirty="0">
                <a:solidFill>
                  <a:schemeClr val="bg1"/>
                </a:solidFill>
                <a:effectLst/>
              </a:rPr>
            </a:br>
            <a:r>
              <a:rPr lang="en-GB" sz="2400" b="0" i="0" dirty="0">
                <a:solidFill>
                  <a:schemeClr val="bg1"/>
                </a:solidFill>
                <a:effectLst/>
              </a:rPr>
              <a:t>"The rest, splendid hardwood. Call this a forest? It's a truck farm!"</a:t>
            </a:r>
            <a:br>
              <a:rPr lang="en-GB" sz="2400" b="0" i="0" dirty="0">
                <a:solidFill>
                  <a:schemeClr val="bg1"/>
                </a:solidFill>
                <a:effectLst/>
              </a:rPr>
            </a:br>
            <a:r>
              <a:rPr lang="en-GB" sz="2400" b="0" i="0" dirty="0">
                <a:solidFill>
                  <a:schemeClr val="bg1"/>
                </a:solidFill>
                <a:effectLst/>
              </a:rPr>
              <a:t> "Good thing to have a botanist on hand," I agreed. "Sure there are no medicinal ones? Or any for pure ornament?"</a:t>
            </a:r>
            <a:br>
              <a:rPr lang="en-GB" sz="2400" b="0" i="0" dirty="0">
                <a:solidFill>
                  <a:schemeClr val="bg1"/>
                </a:solidFill>
                <a:effectLst/>
              </a:rPr>
            </a:br>
            <a:r>
              <a:rPr lang="en-GB" sz="2400" b="0" i="0" dirty="0">
                <a:solidFill>
                  <a:schemeClr val="bg1"/>
                </a:solidFill>
                <a:effectLst/>
              </a:rPr>
              <a:t> As a matter of fact they were quite right. These towering trees were under as careful cultivation as so many cabbages. …</a:t>
            </a:r>
          </a:p>
          <a:p>
            <a:pPr marL="118872" indent="0">
              <a:lnSpc>
                <a:spcPct val="115000"/>
              </a:lnSpc>
              <a:spcAft>
                <a:spcPts val="1000"/>
              </a:spcAft>
              <a:buNone/>
            </a:pPr>
            <a:endParaRPr lang="en-GB" dirty="0"/>
          </a:p>
        </p:txBody>
      </p:sp>
      <p:sp>
        <p:nvSpPr>
          <p:cNvPr id="4" name="Rectangle 3">
            <a:extLst>
              <a:ext uri="{FF2B5EF4-FFF2-40B4-BE49-F238E27FC236}">
                <a16:creationId xmlns:a16="http://schemas.microsoft.com/office/drawing/2014/main" id="{1383F75C-3C2F-4AE2-8697-DE56D4EB0916}"/>
              </a:ext>
            </a:extLst>
          </p:cNvPr>
          <p:cNvSpPr/>
          <p:nvPr/>
        </p:nvSpPr>
        <p:spPr>
          <a:xfrm>
            <a:off x="5087888" y="5805264"/>
            <a:ext cx="6312024" cy="369332"/>
          </a:xfrm>
          <a:prstGeom prst="rect">
            <a:avLst/>
          </a:prstGeom>
        </p:spPr>
        <p:txBody>
          <a:bodyPr wrap="square">
            <a:spAutoFit/>
          </a:bodyPr>
          <a:lstStyle/>
          <a:p>
            <a:r>
              <a:rPr lang="en-GB" b="1" dirty="0">
                <a:solidFill>
                  <a:srgbClr val="FFC000"/>
                </a:solidFill>
                <a:latin typeface="+mj-lt"/>
              </a:rPr>
              <a:t>Charlotte </a:t>
            </a:r>
            <a:r>
              <a:rPr lang="en-GB" b="1" dirty="0" err="1">
                <a:solidFill>
                  <a:srgbClr val="FFC000"/>
                </a:solidFill>
                <a:latin typeface="+mj-lt"/>
              </a:rPr>
              <a:t>perkins</a:t>
            </a:r>
            <a:r>
              <a:rPr lang="en-GB" b="1" dirty="0">
                <a:solidFill>
                  <a:srgbClr val="FFC000"/>
                </a:solidFill>
                <a:latin typeface="+mj-lt"/>
              </a:rPr>
              <a:t> Gilman, </a:t>
            </a:r>
            <a:r>
              <a:rPr lang="en-GB" b="1" i="1" dirty="0" err="1">
                <a:solidFill>
                  <a:srgbClr val="FFC000"/>
                </a:solidFill>
                <a:latin typeface="+mj-lt"/>
              </a:rPr>
              <a:t>Herland</a:t>
            </a:r>
            <a:endParaRPr lang="en-GB" b="1" i="1" dirty="0">
              <a:solidFill>
                <a:srgbClr val="FFC000"/>
              </a:solidFill>
              <a:effectLst>
                <a:outerShdw blurRad="38100" dist="38100" dir="2700000" algn="tl">
                  <a:srgbClr val="000000">
                    <a:alpha val="43137"/>
                  </a:srgbClr>
                </a:outerShdw>
              </a:effectLst>
              <a:latin typeface="+mj-lt"/>
            </a:endParaRPr>
          </a:p>
        </p:txBody>
      </p:sp>
    </p:spTree>
    <p:extLst>
      <p:ext uri="{BB962C8B-B14F-4D97-AF65-F5344CB8AC3E}">
        <p14:creationId xmlns:p14="http://schemas.microsoft.com/office/powerpoint/2010/main" val="656782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C187AD-7BE7-404C-90EF-96E497AF202C}"/>
              </a:ext>
            </a:extLst>
          </p:cNvPr>
          <p:cNvSpPr>
            <a:spLocks noGrp="1"/>
          </p:cNvSpPr>
          <p:nvPr>
            <p:ph idx="1"/>
          </p:nvPr>
        </p:nvSpPr>
        <p:spPr>
          <a:xfrm>
            <a:off x="335360" y="1268760"/>
            <a:ext cx="10441160" cy="5846042"/>
          </a:xfrm>
        </p:spPr>
        <p:txBody>
          <a:bodyPr>
            <a:normAutofit fontScale="77500" lnSpcReduction="20000"/>
          </a:bodyPr>
          <a:lstStyle/>
          <a:p>
            <a:pPr marL="137160" indent="0">
              <a:lnSpc>
                <a:spcPct val="120000"/>
              </a:lnSpc>
              <a:buNone/>
            </a:pPr>
            <a:r>
              <a:rPr lang="en-GB" sz="2900" dirty="0">
                <a:solidFill>
                  <a:srgbClr val="92D050"/>
                </a:solidFill>
              </a:rPr>
              <a:t>key concerns of the state</a:t>
            </a:r>
          </a:p>
          <a:p>
            <a:pPr marL="541338" indent="0">
              <a:lnSpc>
                <a:spcPct val="120000"/>
              </a:lnSpc>
              <a:buNone/>
            </a:pPr>
            <a:r>
              <a:rPr lang="en-GB" sz="2900" dirty="0">
                <a:solidFill>
                  <a:schemeClr val="bg1"/>
                </a:solidFill>
              </a:rPr>
              <a:t>(</a:t>
            </a:r>
            <a:r>
              <a:rPr lang="en-GB" sz="2900" dirty="0" err="1">
                <a:solidFill>
                  <a:schemeClr val="bg1"/>
                </a:solidFill>
              </a:rPr>
              <a:t>i</a:t>
            </a:r>
            <a:r>
              <a:rPr lang="en-GB" sz="2900" dirty="0">
                <a:solidFill>
                  <a:schemeClr val="bg1"/>
                </a:solidFill>
              </a:rPr>
              <a:t>) Property </a:t>
            </a:r>
          </a:p>
          <a:p>
            <a:pPr marL="541338" indent="0">
              <a:lnSpc>
                <a:spcPct val="120000"/>
              </a:lnSpc>
              <a:buNone/>
            </a:pPr>
            <a:r>
              <a:rPr lang="en-GB" sz="2900" dirty="0">
                <a:solidFill>
                  <a:schemeClr val="bg1"/>
                </a:solidFill>
              </a:rPr>
              <a:t>(ii)  Money </a:t>
            </a:r>
          </a:p>
          <a:p>
            <a:pPr marL="541338" indent="0">
              <a:lnSpc>
                <a:spcPct val="120000"/>
              </a:lnSpc>
              <a:buNone/>
            </a:pPr>
            <a:r>
              <a:rPr lang="en-GB" sz="2900" dirty="0">
                <a:solidFill>
                  <a:schemeClr val="bg1"/>
                </a:solidFill>
              </a:rPr>
              <a:t>(iii) Defence</a:t>
            </a:r>
          </a:p>
          <a:p>
            <a:pPr marL="541338" indent="0">
              <a:lnSpc>
                <a:spcPct val="120000"/>
              </a:lnSpc>
              <a:buNone/>
            </a:pPr>
            <a:r>
              <a:rPr lang="en-GB" sz="2900" dirty="0">
                <a:solidFill>
                  <a:schemeClr val="bg1"/>
                </a:solidFill>
              </a:rPr>
              <a:t>(iv) Competition for resources with neighbouring states </a:t>
            </a:r>
          </a:p>
          <a:p>
            <a:pPr marL="541338" indent="0">
              <a:lnSpc>
                <a:spcPct val="120000"/>
              </a:lnSpc>
              <a:buNone/>
            </a:pPr>
            <a:r>
              <a:rPr lang="en-GB" sz="2900" dirty="0">
                <a:solidFill>
                  <a:schemeClr val="bg1"/>
                </a:solidFill>
              </a:rPr>
              <a:t>(v) Composition and governance of the family unit</a:t>
            </a:r>
          </a:p>
          <a:p>
            <a:pPr marL="541338" indent="0">
              <a:lnSpc>
                <a:spcPct val="120000"/>
              </a:lnSpc>
              <a:buNone/>
            </a:pPr>
            <a:r>
              <a:rPr lang="en-GB" sz="2900" dirty="0">
                <a:solidFill>
                  <a:schemeClr val="bg1"/>
                </a:solidFill>
              </a:rPr>
              <a:t>(vi) Control of the population and town planning</a:t>
            </a:r>
          </a:p>
          <a:p>
            <a:pPr marL="541338" indent="0">
              <a:lnSpc>
                <a:spcPct val="120000"/>
              </a:lnSpc>
              <a:buNone/>
            </a:pPr>
            <a:r>
              <a:rPr lang="en-GB" sz="2900" dirty="0">
                <a:solidFill>
                  <a:schemeClr val="bg1"/>
                </a:solidFill>
              </a:rPr>
              <a:t>(vii) the role and purpose of Justice</a:t>
            </a:r>
          </a:p>
          <a:p>
            <a:pPr marL="137160" indent="0">
              <a:lnSpc>
                <a:spcPct val="120000"/>
              </a:lnSpc>
              <a:buNone/>
            </a:pPr>
            <a:endParaRPr lang="en-GB" sz="2900" dirty="0">
              <a:solidFill>
                <a:schemeClr val="bg1"/>
              </a:solidFill>
            </a:endParaRPr>
          </a:p>
          <a:p>
            <a:pPr marL="137160" indent="0">
              <a:lnSpc>
                <a:spcPct val="120000"/>
              </a:lnSpc>
              <a:buNone/>
            </a:pPr>
            <a:r>
              <a:rPr lang="en-GB" sz="2900" dirty="0">
                <a:solidFill>
                  <a:srgbClr val="92D050"/>
                </a:solidFill>
              </a:rPr>
              <a:t>concerns of the individual</a:t>
            </a:r>
          </a:p>
          <a:p>
            <a:pPr marL="541338" indent="0">
              <a:lnSpc>
                <a:spcPct val="120000"/>
              </a:lnSpc>
              <a:buNone/>
            </a:pPr>
            <a:r>
              <a:rPr lang="en-GB" sz="2900" dirty="0">
                <a:solidFill>
                  <a:schemeClr val="bg1"/>
                </a:solidFill>
              </a:rPr>
              <a:t>(</a:t>
            </a:r>
            <a:r>
              <a:rPr lang="en-GB" sz="2900" dirty="0" err="1">
                <a:solidFill>
                  <a:schemeClr val="bg1"/>
                </a:solidFill>
              </a:rPr>
              <a:t>i</a:t>
            </a:r>
            <a:r>
              <a:rPr lang="en-GB" sz="2900" dirty="0">
                <a:solidFill>
                  <a:schemeClr val="bg1"/>
                </a:solidFill>
              </a:rPr>
              <a:t>)   Private life</a:t>
            </a:r>
          </a:p>
          <a:p>
            <a:pPr marL="541338" indent="0">
              <a:lnSpc>
                <a:spcPct val="120000"/>
              </a:lnSpc>
              <a:buNone/>
            </a:pPr>
            <a:r>
              <a:rPr lang="en-GB" sz="2900" dirty="0">
                <a:solidFill>
                  <a:schemeClr val="bg1"/>
                </a:solidFill>
              </a:rPr>
              <a:t>(ii)  Individual expression/desire</a:t>
            </a:r>
          </a:p>
          <a:p>
            <a:pPr marL="541338" indent="0">
              <a:lnSpc>
                <a:spcPct val="120000"/>
              </a:lnSpc>
              <a:buNone/>
            </a:pPr>
            <a:r>
              <a:rPr lang="en-GB" sz="2900" dirty="0">
                <a:solidFill>
                  <a:schemeClr val="bg1"/>
                </a:solidFill>
              </a:rPr>
              <a:t>(iii) The Arts in all their forms</a:t>
            </a:r>
          </a:p>
          <a:p>
            <a:pPr marL="541338" indent="0">
              <a:lnSpc>
                <a:spcPct val="120000"/>
              </a:lnSpc>
              <a:buNone/>
            </a:pPr>
            <a:r>
              <a:rPr lang="en-GB" sz="2900" dirty="0">
                <a:solidFill>
                  <a:schemeClr val="bg1"/>
                </a:solidFill>
              </a:rPr>
              <a:t>(iv) Philosophy and Science</a:t>
            </a:r>
          </a:p>
          <a:p>
            <a:pPr marL="541338" indent="0">
              <a:lnSpc>
                <a:spcPct val="120000"/>
              </a:lnSpc>
              <a:buNone/>
            </a:pPr>
            <a:r>
              <a:rPr lang="en-GB" sz="2900" dirty="0">
                <a:solidFill>
                  <a:schemeClr val="bg1"/>
                </a:solidFill>
              </a:rPr>
              <a:t>(v) The family</a:t>
            </a:r>
          </a:p>
          <a:p>
            <a:pPr marL="137160" indent="0">
              <a:buNone/>
            </a:pPr>
            <a:endParaRPr lang="en-GB" sz="1700" dirty="0">
              <a:solidFill>
                <a:schemeClr val="bg1"/>
              </a:solidFill>
            </a:endParaRPr>
          </a:p>
        </p:txBody>
      </p:sp>
      <p:sp>
        <p:nvSpPr>
          <p:cNvPr id="4" name="TextBox 3">
            <a:extLst>
              <a:ext uri="{FF2B5EF4-FFF2-40B4-BE49-F238E27FC236}">
                <a16:creationId xmlns:a16="http://schemas.microsoft.com/office/drawing/2014/main" id="{C3C3EF9B-ADE0-41F5-B595-8231750F1FCE}"/>
              </a:ext>
            </a:extLst>
          </p:cNvPr>
          <p:cNvSpPr txBox="1"/>
          <p:nvPr/>
        </p:nvSpPr>
        <p:spPr>
          <a:xfrm>
            <a:off x="6240016" y="476672"/>
            <a:ext cx="5393531" cy="1200329"/>
          </a:xfrm>
          <a:prstGeom prst="rect">
            <a:avLst/>
          </a:prstGeom>
          <a:noFill/>
        </p:spPr>
        <p:txBody>
          <a:bodyPr wrap="square">
            <a:spAutoFit/>
          </a:bodyPr>
          <a:lstStyle/>
          <a:p>
            <a:r>
              <a:rPr lang="en-GB" sz="3600" dirty="0">
                <a:solidFill>
                  <a:srgbClr val="92D050"/>
                </a:solidFill>
                <a:latin typeface="+mj-lt"/>
              </a:rPr>
              <a:t>World building</a:t>
            </a:r>
          </a:p>
          <a:p>
            <a:r>
              <a:rPr lang="en-GB" sz="3600" dirty="0">
                <a:solidFill>
                  <a:srgbClr val="92D050"/>
                </a:solidFill>
                <a:latin typeface="+mj-lt"/>
              </a:rPr>
              <a:t>Utopias &amp; dystopias </a:t>
            </a:r>
          </a:p>
        </p:txBody>
      </p:sp>
    </p:spTree>
    <p:extLst>
      <p:ext uri="{BB962C8B-B14F-4D97-AF65-F5344CB8AC3E}">
        <p14:creationId xmlns:p14="http://schemas.microsoft.com/office/powerpoint/2010/main" val="1864410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487364" y="260648"/>
            <a:ext cx="9361288"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algn="ctr"/>
            <a:r>
              <a:rPr lang="en-GB" altLang="en-US" sz="3200" i="1" dirty="0">
                <a:solidFill>
                  <a:srgbClr val="92D050"/>
                </a:solidFill>
                <a:latin typeface="Felix Titling" panose="04060505060202020A04" pitchFamily="82" charset="0"/>
              </a:rPr>
              <a:t>HERLAND</a:t>
            </a:r>
            <a:r>
              <a:rPr lang="en-GB" altLang="en-US" sz="3200" dirty="0">
                <a:solidFill>
                  <a:srgbClr val="92D050"/>
                </a:solidFill>
                <a:latin typeface="Felix Titling" panose="04060505060202020A04" pitchFamily="82" charset="0"/>
              </a:rPr>
              <a:t>:  A UTOPIAN DREAM – interpreting romance</a:t>
            </a:r>
          </a:p>
        </p:txBody>
      </p:sp>
      <p:sp>
        <p:nvSpPr>
          <p:cNvPr id="10243" name="Rectangle 3"/>
          <p:cNvSpPr>
            <a:spLocks noGrp="1" noChangeArrowheads="1"/>
          </p:cNvSpPr>
          <p:nvPr>
            <p:ph idx="1"/>
          </p:nvPr>
        </p:nvSpPr>
        <p:spPr>
          <a:xfrm>
            <a:off x="623392" y="1676400"/>
            <a:ext cx="11089232" cy="46329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85725" indent="0">
              <a:buNone/>
            </a:pPr>
            <a:r>
              <a:rPr lang="en-GB" altLang="en-US" sz="2800" dirty="0">
                <a:cs typeface="Times New Roman" charset="0"/>
              </a:rPr>
              <a:t>"</a:t>
            </a:r>
            <a:r>
              <a:rPr lang="en-GB" altLang="en-US" sz="2400" dirty="0">
                <a:solidFill>
                  <a:schemeClr val="bg1"/>
                </a:solidFill>
                <a:cs typeface="Times New Roman" charset="0"/>
              </a:rPr>
              <a:t>There is something very beautiful in the idea," she admitted, still as if she were discussing life on Mars. "</a:t>
            </a:r>
            <a:r>
              <a:rPr lang="en-GB" altLang="en-US" sz="2400" dirty="0">
                <a:solidFill>
                  <a:srgbClr val="92D050"/>
                </a:solidFill>
                <a:cs typeface="Times New Roman" charset="0"/>
              </a:rPr>
              <a:t>This climactic expression, which, in all the other life-forms, has but the one purpose, has with you become specialized to higher, purer, nobler uses. </a:t>
            </a:r>
            <a:r>
              <a:rPr lang="en-GB" altLang="en-US" sz="2400" dirty="0">
                <a:solidFill>
                  <a:schemeClr val="bg1"/>
                </a:solidFill>
                <a:cs typeface="Times New Roman" charset="0"/>
              </a:rPr>
              <a:t>It has—I judge from what you tell me—the most ennobling effect on character. People marry, not only for parentage, but for this exquisite interchange—and, </a:t>
            </a:r>
            <a:r>
              <a:rPr lang="en-GB" altLang="en-US" sz="2400" dirty="0">
                <a:solidFill>
                  <a:srgbClr val="92D050"/>
                </a:solidFill>
                <a:cs typeface="Times New Roman" charset="0"/>
              </a:rPr>
              <a:t>as a result, you have a world full of continuous lovers, ardent, happy, mutually devoted, always living on that high tide of supreme emotion which we had supposed to belong only to one season and one use</a:t>
            </a:r>
            <a:r>
              <a:rPr lang="en-GB" altLang="en-US" sz="2400" dirty="0">
                <a:solidFill>
                  <a:schemeClr val="bg1"/>
                </a:solidFill>
                <a:cs typeface="Times New Roman" charset="0"/>
              </a:rPr>
              <a:t>. And you say it has other results, stimulating all high creative work. That must mean floods, oceans of such work, blossoming from this intense happiness of every married pair! It is a beautiful idea!"</a:t>
            </a:r>
            <a:r>
              <a:rPr lang="en-GB" altLang="en-US" sz="2400" dirty="0">
                <a:solidFill>
                  <a:schemeClr val="bg1"/>
                </a:solidFill>
              </a:rPr>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sp>
        <p:nvSpPr>
          <p:cNvPr id="6" name="TextBox 5">
            <a:extLst>
              <a:ext uri="{FF2B5EF4-FFF2-40B4-BE49-F238E27FC236}">
                <a16:creationId xmlns:a16="http://schemas.microsoft.com/office/drawing/2014/main" id="{BD38F692-2023-4B3A-B465-21FBC8A0B6C8}"/>
              </a:ext>
            </a:extLst>
          </p:cNvPr>
          <p:cNvSpPr txBox="1"/>
          <p:nvPr/>
        </p:nvSpPr>
        <p:spPr>
          <a:xfrm>
            <a:off x="252524" y="183861"/>
            <a:ext cx="11460100" cy="6863417"/>
          </a:xfrm>
          <a:prstGeom prst="rect">
            <a:avLst/>
          </a:prstGeom>
          <a:noFill/>
        </p:spPr>
        <p:txBody>
          <a:bodyPr wrap="square">
            <a:spAutoFit/>
          </a:bodyPr>
          <a:lstStyle/>
          <a:p>
            <a:pPr algn="l"/>
            <a:r>
              <a:rPr lang="en-GB" sz="2000" b="0" i="0" dirty="0">
                <a:solidFill>
                  <a:schemeClr val="bg1"/>
                </a:solidFill>
                <a:effectLst/>
              </a:rPr>
              <a:t>Fortunate boys!" said the Controller. "No pains have been spared to make your lives emotionally easy–to preserve you, so far as that is possible, from having emotions at all."</a:t>
            </a:r>
            <a:br>
              <a:rPr lang="en-GB" sz="2000" b="0" i="0" dirty="0">
                <a:solidFill>
                  <a:schemeClr val="bg1"/>
                </a:solidFill>
                <a:effectLst/>
              </a:rPr>
            </a:br>
            <a:r>
              <a:rPr lang="en-GB" sz="2000" b="0" i="0" dirty="0">
                <a:solidFill>
                  <a:schemeClr val="bg1"/>
                </a:solidFill>
                <a:effectLst/>
              </a:rPr>
              <a:t>"Ford's in his flivver," murmured the D.H.C. "All's well with the world."</a:t>
            </a:r>
            <a:br>
              <a:rPr lang="en-GB" sz="2000" b="0" i="0" dirty="0">
                <a:solidFill>
                  <a:schemeClr val="bg1"/>
                </a:solidFill>
                <a:effectLst/>
              </a:rPr>
            </a:br>
            <a:endParaRPr lang="en-GB" sz="1000" b="0" i="0" dirty="0">
              <a:solidFill>
                <a:schemeClr val="bg1"/>
              </a:solidFill>
              <a:effectLst/>
            </a:endParaRPr>
          </a:p>
          <a:p>
            <a:pPr algn="l"/>
            <a:r>
              <a:rPr lang="en-GB" sz="2000" b="0" i="0" dirty="0">
                <a:solidFill>
                  <a:schemeClr val="bg1"/>
                </a:solidFill>
                <a:effectLst/>
              </a:rPr>
              <a:t>"</a:t>
            </a:r>
            <a:r>
              <a:rPr lang="en-GB" sz="2000" b="0" i="0" dirty="0" err="1">
                <a:solidFill>
                  <a:schemeClr val="bg1"/>
                </a:solidFill>
                <a:effectLst/>
              </a:rPr>
              <a:t>Lenina</a:t>
            </a:r>
            <a:r>
              <a:rPr lang="en-GB" sz="2000" b="0" i="0" dirty="0">
                <a:solidFill>
                  <a:schemeClr val="bg1"/>
                </a:solidFill>
                <a:effectLst/>
              </a:rPr>
              <a:t> Crowne?" said Henry Foster, echoing the Assistant </a:t>
            </a:r>
            <a:r>
              <a:rPr lang="en-GB" sz="2000" b="0" i="0" dirty="0" err="1">
                <a:solidFill>
                  <a:schemeClr val="bg1"/>
                </a:solidFill>
                <a:effectLst/>
              </a:rPr>
              <a:t>Predestinator's</a:t>
            </a:r>
            <a:r>
              <a:rPr lang="en-GB" sz="2000" b="0" i="0" dirty="0">
                <a:solidFill>
                  <a:schemeClr val="bg1"/>
                </a:solidFill>
                <a:effectLst/>
              </a:rPr>
              <a:t> question as he zipped up his trousers. "Oh, she's a splendid girl. Wonderfully pneumatic. I'm surprised you haven't had her."</a:t>
            </a:r>
            <a:br>
              <a:rPr lang="en-GB" sz="2000" b="0" i="0" dirty="0">
                <a:solidFill>
                  <a:schemeClr val="bg1"/>
                </a:solidFill>
                <a:effectLst/>
              </a:rPr>
            </a:br>
            <a:r>
              <a:rPr lang="en-GB" sz="2000" b="0" i="0" dirty="0">
                <a:solidFill>
                  <a:schemeClr val="bg1"/>
                </a:solidFill>
                <a:effectLst/>
              </a:rPr>
              <a:t>"I can't think how it is I haven't," said the Assistant </a:t>
            </a:r>
            <a:r>
              <a:rPr lang="en-GB" sz="2000" b="0" i="0" dirty="0" err="1">
                <a:solidFill>
                  <a:schemeClr val="bg1"/>
                </a:solidFill>
                <a:effectLst/>
              </a:rPr>
              <a:t>Predestinator</a:t>
            </a:r>
            <a:r>
              <a:rPr lang="en-GB" sz="2000" b="0" i="0" dirty="0">
                <a:solidFill>
                  <a:schemeClr val="bg1"/>
                </a:solidFill>
                <a:effectLst/>
              </a:rPr>
              <a:t>. "I certainly will. At the first opportunity."</a:t>
            </a:r>
            <a:br>
              <a:rPr lang="en-GB" sz="2000" b="0" i="0" dirty="0">
                <a:solidFill>
                  <a:schemeClr val="bg1"/>
                </a:solidFill>
                <a:effectLst/>
              </a:rPr>
            </a:br>
            <a:r>
              <a:rPr lang="en-GB" sz="2000" b="0" i="0" dirty="0">
                <a:solidFill>
                  <a:schemeClr val="bg1"/>
                </a:solidFill>
                <a:effectLst/>
              </a:rPr>
              <a:t>From his place on the opposite side of the changing-room aisle, Bernard Marx overheard what they were saying and turned pale.</a:t>
            </a:r>
            <a:br>
              <a:rPr lang="en-GB" sz="2000" b="0" i="0" dirty="0">
                <a:solidFill>
                  <a:schemeClr val="bg1"/>
                </a:solidFill>
                <a:effectLst/>
              </a:rPr>
            </a:br>
            <a:endParaRPr lang="en-GB" sz="1000" b="0" i="0" dirty="0">
              <a:solidFill>
                <a:schemeClr val="bg1"/>
              </a:solidFill>
              <a:effectLst/>
            </a:endParaRPr>
          </a:p>
          <a:p>
            <a:pPr algn="l"/>
            <a:r>
              <a:rPr lang="en-GB" sz="2000" b="0" i="0" dirty="0">
                <a:solidFill>
                  <a:schemeClr val="bg1"/>
                </a:solidFill>
                <a:effectLst/>
              </a:rPr>
              <a:t>"And to tell the truth," said </a:t>
            </a:r>
            <a:r>
              <a:rPr lang="en-GB" sz="2000" b="0" i="0" dirty="0" err="1">
                <a:solidFill>
                  <a:schemeClr val="bg1"/>
                </a:solidFill>
                <a:effectLst/>
              </a:rPr>
              <a:t>Lenina</a:t>
            </a:r>
            <a:r>
              <a:rPr lang="en-GB" sz="2000" b="0" i="0" dirty="0">
                <a:solidFill>
                  <a:schemeClr val="bg1"/>
                </a:solidFill>
                <a:effectLst/>
              </a:rPr>
              <a:t>, "I'm beginning to get just a tiny bit bored with nothing but Henry every day." She pulled on her left stocking. "Do you know Bernard Marx?" she asked in a tone whose excessive casualness was evidently forced.</a:t>
            </a:r>
            <a:br>
              <a:rPr lang="en-GB" sz="2000" b="0" i="0" dirty="0">
                <a:solidFill>
                  <a:schemeClr val="bg1"/>
                </a:solidFill>
                <a:effectLst/>
              </a:rPr>
            </a:br>
            <a:r>
              <a:rPr lang="en-GB" sz="2000" b="0" i="0" dirty="0">
                <a:solidFill>
                  <a:schemeClr val="bg1"/>
                </a:solidFill>
                <a:effectLst/>
              </a:rPr>
              <a:t>Fanny looked startled. "You don't mean to say …?"</a:t>
            </a:r>
            <a:br>
              <a:rPr lang="en-GB" sz="2000" b="0" i="0" dirty="0">
                <a:solidFill>
                  <a:schemeClr val="bg1"/>
                </a:solidFill>
                <a:effectLst/>
              </a:rPr>
            </a:br>
            <a:r>
              <a:rPr lang="en-GB" sz="2000" b="0" i="0" dirty="0">
                <a:solidFill>
                  <a:schemeClr val="bg1"/>
                </a:solidFill>
                <a:effectLst/>
              </a:rPr>
              <a:t>"Why not? Bernard's an Alpha Plus. Besides, he asked me to go to one of the Savage Reservations with him. I've always wanted to see a Savage Reservation."</a:t>
            </a:r>
            <a:br>
              <a:rPr lang="en-GB" sz="2000" b="0" i="0" dirty="0">
                <a:solidFill>
                  <a:schemeClr val="bg1"/>
                </a:solidFill>
                <a:effectLst/>
              </a:rPr>
            </a:br>
            <a:r>
              <a:rPr lang="en-GB" sz="2000" b="0" i="0" dirty="0">
                <a:solidFill>
                  <a:schemeClr val="bg1"/>
                </a:solidFill>
                <a:effectLst/>
              </a:rPr>
              <a:t>"But his reputation?"</a:t>
            </a:r>
            <a:br>
              <a:rPr lang="en-GB" sz="2000" b="0" i="0" dirty="0">
                <a:solidFill>
                  <a:schemeClr val="bg1"/>
                </a:solidFill>
                <a:effectLst/>
              </a:rPr>
            </a:br>
            <a:r>
              <a:rPr lang="en-GB" sz="2000" b="0" i="0" dirty="0">
                <a:solidFill>
                  <a:schemeClr val="bg1"/>
                </a:solidFill>
                <a:effectLst/>
              </a:rPr>
              <a:t>"What do I care about his reputation?"</a:t>
            </a:r>
            <a:br>
              <a:rPr lang="en-GB" sz="2000" b="0" i="0" dirty="0">
                <a:solidFill>
                  <a:schemeClr val="bg1"/>
                </a:solidFill>
                <a:effectLst/>
              </a:rPr>
            </a:br>
            <a:r>
              <a:rPr lang="en-GB" sz="2000" b="0" i="0" dirty="0">
                <a:solidFill>
                  <a:schemeClr val="bg1"/>
                </a:solidFill>
                <a:effectLst/>
              </a:rPr>
              <a:t>"They say he doesn't like Obstacle Golf."</a:t>
            </a:r>
            <a:br>
              <a:rPr lang="en-GB" sz="2000" b="0" i="0" dirty="0">
                <a:solidFill>
                  <a:schemeClr val="bg1"/>
                </a:solidFill>
                <a:effectLst/>
              </a:rPr>
            </a:br>
            <a:r>
              <a:rPr lang="en-GB" sz="2000" b="0" i="0" dirty="0">
                <a:solidFill>
                  <a:schemeClr val="bg1"/>
                </a:solidFill>
                <a:effectLst/>
              </a:rPr>
              <a:t>"They say, they say," mocked </a:t>
            </a:r>
            <a:r>
              <a:rPr lang="en-GB" sz="2000" b="0" i="0" dirty="0" err="1">
                <a:solidFill>
                  <a:schemeClr val="bg1"/>
                </a:solidFill>
                <a:effectLst/>
              </a:rPr>
              <a:t>Lenina</a:t>
            </a:r>
            <a:r>
              <a:rPr lang="en-GB" sz="2000" b="0" i="0" dirty="0">
                <a:solidFill>
                  <a:schemeClr val="bg1"/>
                </a:solidFill>
                <a:effectLst/>
              </a:rPr>
              <a:t>.</a:t>
            </a:r>
            <a:br>
              <a:rPr lang="en-GB" sz="2000" b="0" i="0" dirty="0">
                <a:solidFill>
                  <a:schemeClr val="bg1"/>
                </a:solidFill>
                <a:effectLst/>
              </a:rPr>
            </a:br>
            <a:r>
              <a:rPr lang="en-GB" sz="2000" b="0" i="0" dirty="0">
                <a:solidFill>
                  <a:schemeClr val="bg1"/>
                </a:solidFill>
                <a:effectLst/>
              </a:rPr>
              <a:t>"And then he spends most of his time by himself–alone." There was horror in Fanny's voice.</a:t>
            </a:r>
          </a:p>
          <a:p>
            <a:endParaRPr lang="en-GB" sz="2000" dirty="0">
              <a:solidFill>
                <a:schemeClr val="bg1"/>
              </a:solidFill>
            </a:endParaRPr>
          </a:p>
        </p:txBody>
      </p:sp>
      <p:sp>
        <p:nvSpPr>
          <p:cNvPr id="8" name="TextBox 7">
            <a:extLst>
              <a:ext uri="{FF2B5EF4-FFF2-40B4-BE49-F238E27FC236}">
                <a16:creationId xmlns:a16="http://schemas.microsoft.com/office/drawing/2014/main" id="{71D35494-038A-4D77-B6D9-0097EFB041E4}"/>
              </a:ext>
            </a:extLst>
          </p:cNvPr>
          <p:cNvSpPr txBox="1"/>
          <p:nvPr/>
        </p:nvSpPr>
        <p:spPr>
          <a:xfrm>
            <a:off x="6312024" y="5474739"/>
            <a:ext cx="5544616" cy="400110"/>
          </a:xfrm>
          <a:prstGeom prst="rect">
            <a:avLst/>
          </a:prstGeom>
          <a:noFill/>
        </p:spPr>
        <p:txBody>
          <a:bodyPr wrap="square">
            <a:spAutoFit/>
          </a:bodyPr>
          <a:lstStyle/>
          <a:p>
            <a:r>
              <a:rPr lang="en-GB" sz="2000" dirty="0" err="1">
                <a:solidFill>
                  <a:srgbClr val="FFC000"/>
                </a:solidFill>
                <a:latin typeface="+mj-lt"/>
              </a:rPr>
              <a:t>Alduous</a:t>
            </a:r>
            <a:r>
              <a:rPr lang="en-GB" sz="2000" dirty="0">
                <a:solidFill>
                  <a:srgbClr val="FFC000"/>
                </a:solidFill>
                <a:latin typeface="+mj-lt"/>
              </a:rPr>
              <a:t> Huxley, </a:t>
            </a:r>
            <a:r>
              <a:rPr lang="en-GB" sz="2000" i="1" dirty="0">
                <a:solidFill>
                  <a:srgbClr val="FFC000"/>
                </a:solidFill>
                <a:latin typeface="+mj-lt"/>
              </a:rPr>
              <a:t>Brave New World</a:t>
            </a:r>
          </a:p>
        </p:txBody>
      </p:sp>
    </p:spTree>
    <p:extLst>
      <p:ext uri="{BB962C8B-B14F-4D97-AF65-F5344CB8AC3E}">
        <p14:creationId xmlns:p14="http://schemas.microsoft.com/office/powerpoint/2010/main" val="2423346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break</a:t>
            </a:r>
          </a:p>
        </p:txBody>
      </p:sp>
    </p:spTree>
    <p:extLst>
      <p:ext uri="{BB962C8B-B14F-4D97-AF65-F5344CB8AC3E}">
        <p14:creationId xmlns:p14="http://schemas.microsoft.com/office/powerpoint/2010/main" val="170401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0"/>
            <a:ext cx="10369152" cy="6858000"/>
          </a:xfrm>
        </p:spPr>
        <p:txBody>
          <a:bodyPr>
            <a:normAutofit fontScale="92500" lnSpcReduction="10000"/>
          </a:bodyPr>
          <a:lstStyle/>
          <a:p>
            <a:pPr marL="118872" indent="0">
              <a:lnSpc>
                <a:spcPct val="107000"/>
              </a:lnSpc>
              <a:spcAft>
                <a:spcPts val="800"/>
              </a:spcAft>
              <a:buNone/>
            </a:pPr>
            <a:r>
              <a:rPr lang="en-GB" sz="2200" dirty="0">
                <a:solidFill>
                  <a:srgbClr val="92D050"/>
                </a:solidFill>
                <a:effectLst/>
                <a:latin typeface="Palatino Linotype" panose="02040502050505030304" pitchFamily="18" charset="0"/>
                <a:ea typeface="Perpetua" panose="02020502060401020303" pitchFamily="18" charset="0"/>
                <a:cs typeface="Segoe UI" panose="020B0502040204020203" pitchFamily="34" charset="0"/>
              </a:rPr>
              <a:t>place</a:t>
            </a:r>
            <a:endParaRPr lang="en-GB" sz="2200" dirty="0">
              <a:solidFill>
                <a:srgbClr val="92D050"/>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spcAft>
                <a:spcPts val="800"/>
              </a:spcAft>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take a street  (where?/when)</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07000"/>
              </a:lnSpc>
              <a:spcAft>
                <a:spcPts val="800"/>
              </a:spcAft>
              <a:buNone/>
            </a:pPr>
            <a:r>
              <a:rPr lang="en-GB" sz="2200" dirty="0">
                <a:solidFill>
                  <a:srgbClr val="92D050"/>
                </a:solidFill>
                <a:effectLst/>
                <a:latin typeface="Palatino Linotype" panose="02040502050505030304" pitchFamily="18" charset="0"/>
                <a:ea typeface="Perpetua" panose="02020502060401020303" pitchFamily="18" charset="0"/>
                <a:cs typeface="Segoe UI" panose="020B0502040204020203" pitchFamily="34" charset="0"/>
              </a:rPr>
              <a:t>character</a:t>
            </a: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 </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introduce someone who doesn’t fit </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where is s/he from?</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spcAft>
                <a:spcPts val="800"/>
              </a:spcAft>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why is s/he there?</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07000"/>
              </a:lnSpc>
              <a:spcAft>
                <a:spcPts val="800"/>
              </a:spcAft>
              <a:buNone/>
            </a:pPr>
            <a:r>
              <a:rPr lang="en-GB" sz="2200" dirty="0">
                <a:solidFill>
                  <a:srgbClr val="92D050"/>
                </a:solidFill>
                <a:effectLst/>
                <a:latin typeface="Palatino Linotype" panose="02040502050505030304" pitchFamily="18" charset="0"/>
                <a:ea typeface="Perpetua" panose="02020502060401020303" pitchFamily="18" charset="0"/>
                <a:cs typeface="Segoe UI" panose="020B0502040204020203" pitchFamily="34" charset="0"/>
              </a:rPr>
              <a:t>random</a:t>
            </a:r>
            <a:endParaRPr lang="en-GB" sz="2200" dirty="0">
              <a:solidFill>
                <a:srgbClr val="92D050"/>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spcAft>
                <a:spcPts val="800"/>
              </a:spcAft>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include a seagull</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07000"/>
              </a:lnSpc>
              <a:spcAft>
                <a:spcPts val="800"/>
              </a:spcAft>
              <a:buNone/>
            </a:pPr>
            <a:r>
              <a:rPr lang="en-GB" sz="2200" i="1" dirty="0">
                <a:solidFill>
                  <a:srgbClr val="92D050"/>
                </a:solidFill>
                <a:effectLst/>
                <a:latin typeface="Palatino Linotype" panose="02040502050505030304" pitchFamily="18" charset="0"/>
                <a:ea typeface="Perpetua" panose="02020502060401020303" pitchFamily="18" charset="0"/>
                <a:cs typeface="Segoe UI" panose="020B0502040204020203" pitchFamily="34" charset="0"/>
              </a:rPr>
              <a:t>you may wish to conside</a:t>
            </a:r>
            <a:r>
              <a:rPr lang="en-GB" sz="2200" i="1"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r  </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day/night</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empty/busy</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kind of /condition of buildings</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attitude of people</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pPr>
            <a:r>
              <a:rPr lang="en-GB" sz="22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sound</a:t>
            </a:r>
            <a:endParaRPr lang="en-GB" sz="22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285750" indent="-285750">
              <a:lnSpc>
                <a:spcPct val="107000"/>
              </a:lnSpc>
            </a:pPr>
            <a:r>
              <a:rPr lang="en-GB" sz="2200" dirty="0">
                <a:solidFill>
                  <a:schemeClr val="bg1"/>
                </a:solidFill>
                <a:latin typeface="Palatino Linotype" panose="02040502050505030304" pitchFamily="18" charset="0"/>
                <a:cs typeface="Segoe UI" panose="020B0502040204020203" pitchFamily="34" charset="0"/>
              </a:rPr>
              <a:t>smells</a:t>
            </a:r>
          </a:p>
          <a:p>
            <a:pPr marL="137160" indent="0">
              <a:lnSpc>
                <a:spcPct val="107000"/>
              </a:lnSpc>
              <a:spcAft>
                <a:spcPts val="800"/>
              </a:spcAft>
              <a:buNone/>
            </a:pPr>
            <a:r>
              <a:rPr lang="en-GB" sz="1800" dirty="0">
                <a:solidFill>
                  <a:schemeClr val="bg1"/>
                </a:solidFill>
                <a:effectLst/>
                <a:latin typeface="Palatino Linotype" panose="02040502050505030304" pitchFamily="18" charset="0"/>
                <a:ea typeface="Perpetua" panose="02020502060401020303" pitchFamily="18" charset="0"/>
                <a:cs typeface="Segoe UI" panose="020B0502040204020203" pitchFamily="34" charset="0"/>
              </a:rPr>
              <a:t> </a:t>
            </a:r>
            <a:endParaRPr lang="en-GB" sz="18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07000"/>
              </a:lnSpc>
              <a:spcAft>
                <a:spcPts val="800"/>
              </a:spcAft>
              <a:buNone/>
            </a:pPr>
            <a:r>
              <a:rPr lang="en-GB" sz="1800" b="1" dirty="0">
                <a:solidFill>
                  <a:srgbClr val="92D050"/>
                </a:solidFill>
                <a:effectLst/>
                <a:latin typeface="Perpetua Titling MT" panose="02020502060505020804" pitchFamily="18" charset="0"/>
                <a:ea typeface="Perpetua" panose="02020502060401020303" pitchFamily="18" charset="0"/>
                <a:cs typeface="Segoe UI" panose="020B0502040204020203" pitchFamily="34" charset="0"/>
              </a:rPr>
              <a:t>		</a:t>
            </a:r>
            <a:endParaRPr lang="en-GB" sz="1900" dirty="0">
              <a:solidFill>
                <a:srgbClr val="92D050"/>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07000"/>
              </a:lnSpc>
              <a:spcAft>
                <a:spcPts val="800"/>
              </a:spcAft>
              <a:buNone/>
            </a:pPr>
            <a:r>
              <a:rPr lang="en-GB" sz="1900" b="1" dirty="0">
                <a:solidFill>
                  <a:srgbClr val="92D050"/>
                </a:solidFill>
                <a:effectLst/>
                <a:latin typeface="Palatino Linotype" panose="02040502050505030304" pitchFamily="18" charset="0"/>
                <a:ea typeface="Perpetua" panose="02020502060401020303" pitchFamily="18" charset="0"/>
                <a:cs typeface="Segoe UI" panose="020B0502040204020203" pitchFamily="34" charset="0"/>
              </a:rPr>
              <a:t>		s/he falls over in the street -why? what happens next?)</a:t>
            </a:r>
            <a:endParaRPr lang="en-GB" sz="1900" dirty="0">
              <a:solidFill>
                <a:srgbClr val="92D050"/>
              </a:solidFill>
              <a:effectLst/>
              <a:latin typeface="Perpetua" panose="02020502060401020303" pitchFamily="18" charset="0"/>
              <a:ea typeface="Perpetua" panose="02020502060401020303" pitchFamily="18" charset="0"/>
              <a:cs typeface="Times New Roman" panose="02020603050405020304" pitchFamily="18" charset="0"/>
            </a:endParaRPr>
          </a:p>
          <a:p>
            <a:pPr marL="2286000" indent="0">
              <a:lnSpc>
                <a:spcPct val="107000"/>
              </a:lnSpc>
              <a:spcAft>
                <a:spcPts val="800"/>
              </a:spcAft>
              <a:buNone/>
            </a:pPr>
            <a:r>
              <a:rPr lang="en-GB" sz="1900" dirty="0">
                <a:solidFill>
                  <a:srgbClr val="92D050"/>
                </a:solidFill>
                <a:effectLst/>
                <a:latin typeface="Palatino Linotype" panose="02040502050505030304" pitchFamily="18" charset="0"/>
                <a:ea typeface="Perpetua" panose="02020502060401020303" pitchFamily="18" charset="0"/>
                <a:cs typeface="Segoe UI" panose="020B0502040204020203" pitchFamily="34" charset="0"/>
              </a:rPr>
              <a:t>		(15-20 mins writing)</a:t>
            </a:r>
            <a:endParaRPr lang="en-GB" sz="3500" dirty="0">
              <a:solidFill>
                <a:schemeClr val="bg1"/>
              </a:solidFill>
              <a:latin typeface="+mj-lt"/>
            </a:endParaRPr>
          </a:p>
        </p:txBody>
      </p:sp>
      <p:sp>
        <p:nvSpPr>
          <p:cNvPr id="4" name="TextBox 3">
            <a:extLst>
              <a:ext uri="{FF2B5EF4-FFF2-40B4-BE49-F238E27FC236}">
                <a16:creationId xmlns:a16="http://schemas.microsoft.com/office/drawing/2014/main" id="{C3A8750F-F30B-4356-8EBF-99859621D492}"/>
              </a:ext>
            </a:extLst>
          </p:cNvPr>
          <p:cNvSpPr txBox="1"/>
          <p:nvPr/>
        </p:nvSpPr>
        <p:spPr>
          <a:xfrm>
            <a:off x="5015880" y="1912714"/>
            <a:ext cx="6817588" cy="1088824"/>
          </a:xfrm>
          <a:prstGeom prst="rect">
            <a:avLst/>
          </a:prstGeom>
          <a:noFill/>
        </p:spPr>
        <p:txBody>
          <a:bodyPr wrap="square">
            <a:spAutoFit/>
          </a:bodyPr>
          <a:lstStyle/>
          <a:p>
            <a:pPr marL="118872" indent="0" algn="ctr">
              <a:lnSpc>
                <a:spcPct val="107000"/>
              </a:lnSpc>
              <a:spcAft>
                <a:spcPts val="800"/>
              </a:spcAft>
              <a:buNone/>
            </a:pPr>
            <a:r>
              <a:rPr lang="en-GB" sz="2800" b="1" dirty="0">
                <a:solidFill>
                  <a:srgbClr val="92D050"/>
                </a:solidFill>
                <a:effectLst/>
                <a:latin typeface="+mj-lt"/>
                <a:ea typeface="Perpetua" panose="02020502060401020303" pitchFamily="18" charset="0"/>
                <a:cs typeface="Times New Roman" panose="02020603050405020304" pitchFamily="18" charset="0"/>
              </a:rPr>
              <a:t>utopia/dystopia … heaven &amp; hell</a:t>
            </a:r>
          </a:p>
          <a:p>
            <a:pPr marL="118872" indent="0" algn="ctr">
              <a:lnSpc>
                <a:spcPct val="107000"/>
              </a:lnSpc>
              <a:spcAft>
                <a:spcPts val="800"/>
              </a:spcAft>
              <a:buNone/>
            </a:pPr>
            <a:r>
              <a:rPr lang="en-GB" sz="2800" b="1" dirty="0">
                <a:solidFill>
                  <a:srgbClr val="92D050"/>
                </a:solidFill>
                <a:latin typeface="Perpetua Titling MT" panose="02020502060505020804" pitchFamily="18" charset="0"/>
                <a:ea typeface="Perpetua" panose="02020502060401020303" pitchFamily="18" charset="0"/>
                <a:cs typeface="Segoe UI" panose="020B0502040204020203" pitchFamily="34" charset="0"/>
              </a:rPr>
              <a:t>task</a:t>
            </a:r>
            <a:endParaRPr lang="en-GB" sz="2800" dirty="0">
              <a:solidFill>
                <a:schemeClr val="bg1"/>
              </a:solidFill>
              <a:effectLst/>
              <a:latin typeface="+mj-lt"/>
              <a:ea typeface="Perpetua" panose="02020502060401020303" pitchFamily="18" charset="0"/>
              <a:cs typeface="Times New Roman" panose="02020603050405020304" pitchFamily="18" charset="0"/>
            </a:endParaRPr>
          </a:p>
        </p:txBody>
      </p:sp>
      <p:sp>
        <p:nvSpPr>
          <p:cNvPr id="5" name="Arrow: Right 4">
            <a:extLst>
              <a:ext uri="{FF2B5EF4-FFF2-40B4-BE49-F238E27FC236}">
                <a16:creationId xmlns:a16="http://schemas.microsoft.com/office/drawing/2014/main" id="{FA94FB6D-DC07-4026-A329-449436C2DCDE}"/>
              </a:ext>
            </a:extLst>
          </p:cNvPr>
          <p:cNvSpPr/>
          <p:nvPr/>
        </p:nvSpPr>
        <p:spPr>
          <a:xfrm>
            <a:off x="445462" y="5949280"/>
            <a:ext cx="1656184" cy="144016"/>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91CA0240-E53C-414C-8C9D-A5599641DFCC}"/>
              </a:ext>
            </a:extLst>
          </p:cNvPr>
          <p:cNvSpPr/>
          <p:nvPr/>
        </p:nvSpPr>
        <p:spPr>
          <a:xfrm rot="10800000">
            <a:off x="8544272" y="5946576"/>
            <a:ext cx="1656184" cy="144016"/>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118017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5640</TotalTime>
  <Words>2471</Words>
  <Application>Microsoft Office PowerPoint</Application>
  <PresentationFormat>Widescreen</PresentationFormat>
  <Paragraphs>142</Paragraphs>
  <Slides>14</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14</vt:i4>
      </vt:variant>
    </vt:vector>
  </HeadingPairs>
  <TitlesOfParts>
    <vt:vector size="27" baseType="lpstr">
      <vt:lpstr>Alegreya Sans</vt:lpstr>
      <vt:lpstr>-apple-system</vt:lpstr>
      <vt:lpstr>Arial</vt:lpstr>
      <vt:lpstr>Calibri</vt:lpstr>
      <vt:lpstr>Felix Titling</vt:lpstr>
      <vt:lpstr>Palatino Linotype</vt:lpstr>
      <vt:lpstr>Perpetua</vt:lpstr>
      <vt:lpstr>Perpetua Titling MT</vt:lpstr>
      <vt:lpstr>Symbol</vt:lpstr>
      <vt:lpstr>Wingdings</vt:lpstr>
      <vt:lpstr>Wingdings 2</vt:lpstr>
      <vt:lpstr>Wingdings 3</vt:lpstr>
      <vt:lpstr>Module</vt:lpstr>
      <vt:lpstr> HPEN5029/ HPEN6029 - Writing Place :  Heaven &amp; hell</vt:lpstr>
      <vt:lpstr>PowerPoint Presentation</vt:lpstr>
      <vt:lpstr>Paradise lost: 1 (HELL) </vt:lpstr>
      <vt:lpstr>(HELL) </vt:lpstr>
      <vt:lpstr>PowerPoint Presentation</vt:lpstr>
      <vt:lpstr>Paradise lost: 4 (Heaven)</vt:lpstr>
      <vt:lpstr>PowerPoint Presentation</vt:lpstr>
      <vt:lpstr>PowerPoint Presentation</vt:lpstr>
      <vt:lpstr>PowerPoint Presentation</vt:lpstr>
      <vt:lpstr>PowerPoint Presentation</vt:lpstr>
      <vt:lpstr>HERLAND:  A UTOPIAN DREAM – interpreting romance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175</cp:revision>
  <dcterms:created xsi:type="dcterms:W3CDTF">2013-10-15T14:59:08Z</dcterms:created>
  <dcterms:modified xsi:type="dcterms:W3CDTF">2020-11-03T13:04:00Z</dcterms:modified>
</cp:coreProperties>
</file>