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sldIdLst>
    <p:sldId id="275" r:id="rId2"/>
    <p:sldId id="276" r:id="rId3"/>
    <p:sldId id="256" r:id="rId4"/>
    <p:sldId id="257" r:id="rId5"/>
    <p:sldId id="258" r:id="rId6"/>
    <p:sldId id="259" r:id="rId7"/>
    <p:sldId id="260" r:id="rId8"/>
    <p:sldId id="271" r:id="rId9"/>
    <p:sldId id="261" r:id="rId10"/>
    <p:sldId id="262" r:id="rId11"/>
    <p:sldId id="274" r:id="rId12"/>
    <p:sldId id="272" r:id="rId13"/>
    <p:sldId id="263" r:id="rId14"/>
    <p:sldId id="264" r:id="rId15"/>
    <p:sldId id="265" r:id="rId16"/>
    <p:sldId id="266" r:id="rId17"/>
    <p:sldId id="267" r:id="rId18"/>
    <p:sldId id="268" r:id="rId19"/>
    <p:sldId id="269" r:id="rId20"/>
    <p:sldId id="270" r:id="rId21"/>
    <p:sldId id="273" r:id="rId22"/>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F0A112-66D7-4CFF-A4DA-BB827839A1D1}" v="22" dt="2026-07-13T18:05:35.0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611" autoAdjust="0"/>
  </p:normalViewPr>
  <p:slideViewPr>
    <p:cSldViewPr snapToGrid="0">
      <p:cViewPr varScale="1">
        <p:scale>
          <a:sx n="65" d="100"/>
          <a:sy n="65" d="100"/>
        </p:scale>
        <p:origin x="132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SBY Nikki (SAFRAN SEATS)" userId="7b3f03df-f48e-4897-8aaf-c75514d59911" providerId="ADAL" clId="{911521C8-EA8C-49F8-A87F-C67601205D35}"/>
    <pc:docChg chg="undo custSel addSld delSld modSld sldOrd modNotesMaster">
      <pc:chgData name="RUSBY Nikki (SAFRAN SEATS)" userId="7b3f03df-f48e-4897-8aaf-c75514d59911" providerId="ADAL" clId="{911521C8-EA8C-49F8-A87F-C67601205D35}" dt="2026-07-13T18:06:19.435" v="4729" actId="20577"/>
      <pc:docMkLst>
        <pc:docMk/>
      </pc:docMkLst>
      <pc:sldChg chg="addSp delSp modSp mod setBg">
        <pc:chgData name="RUSBY Nikki (SAFRAN SEATS)" userId="7b3f03df-f48e-4897-8aaf-c75514d59911" providerId="ADAL" clId="{911521C8-EA8C-49F8-A87F-C67601205D35}" dt="2026-07-06T14:13:57.192" v="4261" actId="14100"/>
        <pc:sldMkLst>
          <pc:docMk/>
          <pc:sldMk cId="3417189173" sldId="256"/>
        </pc:sldMkLst>
        <pc:spChg chg="mod ord">
          <ac:chgData name="RUSBY Nikki (SAFRAN SEATS)" userId="7b3f03df-f48e-4897-8aaf-c75514d59911" providerId="ADAL" clId="{911521C8-EA8C-49F8-A87F-C67601205D35}" dt="2026-07-06T14:13:57.192" v="4261" actId="14100"/>
          <ac:spMkLst>
            <pc:docMk/>
            <pc:sldMk cId="3417189173" sldId="256"/>
            <ac:spMk id="3" creationId="{11F75970-9E73-58CF-7F17-3A37A065E297}"/>
          </ac:spMkLst>
        </pc:spChg>
      </pc:sldChg>
      <pc:sldChg chg="addSp delSp modSp mod setBg modAnim">
        <pc:chgData name="RUSBY Nikki (SAFRAN SEATS)" userId="7b3f03df-f48e-4897-8aaf-c75514d59911" providerId="ADAL" clId="{911521C8-EA8C-49F8-A87F-C67601205D35}" dt="2026-07-05T19:35:41.708" v="4247"/>
        <pc:sldMkLst>
          <pc:docMk/>
          <pc:sldMk cId="4031678749" sldId="257"/>
        </pc:sldMkLst>
        <pc:spChg chg="mod ord">
          <ac:chgData name="RUSBY Nikki (SAFRAN SEATS)" userId="7b3f03df-f48e-4897-8aaf-c75514d59911" providerId="ADAL" clId="{911521C8-EA8C-49F8-A87F-C67601205D35}" dt="2026-07-05T19:28:33.086" v="4218" actId="12"/>
          <ac:spMkLst>
            <pc:docMk/>
            <pc:sldMk cId="4031678749" sldId="257"/>
            <ac:spMk id="3" creationId="{8A18DFE9-444F-9420-83BB-2715AB2AE59E}"/>
          </ac:spMkLst>
        </pc:spChg>
      </pc:sldChg>
      <pc:sldChg chg="addSp delSp modSp mod setBg modAnim">
        <pc:chgData name="RUSBY Nikki (SAFRAN SEATS)" userId="7b3f03df-f48e-4897-8aaf-c75514d59911" providerId="ADAL" clId="{911521C8-EA8C-49F8-A87F-C67601205D35}" dt="2026-07-05T19:13:38.891" v="4187"/>
        <pc:sldMkLst>
          <pc:docMk/>
          <pc:sldMk cId="1647141173" sldId="258"/>
        </pc:sldMkLst>
        <pc:spChg chg="add mod">
          <ac:chgData name="RUSBY Nikki (SAFRAN SEATS)" userId="7b3f03df-f48e-4897-8aaf-c75514d59911" providerId="ADAL" clId="{911521C8-EA8C-49F8-A87F-C67601205D35}" dt="2026-06-23T07:01:33.968" v="1014" actId="255"/>
          <ac:spMkLst>
            <pc:docMk/>
            <pc:sldMk cId="1647141173" sldId="258"/>
            <ac:spMk id="3" creationId="{63545E73-F5C9-AE23-D6A0-853220EF75E9}"/>
          </ac:spMkLst>
        </pc:spChg>
        <pc:picChg chg="add mod">
          <ac:chgData name="RUSBY Nikki (SAFRAN SEATS)" userId="7b3f03df-f48e-4897-8aaf-c75514d59911" providerId="ADAL" clId="{911521C8-EA8C-49F8-A87F-C67601205D35}" dt="2026-06-23T07:00:34.585" v="1009" actId="14100"/>
          <ac:picMkLst>
            <pc:docMk/>
            <pc:sldMk cId="1647141173" sldId="258"/>
            <ac:picMk id="6" creationId="{DEA485B4-EF6D-9193-DCBF-99BBEEDC0A81}"/>
          </ac:picMkLst>
        </pc:picChg>
        <pc:picChg chg="add mod">
          <ac:chgData name="RUSBY Nikki (SAFRAN SEATS)" userId="7b3f03df-f48e-4897-8aaf-c75514d59911" providerId="ADAL" clId="{911521C8-EA8C-49F8-A87F-C67601205D35}" dt="2026-06-23T07:00:42.552" v="1011" actId="1076"/>
          <ac:picMkLst>
            <pc:docMk/>
            <pc:sldMk cId="1647141173" sldId="258"/>
            <ac:picMk id="6146" creationId="{00CC9D27-E6D5-8848-B96C-A68563E90418}"/>
          </ac:picMkLst>
        </pc:picChg>
      </pc:sldChg>
      <pc:sldChg chg="addSp delSp modSp mod modAnim modNotesTx">
        <pc:chgData name="RUSBY Nikki (SAFRAN SEATS)" userId="7b3f03df-f48e-4897-8aaf-c75514d59911" providerId="ADAL" clId="{911521C8-EA8C-49F8-A87F-C67601205D35}" dt="2026-07-09T09:07:45.265" v="4323" actId="5793"/>
        <pc:sldMkLst>
          <pc:docMk/>
          <pc:sldMk cId="3563091094" sldId="259"/>
        </pc:sldMkLst>
        <pc:spChg chg="mod">
          <ac:chgData name="RUSBY Nikki (SAFRAN SEATS)" userId="7b3f03df-f48e-4897-8aaf-c75514d59911" providerId="ADAL" clId="{911521C8-EA8C-49F8-A87F-C67601205D35}" dt="2026-07-05T19:31:51.689" v="4222" actId="5793"/>
          <ac:spMkLst>
            <pc:docMk/>
            <pc:sldMk cId="3563091094" sldId="259"/>
            <ac:spMk id="3" creationId="{A9900684-3B22-4794-4B37-C1AA02738016}"/>
          </ac:spMkLst>
        </pc:spChg>
      </pc:sldChg>
      <pc:sldChg chg="addSp delSp modSp mod modAnim">
        <pc:chgData name="RUSBY Nikki (SAFRAN SEATS)" userId="7b3f03df-f48e-4897-8aaf-c75514d59911" providerId="ADAL" clId="{911521C8-EA8C-49F8-A87F-C67601205D35}" dt="2026-07-05T19:32:13.313" v="4225" actId="12"/>
        <pc:sldMkLst>
          <pc:docMk/>
          <pc:sldMk cId="3161030417" sldId="260"/>
        </pc:sldMkLst>
        <pc:spChg chg="mod">
          <ac:chgData name="RUSBY Nikki (SAFRAN SEATS)" userId="7b3f03df-f48e-4897-8aaf-c75514d59911" providerId="ADAL" clId="{911521C8-EA8C-49F8-A87F-C67601205D35}" dt="2026-07-05T19:32:07.544" v="4224" actId="12"/>
          <ac:spMkLst>
            <pc:docMk/>
            <pc:sldMk cId="3161030417" sldId="260"/>
            <ac:spMk id="3" creationId="{1796860D-D4B2-A68D-2409-7BA31EAE94C2}"/>
          </ac:spMkLst>
        </pc:spChg>
        <pc:spChg chg="add mod">
          <ac:chgData name="RUSBY Nikki (SAFRAN SEATS)" userId="7b3f03df-f48e-4897-8aaf-c75514d59911" providerId="ADAL" clId="{911521C8-EA8C-49F8-A87F-C67601205D35}" dt="2026-07-05T19:32:13.313" v="4225" actId="12"/>
          <ac:spMkLst>
            <pc:docMk/>
            <pc:sldMk cId="3161030417" sldId="260"/>
            <ac:spMk id="5" creationId="{19728D8D-E6A4-9256-1297-2CA185D56321}"/>
          </ac:spMkLst>
        </pc:spChg>
      </pc:sldChg>
      <pc:sldChg chg="addSp modSp mod modAnim">
        <pc:chgData name="RUSBY Nikki (SAFRAN SEATS)" userId="7b3f03df-f48e-4897-8aaf-c75514d59911" providerId="ADAL" clId="{911521C8-EA8C-49F8-A87F-C67601205D35}" dt="2026-07-05T19:32:55.571" v="4235" actId="27636"/>
        <pc:sldMkLst>
          <pc:docMk/>
          <pc:sldMk cId="3530512896" sldId="261"/>
        </pc:sldMkLst>
        <pc:spChg chg="mod">
          <ac:chgData name="RUSBY Nikki (SAFRAN SEATS)" userId="7b3f03df-f48e-4897-8aaf-c75514d59911" providerId="ADAL" clId="{911521C8-EA8C-49F8-A87F-C67601205D35}" dt="2026-07-05T19:32:55.571" v="4235" actId="27636"/>
          <ac:spMkLst>
            <pc:docMk/>
            <pc:sldMk cId="3530512896" sldId="261"/>
            <ac:spMk id="3" creationId="{7FF3E18E-65F0-EAC0-B810-2660D8F48590}"/>
          </ac:spMkLst>
        </pc:spChg>
      </pc:sldChg>
      <pc:sldChg chg="addSp delSp modSp mod modAnim modNotesTx">
        <pc:chgData name="RUSBY Nikki (SAFRAN SEATS)" userId="7b3f03df-f48e-4897-8aaf-c75514d59911" providerId="ADAL" clId="{911521C8-EA8C-49F8-A87F-C67601205D35}" dt="2026-07-05T19:19:16.354" v="4197"/>
        <pc:sldMkLst>
          <pc:docMk/>
          <pc:sldMk cId="1277828078" sldId="262"/>
        </pc:sldMkLst>
        <pc:spChg chg="mod">
          <ac:chgData name="RUSBY Nikki (SAFRAN SEATS)" userId="7b3f03df-f48e-4897-8aaf-c75514d59911" providerId="ADAL" clId="{911521C8-EA8C-49F8-A87F-C67601205D35}" dt="2026-07-02T06:20:21.260" v="1993" actId="5793"/>
          <ac:spMkLst>
            <pc:docMk/>
            <pc:sldMk cId="1277828078" sldId="262"/>
            <ac:spMk id="2" creationId="{6AB2A3D5-B13C-5736-396E-98549CB15970}"/>
          </ac:spMkLst>
        </pc:spChg>
        <pc:spChg chg="mod">
          <ac:chgData name="RUSBY Nikki (SAFRAN SEATS)" userId="7b3f03df-f48e-4897-8aaf-c75514d59911" providerId="ADAL" clId="{911521C8-EA8C-49F8-A87F-C67601205D35}" dt="2026-07-02T13:32:35.110" v="3924" actId="20577"/>
          <ac:spMkLst>
            <pc:docMk/>
            <pc:sldMk cId="1277828078" sldId="262"/>
            <ac:spMk id="3" creationId="{82DBD3D1-8111-947F-5A57-9A9F893E3AC5}"/>
          </ac:spMkLst>
        </pc:spChg>
        <pc:spChg chg="add mod">
          <ac:chgData name="RUSBY Nikki (SAFRAN SEATS)" userId="7b3f03df-f48e-4897-8aaf-c75514d59911" providerId="ADAL" clId="{911521C8-EA8C-49F8-A87F-C67601205D35}" dt="2026-07-05T18:26:48.786" v="4117" actId="1076"/>
          <ac:spMkLst>
            <pc:docMk/>
            <pc:sldMk cId="1277828078" sldId="262"/>
            <ac:spMk id="6" creationId="{42EE74A2-E512-0C10-F87D-FE1374EC9BF6}"/>
          </ac:spMkLst>
        </pc:spChg>
        <pc:spChg chg="add mod">
          <ac:chgData name="RUSBY Nikki (SAFRAN SEATS)" userId="7b3f03df-f48e-4897-8aaf-c75514d59911" providerId="ADAL" clId="{911521C8-EA8C-49F8-A87F-C67601205D35}" dt="2026-07-05T18:26:55.268" v="4118" actId="1076"/>
          <ac:spMkLst>
            <pc:docMk/>
            <pc:sldMk cId="1277828078" sldId="262"/>
            <ac:spMk id="47" creationId="{EBA735D1-95C1-9D26-B445-FB6A92108699}"/>
          </ac:spMkLst>
        </pc:spChg>
        <pc:spChg chg="add mod">
          <ac:chgData name="RUSBY Nikki (SAFRAN SEATS)" userId="7b3f03df-f48e-4897-8aaf-c75514d59911" providerId="ADAL" clId="{911521C8-EA8C-49F8-A87F-C67601205D35}" dt="2026-07-05T18:27:07.219" v="4120" actId="1076"/>
          <ac:spMkLst>
            <pc:docMk/>
            <pc:sldMk cId="1277828078" sldId="262"/>
            <ac:spMk id="48" creationId="{027F622A-58C6-6CFA-2B2A-F1C8BBBE20BE}"/>
          </ac:spMkLst>
        </pc:spChg>
        <pc:spChg chg="add mod">
          <ac:chgData name="RUSBY Nikki (SAFRAN SEATS)" userId="7b3f03df-f48e-4897-8aaf-c75514d59911" providerId="ADAL" clId="{911521C8-EA8C-49F8-A87F-C67601205D35}" dt="2026-07-05T18:27:11.438" v="4121" actId="1076"/>
          <ac:spMkLst>
            <pc:docMk/>
            <pc:sldMk cId="1277828078" sldId="262"/>
            <ac:spMk id="49" creationId="{4970F9DA-900B-E946-30DE-EFD9ECCF91D3}"/>
          </ac:spMkLst>
        </pc:spChg>
        <pc:spChg chg="add mod">
          <ac:chgData name="RUSBY Nikki (SAFRAN SEATS)" userId="7b3f03df-f48e-4897-8aaf-c75514d59911" providerId="ADAL" clId="{911521C8-EA8C-49F8-A87F-C67601205D35}" dt="2026-07-05T18:27:15.267" v="4122" actId="1076"/>
          <ac:spMkLst>
            <pc:docMk/>
            <pc:sldMk cId="1277828078" sldId="262"/>
            <ac:spMk id="50" creationId="{B5617CD4-DF8C-62E0-B913-E2388E5CB43D}"/>
          </ac:spMkLst>
        </pc:spChg>
        <pc:spChg chg="add mod">
          <ac:chgData name="RUSBY Nikki (SAFRAN SEATS)" userId="7b3f03df-f48e-4897-8aaf-c75514d59911" providerId="ADAL" clId="{911521C8-EA8C-49F8-A87F-C67601205D35}" dt="2026-07-05T18:27:18.106" v="4123" actId="1076"/>
          <ac:spMkLst>
            <pc:docMk/>
            <pc:sldMk cId="1277828078" sldId="262"/>
            <ac:spMk id="51" creationId="{CBD87C68-00F7-C11B-A1A5-A5CD263DB1A5}"/>
          </ac:spMkLst>
        </pc:spChg>
        <pc:spChg chg="add mod">
          <ac:chgData name="RUSBY Nikki (SAFRAN SEATS)" userId="7b3f03df-f48e-4897-8aaf-c75514d59911" providerId="ADAL" clId="{911521C8-EA8C-49F8-A87F-C67601205D35}" dt="2026-07-05T18:27:26.985" v="4124" actId="1076"/>
          <ac:spMkLst>
            <pc:docMk/>
            <pc:sldMk cId="1277828078" sldId="262"/>
            <ac:spMk id="52" creationId="{38821595-53F5-1041-CCCA-19FE0DE3E1AA}"/>
          </ac:spMkLst>
        </pc:spChg>
        <pc:spChg chg="add mod">
          <ac:chgData name="RUSBY Nikki (SAFRAN SEATS)" userId="7b3f03df-f48e-4897-8aaf-c75514d59911" providerId="ADAL" clId="{911521C8-EA8C-49F8-A87F-C67601205D35}" dt="2026-07-05T18:27:29.908" v="4125" actId="1076"/>
          <ac:spMkLst>
            <pc:docMk/>
            <pc:sldMk cId="1277828078" sldId="262"/>
            <ac:spMk id="53" creationId="{C02BA109-ED9D-19A0-E04E-4FCFD1FF7EE4}"/>
          </ac:spMkLst>
        </pc:spChg>
        <pc:spChg chg="add mod">
          <ac:chgData name="RUSBY Nikki (SAFRAN SEATS)" userId="7b3f03df-f48e-4897-8aaf-c75514d59911" providerId="ADAL" clId="{911521C8-EA8C-49F8-A87F-C67601205D35}" dt="2026-07-05T18:21:23.419" v="4107" actId="1076"/>
          <ac:spMkLst>
            <pc:docMk/>
            <pc:sldMk cId="1277828078" sldId="262"/>
            <ac:spMk id="54" creationId="{21195693-7C08-1D4F-24B8-58B6C3FD9BFE}"/>
          </ac:spMkLst>
        </pc:spChg>
      </pc:sldChg>
      <pc:sldChg chg="addSp delSp modSp mod setBg modAnim modNotesTx">
        <pc:chgData name="RUSBY Nikki (SAFRAN SEATS)" userId="7b3f03df-f48e-4897-8aaf-c75514d59911" providerId="ADAL" clId="{911521C8-EA8C-49F8-A87F-C67601205D35}" dt="2026-07-09T09:10:01.089" v="4341" actId="20577"/>
        <pc:sldMkLst>
          <pc:docMk/>
          <pc:sldMk cId="321786823" sldId="263"/>
        </pc:sldMkLst>
        <pc:spChg chg="add mod">
          <ac:chgData name="RUSBY Nikki (SAFRAN SEATS)" userId="7b3f03df-f48e-4897-8aaf-c75514d59911" providerId="ADAL" clId="{911521C8-EA8C-49F8-A87F-C67601205D35}" dt="2026-07-03T06:39:01.538" v="4071" actId="20577"/>
          <ac:spMkLst>
            <pc:docMk/>
            <pc:sldMk cId="321786823" sldId="263"/>
            <ac:spMk id="5" creationId="{D47CFC4D-40E9-71E3-CFBF-93E6B3769371}"/>
          </ac:spMkLst>
        </pc:spChg>
      </pc:sldChg>
      <pc:sldChg chg="addSp modSp mod modAnim">
        <pc:chgData name="RUSBY Nikki (SAFRAN SEATS)" userId="7b3f03df-f48e-4897-8aaf-c75514d59911" providerId="ADAL" clId="{911521C8-EA8C-49F8-A87F-C67601205D35}" dt="2026-07-05T19:20:26.406" v="4207"/>
        <pc:sldMkLst>
          <pc:docMk/>
          <pc:sldMk cId="1137676232" sldId="264"/>
        </pc:sldMkLst>
        <pc:spChg chg="mod">
          <ac:chgData name="RUSBY Nikki (SAFRAN SEATS)" userId="7b3f03df-f48e-4897-8aaf-c75514d59911" providerId="ADAL" clId="{911521C8-EA8C-49F8-A87F-C67601205D35}" dt="2026-06-23T14:47:28.844" v="1833" actId="115"/>
          <ac:spMkLst>
            <pc:docMk/>
            <pc:sldMk cId="1137676232" sldId="264"/>
            <ac:spMk id="3" creationId="{1E5FFCB5-D8BB-6374-570C-68F49960667C}"/>
          </ac:spMkLst>
        </pc:spChg>
        <pc:spChg chg="add mod">
          <ac:chgData name="RUSBY Nikki (SAFRAN SEATS)" userId="7b3f03df-f48e-4897-8aaf-c75514d59911" providerId="ADAL" clId="{911521C8-EA8C-49F8-A87F-C67601205D35}" dt="2026-06-25T06:50:06.282" v="1874" actId="14100"/>
          <ac:spMkLst>
            <pc:docMk/>
            <pc:sldMk cId="1137676232" sldId="264"/>
            <ac:spMk id="6" creationId="{37173F4C-3E78-0837-1C14-CA7E21144BEC}"/>
          </ac:spMkLst>
        </pc:spChg>
        <pc:spChg chg="add mod">
          <ac:chgData name="RUSBY Nikki (SAFRAN SEATS)" userId="7b3f03df-f48e-4897-8aaf-c75514d59911" providerId="ADAL" clId="{911521C8-EA8C-49F8-A87F-C67601205D35}" dt="2026-07-02T13:39:54.634" v="4003" actId="20577"/>
          <ac:spMkLst>
            <pc:docMk/>
            <pc:sldMk cId="1137676232" sldId="264"/>
            <ac:spMk id="7" creationId="{F530BCE7-AF19-C64C-E9F8-8E232C9DF964}"/>
          </ac:spMkLst>
        </pc:spChg>
      </pc:sldChg>
      <pc:sldChg chg="addSp delSp modSp mod">
        <pc:chgData name="RUSBY Nikki (SAFRAN SEATS)" userId="7b3f03df-f48e-4897-8aaf-c75514d59911" providerId="ADAL" clId="{911521C8-EA8C-49F8-A87F-C67601205D35}" dt="2026-07-02T13:36:48.431" v="3959" actId="313"/>
        <pc:sldMkLst>
          <pc:docMk/>
          <pc:sldMk cId="2607301733" sldId="265"/>
        </pc:sldMkLst>
        <pc:spChg chg="mod">
          <ac:chgData name="RUSBY Nikki (SAFRAN SEATS)" userId="7b3f03df-f48e-4897-8aaf-c75514d59911" providerId="ADAL" clId="{911521C8-EA8C-49F8-A87F-C67601205D35}" dt="2026-07-02T13:36:48.431" v="3959" actId="313"/>
          <ac:spMkLst>
            <pc:docMk/>
            <pc:sldMk cId="2607301733" sldId="265"/>
            <ac:spMk id="2" creationId="{75A86977-809F-6619-3B1E-1AD8F1774CC6}"/>
          </ac:spMkLst>
        </pc:spChg>
        <pc:graphicFrameChg chg="add mod modGraphic">
          <ac:chgData name="RUSBY Nikki (SAFRAN SEATS)" userId="7b3f03df-f48e-4897-8aaf-c75514d59911" providerId="ADAL" clId="{911521C8-EA8C-49F8-A87F-C67601205D35}" dt="2026-06-23T14:30:14.863" v="1399" actId="1076"/>
          <ac:graphicFrameMkLst>
            <pc:docMk/>
            <pc:sldMk cId="2607301733" sldId="265"/>
            <ac:graphicFrameMk id="6" creationId="{3A8C40EF-B7DB-564E-9BBD-0B0DE321A052}"/>
          </ac:graphicFrameMkLst>
        </pc:graphicFrameChg>
      </pc:sldChg>
      <pc:sldChg chg="addSp delSp modSp mod setBg modNotesTx">
        <pc:chgData name="RUSBY Nikki (SAFRAN SEATS)" userId="7b3f03df-f48e-4897-8aaf-c75514d59911" providerId="ADAL" clId="{911521C8-EA8C-49F8-A87F-C67601205D35}" dt="2026-07-09T09:18:31.037" v="4543" actId="14734"/>
        <pc:sldMkLst>
          <pc:docMk/>
          <pc:sldMk cId="268653495" sldId="267"/>
        </pc:sldMkLst>
        <pc:graphicFrameChg chg="add del mod modGraphic">
          <ac:chgData name="RUSBY Nikki (SAFRAN SEATS)" userId="7b3f03df-f48e-4897-8aaf-c75514d59911" providerId="ADAL" clId="{911521C8-EA8C-49F8-A87F-C67601205D35}" dt="2026-07-09T09:18:31.037" v="4543" actId="14734"/>
          <ac:graphicFrameMkLst>
            <pc:docMk/>
            <pc:sldMk cId="268653495" sldId="267"/>
            <ac:graphicFrameMk id="4" creationId="{32940361-9E40-0E25-1D36-DE756D3D6913}"/>
          </ac:graphicFrameMkLst>
        </pc:graphicFrameChg>
      </pc:sldChg>
      <pc:sldChg chg="addSp delSp modSp mod setBg modAnim modNotesTx">
        <pc:chgData name="RUSBY Nikki (SAFRAN SEATS)" userId="7b3f03df-f48e-4897-8aaf-c75514d59911" providerId="ADAL" clId="{911521C8-EA8C-49F8-A87F-C67601205D35}" dt="2026-07-09T09:19:07.767" v="4545" actId="20577"/>
        <pc:sldMkLst>
          <pc:docMk/>
          <pc:sldMk cId="3249616825" sldId="268"/>
        </pc:sldMkLst>
        <pc:spChg chg="add mod">
          <ac:chgData name="RUSBY Nikki (SAFRAN SEATS)" userId="7b3f03df-f48e-4897-8aaf-c75514d59911" providerId="ADAL" clId="{911521C8-EA8C-49F8-A87F-C67601205D35}" dt="2026-06-23T14:48:27.151" v="1841" actId="115"/>
          <ac:spMkLst>
            <pc:docMk/>
            <pc:sldMk cId="3249616825" sldId="268"/>
            <ac:spMk id="7" creationId="{8A2D9B97-F3E4-218D-1E64-DC6E81732CD4}"/>
          </ac:spMkLst>
        </pc:spChg>
      </pc:sldChg>
      <pc:sldChg chg="addSp modSp mod modAnim modNotesTx">
        <pc:chgData name="RUSBY Nikki (SAFRAN SEATS)" userId="7b3f03df-f48e-4897-8aaf-c75514d59911" providerId="ADAL" clId="{911521C8-EA8C-49F8-A87F-C67601205D35}" dt="2026-07-05T19:33:24.181" v="4237" actId="12"/>
        <pc:sldMkLst>
          <pc:docMk/>
          <pc:sldMk cId="2601795806" sldId="269"/>
        </pc:sldMkLst>
        <pc:spChg chg="mod">
          <ac:chgData name="RUSBY Nikki (SAFRAN SEATS)" userId="7b3f03df-f48e-4897-8aaf-c75514d59911" providerId="ADAL" clId="{911521C8-EA8C-49F8-A87F-C67601205D35}" dt="2026-07-05T19:33:24.181" v="4237" actId="12"/>
          <ac:spMkLst>
            <pc:docMk/>
            <pc:sldMk cId="2601795806" sldId="269"/>
            <ac:spMk id="3" creationId="{6A47945F-B496-99E2-D469-7ACE3FEC7CF5}"/>
          </ac:spMkLst>
        </pc:spChg>
      </pc:sldChg>
      <pc:sldChg chg="addSp modSp mod ord modAnim">
        <pc:chgData name="RUSBY Nikki (SAFRAN SEATS)" userId="7b3f03df-f48e-4897-8aaf-c75514d59911" providerId="ADAL" clId="{911521C8-EA8C-49F8-A87F-C67601205D35}" dt="2026-07-05T19:33:32.227" v="4238" actId="12"/>
        <pc:sldMkLst>
          <pc:docMk/>
          <pc:sldMk cId="4104565990" sldId="270"/>
        </pc:sldMkLst>
        <pc:spChg chg="mod">
          <ac:chgData name="RUSBY Nikki (SAFRAN SEATS)" userId="7b3f03df-f48e-4897-8aaf-c75514d59911" providerId="ADAL" clId="{911521C8-EA8C-49F8-A87F-C67601205D35}" dt="2026-07-05T19:33:32.227" v="4238" actId="12"/>
          <ac:spMkLst>
            <pc:docMk/>
            <pc:sldMk cId="4104565990" sldId="270"/>
            <ac:spMk id="3" creationId="{5D44DCC0-C2C3-3F7B-6C4A-9C648AF44B8F}"/>
          </ac:spMkLst>
        </pc:spChg>
      </pc:sldChg>
      <pc:sldChg chg="addSp delSp modSp new mod modAnim modNotesTx">
        <pc:chgData name="RUSBY Nikki (SAFRAN SEATS)" userId="7b3f03df-f48e-4897-8aaf-c75514d59911" providerId="ADAL" clId="{911521C8-EA8C-49F8-A87F-C67601205D35}" dt="2026-07-05T19:36:06.592" v="4248"/>
        <pc:sldMkLst>
          <pc:docMk/>
          <pc:sldMk cId="1278579184" sldId="271"/>
        </pc:sldMkLst>
        <pc:spChg chg="add mod">
          <ac:chgData name="RUSBY Nikki (SAFRAN SEATS)" userId="7b3f03df-f48e-4897-8aaf-c75514d59911" providerId="ADAL" clId="{911521C8-EA8C-49F8-A87F-C67601205D35}" dt="2026-07-05T19:32:27.305" v="4226" actId="12"/>
          <ac:spMkLst>
            <pc:docMk/>
            <pc:sldMk cId="1278579184" sldId="271"/>
            <ac:spMk id="6" creationId="{F2FA7153-3A0A-5BE8-5843-73475525A32E}"/>
          </ac:spMkLst>
        </pc:spChg>
      </pc:sldChg>
      <pc:sldChg chg="addSp modSp new mod modAnim modNotesTx">
        <pc:chgData name="RUSBY Nikki (SAFRAN SEATS)" userId="7b3f03df-f48e-4897-8aaf-c75514d59911" providerId="ADAL" clId="{911521C8-EA8C-49F8-A87F-C67601205D35}" dt="2026-07-05T19:31:17.180" v="4220" actId="12"/>
        <pc:sldMkLst>
          <pc:docMk/>
          <pc:sldMk cId="2160532166" sldId="272"/>
        </pc:sldMkLst>
        <pc:spChg chg="mod">
          <ac:chgData name="RUSBY Nikki (SAFRAN SEATS)" userId="7b3f03df-f48e-4897-8aaf-c75514d59911" providerId="ADAL" clId="{911521C8-EA8C-49F8-A87F-C67601205D35}" dt="2026-07-02T06:59:50.071" v="2968" actId="115"/>
          <ac:spMkLst>
            <pc:docMk/>
            <pc:sldMk cId="2160532166" sldId="272"/>
            <ac:spMk id="2" creationId="{52838BC0-D315-6FA6-0DDF-1C6A1FF79850}"/>
          </ac:spMkLst>
        </pc:spChg>
        <pc:spChg chg="mod">
          <ac:chgData name="RUSBY Nikki (SAFRAN SEATS)" userId="7b3f03df-f48e-4897-8aaf-c75514d59911" providerId="ADAL" clId="{911521C8-EA8C-49F8-A87F-C67601205D35}" dt="2026-07-05T19:31:17.180" v="4220" actId="12"/>
          <ac:spMkLst>
            <pc:docMk/>
            <pc:sldMk cId="2160532166" sldId="272"/>
            <ac:spMk id="3" creationId="{DB5DDF80-4263-4322-A7FD-6DEA77598001}"/>
          </ac:spMkLst>
        </pc:spChg>
      </pc:sldChg>
      <pc:sldChg chg="modSp new mod">
        <pc:chgData name="RUSBY Nikki (SAFRAN SEATS)" userId="7b3f03df-f48e-4897-8aaf-c75514d59911" providerId="ADAL" clId="{911521C8-EA8C-49F8-A87F-C67601205D35}" dt="2026-07-05T19:34:01.331" v="4241" actId="122"/>
        <pc:sldMkLst>
          <pc:docMk/>
          <pc:sldMk cId="4056919423" sldId="273"/>
        </pc:sldMkLst>
        <pc:spChg chg="mod">
          <ac:chgData name="RUSBY Nikki (SAFRAN SEATS)" userId="7b3f03df-f48e-4897-8aaf-c75514d59911" providerId="ADAL" clId="{911521C8-EA8C-49F8-A87F-C67601205D35}" dt="2026-07-05T19:34:01.331" v="4241" actId="122"/>
          <ac:spMkLst>
            <pc:docMk/>
            <pc:sldMk cId="4056919423" sldId="273"/>
            <ac:spMk id="2" creationId="{5F524C31-2199-09E2-448E-48AE6835F589}"/>
          </ac:spMkLst>
        </pc:spChg>
        <pc:spChg chg="mod">
          <ac:chgData name="RUSBY Nikki (SAFRAN SEATS)" userId="7b3f03df-f48e-4897-8aaf-c75514d59911" providerId="ADAL" clId="{911521C8-EA8C-49F8-A87F-C67601205D35}" dt="2026-07-05T19:33:43.892" v="4239" actId="12"/>
          <ac:spMkLst>
            <pc:docMk/>
            <pc:sldMk cId="4056919423" sldId="273"/>
            <ac:spMk id="3" creationId="{A4388F55-6904-5D0D-C155-1943959DF457}"/>
          </ac:spMkLst>
        </pc:spChg>
      </pc:sldChg>
      <pc:sldChg chg="addSp delSp modSp new mod">
        <pc:chgData name="RUSBY Nikki (SAFRAN SEATS)" userId="7b3f03df-f48e-4897-8aaf-c75514d59911" providerId="ADAL" clId="{911521C8-EA8C-49F8-A87F-C67601205D35}" dt="2026-07-13T06:53:58.415" v="4617"/>
        <pc:sldMkLst>
          <pc:docMk/>
          <pc:sldMk cId="2560966734" sldId="274"/>
        </pc:sldMkLst>
        <pc:spChg chg="mod">
          <ac:chgData name="RUSBY Nikki (SAFRAN SEATS)" userId="7b3f03df-f48e-4897-8aaf-c75514d59911" providerId="ADAL" clId="{911521C8-EA8C-49F8-A87F-C67601205D35}" dt="2026-07-13T06:53:35.574" v="4615" actId="122"/>
          <ac:spMkLst>
            <pc:docMk/>
            <pc:sldMk cId="2560966734" sldId="274"/>
            <ac:spMk id="2" creationId="{D858F7A3-8874-D41B-A097-37F3DBDBD6C2}"/>
          </ac:spMkLst>
        </pc:spChg>
        <pc:spChg chg="del">
          <ac:chgData name="RUSBY Nikki (SAFRAN SEATS)" userId="7b3f03df-f48e-4897-8aaf-c75514d59911" providerId="ADAL" clId="{911521C8-EA8C-49F8-A87F-C67601205D35}" dt="2026-07-13T06:39:12.386" v="4582" actId="3680"/>
          <ac:spMkLst>
            <pc:docMk/>
            <pc:sldMk cId="2560966734" sldId="274"/>
            <ac:spMk id="3" creationId="{58145E07-424E-53A1-BA71-EEB24AEEA41B}"/>
          </ac:spMkLst>
        </pc:spChg>
        <pc:spChg chg="add del mod">
          <ac:chgData name="RUSBY Nikki (SAFRAN SEATS)" userId="7b3f03df-f48e-4897-8aaf-c75514d59911" providerId="ADAL" clId="{911521C8-EA8C-49F8-A87F-C67601205D35}" dt="2026-07-13T06:52:53.626" v="4605" actId="22"/>
          <ac:spMkLst>
            <pc:docMk/>
            <pc:sldMk cId="2560966734" sldId="274"/>
            <ac:spMk id="6" creationId="{F09A453B-613F-14B5-9071-8E597943E21E}"/>
          </ac:spMkLst>
        </pc:spChg>
        <pc:graphicFrameChg chg="add del mod ord modGraphic">
          <ac:chgData name="RUSBY Nikki (SAFRAN SEATS)" userId="7b3f03df-f48e-4897-8aaf-c75514d59911" providerId="ADAL" clId="{911521C8-EA8C-49F8-A87F-C67601205D35}" dt="2026-07-13T06:46:49.368" v="4604" actId="478"/>
          <ac:graphicFrameMkLst>
            <pc:docMk/>
            <pc:sldMk cId="2560966734" sldId="274"/>
            <ac:graphicFrameMk id="4" creationId="{86387A6C-3948-BCB8-DA10-DF12E25328AD}"/>
          </ac:graphicFrameMkLst>
        </pc:graphicFrameChg>
        <pc:picChg chg="add mod ord">
          <ac:chgData name="RUSBY Nikki (SAFRAN SEATS)" userId="7b3f03df-f48e-4897-8aaf-c75514d59911" providerId="ADAL" clId="{911521C8-EA8C-49F8-A87F-C67601205D35}" dt="2026-07-13T06:53:11.381" v="4609" actId="14100"/>
          <ac:picMkLst>
            <pc:docMk/>
            <pc:sldMk cId="2560966734" sldId="274"/>
            <ac:picMk id="8" creationId="{DF2C9C64-A54A-6C24-009E-54580BBEFA9D}"/>
          </ac:picMkLst>
        </pc:picChg>
        <pc:picChg chg="add mod">
          <ac:chgData name="RUSBY Nikki (SAFRAN SEATS)" userId="7b3f03df-f48e-4897-8aaf-c75514d59911" providerId="ADAL" clId="{911521C8-EA8C-49F8-A87F-C67601205D35}" dt="2026-07-13T06:53:47.811" v="4616"/>
          <ac:picMkLst>
            <pc:docMk/>
            <pc:sldMk cId="2560966734" sldId="274"/>
            <ac:picMk id="9" creationId="{E4D2BB20-37A3-429E-C1DE-7F9810CA8850}"/>
          </ac:picMkLst>
        </pc:picChg>
        <pc:picChg chg="add mod">
          <ac:chgData name="RUSBY Nikki (SAFRAN SEATS)" userId="7b3f03df-f48e-4897-8aaf-c75514d59911" providerId="ADAL" clId="{911521C8-EA8C-49F8-A87F-C67601205D35}" dt="2026-07-13T06:53:58.415" v="4617"/>
          <ac:picMkLst>
            <pc:docMk/>
            <pc:sldMk cId="2560966734" sldId="274"/>
            <ac:picMk id="10" creationId="{EDDE798A-23DD-164F-F7F3-4F4FC3748465}"/>
          </ac:picMkLst>
        </pc:picChg>
      </pc:sldChg>
      <pc:sldChg chg="addSp delSp modSp new mod ord">
        <pc:chgData name="RUSBY Nikki (SAFRAN SEATS)" userId="7b3f03df-f48e-4897-8aaf-c75514d59911" providerId="ADAL" clId="{911521C8-EA8C-49F8-A87F-C67601205D35}" dt="2026-07-13T18:03:24.519" v="4653" actId="1076"/>
        <pc:sldMkLst>
          <pc:docMk/>
          <pc:sldMk cId="2500851778" sldId="275"/>
        </pc:sldMkLst>
        <pc:spChg chg="del">
          <ac:chgData name="RUSBY Nikki (SAFRAN SEATS)" userId="7b3f03df-f48e-4897-8aaf-c75514d59911" providerId="ADAL" clId="{911521C8-EA8C-49F8-A87F-C67601205D35}" dt="2026-07-13T18:02:28.086" v="4642" actId="478"/>
          <ac:spMkLst>
            <pc:docMk/>
            <pc:sldMk cId="2500851778" sldId="275"/>
            <ac:spMk id="2" creationId="{8E6DF163-B8AE-01F2-35B3-D3C051C6AC6F}"/>
          </ac:spMkLst>
        </pc:spChg>
        <pc:spChg chg="del">
          <ac:chgData name="RUSBY Nikki (SAFRAN SEATS)" userId="7b3f03df-f48e-4897-8aaf-c75514d59911" providerId="ADAL" clId="{911521C8-EA8C-49F8-A87F-C67601205D35}" dt="2026-07-13T18:00:36.275" v="4621"/>
          <ac:spMkLst>
            <pc:docMk/>
            <pc:sldMk cId="2500851778" sldId="275"/>
            <ac:spMk id="3" creationId="{C8F5E7D1-308A-B641-34BB-A9A96EDBD982}"/>
          </ac:spMkLst>
        </pc:spChg>
        <pc:spChg chg="add mod">
          <ac:chgData name="RUSBY Nikki (SAFRAN SEATS)" userId="7b3f03df-f48e-4897-8aaf-c75514d59911" providerId="ADAL" clId="{911521C8-EA8C-49F8-A87F-C67601205D35}" dt="2026-07-13T18:00:36.275" v="4621"/>
          <ac:spMkLst>
            <pc:docMk/>
            <pc:sldMk cId="2500851778" sldId="275"/>
            <ac:spMk id="6" creationId="{128EE525-7661-F978-7526-5D893B6A9028}"/>
          </ac:spMkLst>
        </pc:spChg>
        <pc:spChg chg="add del mod">
          <ac:chgData name="RUSBY Nikki (SAFRAN SEATS)" userId="7b3f03df-f48e-4897-8aaf-c75514d59911" providerId="ADAL" clId="{911521C8-EA8C-49F8-A87F-C67601205D35}" dt="2026-07-13T18:01:37.550" v="4629" actId="478"/>
          <ac:spMkLst>
            <pc:docMk/>
            <pc:sldMk cId="2500851778" sldId="275"/>
            <ac:spMk id="7" creationId="{256936EE-0E25-C16C-8F5A-2B2E2D73F312}"/>
          </ac:spMkLst>
        </pc:spChg>
        <pc:spChg chg="add del mod">
          <ac:chgData name="RUSBY Nikki (SAFRAN SEATS)" userId="7b3f03df-f48e-4897-8aaf-c75514d59911" providerId="ADAL" clId="{911521C8-EA8C-49F8-A87F-C67601205D35}" dt="2026-07-13T18:00:44.539" v="4624" actId="478"/>
          <ac:spMkLst>
            <pc:docMk/>
            <pc:sldMk cId="2500851778" sldId="275"/>
            <ac:spMk id="9" creationId="{701F8A65-6FEF-10D4-FF9F-FB15EB3838CE}"/>
          </ac:spMkLst>
        </pc:spChg>
        <pc:spChg chg="add mod">
          <ac:chgData name="RUSBY Nikki (SAFRAN SEATS)" userId="7b3f03df-f48e-4897-8aaf-c75514d59911" providerId="ADAL" clId="{911521C8-EA8C-49F8-A87F-C67601205D35}" dt="2026-07-13T18:01:49.707" v="4632" actId="1076"/>
          <ac:spMkLst>
            <pc:docMk/>
            <pc:sldMk cId="2500851778" sldId="275"/>
            <ac:spMk id="12" creationId="{38882C9A-80DE-D276-1907-071A10F0F19C}"/>
          </ac:spMkLst>
        </pc:spChg>
        <pc:spChg chg="add del mod">
          <ac:chgData name="RUSBY Nikki (SAFRAN SEATS)" userId="7b3f03df-f48e-4897-8aaf-c75514d59911" providerId="ADAL" clId="{911521C8-EA8C-49F8-A87F-C67601205D35}" dt="2026-07-13T18:02:23.916" v="4641" actId="478"/>
          <ac:spMkLst>
            <pc:docMk/>
            <pc:sldMk cId="2500851778" sldId="275"/>
            <ac:spMk id="13" creationId="{1637ACBA-16A3-FFEA-B185-66751CD7F577}"/>
          </ac:spMkLst>
        </pc:spChg>
        <pc:graphicFrameChg chg="add del mod">
          <ac:chgData name="RUSBY Nikki (SAFRAN SEATS)" userId="7b3f03df-f48e-4897-8aaf-c75514d59911" providerId="ADAL" clId="{911521C8-EA8C-49F8-A87F-C67601205D35}" dt="2026-07-13T18:00:38.169" v="4622" actId="478"/>
          <ac:graphicFrameMkLst>
            <pc:docMk/>
            <pc:sldMk cId="2500851778" sldId="275"/>
            <ac:graphicFrameMk id="4" creationId="{7DD3EF26-DA17-0C4D-5742-49E684F2CC11}"/>
          </ac:graphicFrameMkLst>
        </pc:graphicFrameChg>
        <pc:graphicFrameChg chg="add del mod modGraphic">
          <ac:chgData name="RUSBY Nikki (SAFRAN SEATS)" userId="7b3f03df-f48e-4897-8aaf-c75514d59911" providerId="ADAL" clId="{911521C8-EA8C-49F8-A87F-C67601205D35}" dt="2026-07-13T18:01:25.778" v="4627" actId="478"/>
          <ac:graphicFrameMkLst>
            <pc:docMk/>
            <pc:sldMk cId="2500851778" sldId="275"/>
            <ac:graphicFrameMk id="5" creationId="{FC908786-D867-E18F-F7E3-281A422F8C27}"/>
          </ac:graphicFrameMkLst>
        </pc:graphicFrameChg>
        <pc:graphicFrameChg chg="add del mod">
          <ac:chgData name="RUSBY Nikki (SAFRAN SEATS)" userId="7b3f03df-f48e-4897-8aaf-c75514d59911" providerId="ADAL" clId="{911521C8-EA8C-49F8-A87F-C67601205D35}" dt="2026-07-13T18:02:36.336" v="4644" actId="478"/>
          <ac:graphicFrameMkLst>
            <pc:docMk/>
            <pc:sldMk cId="2500851778" sldId="275"/>
            <ac:graphicFrameMk id="10" creationId="{E6D2EE48-BE40-A80C-CA84-648754694857}"/>
          </ac:graphicFrameMkLst>
        </pc:graphicFrameChg>
        <pc:graphicFrameChg chg="add mod modGraphic">
          <ac:chgData name="RUSBY Nikki (SAFRAN SEATS)" userId="7b3f03df-f48e-4897-8aaf-c75514d59911" providerId="ADAL" clId="{911521C8-EA8C-49F8-A87F-C67601205D35}" dt="2026-07-13T18:03:20.451" v="4652" actId="14100"/>
          <ac:graphicFrameMkLst>
            <pc:docMk/>
            <pc:sldMk cId="2500851778" sldId="275"/>
            <ac:graphicFrameMk id="11" creationId="{6608C236-49AC-04BB-774E-6C06647CC549}"/>
          </ac:graphicFrameMkLst>
        </pc:graphicFrameChg>
        <pc:picChg chg="add del mod">
          <ac:chgData name="RUSBY Nikki (SAFRAN SEATS)" userId="7b3f03df-f48e-4897-8aaf-c75514d59911" providerId="ADAL" clId="{911521C8-EA8C-49F8-A87F-C67601205D35}" dt="2026-07-13T18:01:29.900" v="4628" actId="478"/>
          <ac:picMkLst>
            <pc:docMk/>
            <pc:sldMk cId="2500851778" sldId="275"/>
            <ac:picMk id="2049" creationId="{FF25A52A-0E7E-5DC0-A756-51BCEB996F99}"/>
          </ac:picMkLst>
        </pc:picChg>
        <pc:picChg chg="add mod">
          <ac:chgData name="RUSBY Nikki (SAFRAN SEATS)" userId="7b3f03df-f48e-4897-8aaf-c75514d59911" providerId="ADAL" clId="{911521C8-EA8C-49F8-A87F-C67601205D35}" dt="2026-07-13T18:03:24.519" v="4653" actId="1076"/>
          <ac:picMkLst>
            <pc:docMk/>
            <pc:sldMk cId="2500851778" sldId="275"/>
            <ac:picMk id="2052" creationId="{F762882E-1E16-3000-9B7D-D78698A7677A}"/>
          </ac:picMkLst>
        </pc:picChg>
      </pc:sldChg>
      <pc:sldChg chg="addSp delSp modSp new mod">
        <pc:chgData name="RUSBY Nikki (SAFRAN SEATS)" userId="7b3f03df-f48e-4897-8aaf-c75514d59911" providerId="ADAL" clId="{911521C8-EA8C-49F8-A87F-C67601205D35}" dt="2026-07-13T18:06:19.435" v="4729" actId="20577"/>
        <pc:sldMkLst>
          <pc:docMk/>
          <pc:sldMk cId="4212026389" sldId="276"/>
        </pc:sldMkLst>
        <pc:spChg chg="del">
          <ac:chgData name="RUSBY Nikki (SAFRAN SEATS)" userId="7b3f03df-f48e-4897-8aaf-c75514d59911" providerId="ADAL" clId="{911521C8-EA8C-49F8-A87F-C67601205D35}" dt="2026-07-13T18:04:20.370" v="4656" actId="478"/>
          <ac:spMkLst>
            <pc:docMk/>
            <pc:sldMk cId="4212026389" sldId="276"/>
            <ac:spMk id="2" creationId="{9A41FEFE-2EF3-B0F2-E812-63154EE823B0}"/>
          </ac:spMkLst>
        </pc:spChg>
        <pc:spChg chg="del mod">
          <ac:chgData name="RUSBY Nikki (SAFRAN SEATS)" userId="7b3f03df-f48e-4897-8aaf-c75514d59911" providerId="ADAL" clId="{911521C8-EA8C-49F8-A87F-C67601205D35}" dt="2026-07-13T18:04:22.947" v="4657" actId="478"/>
          <ac:spMkLst>
            <pc:docMk/>
            <pc:sldMk cId="4212026389" sldId="276"/>
            <ac:spMk id="3" creationId="{B53FC0D1-487C-AF70-9F23-BADE70EBE900}"/>
          </ac:spMkLst>
        </pc:spChg>
        <pc:spChg chg="add mod">
          <ac:chgData name="RUSBY Nikki (SAFRAN SEATS)" userId="7b3f03df-f48e-4897-8aaf-c75514d59911" providerId="ADAL" clId="{911521C8-EA8C-49F8-A87F-C67601205D35}" dt="2026-07-13T18:06:19.435" v="4729" actId="20577"/>
          <ac:spMkLst>
            <pc:docMk/>
            <pc:sldMk cId="4212026389" sldId="276"/>
            <ac:spMk id="5" creationId="{F737E689-516A-F660-D033-ED786A3120C2}"/>
          </ac:spMkLst>
        </pc:spChg>
        <pc:graphicFrameChg chg="add mod modGraphic">
          <ac:chgData name="RUSBY Nikki (SAFRAN SEATS)" userId="7b3f03df-f48e-4897-8aaf-c75514d59911" providerId="ADAL" clId="{911521C8-EA8C-49F8-A87F-C67601205D35}" dt="2026-07-13T18:05:16.731" v="4663" actId="14100"/>
          <ac:graphicFrameMkLst>
            <pc:docMk/>
            <pc:sldMk cId="4212026389" sldId="276"/>
            <ac:graphicFrameMk id="4" creationId="{55037F59-5B97-0303-F587-D50331D5E08E}"/>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41C68CF4-AD02-4180-8B2A-CBAE28FE96CE}" type="datetimeFigureOut">
              <a:rPr lang="en-GB" smtClean="0"/>
              <a:t>13/07/2026</a:t>
            </a:fld>
            <a:endParaRPr lang="en-GB"/>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7C0A268A-E647-4732-9C40-241E26768F25}" type="slidenum">
              <a:rPr lang="en-GB" smtClean="0"/>
              <a:t>‹#›</a:t>
            </a:fld>
            <a:endParaRPr lang="en-GB"/>
          </a:p>
        </p:txBody>
      </p:sp>
    </p:spTree>
    <p:extLst>
      <p:ext uri="{BB962C8B-B14F-4D97-AF65-F5344CB8AC3E}">
        <p14:creationId xmlns:p14="http://schemas.microsoft.com/office/powerpoint/2010/main" val="767243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0A268A-E647-4732-9C40-241E26768F25}" type="slidenum">
              <a:rPr lang="en-GB" smtClean="0"/>
              <a:t>3</a:t>
            </a:fld>
            <a:endParaRPr lang="en-GB"/>
          </a:p>
        </p:txBody>
      </p:sp>
    </p:spTree>
    <p:extLst>
      <p:ext uri="{BB962C8B-B14F-4D97-AF65-F5344CB8AC3E}">
        <p14:creationId xmlns:p14="http://schemas.microsoft.com/office/powerpoint/2010/main" val="2219918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Safran Seats is one of the world's leading aircraft seating manufacturers, supplying passenger seating solutions to major airlines worldwide. British Airways continues to invest in premium cabin upgrades to improve passenger comfort, privacy, and customer satisfaction.</a:t>
            </a:r>
          </a:p>
          <a:p>
            <a:r>
              <a:rPr lang="en-GB" dirty="0"/>
              <a:t>The proposed project supports British Airways' strategy of enhancing its long-haul Business Class product through improved passenger experience, sustainability, and operational efficiency.</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4</a:t>
            </a:fld>
            <a:endParaRPr lang="en-GB"/>
          </a:p>
        </p:txBody>
      </p:sp>
    </p:spTree>
    <p:extLst>
      <p:ext uri="{BB962C8B-B14F-4D97-AF65-F5344CB8AC3E}">
        <p14:creationId xmlns:p14="http://schemas.microsoft.com/office/powerpoint/2010/main" val="3213624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Justification for Project Selection</a:t>
            </a:r>
            <a:endParaRPr lang="en-GB" dirty="0"/>
          </a:p>
          <a:p>
            <a:r>
              <a:rPr lang="en-GB" dirty="0"/>
              <a:t>This project was selected because it demonstrates the complexity of managing engineering, manufacturing, quality, and regulatory activities simultaneously. It provides an excellent example of how project management techniques contribute to successful project delivery.</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5</a:t>
            </a:fld>
            <a:endParaRPr lang="en-GB"/>
          </a:p>
        </p:txBody>
      </p:sp>
    </p:spTree>
    <p:extLst>
      <p:ext uri="{BB962C8B-B14F-4D97-AF65-F5344CB8AC3E}">
        <p14:creationId xmlns:p14="http://schemas.microsoft.com/office/powerpoint/2010/main" val="3641145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Specific – Measurable – Achievable – Realistic – Time </a:t>
            </a:r>
          </a:p>
        </p:txBody>
      </p:sp>
      <p:sp>
        <p:nvSpPr>
          <p:cNvPr id="4" name="Slide Number Placeholder 3"/>
          <p:cNvSpPr>
            <a:spLocks noGrp="1"/>
          </p:cNvSpPr>
          <p:nvPr>
            <p:ph type="sldNum" sz="quarter" idx="5"/>
          </p:nvPr>
        </p:nvSpPr>
        <p:spPr/>
        <p:txBody>
          <a:bodyPr/>
          <a:lstStyle/>
          <a:p>
            <a:fld id="{7C0A268A-E647-4732-9C40-241E26768F25}" type="slidenum">
              <a:rPr lang="en-GB" smtClean="0"/>
              <a:t>6</a:t>
            </a:fld>
            <a:endParaRPr lang="en-GB"/>
          </a:p>
        </p:txBody>
      </p:sp>
    </p:spTree>
    <p:extLst>
      <p:ext uri="{BB962C8B-B14F-4D97-AF65-F5344CB8AC3E}">
        <p14:creationId xmlns:p14="http://schemas.microsoft.com/office/powerpoint/2010/main" val="2986026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0A268A-E647-4732-9C40-241E26768F25}" type="slidenum">
              <a:rPr lang="en-GB" smtClean="0"/>
              <a:t>7</a:t>
            </a:fld>
            <a:endParaRPr lang="en-GB"/>
          </a:p>
        </p:txBody>
      </p:sp>
    </p:spTree>
    <p:extLst>
      <p:ext uri="{BB962C8B-B14F-4D97-AF65-F5344CB8AC3E}">
        <p14:creationId xmlns:p14="http://schemas.microsoft.com/office/powerpoint/2010/main" val="1175745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endParaRPr lang="en-GB" dirty="0"/>
          </a:p>
          <a:p>
            <a:pPr defTabSz="931774">
              <a:defRPr/>
            </a:pPr>
            <a:endParaRPr lang="en-GB" dirty="0"/>
          </a:p>
          <a:p>
            <a:pPr defTabSz="931774">
              <a:defRPr/>
            </a:pPr>
            <a:endParaRPr lang="en-GB" dirty="0"/>
          </a:p>
          <a:p>
            <a:pPr defTabSz="931774">
              <a:defRPr/>
            </a:pPr>
            <a:endParaRPr lang="en-GB" dirty="0"/>
          </a:p>
          <a:p>
            <a:pPr defTabSz="931774">
              <a:defRPr/>
            </a:pPr>
            <a:r>
              <a:rPr lang="en-GB" dirty="0"/>
              <a:t>A deliverable is any unique and verifiable product, result, or capability to perform a service." (PMI, 2021, p. 4)</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8</a:t>
            </a:fld>
            <a:endParaRPr lang="en-GB"/>
          </a:p>
        </p:txBody>
      </p:sp>
    </p:spTree>
    <p:extLst>
      <p:ext uri="{BB962C8B-B14F-4D97-AF65-F5344CB8AC3E}">
        <p14:creationId xmlns:p14="http://schemas.microsoft.com/office/powerpoint/2010/main" val="2162110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0A268A-E647-4732-9C40-241E26768F25}" type="slidenum">
              <a:rPr lang="en-GB" smtClean="0"/>
              <a:t>9</a:t>
            </a:fld>
            <a:endParaRPr lang="en-GB"/>
          </a:p>
        </p:txBody>
      </p:sp>
    </p:spTree>
    <p:extLst>
      <p:ext uri="{BB962C8B-B14F-4D97-AF65-F5344CB8AC3E}">
        <p14:creationId xmlns:p14="http://schemas.microsoft.com/office/powerpoint/2010/main" val="4603265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GB" dirty="0"/>
              <a:t>PERT and CPM are used throughout the project to support planning and control:                                               Look into </a:t>
            </a:r>
            <a:r>
              <a:rPr lang="en-GB" dirty="0" err="1"/>
              <a:t>gantt</a:t>
            </a:r>
            <a:r>
              <a:rPr lang="en-GB" dirty="0"/>
              <a:t> chart</a:t>
            </a:r>
          </a:p>
          <a:p>
            <a:pPr defTabSz="931774">
              <a:defRPr/>
            </a:pPr>
            <a:endParaRPr lang="en-GB" dirty="0"/>
          </a:p>
          <a:p>
            <a:endParaRPr lang="en-GB" dirty="0"/>
          </a:p>
          <a:p>
            <a:pPr defTabSz="931774">
              <a:defRPr/>
            </a:pPr>
            <a:r>
              <a:rPr lang="en-GB" dirty="0"/>
              <a:t>CPM identifies the sequence of critical activities that directly affect project completion. </a:t>
            </a:r>
            <a:r>
              <a:rPr lang="en-GB" b="1" dirty="0"/>
              <a:t>The purpose of CRM is to maximize customer loyalty."</a:t>
            </a:r>
            <a:r>
              <a:rPr lang="en-GB" dirty="0"/>
              <a:t> (Kotler &amp; Keller, 2016, p. 168)</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10</a:t>
            </a:fld>
            <a:endParaRPr lang="en-GB"/>
          </a:p>
        </p:txBody>
      </p:sp>
    </p:spTree>
    <p:extLst>
      <p:ext uri="{BB962C8B-B14F-4D97-AF65-F5344CB8AC3E}">
        <p14:creationId xmlns:p14="http://schemas.microsoft.com/office/powerpoint/2010/main" val="35915957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GB" dirty="0"/>
              <a:t>PERT estimates project duration under uncertainty using optimistic, most likely, and pessimistic time estimates.</a:t>
            </a:r>
          </a:p>
          <a:p>
            <a:endParaRPr lang="en-GB" dirty="0"/>
          </a:p>
          <a:p>
            <a:pPr defTabSz="931774">
              <a:defRPr/>
            </a:pPr>
            <a:r>
              <a:rPr lang="en-GB" dirty="0"/>
              <a:t>These techniques help project managers optimise resources, manage risks, and ensure timely delivery.</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12</a:t>
            </a:fld>
            <a:endParaRPr lang="en-GB"/>
          </a:p>
        </p:txBody>
      </p:sp>
    </p:spTree>
    <p:extLst>
      <p:ext uri="{BB962C8B-B14F-4D97-AF65-F5344CB8AC3E}">
        <p14:creationId xmlns:p14="http://schemas.microsoft.com/office/powerpoint/2010/main" val="1678795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Cost Control Methods</a:t>
            </a:r>
            <a:endParaRPr lang="en-GB" dirty="0"/>
          </a:p>
          <a:p>
            <a:pPr lvl="0"/>
            <a:r>
              <a:rPr lang="en-GB" dirty="0"/>
              <a:t>Monthly budget reviews</a:t>
            </a:r>
          </a:p>
          <a:p>
            <a:pPr lvl="0"/>
            <a:r>
              <a:rPr lang="en-GB" dirty="0"/>
              <a:t>Earned Value Management (EVM)</a:t>
            </a:r>
          </a:p>
          <a:p>
            <a:pPr lvl="0"/>
            <a:r>
              <a:rPr lang="en-GB" dirty="0"/>
              <a:t>Change control procedures</a:t>
            </a:r>
          </a:p>
          <a:p>
            <a:endParaRPr lang="en-GB" dirty="0"/>
          </a:p>
          <a:p>
            <a:r>
              <a:rPr lang="en-GB" dirty="0"/>
              <a:t>Say this - </a:t>
            </a:r>
            <a:r>
              <a:rPr lang="en-GB" b="1" dirty="0"/>
              <a:t>The contingency reserve represents 10% if the total budget to manage unforeseen project risks </a:t>
            </a:r>
          </a:p>
        </p:txBody>
      </p:sp>
      <p:sp>
        <p:nvSpPr>
          <p:cNvPr id="4" name="Slide Number Placeholder 3"/>
          <p:cNvSpPr>
            <a:spLocks noGrp="1"/>
          </p:cNvSpPr>
          <p:nvPr>
            <p:ph type="sldNum" sz="quarter" idx="5"/>
          </p:nvPr>
        </p:nvSpPr>
        <p:spPr/>
        <p:txBody>
          <a:bodyPr/>
          <a:lstStyle/>
          <a:p>
            <a:fld id="{7C0A268A-E647-4732-9C40-241E26768F25}" type="slidenum">
              <a:rPr lang="en-GB" smtClean="0"/>
              <a:t>13</a:t>
            </a:fld>
            <a:endParaRPr lang="en-GB"/>
          </a:p>
        </p:txBody>
      </p:sp>
    </p:spTree>
    <p:extLst>
      <p:ext uri="{BB962C8B-B14F-4D97-AF65-F5344CB8AC3E}">
        <p14:creationId xmlns:p14="http://schemas.microsoft.com/office/powerpoint/2010/main" val="31798808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0A268A-E647-4732-9C40-241E26768F25}" type="slidenum">
              <a:rPr lang="en-GB" smtClean="0"/>
              <a:t>14</a:t>
            </a:fld>
            <a:endParaRPr lang="en-GB"/>
          </a:p>
        </p:txBody>
      </p:sp>
    </p:spTree>
    <p:extLst>
      <p:ext uri="{BB962C8B-B14F-4D97-AF65-F5344CB8AC3E}">
        <p14:creationId xmlns:p14="http://schemas.microsoft.com/office/powerpoint/2010/main" val="619825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RACI Application</a:t>
            </a:r>
            <a:endParaRPr lang="en-GB" dirty="0"/>
          </a:p>
          <a:p>
            <a:r>
              <a:rPr lang="en-GB" dirty="0"/>
              <a:t>Responsible – Engineers</a:t>
            </a:r>
          </a:p>
          <a:p>
            <a:r>
              <a:rPr lang="en-GB" dirty="0"/>
              <a:t>Accountable – Project Manager</a:t>
            </a:r>
          </a:p>
          <a:p>
            <a:r>
              <a:rPr lang="en-GB" dirty="0"/>
              <a:t>Consulted – British Airways</a:t>
            </a:r>
          </a:p>
          <a:p>
            <a:r>
              <a:rPr lang="en-GB" dirty="0"/>
              <a:t>Informed – Senior Management</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15</a:t>
            </a:fld>
            <a:endParaRPr lang="en-GB"/>
          </a:p>
        </p:txBody>
      </p:sp>
    </p:spTree>
    <p:extLst>
      <p:ext uri="{BB962C8B-B14F-4D97-AF65-F5344CB8AC3E}">
        <p14:creationId xmlns:p14="http://schemas.microsoft.com/office/powerpoint/2010/main" val="19456064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GB" dirty="0"/>
              <a:t>Effective communication reduces delays and improves stakeholder engagement.</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16</a:t>
            </a:fld>
            <a:endParaRPr lang="en-GB"/>
          </a:p>
        </p:txBody>
      </p:sp>
    </p:spTree>
    <p:extLst>
      <p:ext uri="{BB962C8B-B14F-4D97-AF65-F5344CB8AC3E}">
        <p14:creationId xmlns:p14="http://schemas.microsoft.com/office/powerpoint/2010/main" val="6178203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17</a:t>
            </a:fld>
            <a:endParaRPr lang="en-GB"/>
          </a:p>
        </p:txBody>
      </p:sp>
    </p:spTree>
    <p:extLst>
      <p:ext uri="{BB962C8B-B14F-4D97-AF65-F5344CB8AC3E}">
        <p14:creationId xmlns:p14="http://schemas.microsoft.com/office/powerpoint/2010/main" val="51522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GB" b="1" dirty="0"/>
              <a:t>Quality management ensures compliance and customer satisfaction.</a:t>
            </a:r>
          </a:p>
          <a:p>
            <a:endParaRPr lang="en-GB" dirty="0"/>
          </a:p>
          <a:p>
            <a:endParaRPr lang="en-GB" dirty="0"/>
          </a:p>
          <a:p>
            <a:r>
              <a:rPr lang="en-GB" dirty="0"/>
              <a:t>Maybe add – stage gate reviews, First Article inspection, </a:t>
            </a:r>
            <a:r>
              <a:rPr lang="en-GB" dirty="0" err="1"/>
              <a:t>Configurment</a:t>
            </a:r>
            <a:r>
              <a:rPr lang="en-GB" dirty="0"/>
              <a:t> Management. </a:t>
            </a:r>
          </a:p>
        </p:txBody>
      </p:sp>
      <p:sp>
        <p:nvSpPr>
          <p:cNvPr id="4" name="Slide Number Placeholder 3"/>
          <p:cNvSpPr>
            <a:spLocks noGrp="1"/>
          </p:cNvSpPr>
          <p:nvPr>
            <p:ph type="sldNum" sz="quarter" idx="5"/>
          </p:nvPr>
        </p:nvSpPr>
        <p:spPr/>
        <p:txBody>
          <a:bodyPr/>
          <a:lstStyle/>
          <a:p>
            <a:fld id="{7C0A268A-E647-4732-9C40-241E26768F25}" type="slidenum">
              <a:rPr lang="en-GB" smtClean="0"/>
              <a:t>18</a:t>
            </a:fld>
            <a:endParaRPr lang="en-GB"/>
          </a:p>
        </p:txBody>
      </p:sp>
    </p:spTree>
    <p:extLst>
      <p:ext uri="{BB962C8B-B14F-4D97-AF65-F5344CB8AC3E}">
        <p14:creationId xmlns:p14="http://schemas.microsoft.com/office/powerpoint/2010/main" val="4572855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1774">
              <a:defRPr/>
            </a:pPr>
            <a:r>
              <a:rPr lang="en-GB" dirty="0"/>
              <a:t>"Transformational leaders inspire followers to achieve extraordinary outcomes" (Bass and Riggio, 2006, p.3). – put this on slide </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19</a:t>
            </a:fld>
            <a:endParaRPr lang="en-GB"/>
          </a:p>
        </p:txBody>
      </p:sp>
    </p:spTree>
    <p:extLst>
      <p:ext uri="{BB962C8B-B14F-4D97-AF65-F5344CB8AC3E}">
        <p14:creationId xmlns:p14="http://schemas.microsoft.com/office/powerpoint/2010/main" val="17542147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project demonstrates how project management principles support the successful development of an innovative Business Class aircraft seat for British Airways.</a:t>
            </a:r>
          </a:p>
          <a:p>
            <a:r>
              <a:rPr lang="en-GB" dirty="0"/>
              <a:t>The application of CPM identified critical activities that directly affect project completion, while PERT provided more realistic estimates where uncertainty existed.</a:t>
            </a:r>
          </a:p>
          <a:p>
            <a:r>
              <a:rPr lang="en-GB" dirty="0"/>
              <a:t>Key lessons learned include the importance of stakeholder communication, proactive risk management, quality assurance, and effective leadership.</a:t>
            </a:r>
          </a:p>
          <a:p>
            <a:r>
              <a:rPr lang="en-GB" dirty="0"/>
              <a:t>Future projects could benefit from digital project dashboards, improved supplier integration, and advanced predictive scheduling tools to further improve project performance.</a:t>
            </a:r>
          </a:p>
          <a:p>
            <a:endParaRPr lang="en-GB" dirty="0"/>
          </a:p>
        </p:txBody>
      </p:sp>
      <p:sp>
        <p:nvSpPr>
          <p:cNvPr id="4" name="Slide Number Placeholder 3"/>
          <p:cNvSpPr>
            <a:spLocks noGrp="1"/>
          </p:cNvSpPr>
          <p:nvPr>
            <p:ph type="sldNum" sz="quarter" idx="5"/>
          </p:nvPr>
        </p:nvSpPr>
        <p:spPr/>
        <p:txBody>
          <a:bodyPr/>
          <a:lstStyle/>
          <a:p>
            <a:fld id="{7C0A268A-E647-4732-9C40-241E26768F25}" type="slidenum">
              <a:rPr lang="en-GB" smtClean="0"/>
              <a:t>20</a:t>
            </a:fld>
            <a:endParaRPr lang="en-GB"/>
          </a:p>
        </p:txBody>
      </p:sp>
    </p:spTree>
    <p:extLst>
      <p:ext uri="{BB962C8B-B14F-4D97-AF65-F5344CB8AC3E}">
        <p14:creationId xmlns:p14="http://schemas.microsoft.com/office/powerpoint/2010/main" val="33571806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0A268A-E647-4732-9C40-241E26768F25}" type="slidenum">
              <a:rPr lang="en-GB" smtClean="0"/>
              <a:t>21</a:t>
            </a:fld>
            <a:endParaRPr lang="en-GB"/>
          </a:p>
        </p:txBody>
      </p:sp>
    </p:spTree>
    <p:extLst>
      <p:ext uri="{BB962C8B-B14F-4D97-AF65-F5344CB8AC3E}">
        <p14:creationId xmlns:p14="http://schemas.microsoft.com/office/powerpoint/2010/main" val="2402912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2392974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153072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4212751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ED1813-B45F-4EB7-897C-A1A7470BCA71}"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4140514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ED1813-B45F-4EB7-897C-A1A7470BCA71}"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3418351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ED1813-B45F-4EB7-897C-A1A7470BCA71}"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3593004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ED1813-B45F-4EB7-897C-A1A7470BCA71}"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2424348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6ED1813-B45F-4EB7-897C-A1A7470BCA71}"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3461161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849ABC-D7BB-47ED-B007-46A5539DE9F9}" type="slidenum">
              <a:rPr lang="en-GB" smtClean="0"/>
              <a:t>‹#›</a:t>
            </a:fld>
            <a:endParaRPr lang="en-GB"/>
          </a:p>
        </p:txBody>
      </p:sp>
      <p:sp>
        <p:nvSpPr>
          <p:cNvPr id="5" name="Date Placeholder 4"/>
          <p:cNvSpPr>
            <a:spLocks noGrp="1"/>
          </p:cNvSpPr>
          <p:nvPr>
            <p:ph type="dt" sz="half" idx="10"/>
          </p:nvPr>
        </p:nvSpPr>
        <p:spPr/>
        <p:txBody>
          <a:bodyPr/>
          <a:lstStyle/>
          <a:p>
            <a:fld id="{C6ED1813-B45F-4EB7-897C-A1A7470BCA71}" type="datetimeFigureOut">
              <a:rPr lang="en-GB" smtClean="0"/>
              <a:t>13/07/2026</a:t>
            </a:fld>
            <a:endParaRPr lang="en-GB"/>
          </a:p>
        </p:txBody>
      </p:sp>
    </p:spTree>
    <p:extLst>
      <p:ext uri="{BB962C8B-B14F-4D97-AF65-F5344CB8AC3E}">
        <p14:creationId xmlns:p14="http://schemas.microsoft.com/office/powerpoint/2010/main" val="1323915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2893241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6525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15581270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51459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34048015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717103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ED1813-B45F-4EB7-897C-A1A7470BCA71}"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849ABC-D7BB-47ED-B007-46A5539DE9F9}" type="slidenum">
              <a:rPr lang="en-GB" smtClean="0"/>
              <a:t>‹#›</a:t>
            </a:fld>
            <a:endParaRPr lang="en-GB"/>
          </a:p>
        </p:txBody>
      </p:sp>
    </p:spTree>
    <p:extLst>
      <p:ext uri="{BB962C8B-B14F-4D97-AF65-F5344CB8AC3E}">
        <p14:creationId xmlns:p14="http://schemas.microsoft.com/office/powerpoint/2010/main" val="629580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6ED1813-B45F-4EB7-897C-A1A7470BCA71}" type="datetimeFigureOut">
              <a:rPr lang="en-GB" smtClean="0"/>
              <a:t>13/07/2026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C849ABC-D7BB-47ED-B007-46A5539DE9F9}" type="slidenum">
              <a:rPr lang="en-GB" smtClean="0"/>
              <a:t>‹#›</a:t>
            </a:fld>
            <a:endParaRPr lang="en-GB"/>
          </a:p>
        </p:txBody>
      </p:sp>
      <p:sp>
        <p:nvSpPr>
          <p:cNvPr id="8" name="TextBox 7">
            <a:extLst>
              <a:ext uri="{FF2B5EF4-FFF2-40B4-BE49-F238E27FC236}">
                <a16:creationId xmlns:a16="http://schemas.microsoft.com/office/drawing/2014/main" id="{91C1E976-2F4B-361E-47C5-A729E8CBB04E}"/>
              </a:ext>
            </a:extLst>
          </p:cNvPr>
          <p:cNvSpPr txBox="1"/>
          <p:nvPr userDrawn="1">
            <p:extLst>
              <p:ext uri="{1162E1C5-73C7-4A58-AE30-91384D911F3F}">
                <p184:classification xmlns:p184="http://schemas.microsoft.com/office/powerpoint/2018/4/main" val="hdr"/>
              </p:ext>
            </p:extLst>
          </p:nvPr>
        </p:nvSpPr>
        <p:spPr>
          <a:xfrm>
            <a:off x="5633212" y="63500"/>
            <a:ext cx="950913" cy="152400"/>
          </a:xfrm>
          <a:prstGeom prst="rect">
            <a:avLst/>
          </a:prstGeom>
        </p:spPr>
        <p:txBody>
          <a:bodyPr horzOverflow="overflow" lIns="0" tIns="0" rIns="0" bIns="0">
            <a:spAutoFit/>
          </a:bodyPr>
          <a:lstStyle/>
          <a:p>
            <a:pPr algn="l"/>
            <a:r>
              <a:rPr lang="en-GB" sz="1000">
                <a:solidFill>
                  <a:srgbClr val="FF8C00">
                    <a:alpha val="50000"/>
                  </a:srgbClr>
                </a:solidFill>
                <a:latin typeface="Aptos" panose="020B0004020202020204" pitchFamily="34" charset="0"/>
              </a:rPr>
              <a:t>C2 - Confidential</a:t>
            </a:r>
          </a:p>
        </p:txBody>
      </p:sp>
    </p:spTree>
    <p:extLst>
      <p:ext uri="{BB962C8B-B14F-4D97-AF65-F5344CB8AC3E}">
        <p14:creationId xmlns:p14="http://schemas.microsoft.com/office/powerpoint/2010/main" val="286759893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21.xml.rels><?xml version="1.0" encoding="UTF-8" standalone="yes"?>
<Relationships xmlns="http://schemas.openxmlformats.org/package/2006/relationships"><Relationship Id="rId3" Type="http://schemas.openxmlformats.org/officeDocument/2006/relationships/hyperlink" Target="https://www.faa.gov/newsroom/how-it-works-aircraft-certification"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investopedia.com/terms/p/pert-chart.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128EE525-7661-F978-7526-5D893B6A9028}"/>
              </a:ext>
            </a:extLst>
          </p:cNvPr>
          <p:cNvSpPr>
            <a:spLocks noChangeArrowheads="1"/>
          </p:cNvSpPr>
          <p:nvPr/>
        </p:nvSpPr>
        <p:spPr bwMode="auto">
          <a:xfrm>
            <a:off x="3567113" y="212407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1" name="Table 10">
            <a:extLst>
              <a:ext uri="{FF2B5EF4-FFF2-40B4-BE49-F238E27FC236}">
                <a16:creationId xmlns:a16="http://schemas.microsoft.com/office/drawing/2014/main" id="{6608C236-49AC-04BB-774E-6C06647CC549}"/>
              </a:ext>
            </a:extLst>
          </p:cNvPr>
          <p:cNvGraphicFramePr>
            <a:graphicFrameLocks noGrp="1"/>
          </p:cNvGraphicFramePr>
          <p:nvPr>
            <p:extLst>
              <p:ext uri="{D42A27DB-BD31-4B8C-83A1-F6EECF244321}">
                <p14:modId xmlns:p14="http://schemas.microsoft.com/office/powerpoint/2010/main" val="761636375"/>
              </p:ext>
            </p:extLst>
          </p:nvPr>
        </p:nvGraphicFramePr>
        <p:xfrm>
          <a:off x="778476" y="951469"/>
          <a:ext cx="10602097" cy="5751345"/>
        </p:xfrm>
        <a:graphic>
          <a:graphicData uri="http://schemas.openxmlformats.org/drawingml/2006/table">
            <a:tbl>
              <a:tblPr>
                <a:tableStyleId>{5C22544A-7EE6-4342-B048-85BDC9FD1C3A}</a:tableStyleId>
              </a:tblPr>
              <a:tblGrid>
                <a:gridCol w="2462841">
                  <a:extLst>
                    <a:ext uri="{9D8B030D-6E8A-4147-A177-3AD203B41FA5}">
                      <a16:colId xmlns:a16="http://schemas.microsoft.com/office/drawing/2014/main" val="1306031815"/>
                    </a:ext>
                  </a:extLst>
                </a:gridCol>
                <a:gridCol w="3874884">
                  <a:extLst>
                    <a:ext uri="{9D8B030D-6E8A-4147-A177-3AD203B41FA5}">
                      <a16:colId xmlns:a16="http://schemas.microsoft.com/office/drawing/2014/main" val="143404610"/>
                    </a:ext>
                  </a:extLst>
                </a:gridCol>
                <a:gridCol w="2132186">
                  <a:extLst>
                    <a:ext uri="{9D8B030D-6E8A-4147-A177-3AD203B41FA5}">
                      <a16:colId xmlns:a16="http://schemas.microsoft.com/office/drawing/2014/main" val="3922201057"/>
                    </a:ext>
                  </a:extLst>
                </a:gridCol>
                <a:gridCol w="2132186">
                  <a:extLst>
                    <a:ext uri="{9D8B030D-6E8A-4147-A177-3AD203B41FA5}">
                      <a16:colId xmlns:a16="http://schemas.microsoft.com/office/drawing/2014/main" val="337652815"/>
                    </a:ext>
                  </a:extLst>
                </a:gridCol>
              </a:tblGrid>
              <a:tr h="264777">
                <a:tc>
                  <a:txBody>
                    <a:bodyPr/>
                    <a:lstStyle/>
                    <a:p>
                      <a:pPr algn="just">
                        <a:lnSpc>
                          <a:spcPct val="107000"/>
                        </a:lnSpc>
                        <a:spcBef>
                          <a:spcPts val="600"/>
                        </a:spcBef>
                        <a:spcAft>
                          <a:spcPts val="600"/>
                        </a:spcAft>
                        <a:buNone/>
                      </a:pPr>
                      <a:r>
                        <a:rPr lang="en-GB" sz="1200" kern="100">
                          <a:effectLst/>
                        </a:rPr>
                        <a:t>Student name:</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a:effectLst/>
                        </a:rPr>
                        <a:t>     Nikki Rusby</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a:effectLst/>
                        </a:rPr>
                        <a:t>Student ID number:</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400" kern="100">
                          <a:effectLst/>
                        </a:rPr>
                        <a:t>2515581</a:t>
                      </a:r>
                      <a:endParaRPr lang="en-GB"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extLst>
                  <a:ext uri="{0D108BD9-81ED-4DB2-BD59-A6C34878D82A}">
                    <a16:rowId xmlns:a16="http://schemas.microsoft.com/office/drawing/2014/main" val="2047823795"/>
                  </a:ext>
                </a:extLst>
              </a:tr>
              <a:tr h="211997">
                <a:tc>
                  <a:txBody>
                    <a:bodyPr/>
                    <a:lstStyle/>
                    <a:p>
                      <a:pPr algn="just">
                        <a:lnSpc>
                          <a:spcPct val="107000"/>
                        </a:lnSpc>
                        <a:spcBef>
                          <a:spcPts val="600"/>
                        </a:spcBef>
                        <a:spcAft>
                          <a:spcPts val="600"/>
                        </a:spcAft>
                        <a:buNone/>
                      </a:pPr>
                      <a:r>
                        <a:rPr lang="en-GB" sz="1200" kern="100">
                          <a:effectLst/>
                        </a:rPr>
                        <a:t>Programme:</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gridSpan="3">
                  <a:txBody>
                    <a:bodyPr/>
                    <a:lstStyle/>
                    <a:p>
                      <a:pPr algn="just">
                        <a:lnSpc>
                          <a:spcPct val="107000"/>
                        </a:lnSpc>
                        <a:spcBef>
                          <a:spcPts val="600"/>
                        </a:spcBef>
                        <a:spcAft>
                          <a:spcPts val="600"/>
                        </a:spcAft>
                        <a:buNone/>
                      </a:pPr>
                      <a:r>
                        <a:rPr lang="en-GB" sz="1400" kern="100">
                          <a:effectLst/>
                        </a:rPr>
                        <a:t>DA Program in Supply Chain and Logistics</a:t>
                      </a:r>
                      <a:endParaRPr lang="en-GB"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04496621"/>
                  </a:ext>
                </a:extLst>
              </a:tr>
              <a:tr h="211997">
                <a:tc>
                  <a:txBody>
                    <a:bodyPr/>
                    <a:lstStyle/>
                    <a:p>
                      <a:pPr algn="just">
                        <a:lnSpc>
                          <a:spcPct val="107000"/>
                        </a:lnSpc>
                        <a:spcBef>
                          <a:spcPts val="600"/>
                        </a:spcBef>
                        <a:spcAft>
                          <a:spcPts val="600"/>
                        </a:spcAft>
                        <a:buNone/>
                      </a:pPr>
                      <a:r>
                        <a:rPr lang="en-GB" sz="1200" kern="100">
                          <a:effectLst/>
                        </a:rPr>
                        <a:t>Module:</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gridSpan="3">
                  <a:txBody>
                    <a:bodyPr/>
                    <a:lstStyle/>
                    <a:p>
                      <a:pPr algn="just">
                        <a:lnSpc>
                          <a:spcPct val="107000"/>
                        </a:lnSpc>
                        <a:spcBef>
                          <a:spcPts val="600"/>
                        </a:spcBef>
                        <a:spcAft>
                          <a:spcPts val="600"/>
                        </a:spcAft>
                        <a:buNone/>
                      </a:pPr>
                      <a:r>
                        <a:rPr lang="en-GB" sz="1400" kern="100">
                          <a:effectLst/>
                        </a:rPr>
                        <a:t>Organisation Management</a:t>
                      </a:r>
                      <a:endParaRPr lang="en-GB"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57091255"/>
                  </a:ext>
                </a:extLst>
              </a:tr>
              <a:tr h="678460">
                <a:tc>
                  <a:txBody>
                    <a:bodyPr/>
                    <a:lstStyle/>
                    <a:p>
                      <a:pPr algn="just">
                        <a:lnSpc>
                          <a:spcPct val="107000"/>
                        </a:lnSpc>
                        <a:spcBef>
                          <a:spcPts val="600"/>
                        </a:spcBef>
                        <a:spcAft>
                          <a:spcPts val="600"/>
                        </a:spcAft>
                        <a:buNone/>
                      </a:pPr>
                      <a:r>
                        <a:rPr lang="en-GB" sz="1200" kern="100">
                          <a:effectLst/>
                        </a:rPr>
                        <a:t>Module code:</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a:effectLst/>
                        </a:rPr>
                        <a:t>ACMA4020</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buNone/>
                      </a:pPr>
                      <a:r>
                        <a:rPr lang="en-GB" sz="1200" kern="100" dirty="0">
                          <a:effectLst/>
                        </a:rPr>
                        <a:t>Contribution to Overall Module Assessment (%):</a:t>
                      </a:r>
                      <a:endParaRPr lang="en-GB" sz="1200" b="1" kern="100" dirty="0">
                        <a:effectLst/>
                        <a:latin typeface="Calibri" panose="020F0502020204030204" pitchFamily="34"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400" kern="100">
                          <a:effectLst/>
                        </a:rPr>
                        <a:t>50%</a:t>
                      </a:r>
                      <a:endParaRPr lang="en-GB"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extLst>
                  <a:ext uri="{0D108BD9-81ED-4DB2-BD59-A6C34878D82A}">
                    <a16:rowId xmlns:a16="http://schemas.microsoft.com/office/drawing/2014/main" val="1825654330"/>
                  </a:ext>
                </a:extLst>
              </a:tr>
              <a:tr h="264777">
                <a:tc>
                  <a:txBody>
                    <a:bodyPr/>
                    <a:lstStyle/>
                    <a:p>
                      <a:pPr algn="just">
                        <a:lnSpc>
                          <a:spcPct val="107000"/>
                        </a:lnSpc>
                        <a:spcBef>
                          <a:spcPts val="600"/>
                        </a:spcBef>
                        <a:spcAft>
                          <a:spcPts val="600"/>
                        </a:spcAft>
                        <a:buNone/>
                      </a:pPr>
                      <a:r>
                        <a:rPr lang="en-GB" sz="1200" kern="100">
                          <a:effectLst/>
                        </a:rPr>
                        <a:t>Lecturer:</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dirty="0">
                          <a:effectLst/>
                        </a:rPr>
                        <a:t>Dr Moutushi Tanha</a:t>
                      </a:r>
                      <a:endParaRPr lang="en-GB" sz="12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a:effectLst/>
                        </a:rPr>
                        <a:t>Internal Verifier:</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400" kern="100">
                          <a:effectLst/>
                        </a:rPr>
                        <a:t>Dr Irina Neaga</a:t>
                      </a:r>
                      <a:endParaRPr lang="en-GB"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extLst>
                  <a:ext uri="{0D108BD9-81ED-4DB2-BD59-A6C34878D82A}">
                    <a16:rowId xmlns:a16="http://schemas.microsoft.com/office/drawing/2014/main" val="2741593182"/>
                  </a:ext>
                </a:extLst>
              </a:tr>
              <a:tr h="567496">
                <a:tc>
                  <a:txBody>
                    <a:bodyPr/>
                    <a:lstStyle/>
                    <a:p>
                      <a:pPr algn="just">
                        <a:lnSpc>
                          <a:spcPct val="107000"/>
                        </a:lnSpc>
                        <a:spcBef>
                          <a:spcPts val="600"/>
                        </a:spcBef>
                        <a:spcAft>
                          <a:spcPts val="600"/>
                        </a:spcAft>
                        <a:buNone/>
                      </a:pPr>
                      <a:r>
                        <a:rPr lang="en-GB" sz="1200" kern="100">
                          <a:effectLst/>
                        </a:rPr>
                        <a:t>Assignment Title:</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nSpc>
                          <a:spcPct val="107000"/>
                        </a:lnSpc>
                        <a:spcBef>
                          <a:spcPts val="600"/>
                        </a:spcBef>
                        <a:spcAft>
                          <a:spcPts val="600"/>
                        </a:spcAft>
                        <a:buNone/>
                      </a:pPr>
                      <a:r>
                        <a:rPr lang="en-GB" sz="1200" kern="100">
                          <a:effectLst/>
                        </a:rPr>
                        <a:t>Presentation on ‘Describe a project that you have managed or want to manage’. </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a:effectLst/>
                        </a:rPr>
                        <a:t>Word count (or equivalent):</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400" kern="100">
                          <a:effectLst/>
                        </a:rPr>
                        <a:t>15 minutes</a:t>
                      </a:r>
                      <a:endParaRPr lang="en-GB"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extLst>
                  <a:ext uri="{0D108BD9-81ED-4DB2-BD59-A6C34878D82A}">
                    <a16:rowId xmlns:a16="http://schemas.microsoft.com/office/drawing/2014/main" val="3170044514"/>
                  </a:ext>
                </a:extLst>
              </a:tr>
              <a:tr h="813056">
                <a:tc>
                  <a:txBody>
                    <a:bodyPr/>
                    <a:lstStyle/>
                    <a:p>
                      <a:pPr algn="just">
                        <a:lnSpc>
                          <a:spcPct val="107000"/>
                        </a:lnSpc>
                        <a:spcBef>
                          <a:spcPts val="600"/>
                        </a:spcBef>
                        <a:spcAft>
                          <a:spcPts val="600"/>
                        </a:spcAft>
                        <a:buNone/>
                      </a:pPr>
                      <a:r>
                        <a:rPr lang="en-GB" sz="1200" kern="100">
                          <a:effectLst/>
                        </a:rPr>
                        <a:t>Submission deadline:</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a:effectLst/>
                        </a:rPr>
                        <a:t>14/06/2026</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200" kern="100">
                          <a:effectLst/>
                        </a:rPr>
                        <a:t>Return date of provisional marks &amp; written feedback:</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a:txBody>
                    <a:bodyPr/>
                    <a:lstStyle/>
                    <a:p>
                      <a:pPr algn="just">
                        <a:lnSpc>
                          <a:spcPct val="107000"/>
                        </a:lnSpc>
                        <a:spcBef>
                          <a:spcPts val="600"/>
                        </a:spcBef>
                        <a:spcAft>
                          <a:spcPts val="600"/>
                        </a:spcAft>
                        <a:buNone/>
                      </a:pPr>
                      <a:r>
                        <a:rPr lang="en-GB" sz="1400" kern="100" dirty="0">
                          <a:effectLst/>
                        </a:rPr>
                        <a:t>Within 20 working term time days of submission date</a:t>
                      </a:r>
                      <a:endParaRPr lang="en-GB" sz="14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extLst>
                  <a:ext uri="{0D108BD9-81ED-4DB2-BD59-A6C34878D82A}">
                    <a16:rowId xmlns:a16="http://schemas.microsoft.com/office/drawing/2014/main" val="1845243482"/>
                  </a:ext>
                </a:extLst>
              </a:tr>
              <a:tr h="1842713">
                <a:tc>
                  <a:txBody>
                    <a:bodyPr/>
                    <a:lstStyle/>
                    <a:p>
                      <a:pPr algn="just">
                        <a:lnSpc>
                          <a:spcPct val="107000"/>
                        </a:lnSpc>
                        <a:spcBef>
                          <a:spcPts val="600"/>
                        </a:spcBef>
                        <a:spcAft>
                          <a:spcPts val="600"/>
                        </a:spcAft>
                        <a:buNone/>
                      </a:pPr>
                      <a:r>
                        <a:rPr lang="en-GB" sz="1200" kern="100">
                          <a:effectLst/>
                        </a:rPr>
                        <a:t>Submission method:</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gridSpan="3">
                  <a:txBody>
                    <a:bodyPr/>
                    <a:lstStyle/>
                    <a:p>
                      <a:pPr>
                        <a:lnSpc>
                          <a:spcPct val="107000"/>
                        </a:lnSpc>
                        <a:buNone/>
                      </a:pPr>
                      <a:r>
                        <a:rPr lang="en-GB" sz="1200" kern="100" dirty="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lnSpc>
                          <a:spcPct val="107000"/>
                        </a:lnSpc>
                        <a:spcBef>
                          <a:spcPts val="600"/>
                        </a:spcBef>
                        <a:spcAft>
                          <a:spcPts val="600"/>
                        </a:spcAft>
                        <a:buNone/>
                      </a:pPr>
                      <a:r>
                        <a:rPr lang="en-GB" sz="1200" kern="100" dirty="0">
                          <a:effectLst/>
                        </a:rPr>
                        <a:t>Alternative submission method (if applicable): </a:t>
                      </a:r>
                    </a:p>
                    <a:p>
                      <a:pPr algn="just">
                        <a:lnSpc>
                          <a:spcPct val="107000"/>
                        </a:lnSpc>
                        <a:spcBef>
                          <a:spcPts val="600"/>
                        </a:spcBef>
                        <a:spcAft>
                          <a:spcPts val="600"/>
                        </a:spcAft>
                        <a:buNone/>
                      </a:pPr>
                      <a:r>
                        <a:rPr lang="en-GB" sz="1200" kern="100" dirty="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12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24763387"/>
                  </a:ext>
                </a:extLst>
              </a:tr>
              <a:tr h="894488">
                <a:tc>
                  <a:txBody>
                    <a:bodyPr/>
                    <a:lstStyle/>
                    <a:p>
                      <a:pPr>
                        <a:lnSpc>
                          <a:spcPct val="107000"/>
                        </a:lnSpc>
                        <a:spcBef>
                          <a:spcPts val="600"/>
                        </a:spcBef>
                        <a:spcAft>
                          <a:spcPts val="600"/>
                        </a:spcAft>
                        <a:buNone/>
                      </a:pPr>
                      <a:r>
                        <a:rPr lang="en-GB" sz="1200" kern="100">
                          <a:effectLst/>
                        </a:rPr>
                        <a:t>Academic honesty / referencing:</a:t>
                      </a:r>
                      <a:endParaRPr lang="en-GB"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gridSpan="3">
                  <a:txBody>
                    <a:bodyPr/>
                    <a:lstStyle/>
                    <a:p>
                      <a:pPr algn="just">
                        <a:lnSpc>
                          <a:spcPct val="107000"/>
                        </a:lnSpc>
                        <a:spcBef>
                          <a:spcPts val="600"/>
                        </a:spcBef>
                        <a:spcAft>
                          <a:spcPts val="600"/>
                        </a:spcAft>
                        <a:buNone/>
                      </a:pPr>
                      <a:r>
                        <a:rPr lang="en-GB" sz="1200" kern="100" dirty="0">
                          <a:effectLst/>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GB" sz="12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8365" marR="38365"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36293026"/>
                  </a:ext>
                </a:extLst>
              </a:tr>
            </a:tbl>
          </a:graphicData>
        </a:graphic>
      </p:graphicFrame>
      <p:sp>
        <p:nvSpPr>
          <p:cNvPr id="12" name="Rectangle 5">
            <a:extLst>
              <a:ext uri="{FF2B5EF4-FFF2-40B4-BE49-F238E27FC236}">
                <a16:creationId xmlns:a16="http://schemas.microsoft.com/office/drawing/2014/main" id="{38882C9A-80DE-D276-1907-071A10F0F19C}"/>
              </a:ext>
            </a:extLst>
          </p:cNvPr>
          <p:cNvSpPr>
            <a:spLocks noChangeArrowheads="1"/>
          </p:cNvSpPr>
          <p:nvPr/>
        </p:nvSpPr>
        <p:spPr bwMode="auto">
          <a:xfrm>
            <a:off x="3011059" y="26098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52" name="Picture 1" descr="Discover University of Wales Trinity Saint David">
            <a:extLst>
              <a:ext uri="{FF2B5EF4-FFF2-40B4-BE49-F238E27FC236}">
                <a16:creationId xmlns:a16="http://schemas.microsoft.com/office/drawing/2014/main" id="{F762882E-1E16-3000-9B7D-D78698A7677A}"/>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896196" y="155186"/>
            <a:ext cx="1809750" cy="72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851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5037F59-5B97-0303-F587-D50331D5E08E}"/>
              </a:ext>
            </a:extLst>
          </p:cNvPr>
          <p:cNvGraphicFramePr>
            <a:graphicFrameLocks noGrp="1"/>
          </p:cNvGraphicFramePr>
          <p:nvPr>
            <p:extLst>
              <p:ext uri="{D42A27DB-BD31-4B8C-83A1-F6EECF244321}">
                <p14:modId xmlns:p14="http://schemas.microsoft.com/office/powerpoint/2010/main" val="217261832"/>
              </p:ext>
            </p:extLst>
          </p:nvPr>
        </p:nvGraphicFramePr>
        <p:xfrm>
          <a:off x="1179573" y="789464"/>
          <a:ext cx="9547042" cy="3346196"/>
        </p:xfrm>
        <a:graphic>
          <a:graphicData uri="http://schemas.openxmlformats.org/drawingml/2006/table">
            <a:tbl>
              <a:tblPr firstRow="1" firstCol="1" bandRow="1"/>
              <a:tblGrid>
                <a:gridCol w="2629303">
                  <a:extLst>
                    <a:ext uri="{9D8B030D-6E8A-4147-A177-3AD203B41FA5}">
                      <a16:colId xmlns:a16="http://schemas.microsoft.com/office/drawing/2014/main" val="3744622303"/>
                    </a:ext>
                  </a:extLst>
                </a:gridCol>
                <a:gridCol w="5174243">
                  <a:extLst>
                    <a:ext uri="{9D8B030D-6E8A-4147-A177-3AD203B41FA5}">
                      <a16:colId xmlns:a16="http://schemas.microsoft.com/office/drawing/2014/main" val="1422191426"/>
                    </a:ext>
                  </a:extLst>
                </a:gridCol>
                <a:gridCol w="1743496">
                  <a:extLst>
                    <a:ext uri="{9D8B030D-6E8A-4147-A177-3AD203B41FA5}">
                      <a16:colId xmlns:a16="http://schemas.microsoft.com/office/drawing/2014/main" val="656087008"/>
                    </a:ext>
                  </a:extLst>
                </a:gridCol>
              </a:tblGrid>
              <a:tr h="190500">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RESEARCH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For this assessment, you can use Generative AI to support you in research, including searching for bibliography, using tools to summarise, compare and interrogate materials.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Yes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No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59834877"/>
                  </a:ext>
                </a:extLst>
              </a:tr>
              <a:tr h="190500">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STRUCTURE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dirty="0">
                          <a:effectLst/>
                          <a:latin typeface="Arial" panose="020B0604020202020204" pitchFamily="34" charset="0"/>
                          <a:ea typeface="Arial" panose="020B0604020202020204" pitchFamily="34" charset="0"/>
                          <a:cs typeface="Arial" panose="020B0604020202020204" pitchFamily="34" charset="0"/>
                        </a:rPr>
                        <a:t>For this assessment, you can use Generative AI to support you in structuring your submission, including creating a draft argument structure, identifying parts and headings, etc.  </a:t>
                      </a:r>
                      <a:endParaRPr lang="en-GB" sz="10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Yes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No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73254233"/>
                  </a:ext>
                </a:extLst>
              </a:tr>
              <a:tr h="190500">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PROOFREADING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For this assessment, you can use Generative AI to check your own text/creation for grammatical and syntactical mistakes, including rephrasing of your own work within specific standards.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Yes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No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74491718"/>
                  </a:ext>
                </a:extLst>
              </a:tr>
              <a:tr h="190500">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WRITING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dirty="0">
                          <a:effectLst/>
                          <a:latin typeface="Arial" panose="020B0604020202020204" pitchFamily="34" charset="0"/>
                          <a:ea typeface="Arial" panose="020B0604020202020204" pitchFamily="34" charset="0"/>
                          <a:cs typeface="Arial" panose="020B0604020202020204" pitchFamily="34" charset="0"/>
                        </a:rPr>
                        <a:t>For this assessment, you can use Generative AI to create text for submission.  </a:t>
                      </a:r>
                      <a:endParaRPr lang="en-GB" sz="10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Yes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No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88253001"/>
                  </a:ext>
                </a:extLst>
              </a:tr>
              <a:tr h="190500">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CREATIVE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For this assessment, you can use Generative AI to create creative materials, such as images.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Yes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No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8806824"/>
                  </a:ext>
                </a:extLst>
              </a:tr>
              <a:tr h="190500">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PROGRAMING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For this assessment, you can use Generative AI to create and check code.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Yes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No  </a:t>
                      </a:r>
                      <a:r>
                        <a:rPr lang="en-GB" sz="1000" kern="10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a:effectLst/>
                          <a:latin typeface="Arial" panose="020B0604020202020204" pitchFamily="34" charset="0"/>
                          <a:ea typeface="Arial" panose="020B0604020202020204" pitchFamily="34" charset="0"/>
                          <a:cs typeface="Arial" panose="020B0604020202020204" pitchFamily="34" charset="0"/>
                        </a:rPr>
                        <a:t>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46438904"/>
                  </a:ext>
                </a:extLst>
              </a:tr>
              <a:tr h="190500">
                <a:tc>
                  <a:txBody>
                    <a:bodyPr/>
                    <a:lstStyle/>
                    <a:p>
                      <a:pPr>
                        <a:lnSpc>
                          <a:spcPct val="107000"/>
                        </a:lnSpc>
                        <a:buNone/>
                      </a:pPr>
                      <a:r>
                        <a:rPr lang="en-GB" sz="1000" kern="100">
                          <a:effectLst/>
                          <a:latin typeface="Arial" panose="020B0604020202020204" pitchFamily="34" charset="0"/>
                          <a:ea typeface="Arial" panose="020B0604020202020204" pitchFamily="34" charset="0"/>
                          <a:cs typeface="Arial" panose="020B0604020202020204" pitchFamily="34" charset="0"/>
                        </a:rPr>
                        <a:t>NONE  </a:t>
                      </a:r>
                      <a:endParaRPr lang="en-GB" sz="10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dirty="0">
                          <a:effectLst/>
                          <a:latin typeface="Arial" panose="020B0604020202020204" pitchFamily="34" charset="0"/>
                          <a:ea typeface="Arial" panose="020B0604020202020204" pitchFamily="34" charset="0"/>
                          <a:cs typeface="Arial" panose="020B0604020202020204" pitchFamily="34" charset="0"/>
                        </a:rPr>
                        <a:t>For this assessment, you are not allowed to use </a:t>
                      </a:r>
                      <a:r>
                        <a:rPr lang="en-GB" sz="1000" b="1" kern="100" dirty="0">
                          <a:effectLst/>
                          <a:latin typeface="Arial" panose="020B0604020202020204" pitchFamily="34" charset="0"/>
                          <a:ea typeface="Arial" panose="020B0604020202020204" pitchFamily="34" charset="0"/>
                          <a:cs typeface="Arial" panose="020B0604020202020204" pitchFamily="34" charset="0"/>
                        </a:rPr>
                        <a:t>any</a:t>
                      </a:r>
                      <a:r>
                        <a:rPr lang="en-GB" sz="1000" kern="100" dirty="0">
                          <a:effectLst/>
                          <a:latin typeface="Arial" panose="020B0604020202020204" pitchFamily="34" charset="0"/>
                          <a:ea typeface="Arial" panose="020B0604020202020204" pitchFamily="34" charset="0"/>
                          <a:cs typeface="Arial" panose="020B0604020202020204" pitchFamily="34" charset="0"/>
                        </a:rPr>
                        <a:t> type of Generative AI support. This includes research support, structure support, writing/proofreading support and creative support.  </a:t>
                      </a:r>
                      <a:endParaRPr lang="en-GB" sz="10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000" kern="100" dirty="0">
                          <a:effectLst/>
                          <a:latin typeface="Arial" panose="020B0604020202020204" pitchFamily="34" charset="0"/>
                          <a:ea typeface="Arial" panose="020B0604020202020204" pitchFamily="34" charset="0"/>
                          <a:cs typeface="Arial" panose="020B0604020202020204" pitchFamily="34" charset="0"/>
                        </a:rPr>
                        <a:t>Yes </a:t>
                      </a:r>
                      <a:r>
                        <a:rPr lang="en-GB" sz="1000" kern="100" dirty="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dirty="0">
                          <a:effectLst/>
                          <a:latin typeface="Arial" panose="020B0604020202020204" pitchFamily="34" charset="0"/>
                          <a:ea typeface="Arial" panose="020B0604020202020204" pitchFamily="34" charset="0"/>
                          <a:cs typeface="Arial" panose="020B0604020202020204" pitchFamily="34" charset="0"/>
                        </a:rPr>
                        <a:t>   </a:t>
                      </a:r>
                      <a:endParaRPr lang="en-GB" sz="10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dirty="0">
                          <a:effectLst/>
                          <a:latin typeface="Arial" panose="020B0604020202020204" pitchFamily="34" charset="0"/>
                          <a:ea typeface="Arial" panose="020B0604020202020204" pitchFamily="34" charset="0"/>
                          <a:cs typeface="Arial" panose="020B0604020202020204" pitchFamily="34" charset="0"/>
                        </a:rPr>
                        <a:t>  </a:t>
                      </a:r>
                      <a:endParaRPr lang="en-GB" sz="10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nSpc>
                          <a:spcPct val="107000"/>
                        </a:lnSpc>
                        <a:buNone/>
                      </a:pPr>
                      <a:r>
                        <a:rPr lang="en-GB" sz="1000" kern="100" dirty="0">
                          <a:effectLst/>
                          <a:latin typeface="Arial" panose="020B0604020202020204" pitchFamily="34" charset="0"/>
                          <a:ea typeface="Arial" panose="020B0604020202020204" pitchFamily="34" charset="0"/>
                          <a:cs typeface="Arial" panose="020B0604020202020204" pitchFamily="34" charset="0"/>
                        </a:rPr>
                        <a:t>No  </a:t>
                      </a:r>
                      <a:r>
                        <a:rPr lang="en-GB" sz="1000" kern="100" dirty="0">
                          <a:effectLst/>
                          <a:latin typeface="MS Gothic" panose="020B0609070205080204" pitchFamily="49" charset="-128"/>
                          <a:ea typeface="Times New Roman" panose="02020603050405020304" pitchFamily="18" charset="0"/>
                          <a:cs typeface="MS Gothic" panose="020B0609070205080204" pitchFamily="49" charset="-128"/>
                        </a:rPr>
                        <a:t>☒</a:t>
                      </a:r>
                      <a:r>
                        <a:rPr lang="en-GB" sz="1000" kern="100" dirty="0">
                          <a:effectLst/>
                          <a:latin typeface="Arial" panose="020B0604020202020204" pitchFamily="34" charset="0"/>
                          <a:ea typeface="Arial" panose="020B0604020202020204" pitchFamily="34" charset="0"/>
                          <a:cs typeface="Arial" panose="020B0604020202020204" pitchFamily="34" charset="0"/>
                        </a:rPr>
                        <a:t>   </a:t>
                      </a:r>
                      <a:endParaRPr lang="en-GB" sz="10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57150" marR="5715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5957901"/>
                  </a:ext>
                </a:extLst>
              </a:tr>
            </a:tbl>
          </a:graphicData>
        </a:graphic>
      </p:graphicFrame>
      <p:sp>
        <p:nvSpPr>
          <p:cNvPr id="5" name="Rectangle 1">
            <a:extLst>
              <a:ext uri="{FF2B5EF4-FFF2-40B4-BE49-F238E27FC236}">
                <a16:creationId xmlns:a16="http://schemas.microsoft.com/office/drawing/2014/main" id="{F737E689-516A-F660-D033-ED786A3120C2}"/>
              </a:ext>
            </a:extLst>
          </p:cNvPr>
          <p:cNvSpPr>
            <a:spLocks noChangeArrowheads="1"/>
          </p:cNvSpPr>
          <p:nvPr/>
        </p:nvSpPr>
        <p:spPr bwMode="auto">
          <a:xfrm>
            <a:off x="386862" y="5147438"/>
            <a:ext cx="11265876"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indent="5486400"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85725" algn="l" defTabSz="914400" rtl="0" eaLnBrk="0" fontAlgn="base" latinLnBrk="0" hangingPunct="0">
              <a:lnSpc>
                <a:spcPct val="100000"/>
              </a:lnSpc>
              <a:spcBef>
                <a:spcPct val="0"/>
              </a:spcBef>
              <a:spcAft>
                <a:spcPct val="0"/>
              </a:spcAft>
              <a:buClrTx/>
              <a:buSzTx/>
              <a:buFontTx/>
              <a:buNone/>
              <a:tabLst/>
            </a:pPr>
            <a:r>
              <a:rPr kumimoji="0" lang="en-GB"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AI Acknowledgement</a:t>
            </a:r>
            <a:r>
              <a:rPr kumimoji="0" lang="en-GB" altLang="zh-CN"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 </a:t>
            </a:r>
          </a:p>
          <a:p>
            <a:pPr marL="0" marR="0" lvl="0" indent="85725" algn="l" defTabSz="914400" rtl="0" eaLnBrk="0" fontAlgn="base" latinLnBrk="0" hangingPunct="0">
              <a:lnSpc>
                <a:spcPct val="100000"/>
              </a:lnSpc>
              <a:spcBef>
                <a:spcPct val="0"/>
              </a:spcBef>
              <a:spcAft>
                <a:spcPct val="0"/>
              </a:spcAft>
              <a:buClrTx/>
              <a:buSzTx/>
              <a:buFontTx/>
              <a:buNone/>
              <a:tabLst/>
            </a:pPr>
            <a:r>
              <a:rPr kumimoji="0" lang="en-GB" altLang="zh-CN" sz="1200" b="0" i="0" u="none" strike="noStrike" cap="none" normalizeH="0" baseline="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 </a:t>
            </a:r>
            <a:r>
              <a:rPr kumimoji="0" lang="en-GB"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confirm that I have not present any AI-generated materials as my own work in this portfolio.  </a:t>
            </a:r>
            <a:r>
              <a:rPr lang="en-GB" altLang="zh-CN" sz="800" dirty="0"/>
              <a:t> </a:t>
            </a:r>
            <a:r>
              <a:rPr kumimoji="0" lang="en-GB"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However, I acknowledge that I have used or may have used the AI in the research and proofreading of my portfolio. </a:t>
            </a:r>
            <a:endParaRPr kumimoji="0" lang="en-GB" altLang="zh-CN" sz="800" b="0" i="0" u="none" strike="noStrike" cap="none" normalizeH="0" baseline="0" dirty="0">
              <a:ln>
                <a:noFill/>
              </a:ln>
              <a:solidFill>
                <a:schemeClr val="tx1"/>
              </a:solidFill>
              <a:effectLst/>
            </a:endParaRPr>
          </a:p>
          <a:p>
            <a:pPr marL="0" marR="0" lvl="0" indent="5486400" algn="l" defTabSz="914400" rtl="0" eaLnBrk="0" fontAlgn="base" latinLnBrk="0" hangingPunct="0">
              <a:lnSpc>
                <a:spcPct val="100000"/>
              </a:lnSpc>
              <a:spcBef>
                <a:spcPct val="0"/>
              </a:spcBef>
              <a:spcAft>
                <a:spcPct val="0"/>
              </a:spcAft>
              <a:buClrTx/>
              <a:buSzTx/>
              <a:buFontTx/>
              <a:buNone/>
              <a:tabLst/>
            </a:pPr>
            <a:r>
              <a:rPr kumimoji="0" lang="nl-NL"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en-GB" altLang="zh-CN" sz="800" b="0" i="0" u="none" strike="noStrike" cap="none" normalizeH="0" baseline="0" dirty="0">
              <a:ln>
                <a:noFill/>
              </a:ln>
              <a:solidFill>
                <a:schemeClr val="tx1"/>
              </a:solidFill>
              <a:effectLst/>
            </a:endParaRPr>
          </a:p>
          <a:p>
            <a:pPr marL="0" marR="0" lvl="0" indent="5486400" algn="l" defTabSz="914400" rtl="0" eaLnBrk="0" fontAlgn="base" latinLnBrk="0" hangingPunct="0">
              <a:lnSpc>
                <a:spcPct val="100000"/>
              </a:lnSpc>
              <a:spcBef>
                <a:spcPct val="0"/>
              </a:spcBef>
              <a:spcAft>
                <a:spcPct val="0"/>
              </a:spcAft>
              <a:buClrTx/>
              <a:buSzTx/>
              <a:buFontTx/>
              <a:buNone/>
              <a:tabLst/>
            </a:pPr>
            <a:r>
              <a:rPr kumimoji="0" lang="nl-NL"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Name:.......... Nikki Rusby  </a:t>
            </a:r>
            <a:endParaRPr kumimoji="0" lang="en-GB" altLang="zh-CN" sz="800" b="0" i="0" u="none" strike="noStrike" cap="none" normalizeH="0" baseline="0" dirty="0">
              <a:ln>
                <a:noFill/>
              </a:ln>
              <a:solidFill>
                <a:schemeClr val="tx1"/>
              </a:solidFill>
              <a:effectLst/>
            </a:endParaRPr>
          </a:p>
          <a:p>
            <a:pPr marL="0" marR="0" lvl="0" indent="5486400" algn="l" defTabSz="914400" rtl="0" eaLnBrk="0" fontAlgn="base" latinLnBrk="0" hangingPunct="0">
              <a:lnSpc>
                <a:spcPct val="100000"/>
              </a:lnSpc>
              <a:spcBef>
                <a:spcPct val="0"/>
              </a:spcBef>
              <a:spcAft>
                <a:spcPct val="0"/>
              </a:spcAft>
              <a:buClrTx/>
              <a:buSzTx/>
              <a:buFontTx/>
              <a:buNone/>
              <a:tabLst/>
            </a:pPr>
            <a:r>
              <a:rPr kumimoji="0" lang="nl-NL"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Student ID......... 2515581 </a:t>
            </a:r>
            <a:endParaRPr kumimoji="0" lang="en-GB" altLang="zh-CN" sz="800" b="0" i="0" u="none" strike="noStrike" cap="none" normalizeH="0" baseline="0" dirty="0">
              <a:ln>
                <a:noFill/>
              </a:ln>
              <a:solidFill>
                <a:schemeClr val="tx1"/>
              </a:solidFill>
              <a:effectLst/>
            </a:endParaRPr>
          </a:p>
          <a:p>
            <a:pPr marL="0" marR="0" lvl="0" indent="5486400" algn="l" defTabSz="914400" rtl="0" eaLnBrk="0" fontAlgn="base" latinLnBrk="0" hangingPunct="0">
              <a:lnSpc>
                <a:spcPct val="100000"/>
              </a:lnSpc>
              <a:spcBef>
                <a:spcPct val="0"/>
              </a:spcBef>
              <a:spcAft>
                <a:spcPct val="0"/>
              </a:spcAft>
              <a:buClrTx/>
              <a:buSzTx/>
              <a:buFontTx/>
              <a:buNone/>
              <a:tabLst/>
            </a:pPr>
            <a:r>
              <a:rPr kumimoji="0" lang="nl-NL" altLang="zh-CN"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endParaRPr kumimoji="0" lang="nl-NL" altLang="zh-CN"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12026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55" name="Group 2054">
            <a:extLst>
              <a:ext uri="{FF2B5EF4-FFF2-40B4-BE49-F238E27FC236}">
                <a16:creationId xmlns:a16="http://schemas.microsoft.com/office/drawing/2014/main" id="{D6280969-F024-466D-A1DB-4F848C51D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56" name="Straight Connector 2055">
              <a:extLst>
                <a:ext uri="{FF2B5EF4-FFF2-40B4-BE49-F238E27FC236}">
                  <a16:creationId xmlns:a16="http://schemas.microsoft.com/office/drawing/2014/main" id="{63FDD802-E6D8-4979-A1B9-BA705AE4DA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BDE509DD-4B76-45F0-8144-02F1D7E1AE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058" name="Rectangle 23">
              <a:extLst>
                <a:ext uri="{FF2B5EF4-FFF2-40B4-BE49-F238E27FC236}">
                  <a16:creationId xmlns:a16="http://schemas.microsoft.com/office/drawing/2014/main" id="{FEAEFD53-0220-48B1-9EA8-3EAE151E8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5">
              <a:extLst>
                <a:ext uri="{FF2B5EF4-FFF2-40B4-BE49-F238E27FC236}">
                  <a16:creationId xmlns:a16="http://schemas.microsoft.com/office/drawing/2014/main" id="{92E7FABD-916D-4FF9-B5F3-44E53AFD39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0" name="Isosceles Triangle 2059">
              <a:extLst>
                <a:ext uri="{FF2B5EF4-FFF2-40B4-BE49-F238E27FC236}">
                  <a16:creationId xmlns:a16="http://schemas.microsoft.com/office/drawing/2014/main" id="{826F9772-AEFE-4C6D-82B6-1207069B8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7">
              <a:extLst>
                <a:ext uri="{FF2B5EF4-FFF2-40B4-BE49-F238E27FC236}">
                  <a16:creationId xmlns:a16="http://schemas.microsoft.com/office/drawing/2014/main" id="{ACFBF3A9-B76A-4B4B-B6D7-CA4651F5C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2" name="Rectangle 28">
              <a:extLst>
                <a:ext uri="{FF2B5EF4-FFF2-40B4-BE49-F238E27FC236}">
                  <a16:creationId xmlns:a16="http://schemas.microsoft.com/office/drawing/2014/main" id="{BF0FAA0A-B682-4A83-BDD8-BCE0AB41C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9">
              <a:extLst>
                <a:ext uri="{FF2B5EF4-FFF2-40B4-BE49-F238E27FC236}">
                  <a16:creationId xmlns:a16="http://schemas.microsoft.com/office/drawing/2014/main" id="{7874A013-E5E2-4AE1-8E93-029A2B41EB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4" name="Isosceles Triangle 2063">
              <a:extLst>
                <a:ext uri="{FF2B5EF4-FFF2-40B4-BE49-F238E27FC236}">
                  <a16:creationId xmlns:a16="http://schemas.microsoft.com/office/drawing/2014/main" id="{4355329E-E608-4F7A-B4EF-8FEF07D755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064">
              <a:extLst>
                <a:ext uri="{FF2B5EF4-FFF2-40B4-BE49-F238E27FC236}">
                  <a16:creationId xmlns:a16="http://schemas.microsoft.com/office/drawing/2014/main" id="{53D9BFDF-B250-44FF-9BD7-C204EFBFC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67" name="Rectangle 2066">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69" name="Rectangle 2068">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71" name="Straight Connector 207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73" name="Straight Connector 2072">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75"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7"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9" name="Isosceles Triangle 2078">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1"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3" name="Isosceles Triangle 2082">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5" name="Freeform: Shape 2084">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152182-3497-EDA8-CAD0-0E1882E386FF}"/>
              </a:ext>
            </a:extLst>
          </p:cNvPr>
          <p:cNvSpPr>
            <a:spLocks noGrp="1"/>
          </p:cNvSpPr>
          <p:nvPr>
            <p:ph type="ctrTitle"/>
          </p:nvPr>
        </p:nvSpPr>
        <p:spPr>
          <a:xfrm>
            <a:off x="7074831" y="169831"/>
            <a:ext cx="4512989" cy="2227730"/>
          </a:xfrm>
        </p:spPr>
        <p:txBody>
          <a:bodyPr vert="horz" lIns="91440" tIns="45720" rIns="91440" bIns="45720" rtlCol="0" anchor="ctr">
            <a:normAutofit/>
          </a:bodyPr>
          <a:lstStyle/>
          <a:p>
            <a:pPr algn="l"/>
            <a:r>
              <a:rPr lang="en-US" sz="3600" u="sng" dirty="0">
                <a:solidFill>
                  <a:srgbClr val="FFFFFF"/>
                </a:solidFill>
              </a:rPr>
              <a:t>Managing a Project</a:t>
            </a:r>
          </a:p>
        </p:txBody>
      </p:sp>
      <p:pic>
        <p:nvPicPr>
          <p:cNvPr id="2050" name="Picture 2" descr="Safran Aircraft Engines">
            <a:extLst>
              <a:ext uri="{FF2B5EF4-FFF2-40B4-BE49-F238E27FC236}">
                <a16:creationId xmlns:a16="http://schemas.microsoft.com/office/drawing/2014/main" id="{3837E5FA-11A8-2103-2E83-532D60CF528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6382" y="572460"/>
            <a:ext cx="3856774" cy="2429767"/>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11F75970-9E73-58CF-7F17-3A37A065E297}"/>
              </a:ext>
            </a:extLst>
          </p:cNvPr>
          <p:cNvSpPr>
            <a:spLocks noGrp="1"/>
          </p:cNvSpPr>
          <p:nvPr>
            <p:ph type="subTitle" idx="1"/>
          </p:nvPr>
        </p:nvSpPr>
        <p:spPr>
          <a:xfrm>
            <a:off x="6061540" y="2055086"/>
            <a:ext cx="6127284" cy="4633083"/>
          </a:xfrm>
        </p:spPr>
        <p:txBody>
          <a:bodyPr vert="horz" lIns="91440" tIns="45720" rIns="91440" bIns="45720" rtlCol="0" anchor="t">
            <a:normAutofit/>
          </a:bodyPr>
          <a:lstStyle/>
          <a:p>
            <a:pPr algn="l">
              <a:lnSpc>
                <a:spcPct val="90000"/>
              </a:lnSpc>
            </a:pPr>
            <a:r>
              <a:rPr lang="en-US" sz="2400" dirty="0">
                <a:solidFill>
                  <a:srgbClr val="FFFFFF"/>
                </a:solidFill>
              </a:rPr>
              <a:t>Development and Certification of a Next-Generation Club Suite for British Airways by Safran Seats UK. </a:t>
            </a:r>
          </a:p>
          <a:p>
            <a:pPr algn="l">
              <a:lnSpc>
                <a:spcPct val="90000"/>
              </a:lnSpc>
              <a:buFont typeface="Wingdings 3" charset="2"/>
              <a:buChar char=""/>
            </a:pPr>
            <a:endParaRPr lang="en-US" sz="2400" dirty="0">
              <a:solidFill>
                <a:srgbClr val="FFFFFF"/>
              </a:solidFill>
            </a:endParaRPr>
          </a:p>
          <a:p>
            <a:pPr algn="l">
              <a:lnSpc>
                <a:spcPct val="90000"/>
              </a:lnSpc>
            </a:pPr>
            <a:r>
              <a:rPr lang="en-US" sz="2400" dirty="0">
                <a:solidFill>
                  <a:srgbClr val="FFFFFF"/>
                </a:solidFill>
              </a:rPr>
              <a:t>Organization Management</a:t>
            </a:r>
          </a:p>
          <a:p>
            <a:pPr algn="l">
              <a:lnSpc>
                <a:spcPct val="90000"/>
              </a:lnSpc>
              <a:buFont typeface="Wingdings 3" charset="2"/>
              <a:buChar char=""/>
            </a:pPr>
            <a:endParaRPr lang="en-US" sz="2400" dirty="0">
              <a:solidFill>
                <a:srgbClr val="FFFFFF"/>
              </a:solidFill>
            </a:endParaRPr>
          </a:p>
          <a:p>
            <a:pPr algn="l">
              <a:lnSpc>
                <a:spcPct val="90000"/>
              </a:lnSpc>
            </a:pPr>
            <a:r>
              <a:rPr lang="en-US" sz="2400" dirty="0">
                <a:solidFill>
                  <a:srgbClr val="FFFFFF"/>
                </a:solidFill>
              </a:rPr>
              <a:t>Nikki Rusby</a:t>
            </a:r>
          </a:p>
          <a:p>
            <a:pPr algn="l">
              <a:lnSpc>
                <a:spcPct val="90000"/>
              </a:lnSpc>
              <a:buFont typeface="Wingdings 3" charset="2"/>
              <a:buChar char=""/>
            </a:pPr>
            <a:endParaRPr lang="en-US" sz="2400" dirty="0">
              <a:solidFill>
                <a:srgbClr val="FFFFFF"/>
              </a:solidFill>
            </a:endParaRPr>
          </a:p>
          <a:p>
            <a:pPr algn="l">
              <a:lnSpc>
                <a:spcPct val="90000"/>
              </a:lnSpc>
            </a:pPr>
            <a:r>
              <a:rPr lang="en-US" sz="2400" dirty="0">
                <a:solidFill>
                  <a:srgbClr val="FFFFFF"/>
                </a:solidFill>
              </a:rPr>
              <a:t>Student ID: 2515581</a:t>
            </a:r>
          </a:p>
          <a:p>
            <a:pPr algn="l">
              <a:lnSpc>
                <a:spcPct val="90000"/>
              </a:lnSpc>
              <a:buFont typeface="Wingdings 3" charset="2"/>
              <a:buChar char=""/>
            </a:pPr>
            <a:endParaRPr lang="en-US" dirty="0">
              <a:solidFill>
                <a:srgbClr val="FFFFFF"/>
              </a:solidFill>
            </a:endParaRPr>
          </a:p>
        </p:txBody>
      </p:sp>
      <p:pic>
        <p:nvPicPr>
          <p:cNvPr id="8" name="Picture 7">
            <a:extLst>
              <a:ext uri="{FF2B5EF4-FFF2-40B4-BE49-F238E27FC236}">
                <a16:creationId xmlns:a16="http://schemas.microsoft.com/office/drawing/2014/main" id="{0947AFB6-88DB-B2B7-EE0C-0CE4A4EDB29C}"/>
              </a:ext>
            </a:extLst>
          </p:cNvPr>
          <p:cNvPicPr>
            <a:picLocks noChangeAspect="1"/>
          </p:cNvPicPr>
          <p:nvPr/>
        </p:nvPicPr>
        <p:blipFill>
          <a:blip r:embed="rId4"/>
          <a:stretch>
            <a:fillRect/>
          </a:stretch>
        </p:blipFill>
        <p:spPr>
          <a:xfrm>
            <a:off x="618660" y="3635640"/>
            <a:ext cx="4067047" cy="2282351"/>
          </a:xfrm>
          <a:prstGeom prst="rect">
            <a:avLst/>
          </a:prstGeom>
        </p:spPr>
      </p:pic>
    </p:spTree>
    <p:extLst>
      <p:ext uri="{BB962C8B-B14F-4D97-AF65-F5344CB8AC3E}">
        <p14:creationId xmlns:p14="http://schemas.microsoft.com/office/powerpoint/2010/main" val="341718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E65E7-17DB-B04A-8134-677926342C75}"/>
              </a:ext>
            </a:extLst>
          </p:cNvPr>
          <p:cNvSpPr>
            <a:spLocks noGrp="1"/>
          </p:cNvSpPr>
          <p:nvPr>
            <p:ph type="title"/>
          </p:nvPr>
        </p:nvSpPr>
        <p:spPr>
          <a:xfrm>
            <a:off x="1933574" y="616901"/>
            <a:ext cx="7750001" cy="1320800"/>
          </a:xfrm>
        </p:spPr>
        <p:txBody>
          <a:bodyPr anchor="t">
            <a:normAutofit/>
          </a:bodyPr>
          <a:lstStyle/>
          <a:p>
            <a:pPr algn="ctr"/>
            <a:r>
              <a:rPr lang="en-GB" u="sng" dirty="0"/>
              <a:t>Introduction and Project Background </a:t>
            </a:r>
          </a:p>
        </p:txBody>
      </p:sp>
      <p:pic>
        <p:nvPicPr>
          <p:cNvPr id="5122" name="Picture 2" descr="A Guide to British Airways On Business - Flightfox">
            <a:extLst>
              <a:ext uri="{FF2B5EF4-FFF2-40B4-BE49-F238E27FC236}">
                <a16:creationId xmlns:a16="http://schemas.microsoft.com/office/drawing/2014/main" id="{4D69DC43-F19C-08F7-F682-A6BABF2B40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59319" y="3661533"/>
            <a:ext cx="2915973" cy="18006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A18DFE9-444F-9420-83BB-2715AB2AE59E}"/>
              </a:ext>
            </a:extLst>
          </p:cNvPr>
          <p:cNvSpPr>
            <a:spLocks noGrp="1"/>
          </p:cNvSpPr>
          <p:nvPr>
            <p:ph idx="1"/>
          </p:nvPr>
        </p:nvSpPr>
        <p:spPr>
          <a:xfrm>
            <a:off x="581025" y="1809751"/>
            <a:ext cx="9172575" cy="4231612"/>
          </a:xfrm>
        </p:spPr>
        <p:txBody>
          <a:bodyPr>
            <a:normAutofit lnSpcReduction="10000"/>
          </a:bodyPr>
          <a:lstStyle/>
          <a:p>
            <a:pPr marL="0" indent="0">
              <a:lnSpc>
                <a:spcPct val="90000"/>
              </a:lnSpc>
              <a:buNone/>
            </a:pPr>
            <a:r>
              <a:rPr lang="en-GB" sz="2400" b="1" u="sng" dirty="0"/>
              <a:t>Project</a:t>
            </a:r>
          </a:p>
          <a:p>
            <a:pPr marL="0" indent="0">
              <a:lnSpc>
                <a:spcPct val="90000"/>
              </a:lnSpc>
              <a:buNone/>
            </a:pPr>
            <a:r>
              <a:rPr lang="en-GB" sz="2400" dirty="0"/>
              <a:t>The design, development, certification, and production launch of a new Business Class Club Suite seat for British Airways.</a:t>
            </a:r>
          </a:p>
          <a:p>
            <a:pPr>
              <a:lnSpc>
                <a:spcPct val="90000"/>
              </a:lnSpc>
            </a:pPr>
            <a:endParaRPr lang="en-GB" sz="2400" b="1" dirty="0"/>
          </a:p>
          <a:p>
            <a:pPr marL="0" indent="0">
              <a:lnSpc>
                <a:spcPct val="90000"/>
              </a:lnSpc>
              <a:buNone/>
            </a:pPr>
            <a:r>
              <a:rPr lang="en-GB" sz="2400" b="1" u="sng" dirty="0"/>
              <a:t>Purpose of the Project</a:t>
            </a:r>
          </a:p>
          <a:p>
            <a:pPr>
              <a:lnSpc>
                <a:spcPct val="90000"/>
              </a:lnSpc>
              <a:buFont typeface="Wingdings" panose="05000000000000000000" pitchFamily="2" charset="2"/>
              <a:buChar char="Ø"/>
            </a:pPr>
            <a:r>
              <a:rPr lang="en-GB" sz="2400" dirty="0"/>
              <a:t>Develop an innovative Business Class suite.</a:t>
            </a:r>
          </a:p>
          <a:p>
            <a:pPr>
              <a:lnSpc>
                <a:spcPct val="90000"/>
              </a:lnSpc>
              <a:buFont typeface="Wingdings" panose="05000000000000000000" pitchFamily="2" charset="2"/>
              <a:buChar char="Ø"/>
            </a:pPr>
            <a:r>
              <a:rPr lang="en-GB" sz="2400" dirty="0"/>
              <a:t>Improve passenger comfort and privacy.</a:t>
            </a:r>
          </a:p>
          <a:p>
            <a:pPr>
              <a:lnSpc>
                <a:spcPct val="90000"/>
              </a:lnSpc>
              <a:buFont typeface="Wingdings" panose="05000000000000000000" pitchFamily="2" charset="2"/>
              <a:buChar char="Ø"/>
            </a:pPr>
            <a:r>
              <a:rPr lang="en-GB" sz="2400" dirty="0"/>
              <a:t>Reduce seat weight and operating costs.</a:t>
            </a:r>
          </a:p>
          <a:p>
            <a:pPr>
              <a:lnSpc>
                <a:spcPct val="90000"/>
              </a:lnSpc>
              <a:buFont typeface="Wingdings" panose="05000000000000000000" pitchFamily="2" charset="2"/>
              <a:buChar char="Ø"/>
            </a:pPr>
            <a:r>
              <a:rPr lang="en-GB" sz="2400" dirty="0"/>
              <a:t>Meet aviation certification requirements.</a:t>
            </a:r>
          </a:p>
          <a:p>
            <a:pPr>
              <a:lnSpc>
                <a:spcPct val="90000"/>
              </a:lnSpc>
              <a:buFont typeface="Wingdings" panose="05000000000000000000" pitchFamily="2" charset="2"/>
              <a:buChar char="Ø"/>
            </a:pPr>
            <a:r>
              <a:rPr lang="en-GB" sz="2400" dirty="0"/>
              <a:t>Deliver the project within budget and schedule.</a:t>
            </a:r>
          </a:p>
          <a:p>
            <a:pPr marL="0" indent="0">
              <a:lnSpc>
                <a:spcPct val="90000"/>
              </a:lnSpc>
              <a:buNone/>
            </a:pPr>
            <a:endParaRPr lang="en-GB" dirty="0"/>
          </a:p>
        </p:txBody>
      </p:sp>
      <p:pic>
        <p:nvPicPr>
          <p:cNvPr id="4" name="Picture 3">
            <a:extLst>
              <a:ext uri="{FF2B5EF4-FFF2-40B4-BE49-F238E27FC236}">
                <a16:creationId xmlns:a16="http://schemas.microsoft.com/office/drawing/2014/main" id="{914646B7-E195-A045-0C21-DE44A57A1DCA}"/>
              </a:ext>
            </a:extLst>
          </p:cNvPr>
          <p:cNvPicPr>
            <a:picLocks noChangeAspect="1"/>
          </p:cNvPicPr>
          <p:nvPr/>
        </p:nvPicPr>
        <p:blipFill>
          <a:blip r:embed="rId4"/>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5082CA6B-32EC-937A-147C-5E3B79464A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67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animEffect transition="in" filter="fade">
                                      <p:cBhvr>
                                        <p:cTn id="44" dur="1000"/>
                                        <p:tgtEl>
                                          <p:spTgt spid="3">
                                            <p:txEl>
                                              <p:pRg st="8" end="8"/>
                                            </p:txEl>
                                          </p:spTgt>
                                        </p:tgtEl>
                                      </p:cBhvr>
                                    </p:animEffect>
                                    <p:anim calcmode="lin" valueType="num">
                                      <p:cBhvr>
                                        <p:cTn id="4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977A6-0BF9-B208-0FA3-BB16951B7A75}"/>
              </a:ext>
            </a:extLst>
          </p:cNvPr>
          <p:cNvSpPr>
            <a:spLocks noGrp="1"/>
          </p:cNvSpPr>
          <p:nvPr>
            <p:ph type="title"/>
          </p:nvPr>
        </p:nvSpPr>
        <p:spPr>
          <a:xfrm>
            <a:off x="1933574" y="609600"/>
            <a:ext cx="7340427" cy="1320800"/>
          </a:xfrm>
        </p:spPr>
        <p:txBody>
          <a:bodyPr>
            <a:normAutofit/>
          </a:bodyPr>
          <a:lstStyle/>
          <a:p>
            <a:pPr algn="ctr"/>
            <a:r>
              <a:rPr lang="en-GB" u="sng" dirty="0"/>
              <a:t>Project Analysis and Management Process </a:t>
            </a:r>
          </a:p>
        </p:txBody>
      </p:sp>
      <p:pic>
        <p:nvPicPr>
          <p:cNvPr id="6" name="Picture 2" descr="British Airways unveils New Business Class">
            <a:extLst>
              <a:ext uri="{FF2B5EF4-FFF2-40B4-BE49-F238E27FC236}">
                <a16:creationId xmlns:a16="http://schemas.microsoft.com/office/drawing/2014/main" id="{DEA485B4-EF6D-9193-DCBF-99BBEEDC0A8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1391" y="2408987"/>
            <a:ext cx="4766404" cy="2866398"/>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Which British Airways planes have the new Club Suite?">
            <a:extLst>
              <a:ext uri="{FF2B5EF4-FFF2-40B4-BE49-F238E27FC236}">
                <a16:creationId xmlns:a16="http://schemas.microsoft.com/office/drawing/2014/main" id="{00CC9D27-E6D5-8848-B96C-A68563E9041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276637" y="2408987"/>
            <a:ext cx="4789319" cy="288017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00882F5F-A2F9-A68F-9CD0-B5EEAF793C33}"/>
              </a:ext>
            </a:extLst>
          </p:cNvPr>
          <p:cNvPicPr>
            <a:picLocks noChangeAspect="1"/>
          </p:cNvPicPr>
          <p:nvPr/>
        </p:nvPicPr>
        <p:blipFill>
          <a:blip r:embed="rId5"/>
          <a:stretch>
            <a:fillRect/>
          </a:stretch>
        </p:blipFill>
        <p:spPr>
          <a:xfrm>
            <a:off x="10372725" y="182118"/>
            <a:ext cx="1352550" cy="1352550"/>
          </a:xfrm>
          <a:prstGeom prst="rect">
            <a:avLst/>
          </a:prstGeom>
        </p:spPr>
      </p:pic>
      <p:pic>
        <p:nvPicPr>
          <p:cNvPr id="6152" name="Picture 8" descr="British Airways Logo, symbol, meaning, history, PNG, brand">
            <a:extLst>
              <a:ext uri="{FF2B5EF4-FFF2-40B4-BE49-F238E27FC236}">
                <a16:creationId xmlns:a16="http://schemas.microsoft.com/office/drawing/2014/main" id="{9BBE497A-6556-E2F6-AB68-ED27070FCE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3545E73-F5C9-AE23-D6A0-853220EF75E9}"/>
              </a:ext>
            </a:extLst>
          </p:cNvPr>
          <p:cNvSpPr txBox="1"/>
          <p:nvPr/>
        </p:nvSpPr>
        <p:spPr>
          <a:xfrm>
            <a:off x="773723" y="5509846"/>
            <a:ext cx="9823939" cy="830997"/>
          </a:xfrm>
          <a:prstGeom prst="rect">
            <a:avLst/>
          </a:prstGeom>
          <a:noFill/>
        </p:spPr>
        <p:txBody>
          <a:bodyPr wrap="square" rtlCol="0">
            <a:spAutoFit/>
          </a:bodyPr>
          <a:lstStyle/>
          <a:p>
            <a:r>
              <a:rPr lang="en-GB" sz="2400" dirty="0"/>
              <a:t>"A project is a temporary endeavour undertaken to create a unique product, service or result" (Project Management Institute, 2021, p.4).</a:t>
            </a:r>
          </a:p>
        </p:txBody>
      </p:sp>
    </p:spTree>
    <p:extLst>
      <p:ext uri="{BB962C8B-B14F-4D97-AF65-F5344CB8AC3E}">
        <p14:creationId xmlns:p14="http://schemas.microsoft.com/office/powerpoint/2010/main" val="1647141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9257E-9C49-0DF7-44DD-2223BDC0CFE0}"/>
              </a:ext>
            </a:extLst>
          </p:cNvPr>
          <p:cNvSpPr>
            <a:spLocks noGrp="1"/>
          </p:cNvSpPr>
          <p:nvPr>
            <p:ph type="title"/>
          </p:nvPr>
        </p:nvSpPr>
        <p:spPr>
          <a:xfrm>
            <a:off x="1112396" y="609600"/>
            <a:ext cx="8596668" cy="1320800"/>
          </a:xfrm>
        </p:spPr>
        <p:txBody>
          <a:bodyPr/>
          <a:lstStyle/>
          <a:p>
            <a:pPr algn="ctr"/>
            <a:r>
              <a:rPr lang="en-GB" u="sng" dirty="0"/>
              <a:t>Project Goals and Objectives </a:t>
            </a:r>
          </a:p>
        </p:txBody>
      </p:sp>
      <p:sp>
        <p:nvSpPr>
          <p:cNvPr id="3" name="Content Placeholder 2">
            <a:extLst>
              <a:ext uri="{FF2B5EF4-FFF2-40B4-BE49-F238E27FC236}">
                <a16:creationId xmlns:a16="http://schemas.microsoft.com/office/drawing/2014/main" id="{A9900684-3B22-4794-4B37-C1AA02738016}"/>
              </a:ext>
            </a:extLst>
          </p:cNvPr>
          <p:cNvSpPr>
            <a:spLocks noGrp="1"/>
          </p:cNvSpPr>
          <p:nvPr>
            <p:ph idx="1"/>
          </p:nvPr>
        </p:nvSpPr>
        <p:spPr>
          <a:xfrm>
            <a:off x="677334" y="1721677"/>
            <a:ext cx="8596668" cy="4526723"/>
          </a:xfrm>
        </p:spPr>
        <p:txBody>
          <a:bodyPr>
            <a:normAutofit/>
          </a:bodyPr>
          <a:lstStyle/>
          <a:p>
            <a:pPr marL="0" indent="0">
              <a:buNone/>
            </a:pPr>
            <a:r>
              <a:rPr lang="en-GB" sz="2400" b="1" u="sng" dirty="0"/>
              <a:t>Goal</a:t>
            </a:r>
            <a:endParaRPr lang="en-GB" sz="2400" u="sng" dirty="0"/>
          </a:p>
          <a:p>
            <a:pPr marL="0" indent="0">
              <a:buNone/>
            </a:pPr>
            <a:r>
              <a:rPr lang="en-GB" sz="2400" dirty="0"/>
              <a:t>Design, certify, and deliver a next-generation Club Suite.</a:t>
            </a:r>
          </a:p>
          <a:p>
            <a:pPr marL="0" indent="0">
              <a:buNone/>
            </a:pPr>
            <a:r>
              <a:rPr lang="en-GB" sz="2400" b="1" u="sng" dirty="0"/>
              <a:t>SMART Objectives</a:t>
            </a:r>
            <a:endParaRPr lang="en-GB" sz="2400" u="sng" dirty="0"/>
          </a:p>
          <a:p>
            <a:pPr lvl="0">
              <a:buFont typeface="Wingdings" panose="05000000000000000000" pitchFamily="2" charset="2"/>
              <a:buChar char="Ø"/>
            </a:pPr>
            <a:r>
              <a:rPr lang="en-GB" sz="2400" dirty="0"/>
              <a:t>Complete project within 7 months.</a:t>
            </a:r>
          </a:p>
          <a:p>
            <a:pPr lvl="0">
              <a:buFont typeface="Wingdings" panose="05000000000000000000" pitchFamily="2" charset="2"/>
              <a:buChar char="Ø"/>
            </a:pPr>
            <a:r>
              <a:rPr lang="en-GB" sz="2400" dirty="0"/>
              <a:t>Achieve aviation certification approval.</a:t>
            </a:r>
          </a:p>
          <a:p>
            <a:pPr lvl="0">
              <a:buFont typeface="Wingdings" panose="05000000000000000000" pitchFamily="2" charset="2"/>
              <a:buChar char="Ø"/>
            </a:pPr>
            <a:r>
              <a:rPr lang="en-GB" sz="2400" dirty="0"/>
              <a:t>Reduce seat weight by 10%.</a:t>
            </a:r>
          </a:p>
          <a:p>
            <a:pPr lvl="0">
              <a:buFont typeface="Wingdings" panose="05000000000000000000" pitchFamily="2" charset="2"/>
              <a:buChar char="Ø"/>
            </a:pPr>
            <a:r>
              <a:rPr lang="en-GB" sz="2400" dirty="0"/>
              <a:t>Improve passenger privacy and comfort.</a:t>
            </a:r>
          </a:p>
          <a:p>
            <a:pPr lvl="0">
              <a:buFont typeface="Wingdings" panose="05000000000000000000" pitchFamily="2" charset="2"/>
              <a:buChar char="Ø"/>
            </a:pPr>
            <a:r>
              <a:rPr lang="en-GB" sz="2400" dirty="0"/>
              <a:t>Deliver within a budget of £1.5 million.</a:t>
            </a:r>
          </a:p>
          <a:p>
            <a:pPr lvl="0">
              <a:buFont typeface="Wingdings" panose="05000000000000000000" pitchFamily="2" charset="2"/>
              <a:buChar char="Ø"/>
            </a:pPr>
            <a:r>
              <a:rPr lang="en-GB" sz="2400" dirty="0"/>
              <a:t>Achieve customer acceptance by British Airways.</a:t>
            </a:r>
          </a:p>
          <a:p>
            <a:endParaRPr lang="en-GB" dirty="0"/>
          </a:p>
        </p:txBody>
      </p:sp>
      <p:pic>
        <p:nvPicPr>
          <p:cNvPr id="4" name="Picture 3">
            <a:extLst>
              <a:ext uri="{FF2B5EF4-FFF2-40B4-BE49-F238E27FC236}">
                <a16:creationId xmlns:a16="http://schemas.microsoft.com/office/drawing/2014/main" id="{656B96A9-11A2-9B9F-25D8-F1E7644D4BF8}"/>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6" name="Picture 8" descr="British Airways Logo, symbol, meaning, history, PNG, brand">
            <a:extLst>
              <a:ext uri="{FF2B5EF4-FFF2-40B4-BE49-F238E27FC236}">
                <a16:creationId xmlns:a16="http://schemas.microsoft.com/office/drawing/2014/main" id="{11E800C2-C967-365C-4CF6-D42DF16C58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309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Effect transition="in" filter="fade">
                                      <p:cBhvr>
                                        <p:cTn id="44" dur="1000"/>
                                        <p:tgtEl>
                                          <p:spTgt spid="3">
                                            <p:txEl>
                                              <p:pRg st="7" end="7"/>
                                            </p:txEl>
                                          </p:spTgt>
                                        </p:tgtEl>
                                      </p:cBhvr>
                                    </p:animEffect>
                                    <p:anim calcmode="lin" valueType="num">
                                      <p:cBhvr>
                                        <p:cTn id="4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4782-4E36-993C-E30A-EEDEE00B9D35}"/>
              </a:ext>
            </a:extLst>
          </p:cNvPr>
          <p:cNvSpPr>
            <a:spLocks noGrp="1"/>
          </p:cNvSpPr>
          <p:nvPr>
            <p:ph type="title"/>
          </p:nvPr>
        </p:nvSpPr>
        <p:spPr/>
        <p:txBody>
          <a:bodyPr/>
          <a:lstStyle/>
          <a:p>
            <a:pPr algn="ctr"/>
            <a:r>
              <a:rPr lang="en-GB" u="sng" dirty="0"/>
              <a:t>Project Scope</a:t>
            </a:r>
          </a:p>
        </p:txBody>
      </p:sp>
      <p:sp>
        <p:nvSpPr>
          <p:cNvPr id="3" name="Content Placeholder 2">
            <a:extLst>
              <a:ext uri="{FF2B5EF4-FFF2-40B4-BE49-F238E27FC236}">
                <a16:creationId xmlns:a16="http://schemas.microsoft.com/office/drawing/2014/main" id="{1796860D-D4B2-A68D-2409-7BA31EAE94C2}"/>
              </a:ext>
            </a:extLst>
          </p:cNvPr>
          <p:cNvSpPr>
            <a:spLocks noGrp="1"/>
          </p:cNvSpPr>
          <p:nvPr>
            <p:ph idx="1"/>
          </p:nvPr>
        </p:nvSpPr>
        <p:spPr>
          <a:xfrm>
            <a:off x="868680" y="1978725"/>
            <a:ext cx="5461782" cy="4331651"/>
          </a:xfrm>
        </p:spPr>
        <p:txBody>
          <a:bodyPr>
            <a:normAutofit/>
          </a:bodyPr>
          <a:lstStyle/>
          <a:p>
            <a:pPr marL="0" indent="0">
              <a:buNone/>
            </a:pPr>
            <a:r>
              <a:rPr lang="en-GB" sz="2400" b="1" u="sng" dirty="0"/>
              <a:t>In Scope</a:t>
            </a:r>
            <a:endParaRPr lang="en-GB" sz="2400" u="sng" dirty="0"/>
          </a:p>
          <a:p>
            <a:pPr>
              <a:buFont typeface="Wingdings" panose="05000000000000000000" pitchFamily="2" charset="2"/>
              <a:buChar char="Ø"/>
            </a:pPr>
            <a:r>
              <a:rPr lang="en-GB" sz="2400" dirty="0"/>
              <a:t>Detailed engineering design</a:t>
            </a:r>
          </a:p>
          <a:p>
            <a:pPr>
              <a:buFont typeface="Wingdings" panose="05000000000000000000" pitchFamily="2" charset="2"/>
              <a:buChar char="Ø"/>
            </a:pPr>
            <a:r>
              <a:rPr lang="en-GB" sz="2400" dirty="0"/>
              <a:t>Prototype manufacture and testing </a:t>
            </a:r>
          </a:p>
          <a:p>
            <a:pPr>
              <a:buFont typeface="Wingdings" panose="05000000000000000000" pitchFamily="2" charset="2"/>
              <a:buChar char="Ø"/>
            </a:pPr>
            <a:r>
              <a:rPr lang="en-GB" sz="2400" dirty="0"/>
              <a:t>Supply chain readiness</a:t>
            </a:r>
          </a:p>
          <a:p>
            <a:pPr>
              <a:buFont typeface="Wingdings" panose="05000000000000000000" pitchFamily="2" charset="2"/>
              <a:buChar char="Ø"/>
            </a:pPr>
            <a:r>
              <a:rPr lang="en-GB" sz="2400" dirty="0"/>
              <a:t>Certification compliance </a:t>
            </a:r>
          </a:p>
          <a:p>
            <a:pPr>
              <a:buFont typeface="Wingdings" panose="05000000000000000000" pitchFamily="2" charset="2"/>
              <a:buChar char="Ø"/>
            </a:pPr>
            <a:r>
              <a:rPr lang="en-GB" sz="2400" dirty="0"/>
              <a:t>Project planning, budget, schedule and risk management </a:t>
            </a:r>
          </a:p>
        </p:txBody>
      </p:sp>
      <p:sp>
        <p:nvSpPr>
          <p:cNvPr id="5" name="Content Placeholder 2">
            <a:extLst>
              <a:ext uri="{FF2B5EF4-FFF2-40B4-BE49-F238E27FC236}">
                <a16:creationId xmlns:a16="http://schemas.microsoft.com/office/drawing/2014/main" id="{19728D8D-E6A4-9256-1297-2CA185D56321}"/>
              </a:ext>
            </a:extLst>
          </p:cNvPr>
          <p:cNvSpPr txBox="1">
            <a:spLocks/>
          </p:cNvSpPr>
          <p:nvPr/>
        </p:nvSpPr>
        <p:spPr>
          <a:xfrm>
            <a:off x="7369471" y="1978725"/>
            <a:ext cx="3271566" cy="388077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2400" b="1" u="sng" dirty="0"/>
              <a:t>Out of Scope</a:t>
            </a:r>
            <a:endParaRPr lang="en-GB" sz="2400" u="sng" dirty="0"/>
          </a:p>
          <a:p>
            <a:pPr>
              <a:buFont typeface="Wingdings" panose="05000000000000000000" pitchFamily="2" charset="2"/>
              <a:buChar char="Ø"/>
            </a:pPr>
            <a:r>
              <a:rPr lang="en-GB" sz="2400" dirty="0"/>
              <a:t>Aircraft modifications</a:t>
            </a:r>
          </a:p>
          <a:p>
            <a:pPr>
              <a:buFont typeface="Wingdings" panose="05000000000000000000" pitchFamily="2" charset="2"/>
              <a:buChar char="Ø"/>
            </a:pPr>
            <a:r>
              <a:rPr lang="en-GB" sz="2400" dirty="0"/>
              <a:t>Airline staff training</a:t>
            </a:r>
          </a:p>
          <a:p>
            <a:pPr>
              <a:buFont typeface="Wingdings" panose="05000000000000000000" pitchFamily="2" charset="2"/>
              <a:buChar char="Ø"/>
            </a:pPr>
            <a:r>
              <a:rPr lang="en-GB" sz="2400" dirty="0"/>
              <a:t>Customer service improvements </a:t>
            </a:r>
            <a:endParaRPr lang="en-GB" dirty="0"/>
          </a:p>
        </p:txBody>
      </p:sp>
      <p:pic>
        <p:nvPicPr>
          <p:cNvPr id="7" name="Picture 6">
            <a:extLst>
              <a:ext uri="{FF2B5EF4-FFF2-40B4-BE49-F238E27FC236}">
                <a16:creationId xmlns:a16="http://schemas.microsoft.com/office/drawing/2014/main" id="{BC01D2BC-BF59-43C0-23AC-2CAF202120F8}"/>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8" name="Picture 8" descr="British Airways Logo, symbol, meaning, history, PNG, brand">
            <a:extLst>
              <a:ext uri="{FF2B5EF4-FFF2-40B4-BE49-F238E27FC236}">
                <a16:creationId xmlns:a16="http://schemas.microsoft.com/office/drawing/2014/main" id="{CC24C8D9-EFD1-7B38-5156-C727AB442B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1030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animEffect transition="in" filter="fade">
                                      <p:cBhvr>
                                        <p:cTn id="39" dur="1000"/>
                                        <p:tgtEl>
                                          <p:spTgt spid="5">
                                            <p:txEl>
                                              <p:pRg st="0" end="0"/>
                                            </p:txEl>
                                          </p:spTgt>
                                        </p:tgtEl>
                                      </p:cBhvr>
                                    </p:animEffect>
                                    <p:anim calcmode="lin" valueType="num">
                                      <p:cBhvr>
                                        <p:cTn id="4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41" dur="1000" fill="hold"/>
                                        <p:tgtEl>
                                          <p:spTgt spid="5">
                                            <p:txEl>
                                              <p:pRg st="0" end="0"/>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5">
                                            <p:txEl>
                                              <p:pRg st="1" end="1"/>
                                            </p:txEl>
                                          </p:spTgt>
                                        </p:tgtEl>
                                        <p:attrNameLst>
                                          <p:attrName>style.visibility</p:attrName>
                                        </p:attrNameLst>
                                      </p:cBhvr>
                                      <p:to>
                                        <p:strVal val="visible"/>
                                      </p:to>
                                    </p:set>
                                    <p:animEffect transition="in" filter="fade">
                                      <p:cBhvr>
                                        <p:cTn id="44" dur="1000"/>
                                        <p:tgtEl>
                                          <p:spTgt spid="5">
                                            <p:txEl>
                                              <p:pRg st="1" end="1"/>
                                            </p:txEl>
                                          </p:spTgt>
                                        </p:tgtEl>
                                      </p:cBhvr>
                                    </p:animEffect>
                                    <p:anim calcmode="lin" valueType="num">
                                      <p:cBhvr>
                                        <p:cTn id="4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4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Effect transition="in" filter="fade">
                                      <p:cBhvr>
                                        <p:cTn id="49" dur="1000"/>
                                        <p:tgtEl>
                                          <p:spTgt spid="5">
                                            <p:txEl>
                                              <p:pRg st="2" end="2"/>
                                            </p:txEl>
                                          </p:spTgt>
                                        </p:tgtEl>
                                      </p:cBhvr>
                                    </p:animEffect>
                                    <p:anim calcmode="lin" valueType="num">
                                      <p:cBhvr>
                                        <p:cTn id="5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5">
                                            <p:txEl>
                                              <p:pRg st="3" end="3"/>
                                            </p:txEl>
                                          </p:spTgt>
                                        </p:tgtEl>
                                        <p:attrNameLst>
                                          <p:attrName>style.visibility</p:attrName>
                                        </p:attrNameLst>
                                      </p:cBhvr>
                                      <p:to>
                                        <p:strVal val="visible"/>
                                      </p:to>
                                    </p:set>
                                    <p:animEffect transition="in" filter="fade">
                                      <p:cBhvr>
                                        <p:cTn id="54" dur="1000"/>
                                        <p:tgtEl>
                                          <p:spTgt spid="5">
                                            <p:txEl>
                                              <p:pRg st="3" end="3"/>
                                            </p:txEl>
                                          </p:spTgt>
                                        </p:tgtEl>
                                      </p:cBhvr>
                                    </p:animEffect>
                                    <p:anim calcmode="lin" valueType="num">
                                      <p:cBhvr>
                                        <p:cTn id="5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5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BF871-9288-93A0-FC95-795E9C1A96D6}"/>
              </a:ext>
            </a:extLst>
          </p:cNvPr>
          <p:cNvSpPr>
            <a:spLocks noGrp="1"/>
          </p:cNvSpPr>
          <p:nvPr>
            <p:ph type="title"/>
          </p:nvPr>
        </p:nvSpPr>
        <p:spPr/>
        <p:txBody>
          <a:bodyPr/>
          <a:lstStyle/>
          <a:p>
            <a:pPr algn="ctr"/>
            <a:r>
              <a:rPr lang="en-GB" u="sng" dirty="0"/>
              <a:t>Key Deliverables </a:t>
            </a:r>
          </a:p>
        </p:txBody>
      </p:sp>
      <p:sp>
        <p:nvSpPr>
          <p:cNvPr id="6" name="Content Placeholder 2">
            <a:extLst>
              <a:ext uri="{FF2B5EF4-FFF2-40B4-BE49-F238E27FC236}">
                <a16:creationId xmlns:a16="http://schemas.microsoft.com/office/drawing/2014/main" id="{F2FA7153-3A0A-5BE8-5843-73475525A32E}"/>
              </a:ext>
            </a:extLst>
          </p:cNvPr>
          <p:cNvSpPr txBox="1">
            <a:spLocks noGrp="1"/>
          </p:cNvSpPr>
          <p:nvPr>
            <p:ph idx="1"/>
          </p:nvPr>
        </p:nvSpPr>
        <p:spPr>
          <a:xfrm>
            <a:off x="677863" y="2160588"/>
            <a:ext cx="8596312" cy="388143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a:buFont typeface="Wingdings" panose="05000000000000000000" pitchFamily="2" charset="2"/>
              <a:buChar char="Ø"/>
            </a:pPr>
            <a:r>
              <a:rPr lang="en-GB" sz="2400" dirty="0"/>
              <a:t>Certification Approved seat design documentation </a:t>
            </a:r>
          </a:p>
          <a:p>
            <a:pPr>
              <a:buFont typeface="Wingdings" panose="05000000000000000000" pitchFamily="2" charset="2"/>
              <a:buChar char="Ø"/>
            </a:pPr>
            <a:r>
              <a:rPr lang="en-GB" sz="2400" dirty="0"/>
              <a:t>Engineering drawings </a:t>
            </a:r>
          </a:p>
          <a:p>
            <a:pPr>
              <a:buFont typeface="Wingdings" panose="05000000000000000000" pitchFamily="2" charset="2"/>
              <a:buChar char="Ø"/>
            </a:pPr>
            <a:r>
              <a:rPr lang="en-GB" sz="2400" dirty="0"/>
              <a:t>Prototype seat – Tested and validated </a:t>
            </a:r>
          </a:p>
          <a:p>
            <a:pPr>
              <a:buFont typeface="Wingdings" panose="05000000000000000000" pitchFamily="2" charset="2"/>
              <a:buChar char="Ø"/>
            </a:pPr>
            <a:r>
              <a:rPr lang="en-GB" sz="2400" dirty="0"/>
              <a:t>Production documentation</a:t>
            </a:r>
          </a:p>
          <a:p>
            <a:pPr>
              <a:buFont typeface="Wingdings" panose="05000000000000000000" pitchFamily="2" charset="2"/>
              <a:buChar char="Ø"/>
            </a:pPr>
            <a:r>
              <a:rPr lang="en-GB" sz="2400" dirty="0"/>
              <a:t>Final customer acceptance report </a:t>
            </a:r>
          </a:p>
          <a:p>
            <a:endParaRPr lang="en-GB" sz="2400" dirty="0"/>
          </a:p>
          <a:p>
            <a:pPr marL="0" indent="0">
              <a:buNone/>
            </a:pPr>
            <a:r>
              <a:rPr lang="en-GB" dirty="0"/>
              <a:t>"The FAA's priority is ensuring the aircraft is safely designed and produced.“ (FAI, 2026)</a:t>
            </a:r>
          </a:p>
        </p:txBody>
      </p:sp>
      <p:pic>
        <p:nvPicPr>
          <p:cNvPr id="4" name="Picture 3">
            <a:extLst>
              <a:ext uri="{FF2B5EF4-FFF2-40B4-BE49-F238E27FC236}">
                <a16:creationId xmlns:a16="http://schemas.microsoft.com/office/drawing/2014/main" id="{FA5E8133-011E-C1E2-F249-773411FE054D}"/>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C1373B1D-047D-7BDB-809B-C20A753DE8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8579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6">
                                            <p:txEl>
                                              <p:pRg st="6" end="6"/>
                                            </p:txEl>
                                          </p:spTgt>
                                        </p:tgtEl>
                                        <p:attrNameLst>
                                          <p:attrName>style.visibility</p:attrName>
                                        </p:attrNameLst>
                                      </p:cBhvr>
                                      <p:to>
                                        <p:strVal val="visible"/>
                                      </p:to>
                                    </p:set>
                                    <p:animEffect transition="in" filter="fade">
                                      <p:cBhvr>
                                        <p:cTn id="34" dur="1000"/>
                                        <p:tgtEl>
                                          <p:spTgt spid="6">
                                            <p:txEl>
                                              <p:pRg st="6" end="6"/>
                                            </p:txEl>
                                          </p:spTgt>
                                        </p:tgtEl>
                                      </p:cBhvr>
                                    </p:animEffect>
                                    <p:anim calcmode="lin" valueType="num">
                                      <p:cBhvr>
                                        <p:cTn id="3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787ED-ABB8-BC1C-8267-840363E503EA}"/>
              </a:ext>
            </a:extLst>
          </p:cNvPr>
          <p:cNvSpPr>
            <a:spLocks noGrp="1"/>
          </p:cNvSpPr>
          <p:nvPr>
            <p:ph type="title"/>
          </p:nvPr>
        </p:nvSpPr>
        <p:spPr/>
        <p:txBody>
          <a:bodyPr/>
          <a:lstStyle/>
          <a:p>
            <a:pPr algn="ctr"/>
            <a:r>
              <a:rPr lang="en-GB" u="sng" dirty="0"/>
              <a:t>Anticipated Outcomes </a:t>
            </a:r>
            <a:endParaRPr lang="en-GB" i="1" u="sng" dirty="0"/>
          </a:p>
        </p:txBody>
      </p:sp>
      <p:sp>
        <p:nvSpPr>
          <p:cNvPr id="3" name="Content Placeholder 2">
            <a:extLst>
              <a:ext uri="{FF2B5EF4-FFF2-40B4-BE49-F238E27FC236}">
                <a16:creationId xmlns:a16="http://schemas.microsoft.com/office/drawing/2014/main" id="{7FF3E18E-65F0-EAC0-B810-2660D8F48590}"/>
              </a:ext>
            </a:extLst>
          </p:cNvPr>
          <p:cNvSpPr>
            <a:spLocks noGrp="1"/>
          </p:cNvSpPr>
          <p:nvPr>
            <p:ph idx="1"/>
          </p:nvPr>
        </p:nvSpPr>
        <p:spPr>
          <a:xfrm>
            <a:off x="677334" y="2160589"/>
            <a:ext cx="8596668" cy="4357441"/>
          </a:xfrm>
        </p:spPr>
        <p:txBody>
          <a:bodyPr>
            <a:normAutofit fontScale="70000" lnSpcReduction="20000"/>
          </a:bodyPr>
          <a:lstStyle/>
          <a:p>
            <a:pPr marL="0" indent="0">
              <a:buNone/>
            </a:pPr>
            <a:r>
              <a:rPr lang="en-GB" sz="3400" b="1" u="sng" dirty="0"/>
              <a:t>The project is expected to achieve:</a:t>
            </a:r>
          </a:p>
          <a:p>
            <a:pPr>
              <a:buFont typeface="Wingdings" panose="05000000000000000000" pitchFamily="2" charset="2"/>
              <a:buChar char="Ø"/>
            </a:pPr>
            <a:endParaRPr lang="en-GB" sz="3400" u="sng" dirty="0"/>
          </a:p>
          <a:p>
            <a:pPr>
              <a:buFont typeface="Wingdings" panose="05000000000000000000" pitchFamily="2" charset="2"/>
              <a:buChar char="Ø"/>
            </a:pPr>
            <a:r>
              <a:rPr lang="en-GB" sz="3400" dirty="0"/>
              <a:t>Enhanced passenger satisfaction.</a:t>
            </a:r>
          </a:p>
          <a:p>
            <a:pPr>
              <a:buFont typeface="Wingdings" panose="05000000000000000000" pitchFamily="2" charset="2"/>
              <a:buChar char="Ø"/>
            </a:pPr>
            <a:r>
              <a:rPr lang="en-GB" sz="3400" dirty="0"/>
              <a:t>Increased airline competitiveness.</a:t>
            </a:r>
          </a:p>
          <a:p>
            <a:pPr>
              <a:buFont typeface="Wingdings" panose="05000000000000000000" pitchFamily="2" charset="2"/>
              <a:buChar char="Ø"/>
            </a:pPr>
            <a:r>
              <a:rPr lang="en-GB" sz="3400" dirty="0"/>
              <a:t>Reduced operating costs through lighter materials.</a:t>
            </a:r>
          </a:p>
          <a:p>
            <a:pPr>
              <a:buFont typeface="Wingdings" panose="05000000000000000000" pitchFamily="2" charset="2"/>
              <a:buChar char="Ø"/>
            </a:pPr>
            <a:r>
              <a:rPr lang="en-GB" sz="3400" dirty="0"/>
              <a:t>Compliance with aviation safety regulations.</a:t>
            </a:r>
          </a:p>
          <a:p>
            <a:pPr>
              <a:buFont typeface="Wingdings" panose="05000000000000000000" pitchFamily="2" charset="2"/>
              <a:buChar char="Ø"/>
            </a:pPr>
            <a:r>
              <a:rPr lang="en-GB" sz="3400" dirty="0"/>
              <a:t>Stronger partnership between Safran Seats UK and British Airways.</a:t>
            </a:r>
          </a:p>
          <a:p>
            <a:pPr marL="0" indent="0">
              <a:buNone/>
            </a:pPr>
            <a:br>
              <a:rPr lang="en-GB" sz="2400" dirty="0"/>
            </a:br>
            <a:br>
              <a:rPr lang="en-GB" dirty="0"/>
            </a:br>
            <a:br>
              <a:rPr lang="en-GB" dirty="0"/>
            </a:br>
            <a:br>
              <a:rPr lang="en-GB" dirty="0"/>
            </a:br>
            <a:br>
              <a:rPr lang="en-GB" dirty="0"/>
            </a:br>
            <a:endParaRPr lang="en-GB" dirty="0"/>
          </a:p>
          <a:p>
            <a:endParaRPr lang="en-GB" dirty="0"/>
          </a:p>
        </p:txBody>
      </p:sp>
      <p:pic>
        <p:nvPicPr>
          <p:cNvPr id="4" name="Picture 3">
            <a:extLst>
              <a:ext uri="{FF2B5EF4-FFF2-40B4-BE49-F238E27FC236}">
                <a16:creationId xmlns:a16="http://schemas.microsoft.com/office/drawing/2014/main" id="{54027EEC-E68F-9EBC-E405-D31ACAB8AD86}"/>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CE04813D-161D-AA10-F5E8-AECEDC89B6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0512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2A3D5-B13C-5736-396E-98549CB15970}"/>
              </a:ext>
            </a:extLst>
          </p:cNvPr>
          <p:cNvSpPr>
            <a:spLocks noGrp="1"/>
          </p:cNvSpPr>
          <p:nvPr>
            <p:ph type="title"/>
          </p:nvPr>
        </p:nvSpPr>
        <p:spPr/>
        <p:txBody>
          <a:bodyPr/>
          <a:lstStyle/>
          <a:p>
            <a:pPr algn="ctr"/>
            <a:r>
              <a:rPr lang="en-GB" u="sng" dirty="0"/>
              <a:t>Project Timeline – CRM </a:t>
            </a:r>
          </a:p>
        </p:txBody>
      </p:sp>
      <p:sp>
        <p:nvSpPr>
          <p:cNvPr id="3" name="Content Placeholder 2">
            <a:extLst>
              <a:ext uri="{FF2B5EF4-FFF2-40B4-BE49-F238E27FC236}">
                <a16:creationId xmlns:a16="http://schemas.microsoft.com/office/drawing/2014/main" id="{82DBD3D1-8111-947F-5A57-9A9F893E3AC5}"/>
              </a:ext>
            </a:extLst>
          </p:cNvPr>
          <p:cNvSpPr>
            <a:spLocks noGrp="1"/>
          </p:cNvSpPr>
          <p:nvPr>
            <p:ph idx="1"/>
          </p:nvPr>
        </p:nvSpPr>
        <p:spPr>
          <a:xfrm>
            <a:off x="231856" y="1359876"/>
            <a:ext cx="7505374" cy="5369163"/>
          </a:xfrm>
        </p:spPr>
        <p:txBody>
          <a:bodyPr>
            <a:normAutofit/>
          </a:bodyPr>
          <a:lstStyle/>
          <a:p>
            <a:pPr marL="0" indent="0">
              <a:buNone/>
            </a:pPr>
            <a:r>
              <a:rPr lang="en-GB" dirty="0"/>
              <a:t>  </a:t>
            </a:r>
          </a:p>
          <a:p>
            <a:pPr marL="0" indent="0">
              <a:buNone/>
            </a:pPr>
            <a:r>
              <a:rPr lang="en-GB" sz="2400" b="1" u="sng" dirty="0"/>
              <a:t>Activity </a:t>
            </a:r>
            <a:r>
              <a:rPr lang="en-GB" sz="2400" b="1" dirty="0"/>
              <a:t> </a:t>
            </a:r>
            <a:r>
              <a:rPr lang="en-GB" sz="2400" dirty="0"/>
              <a:t>          </a:t>
            </a:r>
            <a:r>
              <a:rPr lang="en-GB" sz="2400" b="1" u="sng" dirty="0"/>
              <a:t>Description   </a:t>
            </a:r>
            <a:r>
              <a:rPr lang="en-GB" sz="2400" dirty="0"/>
              <a:t>              </a:t>
            </a:r>
            <a:r>
              <a:rPr lang="en-GB" sz="2400" b="1" u="sng" dirty="0"/>
              <a:t>Duration (Weeks)</a:t>
            </a:r>
          </a:p>
          <a:p>
            <a:pPr marL="0" indent="0">
              <a:buNone/>
            </a:pPr>
            <a:r>
              <a:rPr lang="en-GB" sz="2400" dirty="0"/>
              <a:t>   A               Requirements Gathering          2</a:t>
            </a:r>
          </a:p>
          <a:p>
            <a:pPr marL="0" indent="0">
              <a:buNone/>
            </a:pPr>
            <a:r>
              <a:rPr lang="en-GB" sz="2400" dirty="0"/>
              <a:t>   B               Concept Design                       4</a:t>
            </a:r>
          </a:p>
          <a:p>
            <a:pPr marL="0" indent="0">
              <a:buNone/>
            </a:pPr>
            <a:r>
              <a:rPr lang="en-GB" sz="2400" dirty="0"/>
              <a:t>   C               Detailed Design                       6</a:t>
            </a:r>
          </a:p>
          <a:p>
            <a:pPr marL="0" indent="0">
              <a:buNone/>
            </a:pPr>
            <a:r>
              <a:rPr lang="en-GB" sz="2400" dirty="0"/>
              <a:t>   D               Prototype Manufacturing          5</a:t>
            </a:r>
          </a:p>
          <a:p>
            <a:pPr marL="0" indent="0">
              <a:buNone/>
            </a:pPr>
            <a:r>
              <a:rPr lang="en-GB" sz="2400" dirty="0"/>
              <a:t>   E               Testing &amp; Validation                 4</a:t>
            </a:r>
          </a:p>
          <a:p>
            <a:pPr marL="0" indent="0">
              <a:buNone/>
            </a:pPr>
            <a:r>
              <a:rPr lang="en-GB" sz="2400" dirty="0"/>
              <a:t>   F               Certification Approval              3</a:t>
            </a:r>
          </a:p>
          <a:p>
            <a:pPr marL="0" indent="0">
              <a:buNone/>
            </a:pPr>
            <a:r>
              <a:rPr lang="en-GB" sz="2400" dirty="0"/>
              <a:t>   G               Production Preparation            4</a:t>
            </a:r>
          </a:p>
          <a:p>
            <a:pPr marL="0" indent="0">
              <a:buNone/>
            </a:pPr>
            <a:r>
              <a:rPr lang="en-GB" sz="2400" dirty="0"/>
              <a:t>   H               Customer Acceptance              2</a:t>
            </a:r>
          </a:p>
          <a:p>
            <a:pPr marL="0" indent="0">
              <a:buNone/>
            </a:pPr>
            <a:endParaRPr lang="en-GB" dirty="0"/>
          </a:p>
        </p:txBody>
      </p:sp>
      <p:pic>
        <p:nvPicPr>
          <p:cNvPr id="4" name="Picture 3">
            <a:extLst>
              <a:ext uri="{FF2B5EF4-FFF2-40B4-BE49-F238E27FC236}">
                <a16:creationId xmlns:a16="http://schemas.microsoft.com/office/drawing/2014/main" id="{9A9119ED-8B2B-6479-B359-CD56A2492E1E}"/>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CB0FF1C1-2D59-4FCF-3BC2-4BC18F9F90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2EE74A2-E512-0C10-F87D-FE1374EC9BF6}"/>
              </a:ext>
            </a:extLst>
          </p:cNvPr>
          <p:cNvSpPr txBox="1"/>
          <p:nvPr/>
        </p:nvSpPr>
        <p:spPr>
          <a:xfrm>
            <a:off x="7189437" y="1823720"/>
            <a:ext cx="5333999" cy="2462213"/>
          </a:xfrm>
          <a:prstGeom prst="rect">
            <a:avLst/>
          </a:prstGeom>
          <a:noFill/>
        </p:spPr>
        <p:txBody>
          <a:bodyPr wrap="square" rtlCol="0">
            <a:spAutoFit/>
          </a:bodyPr>
          <a:lstStyle/>
          <a:p>
            <a:r>
              <a:rPr lang="en-GB" sz="2200" b="1" u="sng" dirty="0"/>
              <a:t>Critical Path: </a:t>
            </a:r>
          </a:p>
          <a:p>
            <a:endParaRPr lang="en-GB" sz="2200" dirty="0"/>
          </a:p>
          <a:p>
            <a:r>
              <a:rPr lang="en-GB" sz="2200" dirty="0"/>
              <a:t>A     B     C     D      E      F      G     H </a:t>
            </a:r>
          </a:p>
          <a:p>
            <a:endParaRPr lang="en-GB" sz="2200" dirty="0"/>
          </a:p>
          <a:p>
            <a:r>
              <a:rPr lang="en-GB" sz="2200" b="1" u="sng" dirty="0"/>
              <a:t>Total Duration:</a:t>
            </a:r>
          </a:p>
          <a:p>
            <a:endParaRPr lang="en-GB" sz="2200" dirty="0"/>
          </a:p>
          <a:p>
            <a:r>
              <a:rPr lang="en-GB" sz="2200" dirty="0"/>
              <a:t>2 + 4 + 6 + 5 + 4 + 3 + 4 + 2 = 30 weeks </a:t>
            </a:r>
          </a:p>
        </p:txBody>
      </p:sp>
      <p:sp>
        <p:nvSpPr>
          <p:cNvPr id="47" name="Arrow: Right 46">
            <a:extLst>
              <a:ext uri="{FF2B5EF4-FFF2-40B4-BE49-F238E27FC236}">
                <a16:creationId xmlns:a16="http://schemas.microsoft.com/office/drawing/2014/main" id="{EBA735D1-95C1-9D26-B445-FB6A92108699}"/>
              </a:ext>
            </a:extLst>
          </p:cNvPr>
          <p:cNvSpPr/>
          <p:nvPr/>
        </p:nvSpPr>
        <p:spPr>
          <a:xfrm>
            <a:off x="7491047" y="2595756"/>
            <a:ext cx="351692" cy="1992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027F622A-58C6-6CFA-2B2A-F1C8BBBE20BE}"/>
              </a:ext>
            </a:extLst>
          </p:cNvPr>
          <p:cNvSpPr/>
          <p:nvPr/>
        </p:nvSpPr>
        <p:spPr>
          <a:xfrm>
            <a:off x="8047893" y="2595756"/>
            <a:ext cx="351692" cy="1992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4970F9DA-900B-E946-30DE-EFD9ECCF91D3}"/>
              </a:ext>
            </a:extLst>
          </p:cNvPr>
          <p:cNvSpPr/>
          <p:nvPr/>
        </p:nvSpPr>
        <p:spPr>
          <a:xfrm>
            <a:off x="8656759" y="2589894"/>
            <a:ext cx="351692" cy="1992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Arrow: Right 49">
            <a:extLst>
              <a:ext uri="{FF2B5EF4-FFF2-40B4-BE49-F238E27FC236}">
                <a16:creationId xmlns:a16="http://schemas.microsoft.com/office/drawing/2014/main" id="{B5617CD4-DF8C-62E0-B913-E2388E5CB43D}"/>
              </a:ext>
            </a:extLst>
          </p:cNvPr>
          <p:cNvSpPr/>
          <p:nvPr/>
        </p:nvSpPr>
        <p:spPr>
          <a:xfrm>
            <a:off x="9249586" y="2589894"/>
            <a:ext cx="351692" cy="1992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Arrow: Right 50">
            <a:extLst>
              <a:ext uri="{FF2B5EF4-FFF2-40B4-BE49-F238E27FC236}">
                <a16:creationId xmlns:a16="http://schemas.microsoft.com/office/drawing/2014/main" id="{CBD87C68-00F7-C11B-A1A5-A5CD263DB1A5}"/>
              </a:ext>
            </a:extLst>
          </p:cNvPr>
          <p:cNvSpPr/>
          <p:nvPr/>
        </p:nvSpPr>
        <p:spPr>
          <a:xfrm>
            <a:off x="9933972" y="2589894"/>
            <a:ext cx="351692" cy="1992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Right 51">
            <a:extLst>
              <a:ext uri="{FF2B5EF4-FFF2-40B4-BE49-F238E27FC236}">
                <a16:creationId xmlns:a16="http://schemas.microsoft.com/office/drawing/2014/main" id="{38821595-53F5-1041-CCCA-19FE0DE3E1AA}"/>
              </a:ext>
            </a:extLst>
          </p:cNvPr>
          <p:cNvSpPr/>
          <p:nvPr/>
        </p:nvSpPr>
        <p:spPr>
          <a:xfrm>
            <a:off x="10553112" y="2607479"/>
            <a:ext cx="351692" cy="1992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Arrow: Right 52">
            <a:extLst>
              <a:ext uri="{FF2B5EF4-FFF2-40B4-BE49-F238E27FC236}">
                <a16:creationId xmlns:a16="http://schemas.microsoft.com/office/drawing/2014/main" id="{C02BA109-ED9D-19A0-E04E-4FCFD1FF7EE4}"/>
              </a:ext>
            </a:extLst>
          </p:cNvPr>
          <p:cNvSpPr/>
          <p:nvPr/>
        </p:nvSpPr>
        <p:spPr>
          <a:xfrm>
            <a:off x="11237498" y="2589894"/>
            <a:ext cx="351692" cy="19929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a:extLst>
              <a:ext uri="{FF2B5EF4-FFF2-40B4-BE49-F238E27FC236}">
                <a16:creationId xmlns:a16="http://schemas.microsoft.com/office/drawing/2014/main" id="{21195693-7C08-1D4F-24B8-58B6C3FD9BFE}"/>
              </a:ext>
            </a:extLst>
          </p:cNvPr>
          <p:cNvSpPr txBox="1"/>
          <p:nvPr/>
        </p:nvSpPr>
        <p:spPr>
          <a:xfrm>
            <a:off x="7292486" y="5034280"/>
            <a:ext cx="3080239" cy="646331"/>
          </a:xfrm>
          <a:prstGeom prst="rect">
            <a:avLst/>
          </a:prstGeom>
          <a:noFill/>
        </p:spPr>
        <p:txBody>
          <a:bodyPr wrap="square" rtlCol="0">
            <a:spAutoFit/>
          </a:bodyPr>
          <a:lstStyle/>
          <a:p>
            <a:r>
              <a:rPr lang="en-GB" dirty="0"/>
              <a:t>(Kotler &amp; Keller, 2016, p. 168)</a:t>
            </a:r>
          </a:p>
        </p:txBody>
      </p:sp>
    </p:spTree>
    <p:extLst>
      <p:ext uri="{BB962C8B-B14F-4D97-AF65-F5344CB8AC3E}">
        <p14:creationId xmlns:p14="http://schemas.microsoft.com/office/powerpoint/2010/main" val="127782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1000"/>
                                        <p:tgtEl>
                                          <p:spTgt spid="3">
                                            <p:txEl>
                                              <p:pRg st="9" end="9"/>
                                            </p:txEl>
                                          </p:spTgt>
                                        </p:tgtEl>
                                      </p:cBhvr>
                                    </p:animEffect>
                                    <p:anim calcmode="lin" valueType="num">
                                      <p:cBhvr>
                                        <p:cTn id="5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6">
                                            <p:txEl>
                                              <p:pRg st="0" end="0"/>
                                            </p:txEl>
                                          </p:spTgt>
                                        </p:tgtEl>
                                        <p:attrNameLst>
                                          <p:attrName>style.visibility</p:attrName>
                                        </p:attrNameLst>
                                      </p:cBhvr>
                                      <p:to>
                                        <p:strVal val="visible"/>
                                      </p:to>
                                    </p:set>
                                    <p:animEffect transition="in" filter="fade">
                                      <p:cBhvr>
                                        <p:cTn id="59" dur="1000"/>
                                        <p:tgtEl>
                                          <p:spTgt spid="6">
                                            <p:txEl>
                                              <p:pRg st="0" end="0"/>
                                            </p:txEl>
                                          </p:spTgt>
                                        </p:tgtEl>
                                      </p:cBhvr>
                                    </p:animEffect>
                                    <p:anim calcmode="lin" valueType="num">
                                      <p:cBhvr>
                                        <p:cTn id="6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0" end="0"/>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6">
                                            <p:txEl>
                                              <p:pRg st="2" end="2"/>
                                            </p:txEl>
                                          </p:spTgt>
                                        </p:tgtEl>
                                        <p:attrNameLst>
                                          <p:attrName>style.visibility</p:attrName>
                                        </p:attrNameLst>
                                      </p:cBhvr>
                                      <p:to>
                                        <p:strVal val="visible"/>
                                      </p:to>
                                    </p:set>
                                    <p:animEffect transition="in" filter="fade">
                                      <p:cBhvr>
                                        <p:cTn id="64" dur="1000"/>
                                        <p:tgtEl>
                                          <p:spTgt spid="6">
                                            <p:txEl>
                                              <p:pRg st="2" end="2"/>
                                            </p:txEl>
                                          </p:spTgt>
                                        </p:tgtEl>
                                      </p:cBhvr>
                                    </p:animEffect>
                                    <p:anim calcmode="lin" valueType="num">
                                      <p:cBhvr>
                                        <p:cTn id="6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6">
                                            <p:txEl>
                                              <p:pRg st="4" end="4"/>
                                            </p:txEl>
                                          </p:spTgt>
                                        </p:tgtEl>
                                        <p:attrNameLst>
                                          <p:attrName>style.visibility</p:attrName>
                                        </p:attrNameLst>
                                      </p:cBhvr>
                                      <p:to>
                                        <p:strVal val="visible"/>
                                      </p:to>
                                    </p:set>
                                    <p:animEffect transition="in" filter="fade">
                                      <p:cBhvr>
                                        <p:cTn id="69" dur="1000"/>
                                        <p:tgtEl>
                                          <p:spTgt spid="6">
                                            <p:txEl>
                                              <p:pRg st="4" end="4"/>
                                            </p:txEl>
                                          </p:spTgt>
                                        </p:tgtEl>
                                      </p:cBhvr>
                                    </p:animEffect>
                                    <p:anim calcmode="lin" valueType="num">
                                      <p:cBhvr>
                                        <p:cTn id="7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6">
                                            <p:txEl>
                                              <p:pRg st="6" end="6"/>
                                            </p:txEl>
                                          </p:spTgt>
                                        </p:tgtEl>
                                        <p:attrNameLst>
                                          <p:attrName>style.visibility</p:attrName>
                                        </p:attrNameLst>
                                      </p:cBhvr>
                                      <p:to>
                                        <p:strVal val="visible"/>
                                      </p:to>
                                    </p:set>
                                    <p:animEffect transition="in" filter="fade">
                                      <p:cBhvr>
                                        <p:cTn id="74" dur="1000"/>
                                        <p:tgtEl>
                                          <p:spTgt spid="6">
                                            <p:txEl>
                                              <p:pRg st="6" end="6"/>
                                            </p:txEl>
                                          </p:spTgt>
                                        </p:tgtEl>
                                      </p:cBhvr>
                                    </p:animEffect>
                                    <p:anim calcmode="lin" valueType="num">
                                      <p:cBhvr>
                                        <p:cTn id="7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42" presetClass="entr" presetSubtype="0" fill="hold" nodeType="clickEffect">
                                  <p:stCondLst>
                                    <p:cond delay="0"/>
                                  </p:stCondLst>
                                  <p:childTnLst>
                                    <p:set>
                                      <p:cBhvr>
                                        <p:cTn id="80" dur="1" fill="hold">
                                          <p:stCondLst>
                                            <p:cond delay="0"/>
                                          </p:stCondLst>
                                        </p:cTn>
                                        <p:tgtEl>
                                          <p:spTgt spid="54">
                                            <p:txEl>
                                              <p:pRg st="0" end="0"/>
                                            </p:txEl>
                                          </p:spTgt>
                                        </p:tgtEl>
                                        <p:attrNameLst>
                                          <p:attrName>style.visibility</p:attrName>
                                        </p:attrNameLst>
                                      </p:cBhvr>
                                      <p:to>
                                        <p:strVal val="visible"/>
                                      </p:to>
                                    </p:set>
                                    <p:animEffect transition="in" filter="fade">
                                      <p:cBhvr>
                                        <p:cTn id="81" dur="1000"/>
                                        <p:tgtEl>
                                          <p:spTgt spid="54">
                                            <p:txEl>
                                              <p:pRg st="0" end="0"/>
                                            </p:txEl>
                                          </p:spTgt>
                                        </p:tgtEl>
                                      </p:cBhvr>
                                    </p:animEffect>
                                    <p:anim calcmode="lin" valueType="num">
                                      <p:cBhvr>
                                        <p:cTn id="82" dur="1000" fill="hold"/>
                                        <p:tgtEl>
                                          <p:spTgt spid="54">
                                            <p:txEl>
                                              <p:pRg st="0" end="0"/>
                                            </p:txEl>
                                          </p:spTgt>
                                        </p:tgtEl>
                                        <p:attrNameLst>
                                          <p:attrName>ppt_x</p:attrName>
                                        </p:attrNameLst>
                                      </p:cBhvr>
                                      <p:tavLst>
                                        <p:tav tm="0">
                                          <p:val>
                                            <p:strVal val="#ppt_x"/>
                                          </p:val>
                                        </p:tav>
                                        <p:tav tm="100000">
                                          <p:val>
                                            <p:strVal val="#ppt_x"/>
                                          </p:val>
                                        </p:tav>
                                      </p:tavLst>
                                    </p:anim>
                                    <p:anim calcmode="lin" valueType="num">
                                      <p:cBhvr>
                                        <p:cTn id="83" dur="1000" fill="hold"/>
                                        <p:tgtEl>
                                          <p:spTgt spid="5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7A3-8874-D41B-A097-37F3DBDBD6C2}"/>
              </a:ext>
            </a:extLst>
          </p:cNvPr>
          <p:cNvSpPr>
            <a:spLocks noGrp="1"/>
          </p:cNvSpPr>
          <p:nvPr>
            <p:ph type="title"/>
          </p:nvPr>
        </p:nvSpPr>
        <p:spPr/>
        <p:txBody>
          <a:bodyPr/>
          <a:lstStyle/>
          <a:p>
            <a:pPr algn="ctr"/>
            <a:r>
              <a:rPr lang="en-GB" u="sng" dirty="0"/>
              <a:t>Gantt Chart </a:t>
            </a:r>
          </a:p>
        </p:txBody>
      </p:sp>
      <p:pic>
        <p:nvPicPr>
          <p:cNvPr id="8" name="Content Placeholder 7">
            <a:extLst>
              <a:ext uri="{FF2B5EF4-FFF2-40B4-BE49-F238E27FC236}">
                <a16:creationId xmlns:a16="http://schemas.microsoft.com/office/drawing/2014/main" id="{DF2C9C64-A54A-6C24-009E-54580BBEFA9D}"/>
              </a:ext>
            </a:extLst>
          </p:cNvPr>
          <p:cNvPicPr>
            <a:picLocks noGrp="1" noChangeAspect="1"/>
          </p:cNvPicPr>
          <p:nvPr>
            <p:ph idx="1"/>
          </p:nvPr>
        </p:nvPicPr>
        <p:blipFill>
          <a:blip r:embed="rId2"/>
          <a:stretch>
            <a:fillRect/>
          </a:stretch>
        </p:blipFill>
        <p:spPr>
          <a:xfrm>
            <a:off x="324091" y="1724628"/>
            <a:ext cx="11579798" cy="4016415"/>
          </a:xfrm>
          <a:prstGeom prst="rect">
            <a:avLst/>
          </a:prstGeom>
        </p:spPr>
      </p:pic>
      <p:pic>
        <p:nvPicPr>
          <p:cNvPr id="9" name="Picture 8" descr="British Airways Logo, symbol, meaning, history, PNG, brand">
            <a:extLst>
              <a:ext uri="{FF2B5EF4-FFF2-40B4-BE49-F238E27FC236}">
                <a16:creationId xmlns:a16="http://schemas.microsoft.com/office/drawing/2014/main" id="{E4D2BB20-37A3-429E-C1DE-7F9810CA88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EDDE798A-23DD-164F-F7F3-4F4FC3748465}"/>
              </a:ext>
            </a:extLst>
          </p:cNvPr>
          <p:cNvPicPr>
            <a:picLocks noChangeAspect="1"/>
          </p:cNvPicPr>
          <p:nvPr/>
        </p:nvPicPr>
        <p:blipFill>
          <a:blip r:embed="rId4"/>
          <a:stretch>
            <a:fillRect/>
          </a:stretch>
        </p:blipFill>
        <p:spPr>
          <a:xfrm>
            <a:off x="10372725" y="182118"/>
            <a:ext cx="1352550" cy="1352550"/>
          </a:xfrm>
          <a:prstGeom prst="rect">
            <a:avLst/>
          </a:prstGeom>
        </p:spPr>
      </p:pic>
    </p:spTree>
    <p:extLst>
      <p:ext uri="{BB962C8B-B14F-4D97-AF65-F5344CB8AC3E}">
        <p14:creationId xmlns:p14="http://schemas.microsoft.com/office/powerpoint/2010/main" val="2560966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38BC0-D315-6FA6-0DDF-1C6A1FF79850}"/>
              </a:ext>
            </a:extLst>
          </p:cNvPr>
          <p:cNvSpPr>
            <a:spLocks noGrp="1"/>
          </p:cNvSpPr>
          <p:nvPr>
            <p:ph type="title"/>
          </p:nvPr>
        </p:nvSpPr>
        <p:spPr/>
        <p:txBody>
          <a:bodyPr/>
          <a:lstStyle/>
          <a:p>
            <a:pPr algn="ctr"/>
            <a:r>
              <a:rPr lang="en-GB" u="sng" dirty="0"/>
              <a:t>Project Timeline - PERT </a:t>
            </a:r>
          </a:p>
        </p:txBody>
      </p:sp>
      <p:sp>
        <p:nvSpPr>
          <p:cNvPr id="3" name="Content Placeholder 2">
            <a:extLst>
              <a:ext uri="{FF2B5EF4-FFF2-40B4-BE49-F238E27FC236}">
                <a16:creationId xmlns:a16="http://schemas.microsoft.com/office/drawing/2014/main" id="{DB5DDF80-4263-4322-A7FD-6DEA77598001}"/>
              </a:ext>
            </a:extLst>
          </p:cNvPr>
          <p:cNvSpPr>
            <a:spLocks noGrp="1"/>
          </p:cNvSpPr>
          <p:nvPr>
            <p:ph idx="1"/>
          </p:nvPr>
        </p:nvSpPr>
        <p:spPr>
          <a:xfrm>
            <a:off x="677334" y="1641430"/>
            <a:ext cx="8596668" cy="4606970"/>
          </a:xfrm>
        </p:spPr>
        <p:txBody>
          <a:bodyPr>
            <a:normAutofit fontScale="92500" lnSpcReduction="10000"/>
          </a:bodyPr>
          <a:lstStyle/>
          <a:p>
            <a:pPr marL="0" indent="0">
              <a:buNone/>
            </a:pPr>
            <a:r>
              <a:rPr lang="en-GB" sz="2400" b="1" u="sng" dirty="0"/>
              <a:t>Testing Activity </a:t>
            </a:r>
          </a:p>
          <a:p>
            <a:pPr>
              <a:buFont typeface="Wingdings" panose="05000000000000000000" pitchFamily="2" charset="2"/>
              <a:buChar char="Ø"/>
            </a:pPr>
            <a:r>
              <a:rPr lang="en-GB" sz="2400" dirty="0"/>
              <a:t>Optimistic (</a:t>
            </a:r>
            <a:r>
              <a:rPr lang="en-GB" sz="2400" dirty="0">
                <a:solidFill>
                  <a:srgbClr val="FF0000"/>
                </a:solidFill>
              </a:rPr>
              <a:t>O</a:t>
            </a:r>
            <a:r>
              <a:rPr lang="en-GB" sz="2400" dirty="0"/>
              <a:t>) = 3 weeks</a:t>
            </a:r>
          </a:p>
          <a:p>
            <a:pPr>
              <a:buFont typeface="Wingdings" panose="05000000000000000000" pitchFamily="2" charset="2"/>
              <a:buChar char="Ø"/>
            </a:pPr>
            <a:r>
              <a:rPr lang="en-GB" sz="2400" dirty="0"/>
              <a:t>Most Likely (</a:t>
            </a:r>
            <a:r>
              <a:rPr lang="en-GB" sz="2400" dirty="0">
                <a:solidFill>
                  <a:srgbClr val="FF0000"/>
                </a:solidFill>
              </a:rPr>
              <a:t>M</a:t>
            </a:r>
            <a:r>
              <a:rPr lang="en-GB" sz="2400" dirty="0"/>
              <a:t>) = 4 weeks</a:t>
            </a:r>
          </a:p>
          <a:p>
            <a:pPr>
              <a:buFont typeface="Wingdings" panose="05000000000000000000" pitchFamily="2" charset="2"/>
              <a:buChar char="Ø"/>
            </a:pPr>
            <a:r>
              <a:rPr lang="en-GB" sz="2400" dirty="0"/>
              <a:t>Pessimistic (</a:t>
            </a:r>
            <a:r>
              <a:rPr lang="en-GB" sz="2400" dirty="0">
                <a:solidFill>
                  <a:srgbClr val="FF0000"/>
                </a:solidFill>
              </a:rPr>
              <a:t>P</a:t>
            </a:r>
            <a:r>
              <a:rPr lang="en-GB" sz="2400" dirty="0"/>
              <a:t>) = 7 weeks</a:t>
            </a:r>
          </a:p>
          <a:p>
            <a:pPr marL="0" indent="0">
              <a:buNone/>
            </a:pPr>
            <a:r>
              <a:rPr lang="en-GB" sz="2400" b="1" u="sng" dirty="0"/>
              <a:t>PERT Formula:</a:t>
            </a:r>
          </a:p>
          <a:p>
            <a:pPr>
              <a:buFont typeface="Wingdings" panose="05000000000000000000" pitchFamily="2" charset="2"/>
              <a:buChar char="Ø"/>
            </a:pPr>
            <a:r>
              <a:rPr lang="en-GB" sz="2400" dirty="0"/>
              <a:t>Expected Time = (O + 4M + P) ÷ 6 - (3 + 4 x 4 + 7) ÷ 6 = 26 ÷ 6 </a:t>
            </a:r>
          </a:p>
          <a:p>
            <a:pPr>
              <a:buFont typeface="Wingdings" panose="05000000000000000000" pitchFamily="2" charset="2"/>
              <a:buChar char="Ø"/>
            </a:pPr>
            <a:r>
              <a:rPr lang="en-GB" sz="2400" dirty="0"/>
              <a:t> = </a:t>
            </a:r>
            <a:r>
              <a:rPr lang="en-GB" sz="2400" dirty="0">
                <a:solidFill>
                  <a:srgbClr val="FF0000"/>
                </a:solidFill>
              </a:rPr>
              <a:t>4.33 weeks</a:t>
            </a:r>
          </a:p>
          <a:p>
            <a:pPr marL="0" indent="0">
              <a:buNone/>
            </a:pPr>
            <a:r>
              <a:rPr lang="en-GB" sz="2400" dirty="0"/>
              <a:t>PERT helps account for uncertainty during testing and certification phases.</a:t>
            </a:r>
          </a:p>
          <a:p>
            <a:pPr marL="0" indent="0">
              <a:buNone/>
            </a:pPr>
            <a:r>
              <a:rPr lang="en-GB" b="1" dirty="0"/>
              <a:t>"PERT is a project management tool used to schedule, organise and coordinate tasks in a project."</a:t>
            </a:r>
            <a:r>
              <a:rPr lang="en-GB" dirty="0"/>
              <a:t> (Hayes, 2024).</a:t>
            </a:r>
            <a:endParaRPr lang="en-GB" dirty="0">
              <a:solidFill>
                <a:srgbClr val="FF0000"/>
              </a:solidFill>
            </a:endParaRPr>
          </a:p>
        </p:txBody>
      </p:sp>
      <p:pic>
        <p:nvPicPr>
          <p:cNvPr id="4" name="Picture 3">
            <a:extLst>
              <a:ext uri="{FF2B5EF4-FFF2-40B4-BE49-F238E27FC236}">
                <a16:creationId xmlns:a16="http://schemas.microsoft.com/office/drawing/2014/main" id="{B2FAB9B2-1E09-E71F-F46D-A580E1C99C57}"/>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1893A9AE-5588-5283-A52B-0EE527A9C0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53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1000"/>
                                        <p:tgtEl>
                                          <p:spTgt spid="3">
                                            <p:txEl>
                                              <p:pRg st="4" end="4"/>
                                            </p:txEl>
                                          </p:spTgt>
                                        </p:tgtEl>
                                      </p:cBhvr>
                                    </p:animEffect>
                                    <p:anim calcmode="lin" valueType="num">
                                      <p:cBhvr>
                                        <p:cTn id="3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Effect transition="in" filter="fade">
                                      <p:cBhvr>
                                        <p:cTn id="39" dur="1000"/>
                                        <p:tgtEl>
                                          <p:spTgt spid="3">
                                            <p:txEl>
                                              <p:pRg st="6" end="6"/>
                                            </p:txEl>
                                          </p:spTgt>
                                        </p:tgtEl>
                                      </p:cBhvr>
                                    </p:animEffect>
                                    <p:anim calcmode="lin" valueType="num">
                                      <p:cBhvr>
                                        <p:cTn id="4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1000"/>
                                        <p:tgtEl>
                                          <p:spTgt spid="3">
                                            <p:txEl>
                                              <p:pRg st="7" end="7"/>
                                            </p:txEl>
                                          </p:spTgt>
                                        </p:tgtEl>
                                      </p:cBhvr>
                                    </p:animEffect>
                                    <p:anim calcmode="lin" valueType="num">
                                      <p:cBhvr>
                                        <p:cTn id="4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6DF1C-63D2-EAEA-4523-2496C987BAA8}"/>
              </a:ext>
            </a:extLst>
          </p:cNvPr>
          <p:cNvSpPr>
            <a:spLocks noGrp="1"/>
          </p:cNvSpPr>
          <p:nvPr>
            <p:ph type="title"/>
          </p:nvPr>
        </p:nvSpPr>
        <p:spPr>
          <a:xfrm>
            <a:off x="677334" y="609600"/>
            <a:ext cx="8596668" cy="1320800"/>
          </a:xfrm>
        </p:spPr>
        <p:txBody>
          <a:bodyPr>
            <a:normAutofit/>
          </a:bodyPr>
          <a:lstStyle/>
          <a:p>
            <a:pPr algn="ctr"/>
            <a:r>
              <a:rPr lang="en-GB" u="sng" dirty="0"/>
              <a:t>Project Budget</a:t>
            </a:r>
          </a:p>
        </p:txBody>
      </p:sp>
      <p:graphicFrame>
        <p:nvGraphicFramePr>
          <p:cNvPr id="4" name="Content Placeholder 3">
            <a:extLst>
              <a:ext uri="{FF2B5EF4-FFF2-40B4-BE49-F238E27FC236}">
                <a16:creationId xmlns:a16="http://schemas.microsoft.com/office/drawing/2014/main" id="{6DDE698F-E76C-B1C9-8600-7FC25CE11B4C}"/>
              </a:ext>
            </a:extLst>
          </p:cNvPr>
          <p:cNvGraphicFramePr>
            <a:graphicFrameLocks noGrp="1"/>
          </p:cNvGraphicFramePr>
          <p:nvPr>
            <p:ph idx="1"/>
            <p:extLst>
              <p:ext uri="{D42A27DB-BD31-4B8C-83A1-F6EECF244321}">
                <p14:modId xmlns:p14="http://schemas.microsoft.com/office/powerpoint/2010/main" val="2816004999"/>
              </p:ext>
            </p:extLst>
          </p:nvPr>
        </p:nvGraphicFramePr>
        <p:xfrm>
          <a:off x="677335" y="1627188"/>
          <a:ext cx="5799665" cy="4526373"/>
        </p:xfrm>
        <a:graphic>
          <a:graphicData uri="http://schemas.openxmlformats.org/drawingml/2006/table">
            <a:tbl>
              <a:tblPr firstRow="1" firstCol="1" bandRow="1">
                <a:tableStyleId>{5C22544A-7EE6-4342-B048-85BDC9FD1C3A}</a:tableStyleId>
              </a:tblPr>
              <a:tblGrid>
                <a:gridCol w="3161186">
                  <a:extLst>
                    <a:ext uri="{9D8B030D-6E8A-4147-A177-3AD203B41FA5}">
                      <a16:colId xmlns:a16="http://schemas.microsoft.com/office/drawing/2014/main" val="3000488802"/>
                    </a:ext>
                  </a:extLst>
                </a:gridCol>
                <a:gridCol w="2638479">
                  <a:extLst>
                    <a:ext uri="{9D8B030D-6E8A-4147-A177-3AD203B41FA5}">
                      <a16:colId xmlns:a16="http://schemas.microsoft.com/office/drawing/2014/main" val="334495410"/>
                    </a:ext>
                  </a:extLst>
                </a:gridCol>
              </a:tblGrid>
              <a:tr h="804918">
                <a:tc>
                  <a:txBody>
                    <a:bodyPr/>
                    <a:lstStyle/>
                    <a:p>
                      <a:pPr>
                        <a:lnSpc>
                          <a:spcPct val="107000"/>
                        </a:lnSpc>
                        <a:spcAft>
                          <a:spcPts val="800"/>
                        </a:spcAft>
                        <a:buNone/>
                      </a:pPr>
                      <a:r>
                        <a:rPr lang="en-GB" sz="2400" dirty="0">
                          <a:effectLst/>
                        </a:rPr>
                        <a:t>Cost Area</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tc>
                  <a:txBody>
                    <a:bodyPr/>
                    <a:lstStyle/>
                    <a:p>
                      <a:pPr>
                        <a:lnSpc>
                          <a:spcPct val="107000"/>
                        </a:lnSpc>
                        <a:spcAft>
                          <a:spcPts val="800"/>
                        </a:spcAft>
                        <a:buNone/>
                      </a:pPr>
                      <a:r>
                        <a:rPr lang="en-GB" sz="2400">
                          <a:effectLst/>
                        </a:rPr>
                        <a:t>Estimated Cost (£)</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extLst>
                  <a:ext uri="{0D108BD9-81ED-4DB2-BD59-A6C34878D82A}">
                    <a16:rowId xmlns:a16="http://schemas.microsoft.com/office/drawing/2014/main" val="2867144545"/>
                  </a:ext>
                </a:extLst>
              </a:tr>
              <a:tr h="414881">
                <a:tc>
                  <a:txBody>
                    <a:bodyPr/>
                    <a:lstStyle/>
                    <a:p>
                      <a:pPr>
                        <a:lnSpc>
                          <a:spcPct val="107000"/>
                        </a:lnSpc>
                        <a:spcAft>
                          <a:spcPts val="800"/>
                        </a:spcAft>
                        <a:buNone/>
                      </a:pPr>
                      <a:r>
                        <a:rPr lang="en-GB" sz="2400">
                          <a:effectLst/>
                        </a:rPr>
                        <a:t>Engineering Design</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tc>
                  <a:txBody>
                    <a:bodyPr/>
                    <a:lstStyle/>
                    <a:p>
                      <a:pPr>
                        <a:lnSpc>
                          <a:spcPct val="107000"/>
                        </a:lnSpc>
                        <a:spcAft>
                          <a:spcPts val="800"/>
                        </a:spcAft>
                        <a:buNone/>
                      </a:pPr>
                      <a:r>
                        <a:rPr lang="en-GB" sz="2400">
                          <a:effectLst/>
                        </a:rPr>
                        <a:t>600,000</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extLst>
                  <a:ext uri="{0D108BD9-81ED-4DB2-BD59-A6C34878D82A}">
                    <a16:rowId xmlns:a16="http://schemas.microsoft.com/office/drawing/2014/main" val="3571853255"/>
                  </a:ext>
                </a:extLst>
              </a:tr>
              <a:tr h="414881">
                <a:tc>
                  <a:txBody>
                    <a:bodyPr/>
                    <a:lstStyle/>
                    <a:p>
                      <a:pPr>
                        <a:lnSpc>
                          <a:spcPct val="107000"/>
                        </a:lnSpc>
                        <a:spcAft>
                          <a:spcPts val="800"/>
                        </a:spcAft>
                        <a:buNone/>
                      </a:pPr>
                      <a:r>
                        <a:rPr lang="en-GB" sz="2400">
                          <a:effectLst/>
                        </a:rPr>
                        <a:t>Prototype Build</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tc>
                  <a:txBody>
                    <a:bodyPr/>
                    <a:lstStyle/>
                    <a:p>
                      <a:pPr>
                        <a:lnSpc>
                          <a:spcPct val="107000"/>
                        </a:lnSpc>
                        <a:spcAft>
                          <a:spcPts val="800"/>
                        </a:spcAft>
                        <a:buNone/>
                      </a:pPr>
                      <a:r>
                        <a:rPr lang="en-GB" sz="2400" dirty="0">
                          <a:effectLst/>
                        </a:rPr>
                        <a:t>350,000</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extLst>
                  <a:ext uri="{0D108BD9-81ED-4DB2-BD59-A6C34878D82A}">
                    <a16:rowId xmlns:a16="http://schemas.microsoft.com/office/drawing/2014/main" val="725224447"/>
                  </a:ext>
                </a:extLst>
              </a:tr>
              <a:tr h="804918">
                <a:tc>
                  <a:txBody>
                    <a:bodyPr/>
                    <a:lstStyle/>
                    <a:p>
                      <a:pPr>
                        <a:lnSpc>
                          <a:spcPct val="107000"/>
                        </a:lnSpc>
                        <a:spcAft>
                          <a:spcPts val="800"/>
                        </a:spcAft>
                        <a:buNone/>
                      </a:pPr>
                      <a:r>
                        <a:rPr lang="en-GB" sz="2400">
                          <a:effectLst/>
                        </a:rPr>
                        <a:t>Testing &amp; Certification</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tc>
                  <a:txBody>
                    <a:bodyPr/>
                    <a:lstStyle/>
                    <a:p>
                      <a:pPr>
                        <a:lnSpc>
                          <a:spcPct val="107000"/>
                        </a:lnSpc>
                        <a:spcAft>
                          <a:spcPts val="800"/>
                        </a:spcAft>
                        <a:buNone/>
                      </a:pPr>
                      <a:r>
                        <a:rPr lang="en-GB" sz="2400">
                          <a:effectLst/>
                        </a:rPr>
                        <a:t>250,000</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extLst>
                  <a:ext uri="{0D108BD9-81ED-4DB2-BD59-A6C34878D82A}">
                    <a16:rowId xmlns:a16="http://schemas.microsoft.com/office/drawing/2014/main" val="3641380993"/>
                  </a:ext>
                </a:extLst>
              </a:tr>
              <a:tr h="804918">
                <a:tc>
                  <a:txBody>
                    <a:bodyPr/>
                    <a:lstStyle/>
                    <a:p>
                      <a:pPr>
                        <a:lnSpc>
                          <a:spcPct val="107000"/>
                        </a:lnSpc>
                        <a:spcAft>
                          <a:spcPts val="800"/>
                        </a:spcAft>
                        <a:buNone/>
                      </a:pPr>
                      <a:r>
                        <a:rPr lang="en-GB" sz="2400">
                          <a:effectLst/>
                        </a:rPr>
                        <a:t>Project Management</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tc>
                  <a:txBody>
                    <a:bodyPr/>
                    <a:lstStyle/>
                    <a:p>
                      <a:pPr>
                        <a:lnSpc>
                          <a:spcPct val="107000"/>
                        </a:lnSpc>
                        <a:spcAft>
                          <a:spcPts val="800"/>
                        </a:spcAft>
                        <a:buNone/>
                      </a:pPr>
                      <a:r>
                        <a:rPr lang="en-GB" sz="2400" dirty="0">
                          <a:effectLst/>
                        </a:rPr>
                        <a:t>150,000</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extLst>
                  <a:ext uri="{0D108BD9-81ED-4DB2-BD59-A6C34878D82A}">
                    <a16:rowId xmlns:a16="http://schemas.microsoft.com/office/drawing/2014/main" val="668367806"/>
                  </a:ext>
                </a:extLst>
              </a:tr>
              <a:tr h="804918">
                <a:tc>
                  <a:txBody>
                    <a:bodyPr/>
                    <a:lstStyle/>
                    <a:p>
                      <a:pPr>
                        <a:lnSpc>
                          <a:spcPct val="107000"/>
                        </a:lnSpc>
                        <a:spcAft>
                          <a:spcPts val="800"/>
                        </a:spcAft>
                        <a:buNone/>
                      </a:pPr>
                      <a:r>
                        <a:rPr lang="en-GB" sz="2400">
                          <a:effectLst/>
                        </a:rPr>
                        <a:t>Contingency Reserve</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tc>
                  <a:txBody>
                    <a:bodyPr/>
                    <a:lstStyle/>
                    <a:p>
                      <a:pPr>
                        <a:lnSpc>
                          <a:spcPct val="107000"/>
                        </a:lnSpc>
                        <a:spcAft>
                          <a:spcPts val="800"/>
                        </a:spcAft>
                        <a:buNone/>
                      </a:pPr>
                      <a:r>
                        <a:rPr lang="en-GB" sz="2400">
                          <a:effectLst/>
                        </a:rPr>
                        <a:t>150,000</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extLst>
                  <a:ext uri="{0D108BD9-81ED-4DB2-BD59-A6C34878D82A}">
                    <a16:rowId xmlns:a16="http://schemas.microsoft.com/office/drawing/2014/main" val="2426306955"/>
                  </a:ext>
                </a:extLst>
              </a:tr>
              <a:tr h="414881">
                <a:tc>
                  <a:txBody>
                    <a:bodyPr/>
                    <a:lstStyle/>
                    <a:p>
                      <a:pPr>
                        <a:lnSpc>
                          <a:spcPct val="107000"/>
                        </a:lnSpc>
                        <a:spcAft>
                          <a:spcPts val="800"/>
                        </a:spcAft>
                        <a:buNone/>
                      </a:pPr>
                      <a:r>
                        <a:rPr lang="en-GB" sz="2400">
                          <a:effectLst/>
                        </a:rPr>
                        <a:t>Total Budget</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tc>
                  <a:txBody>
                    <a:bodyPr/>
                    <a:lstStyle/>
                    <a:p>
                      <a:pPr>
                        <a:lnSpc>
                          <a:spcPct val="107000"/>
                        </a:lnSpc>
                        <a:spcAft>
                          <a:spcPts val="800"/>
                        </a:spcAft>
                        <a:buNone/>
                      </a:pPr>
                      <a:r>
                        <a:rPr lang="en-GB" sz="2400" dirty="0">
                          <a:effectLst/>
                        </a:rPr>
                        <a:t>1.5 Million</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5995" marR="25995" marT="25995" marB="25995" anchor="ctr"/>
                </a:tc>
                <a:extLst>
                  <a:ext uri="{0D108BD9-81ED-4DB2-BD59-A6C34878D82A}">
                    <a16:rowId xmlns:a16="http://schemas.microsoft.com/office/drawing/2014/main" val="1805835659"/>
                  </a:ext>
                </a:extLst>
              </a:tr>
            </a:tbl>
          </a:graphicData>
        </a:graphic>
      </p:graphicFrame>
      <p:sp>
        <p:nvSpPr>
          <p:cNvPr id="5" name="TextBox 4">
            <a:extLst>
              <a:ext uri="{FF2B5EF4-FFF2-40B4-BE49-F238E27FC236}">
                <a16:creationId xmlns:a16="http://schemas.microsoft.com/office/drawing/2014/main" id="{D47CFC4D-40E9-71E3-CFBF-93E6B3769371}"/>
              </a:ext>
            </a:extLst>
          </p:cNvPr>
          <p:cNvSpPr txBox="1"/>
          <p:nvPr/>
        </p:nvSpPr>
        <p:spPr>
          <a:xfrm>
            <a:off x="6873702" y="1627188"/>
            <a:ext cx="3231590" cy="4431983"/>
          </a:xfrm>
          <a:prstGeom prst="rect">
            <a:avLst/>
          </a:prstGeom>
          <a:noFill/>
        </p:spPr>
        <p:txBody>
          <a:bodyPr wrap="square" rtlCol="0">
            <a:spAutoFit/>
          </a:bodyPr>
          <a:lstStyle/>
          <a:p>
            <a:r>
              <a:rPr lang="en-GB" dirty="0"/>
              <a:t> </a:t>
            </a:r>
            <a:r>
              <a:rPr lang="en-GB" sz="2400" u="sng" dirty="0"/>
              <a:t>Cost Considerations</a:t>
            </a:r>
            <a:endParaRPr lang="en-GB" sz="2400" dirty="0"/>
          </a:p>
          <a:p>
            <a:endParaRPr lang="en-GB" sz="2400" dirty="0"/>
          </a:p>
          <a:p>
            <a:pPr marL="342900" indent="-342900">
              <a:buClr>
                <a:srgbClr val="00B0F0"/>
              </a:buClr>
              <a:buFont typeface="Wingdings" panose="05000000000000000000" pitchFamily="2" charset="2"/>
              <a:buChar char="Ø"/>
            </a:pPr>
            <a:r>
              <a:rPr lang="en-GB" sz="2400" dirty="0"/>
              <a:t>Supplier cost monitoring</a:t>
            </a:r>
          </a:p>
          <a:p>
            <a:pPr marL="342900" indent="-342900">
              <a:buClr>
                <a:srgbClr val="00B0F0"/>
              </a:buClr>
              <a:buFont typeface="Wingdings" panose="05000000000000000000" pitchFamily="2" charset="2"/>
              <a:buChar char="Ø"/>
            </a:pPr>
            <a:endParaRPr lang="en-GB" sz="2400" dirty="0"/>
          </a:p>
          <a:p>
            <a:pPr marL="342900" indent="-342900">
              <a:buClr>
                <a:srgbClr val="00B0F0"/>
              </a:buClr>
              <a:buFont typeface="Wingdings" panose="05000000000000000000" pitchFamily="2" charset="2"/>
              <a:buChar char="Ø"/>
            </a:pPr>
            <a:r>
              <a:rPr lang="en-GB" sz="2400" dirty="0"/>
              <a:t>Minimise Waste</a:t>
            </a:r>
          </a:p>
          <a:p>
            <a:pPr marL="342900" indent="-342900">
              <a:buClr>
                <a:srgbClr val="00B0F0"/>
              </a:buClr>
              <a:buFont typeface="Wingdings" panose="05000000000000000000" pitchFamily="2" charset="2"/>
              <a:buChar char="Ø"/>
            </a:pPr>
            <a:endParaRPr lang="en-GB" sz="2400" dirty="0"/>
          </a:p>
          <a:p>
            <a:pPr marL="342900" indent="-342900">
              <a:buClr>
                <a:srgbClr val="00B0F0"/>
              </a:buClr>
              <a:buFont typeface="Wingdings" panose="05000000000000000000" pitchFamily="2" charset="2"/>
              <a:buChar char="Ø"/>
            </a:pPr>
            <a:r>
              <a:rPr lang="en-GB" sz="2400" dirty="0"/>
              <a:t>Avoid Excess Stock</a:t>
            </a:r>
          </a:p>
          <a:p>
            <a:pPr>
              <a:buClr>
                <a:srgbClr val="00B0F0"/>
              </a:buClr>
            </a:pPr>
            <a:r>
              <a:rPr lang="en-GB" sz="2400" dirty="0"/>
              <a:t> </a:t>
            </a:r>
          </a:p>
          <a:p>
            <a:endParaRPr lang="en-GB" sz="2400" dirty="0"/>
          </a:p>
          <a:p>
            <a:endParaRPr lang="en-GB" sz="2400" dirty="0"/>
          </a:p>
          <a:p>
            <a:endParaRPr lang="en-GB" dirty="0"/>
          </a:p>
        </p:txBody>
      </p:sp>
      <p:pic>
        <p:nvPicPr>
          <p:cNvPr id="6" name="Picture 5">
            <a:extLst>
              <a:ext uri="{FF2B5EF4-FFF2-40B4-BE49-F238E27FC236}">
                <a16:creationId xmlns:a16="http://schemas.microsoft.com/office/drawing/2014/main" id="{E53E8B22-A11B-133D-A1CF-B402CF806C59}"/>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7" name="Picture 8" descr="British Airways Logo, symbol, meaning, history, PNG, brand">
            <a:extLst>
              <a:ext uri="{FF2B5EF4-FFF2-40B4-BE49-F238E27FC236}">
                <a16:creationId xmlns:a16="http://schemas.microsoft.com/office/drawing/2014/main" id="{B9784448-E4CF-2F2B-68DF-C175C1489B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786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1000"/>
                                        <p:tgtEl>
                                          <p:spTgt spid="5">
                                            <p:txEl>
                                              <p:pRg st="2" end="2"/>
                                            </p:txEl>
                                          </p:spTgt>
                                        </p:tgtEl>
                                      </p:cBhvr>
                                    </p:animEffect>
                                    <p:anim calcmode="lin" valueType="num">
                                      <p:cBhvr>
                                        <p:cTn id="1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1000"/>
                                        <p:tgtEl>
                                          <p:spTgt spid="5">
                                            <p:txEl>
                                              <p:pRg st="4" end="4"/>
                                            </p:txEl>
                                          </p:spTgt>
                                        </p:tgtEl>
                                      </p:cBhvr>
                                    </p:animEffect>
                                    <p:anim calcmode="lin" valueType="num">
                                      <p:cBhvr>
                                        <p:cTn id="1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1000"/>
                                        <p:tgtEl>
                                          <p:spTgt spid="5">
                                            <p:txEl>
                                              <p:pRg st="6" end="6"/>
                                            </p:txEl>
                                          </p:spTgt>
                                        </p:tgtEl>
                                      </p:cBhvr>
                                    </p:animEffect>
                                    <p:anim calcmode="lin" valueType="num">
                                      <p:cBhvr>
                                        <p:cTn id="2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747FF-D1F2-8E43-16DB-AF25EE507129}"/>
              </a:ext>
            </a:extLst>
          </p:cNvPr>
          <p:cNvSpPr>
            <a:spLocks noGrp="1"/>
          </p:cNvSpPr>
          <p:nvPr>
            <p:ph type="title"/>
          </p:nvPr>
        </p:nvSpPr>
        <p:spPr>
          <a:xfrm>
            <a:off x="1305984" y="619125"/>
            <a:ext cx="8596668" cy="1320800"/>
          </a:xfrm>
        </p:spPr>
        <p:txBody>
          <a:bodyPr/>
          <a:lstStyle/>
          <a:p>
            <a:pPr algn="ctr"/>
            <a:r>
              <a:rPr lang="en-GB" u="sng" dirty="0"/>
              <a:t>Work Breakdown Structure (WBS) </a:t>
            </a:r>
          </a:p>
        </p:txBody>
      </p:sp>
      <p:sp>
        <p:nvSpPr>
          <p:cNvPr id="3" name="Content Placeholder 2">
            <a:extLst>
              <a:ext uri="{FF2B5EF4-FFF2-40B4-BE49-F238E27FC236}">
                <a16:creationId xmlns:a16="http://schemas.microsoft.com/office/drawing/2014/main" id="{1E5FFCB5-D8BB-6374-570C-68F49960667C}"/>
              </a:ext>
            </a:extLst>
          </p:cNvPr>
          <p:cNvSpPr>
            <a:spLocks noGrp="1"/>
          </p:cNvSpPr>
          <p:nvPr>
            <p:ph idx="1"/>
          </p:nvPr>
        </p:nvSpPr>
        <p:spPr>
          <a:xfrm>
            <a:off x="1014236" y="1650955"/>
            <a:ext cx="8596668" cy="477103"/>
          </a:xfrm>
        </p:spPr>
        <p:txBody>
          <a:bodyPr/>
          <a:lstStyle/>
          <a:p>
            <a:pPr marL="0" indent="0">
              <a:buNone/>
            </a:pPr>
            <a:r>
              <a:rPr lang="en-GB" sz="2400" b="1" u="sng" dirty="0"/>
              <a:t>Level 1 </a:t>
            </a:r>
            <a:r>
              <a:rPr lang="en-GB" sz="2400" dirty="0"/>
              <a:t>– Business Class Development Project </a:t>
            </a:r>
          </a:p>
          <a:p>
            <a:endParaRPr lang="en-GB" sz="2400" dirty="0"/>
          </a:p>
        </p:txBody>
      </p:sp>
      <p:pic>
        <p:nvPicPr>
          <p:cNvPr id="4" name="Picture 3">
            <a:extLst>
              <a:ext uri="{FF2B5EF4-FFF2-40B4-BE49-F238E27FC236}">
                <a16:creationId xmlns:a16="http://schemas.microsoft.com/office/drawing/2014/main" id="{AA277E33-3640-67C0-9C73-E23624590048}"/>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E5FA1A88-67BE-7C85-3E59-EDF6926FD1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7173F4C-3E78-0837-1C14-CA7E21144BEC}"/>
              </a:ext>
            </a:extLst>
          </p:cNvPr>
          <p:cNvSpPr txBox="1"/>
          <p:nvPr/>
        </p:nvSpPr>
        <p:spPr>
          <a:xfrm>
            <a:off x="1014236" y="2321169"/>
            <a:ext cx="3510872" cy="3943772"/>
          </a:xfrm>
          <a:prstGeom prst="rect">
            <a:avLst/>
          </a:prstGeom>
          <a:noFill/>
        </p:spPr>
        <p:txBody>
          <a:bodyPr wrap="square" rtlCol="0">
            <a:spAutoFit/>
          </a:bodyPr>
          <a:lstStyle/>
          <a:p>
            <a:pPr>
              <a:lnSpc>
                <a:spcPct val="107000"/>
              </a:lnSpc>
              <a:spcAft>
                <a:spcPts val="800"/>
              </a:spcAft>
              <a:buNone/>
            </a:pPr>
            <a:r>
              <a:rPr lang="en-GB" sz="2400" b="1" u="sng" dirty="0">
                <a:effectLst/>
                <a:ea typeface="Aptos" panose="020B0004020202020204" pitchFamily="34" charset="0"/>
                <a:cs typeface="Arial" panose="020B0604020202020204" pitchFamily="34" charset="0"/>
              </a:rPr>
              <a:t>Level 2</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Project Management</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Design</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Procurement</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Manufacturing</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Testing</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Certification</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Production Launch</a:t>
            </a:r>
          </a:p>
        </p:txBody>
      </p:sp>
      <p:sp>
        <p:nvSpPr>
          <p:cNvPr id="7" name="TextBox 6">
            <a:extLst>
              <a:ext uri="{FF2B5EF4-FFF2-40B4-BE49-F238E27FC236}">
                <a16:creationId xmlns:a16="http://schemas.microsoft.com/office/drawing/2014/main" id="{F530BCE7-AF19-C64C-E9F8-8E232C9DF964}"/>
              </a:ext>
            </a:extLst>
          </p:cNvPr>
          <p:cNvSpPr txBox="1"/>
          <p:nvPr/>
        </p:nvSpPr>
        <p:spPr>
          <a:xfrm>
            <a:off x="5144411" y="2280547"/>
            <a:ext cx="4758241" cy="3943772"/>
          </a:xfrm>
          <a:prstGeom prst="rect">
            <a:avLst/>
          </a:prstGeom>
          <a:noFill/>
        </p:spPr>
        <p:txBody>
          <a:bodyPr wrap="square" rtlCol="0">
            <a:spAutoFit/>
          </a:bodyPr>
          <a:lstStyle/>
          <a:p>
            <a:pPr>
              <a:lnSpc>
                <a:spcPct val="107000"/>
              </a:lnSpc>
              <a:spcAft>
                <a:spcPts val="800"/>
              </a:spcAft>
              <a:buNone/>
            </a:pPr>
            <a:r>
              <a:rPr lang="en-GB" sz="2400" b="1" u="sng" dirty="0">
                <a:effectLst/>
                <a:ea typeface="Aptos" panose="020B0004020202020204" pitchFamily="34" charset="0"/>
                <a:cs typeface="Arial" panose="020B0604020202020204" pitchFamily="34" charset="0"/>
              </a:rPr>
              <a:t>Level 3</a:t>
            </a:r>
          </a:p>
          <a:p>
            <a:pPr marL="342900" lvl="0" indent="-342900">
              <a:lnSpc>
                <a:spcPct val="107000"/>
              </a:lnSpc>
              <a:spcAft>
                <a:spcPts val="800"/>
              </a:spcAft>
              <a:buFont typeface="+mj-lt"/>
              <a:buAutoNum type="arabicPeriod"/>
              <a:tabLst>
                <a:tab pos="457200" algn="l"/>
              </a:tabLst>
            </a:pPr>
            <a:r>
              <a:rPr lang="en-GB" sz="2400" dirty="0">
                <a:ea typeface="Aptos" panose="020B0004020202020204" pitchFamily="34" charset="0"/>
                <a:cs typeface="Arial" panose="020B0604020202020204" pitchFamily="34" charset="0"/>
              </a:rPr>
              <a:t>Requirements Analysis </a:t>
            </a:r>
            <a:endParaRPr lang="en-GB" sz="2400" dirty="0">
              <a:effectLst/>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Computer-Aided (CAD) Design</a:t>
            </a:r>
          </a:p>
          <a:p>
            <a:pPr marL="342900" lvl="0" indent="-342900">
              <a:lnSpc>
                <a:spcPct val="107000"/>
              </a:lnSpc>
              <a:spcAft>
                <a:spcPts val="800"/>
              </a:spcAft>
              <a:buFont typeface="+mj-lt"/>
              <a:buAutoNum type="arabicPeriod"/>
              <a:tabLst>
                <a:tab pos="457200" algn="l"/>
              </a:tabLst>
            </a:pPr>
            <a:r>
              <a:rPr lang="en-GB" sz="2400" dirty="0">
                <a:ea typeface="Aptos" panose="020B0004020202020204" pitchFamily="34" charset="0"/>
                <a:cs typeface="Arial" panose="020B0604020202020204" pitchFamily="34" charset="0"/>
              </a:rPr>
              <a:t>Supplier Selection </a:t>
            </a:r>
            <a:endParaRPr lang="en-GB" sz="2400" dirty="0">
              <a:effectLst/>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2400" dirty="0">
                <a:ea typeface="Aptos" panose="020B0004020202020204" pitchFamily="34" charset="0"/>
                <a:cs typeface="Arial" panose="020B0604020202020204" pitchFamily="34" charset="0"/>
              </a:rPr>
              <a:t>Prototype Production</a:t>
            </a:r>
            <a:endParaRPr lang="en-GB" sz="2400" dirty="0">
              <a:effectLst/>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Dynamic Testing</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Certification Documentation</a:t>
            </a:r>
          </a:p>
          <a:p>
            <a:pPr marL="342900" lvl="0" indent="-342900">
              <a:lnSpc>
                <a:spcPct val="107000"/>
              </a:lnSpc>
              <a:spcAft>
                <a:spcPts val="800"/>
              </a:spcAft>
              <a:buFont typeface="+mj-lt"/>
              <a:buAutoNum type="arabicPeriod"/>
              <a:tabLst>
                <a:tab pos="457200" algn="l"/>
              </a:tabLst>
            </a:pPr>
            <a:r>
              <a:rPr lang="en-GB" sz="2400" dirty="0">
                <a:effectLst/>
                <a:ea typeface="Aptos" panose="020B0004020202020204" pitchFamily="34" charset="0"/>
                <a:cs typeface="Arial" panose="020B0604020202020204" pitchFamily="34" charset="0"/>
              </a:rPr>
              <a:t>Production Planning </a:t>
            </a:r>
          </a:p>
        </p:txBody>
      </p:sp>
    </p:spTree>
    <p:extLst>
      <p:ext uri="{BB962C8B-B14F-4D97-AF65-F5344CB8AC3E}">
        <p14:creationId xmlns:p14="http://schemas.microsoft.com/office/powerpoint/2010/main" val="113767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fade">
                                      <p:cBhvr>
                                        <p:cTn id="29" dur="1000"/>
                                        <p:tgtEl>
                                          <p:spTgt spid="6">
                                            <p:txEl>
                                              <p:pRg st="3" end="3"/>
                                            </p:txEl>
                                          </p:spTgt>
                                        </p:tgtEl>
                                      </p:cBhvr>
                                    </p:animEffect>
                                    <p:anim calcmode="lin" valueType="num">
                                      <p:cBhvr>
                                        <p:cTn id="3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animEffect transition="in" filter="fade">
                                      <p:cBhvr>
                                        <p:cTn id="39" dur="1000"/>
                                        <p:tgtEl>
                                          <p:spTgt spid="6">
                                            <p:txEl>
                                              <p:pRg st="5" end="5"/>
                                            </p:txEl>
                                          </p:spTgt>
                                        </p:tgtEl>
                                      </p:cBhvr>
                                    </p:animEffect>
                                    <p:anim calcmode="lin" valueType="num">
                                      <p:cBhvr>
                                        <p:cTn id="4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6" end="6"/>
                                            </p:txEl>
                                          </p:spTgt>
                                        </p:tgtEl>
                                        <p:attrNameLst>
                                          <p:attrName>style.visibility</p:attrName>
                                        </p:attrNameLst>
                                      </p:cBhvr>
                                      <p:to>
                                        <p:strVal val="visible"/>
                                      </p:to>
                                    </p:set>
                                    <p:animEffect transition="in" filter="fade">
                                      <p:cBhvr>
                                        <p:cTn id="44" dur="1000"/>
                                        <p:tgtEl>
                                          <p:spTgt spid="6">
                                            <p:txEl>
                                              <p:pRg st="6" end="6"/>
                                            </p:txEl>
                                          </p:spTgt>
                                        </p:tgtEl>
                                      </p:cBhvr>
                                    </p:animEffect>
                                    <p:anim calcmode="lin" valueType="num">
                                      <p:cBhvr>
                                        <p:cTn id="4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
                                            <p:txEl>
                                              <p:pRg st="0" end="0"/>
                                            </p:txEl>
                                          </p:spTgt>
                                        </p:tgtEl>
                                        <p:attrNameLst>
                                          <p:attrName>style.visibility</p:attrName>
                                        </p:attrNameLst>
                                      </p:cBhvr>
                                      <p:to>
                                        <p:strVal val="visible"/>
                                      </p:to>
                                    </p:set>
                                    <p:animEffect transition="in" filter="fade">
                                      <p:cBhvr>
                                        <p:cTn id="56" dur="1000"/>
                                        <p:tgtEl>
                                          <p:spTgt spid="7">
                                            <p:txEl>
                                              <p:pRg st="0" end="0"/>
                                            </p:txEl>
                                          </p:spTgt>
                                        </p:tgtEl>
                                      </p:cBhvr>
                                    </p:animEffect>
                                    <p:anim calcmode="lin" valueType="num">
                                      <p:cBhvr>
                                        <p:cTn id="57"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7">
                                            <p:txEl>
                                              <p:pRg st="0" end="0"/>
                                            </p:txEl>
                                          </p:spTgt>
                                        </p:tgtEl>
                                        <p:attrNameLst>
                                          <p:attrName>ppt_y</p:attrName>
                                        </p:attrNameLst>
                                      </p:cBhvr>
                                      <p:tavLst>
                                        <p:tav tm="0">
                                          <p:val>
                                            <p:strVal val="#ppt_y+.1"/>
                                          </p:val>
                                        </p:tav>
                                        <p:tav tm="100000">
                                          <p:val>
                                            <p:strVal val="#ppt_y"/>
                                          </p:val>
                                        </p:tav>
                                      </p:tavLst>
                                    </p:anim>
                                  </p:childTnLst>
                                </p:cTn>
                              </p:par>
                              <p:par>
                                <p:cTn id="59" presetID="42" presetClass="entr" presetSubtype="0" fill="hold" nodeType="withEffect">
                                  <p:stCondLst>
                                    <p:cond delay="0"/>
                                  </p:stCondLst>
                                  <p:childTnLst>
                                    <p:set>
                                      <p:cBhvr>
                                        <p:cTn id="60" dur="1" fill="hold">
                                          <p:stCondLst>
                                            <p:cond delay="0"/>
                                          </p:stCondLst>
                                        </p:cTn>
                                        <p:tgtEl>
                                          <p:spTgt spid="7">
                                            <p:txEl>
                                              <p:pRg st="1" end="1"/>
                                            </p:txEl>
                                          </p:spTgt>
                                        </p:tgtEl>
                                        <p:attrNameLst>
                                          <p:attrName>style.visibility</p:attrName>
                                        </p:attrNameLst>
                                      </p:cBhvr>
                                      <p:to>
                                        <p:strVal val="visible"/>
                                      </p:to>
                                    </p:set>
                                    <p:animEffect transition="in" filter="fade">
                                      <p:cBhvr>
                                        <p:cTn id="61" dur="1000"/>
                                        <p:tgtEl>
                                          <p:spTgt spid="7">
                                            <p:txEl>
                                              <p:pRg st="1" end="1"/>
                                            </p:txEl>
                                          </p:spTgt>
                                        </p:tgtEl>
                                      </p:cBhvr>
                                    </p:animEffect>
                                    <p:anim calcmode="lin" valueType="num">
                                      <p:cBhvr>
                                        <p:cTn id="62"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63" dur="1000" fill="hold"/>
                                        <p:tgtEl>
                                          <p:spTgt spid="7">
                                            <p:txEl>
                                              <p:pRg st="1" end="1"/>
                                            </p:txEl>
                                          </p:spTgt>
                                        </p:tgtEl>
                                        <p:attrNameLst>
                                          <p:attrName>ppt_y</p:attrName>
                                        </p:attrNameLst>
                                      </p:cBhvr>
                                      <p:tavLst>
                                        <p:tav tm="0">
                                          <p:val>
                                            <p:strVal val="#ppt_y+.1"/>
                                          </p:val>
                                        </p:tav>
                                        <p:tav tm="100000">
                                          <p:val>
                                            <p:strVal val="#ppt_y"/>
                                          </p:val>
                                        </p:tav>
                                      </p:tavLst>
                                    </p:anim>
                                  </p:childTnLst>
                                </p:cTn>
                              </p:par>
                              <p:par>
                                <p:cTn id="64" presetID="42" presetClass="entr" presetSubtype="0" fill="hold" nodeType="withEffect">
                                  <p:stCondLst>
                                    <p:cond delay="0"/>
                                  </p:stCondLst>
                                  <p:childTnLst>
                                    <p:set>
                                      <p:cBhvr>
                                        <p:cTn id="65" dur="1" fill="hold">
                                          <p:stCondLst>
                                            <p:cond delay="0"/>
                                          </p:stCondLst>
                                        </p:cTn>
                                        <p:tgtEl>
                                          <p:spTgt spid="7">
                                            <p:txEl>
                                              <p:pRg st="2" end="2"/>
                                            </p:txEl>
                                          </p:spTgt>
                                        </p:tgtEl>
                                        <p:attrNameLst>
                                          <p:attrName>style.visibility</p:attrName>
                                        </p:attrNameLst>
                                      </p:cBhvr>
                                      <p:to>
                                        <p:strVal val="visible"/>
                                      </p:to>
                                    </p:set>
                                    <p:animEffect transition="in" filter="fade">
                                      <p:cBhvr>
                                        <p:cTn id="66" dur="1000"/>
                                        <p:tgtEl>
                                          <p:spTgt spid="7">
                                            <p:txEl>
                                              <p:pRg st="2" end="2"/>
                                            </p:txEl>
                                          </p:spTgt>
                                        </p:tgtEl>
                                      </p:cBhvr>
                                    </p:animEffect>
                                    <p:anim calcmode="lin" valueType="num">
                                      <p:cBhvr>
                                        <p:cTn id="67"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68" dur="1000" fill="hold"/>
                                        <p:tgtEl>
                                          <p:spTgt spid="7">
                                            <p:txEl>
                                              <p:pRg st="2" end="2"/>
                                            </p:txEl>
                                          </p:spTgt>
                                        </p:tgtEl>
                                        <p:attrNameLst>
                                          <p:attrName>ppt_y</p:attrName>
                                        </p:attrNameLst>
                                      </p:cBhvr>
                                      <p:tavLst>
                                        <p:tav tm="0">
                                          <p:val>
                                            <p:strVal val="#ppt_y+.1"/>
                                          </p:val>
                                        </p:tav>
                                        <p:tav tm="100000">
                                          <p:val>
                                            <p:strVal val="#ppt_y"/>
                                          </p:val>
                                        </p:tav>
                                      </p:tavLst>
                                    </p:anim>
                                  </p:childTnLst>
                                </p:cTn>
                              </p:par>
                              <p:par>
                                <p:cTn id="69" presetID="42" presetClass="entr" presetSubtype="0" fill="hold" nodeType="withEffect">
                                  <p:stCondLst>
                                    <p:cond delay="0"/>
                                  </p:stCondLst>
                                  <p:childTnLst>
                                    <p:set>
                                      <p:cBhvr>
                                        <p:cTn id="70" dur="1" fill="hold">
                                          <p:stCondLst>
                                            <p:cond delay="0"/>
                                          </p:stCondLst>
                                        </p:cTn>
                                        <p:tgtEl>
                                          <p:spTgt spid="7">
                                            <p:txEl>
                                              <p:pRg st="3" end="3"/>
                                            </p:txEl>
                                          </p:spTgt>
                                        </p:tgtEl>
                                        <p:attrNameLst>
                                          <p:attrName>style.visibility</p:attrName>
                                        </p:attrNameLst>
                                      </p:cBhvr>
                                      <p:to>
                                        <p:strVal val="visible"/>
                                      </p:to>
                                    </p:set>
                                    <p:animEffect transition="in" filter="fade">
                                      <p:cBhvr>
                                        <p:cTn id="71" dur="1000"/>
                                        <p:tgtEl>
                                          <p:spTgt spid="7">
                                            <p:txEl>
                                              <p:pRg st="3" end="3"/>
                                            </p:txEl>
                                          </p:spTgt>
                                        </p:tgtEl>
                                      </p:cBhvr>
                                    </p:animEffect>
                                    <p:anim calcmode="lin" valueType="num">
                                      <p:cBhvr>
                                        <p:cTn id="72"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73" dur="1000" fill="hold"/>
                                        <p:tgtEl>
                                          <p:spTgt spid="7">
                                            <p:txEl>
                                              <p:pRg st="3" end="3"/>
                                            </p:txEl>
                                          </p:spTgt>
                                        </p:tgtEl>
                                        <p:attrNameLst>
                                          <p:attrName>ppt_y</p:attrName>
                                        </p:attrNameLst>
                                      </p:cBhvr>
                                      <p:tavLst>
                                        <p:tav tm="0">
                                          <p:val>
                                            <p:strVal val="#ppt_y+.1"/>
                                          </p:val>
                                        </p:tav>
                                        <p:tav tm="100000">
                                          <p:val>
                                            <p:strVal val="#ppt_y"/>
                                          </p:val>
                                        </p:tav>
                                      </p:tavLst>
                                    </p:anim>
                                  </p:childTnLst>
                                </p:cTn>
                              </p:par>
                              <p:par>
                                <p:cTn id="74" presetID="42" presetClass="entr" presetSubtype="0" fill="hold" nodeType="withEffect">
                                  <p:stCondLst>
                                    <p:cond delay="0"/>
                                  </p:stCondLst>
                                  <p:childTnLst>
                                    <p:set>
                                      <p:cBhvr>
                                        <p:cTn id="75" dur="1" fill="hold">
                                          <p:stCondLst>
                                            <p:cond delay="0"/>
                                          </p:stCondLst>
                                        </p:cTn>
                                        <p:tgtEl>
                                          <p:spTgt spid="7">
                                            <p:txEl>
                                              <p:pRg st="4" end="4"/>
                                            </p:txEl>
                                          </p:spTgt>
                                        </p:tgtEl>
                                        <p:attrNameLst>
                                          <p:attrName>style.visibility</p:attrName>
                                        </p:attrNameLst>
                                      </p:cBhvr>
                                      <p:to>
                                        <p:strVal val="visible"/>
                                      </p:to>
                                    </p:set>
                                    <p:animEffect transition="in" filter="fade">
                                      <p:cBhvr>
                                        <p:cTn id="76" dur="1000"/>
                                        <p:tgtEl>
                                          <p:spTgt spid="7">
                                            <p:txEl>
                                              <p:pRg st="4" end="4"/>
                                            </p:txEl>
                                          </p:spTgt>
                                        </p:tgtEl>
                                      </p:cBhvr>
                                    </p:animEffect>
                                    <p:anim calcmode="lin" valueType="num">
                                      <p:cBhvr>
                                        <p:cTn id="77"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78" dur="1000" fill="hold"/>
                                        <p:tgtEl>
                                          <p:spTgt spid="7">
                                            <p:txEl>
                                              <p:pRg st="4" end="4"/>
                                            </p:txEl>
                                          </p:spTgt>
                                        </p:tgtEl>
                                        <p:attrNameLst>
                                          <p:attrName>ppt_y</p:attrName>
                                        </p:attrNameLst>
                                      </p:cBhvr>
                                      <p:tavLst>
                                        <p:tav tm="0">
                                          <p:val>
                                            <p:strVal val="#ppt_y+.1"/>
                                          </p:val>
                                        </p:tav>
                                        <p:tav tm="100000">
                                          <p:val>
                                            <p:strVal val="#ppt_y"/>
                                          </p:val>
                                        </p:tav>
                                      </p:tavLst>
                                    </p:anim>
                                  </p:childTnLst>
                                </p:cTn>
                              </p:par>
                              <p:par>
                                <p:cTn id="79" presetID="42" presetClass="entr" presetSubtype="0" fill="hold" nodeType="withEffect">
                                  <p:stCondLst>
                                    <p:cond delay="0"/>
                                  </p:stCondLst>
                                  <p:childTnLst>
                                    <p:set>
                                      <p:cBhvr>
                                        <p:cTn id="80" dur="1" fill="hold">
                                          <p:stCondLst>
                                            <p:cond delay="0"/>
                                          </p:stCondLst>
                                        </p:cTn>
                                        <p:tgtEl>
                                          <p:spTgt spid="7">
                                            <p:txEl>
                                              <p:pRg st="5" end="5"/>
                                            </p:txEl>
                                          </p:spTgt>
                                        </p:tgtEl>
                                        <p:attrNameLst>
                                          <p:attrName>style.visibility</p:attrName>
                                        </p:attrNameLst>
                                      </p:cBhvr>
                                      <p:to>
                                        <p:strVal val="visible"/>
                                      </p:to>
                                    </p:set>
                                    <p:animEffect transition="in" filter="fade">
                                      <p:cBhvr>
                                        <p:cTn id="81" dur="1000"/>
                                        <p:tgtEl>
                                          <p:spTgt spid="7">
                                            <p:txEl>
                                              <p:pRg st="5" end="5"/>
                                            </p:txEl>
                                          </p:spTgt>
                                        </p:tgtEl>
                                      </p:cBhvr>
                                    </p:animEffect>
                                    <p:anim calcmode="lin" valueType="num">
                                      <p:cBhvr>
                                        <p:cTn id="82"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83" dur="1000" fill="hold"/>
                                        <p:tgtEl>
                                          <p:spTgt spid="7">
                                            <p:txEl>
                                              <p:pRg st="5" end="5"/>
                                            </p:txEl>
                                          </p:spTgt>
                                        </p:tgtEl>
                                        <p:attrNameLst>
                                          <p:attrName>ppt_y</p:attrName>
                                        </p:attrNameLst>
                                      </p:cBhvr>
                                      <p:tavLst>
                                        <p:tav tm="0">
                                          <p:val>
                                            <p:strVal val="#ppt_y+.1"/>
                                          </p:val>
                                        </p:tav>
                                        <p:tav tm="100000">
                                          <p:val>
                                            <p:strVal val="#ppt_y"/>
                                          </p:val>
                                        </p:tav>
                                      </p:tavLst>
                                    </p:anim>
                                  </p:childTnLst>
                                </p:cTn>
                              </p:par>
                              <p:par>
                                <p:cTn id="84" presetID="42" presetClass="entr" presetSubtype="0" fill="hold" nodeType="withEffect">
                                  <p:stCondLst>
                                    <p:cond delay="0"/>
                                  </p:stCondLst>
                                  <p:childTnLst>
                                    <p:set>
                                      <p:cBhvr>
                                        <p:cTn id="85" dur="1" fill="hold">
                                          <p:stCondLst>
                                            <p:cond delay="0"/>
                                          </p:stCondLst>
                                        </p:cTn>
                                        <p:tgtEl>
                                          <p:spTgt spid="7">
                                            <p:txEl>
                                              <p:pRg st="6" end="6"/>
                                            </p:txEl>
                                          </p:spTgt>
                                        </p:tgtEl>
                                        <p:attrNameLst>
                                          <p:attrName>style.visibility</p:attrName>
                                        </p:attrNameLst>
                                      </p:cBhvr>
                                      <p:to>
                                        <p:strVal val="visible"/>
                                      </p:to>
                                    </p:set>
                                    <p:animEffect transition="in" filter="fade">
                                      <p:cBhvr>
                                        <p:cTn id="86" dur="1000"/>
                                        <p:tgtEl>
                                          <p:spTgt spid="7">
                                            <p:txEl>
                                              <p:pRg st="6" end="6"/>
                                            </p:txEl>
                                          </p:spTgt>
                                        </p:tgtEl>
                                      </p:cBhvr>
                                    </p:animEffect>
                                    <p:anim calcmode="lin" valueType="num">
                                      <p:cBhvr>
                                        <p:cTn id="87"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88" dur="1000" fill="hold"/>
                                        <p:tgtEl>
                                          <p:spTgt spid="7">
                                            <p:txEl>
                                              <p:pRg st="6" end="6"/>
                                            </p:txEl>
                                          </p:spTgt>
                                        </p:tgtEl>
                                        <p:attrNameLst>
                                          <p:attrName>ppt_y</p:attrName>
                                        </p:attrNameLst>
                                      </p:cBhvr>
                                      <p:tavLst>
                                        <p:tav tm="0">
                                          <p:val>
                                            <p:strVal val="#ppt_y+.1"/>
                                          </p:val>
                                        </p:tav>
                                        <p:tav tm="100000">
                                          <p:val>
                                            <p:strVal val="#ppt_y"/>
                                          </p:val>
                                        </p:tav>
                                      </p:tavLst>
                                    </p:anim>
                                  </p:childTnLst>
                                </p:cTn>
                              </p:par>
                              <p:par>
                                <p:cTn id="89" presetID="42" presetClass="entr" presetSubtype="0" fill="hold" nodeType="withEffect">
                                  <p:stCondLst>
                                    <p:cond delay="0"/>
                                  </p:stCondLst>
                                  <p:childTnLst>
                                    <p:set>
                                      <p:cBhvr>
                                        <p:cTn id="90" dur="1" fill="hold">
                                          <p:stCondLst>
                                            <p:cond delay="0"/>
                                          </p:stCondLst>
                                        </p:cTn>
                                        <p:tgtEl>
                                          <p:spTgt spid="7">
                                            <p:txEl>
                                              <p:pRg st="7" end="7"/>
                                            </p:txEl>
                                          </p:spTgt>
                                        </p:tgtEl>
                                        <p:attrNameLst>
                                          <p:attrName>style.visibility</p:attrName>
                                        </p:attrNameLst>
                                      </p:cBhvr>
                                      <p:to>
                                        <p:strVal val="visible"/>
                                      </p:to>
                                    </p:set>
                                    <p:animEffect transition="in" filter="fade">
                                      <p:cBhvr>
                                        <p:cTn id="91" dur="1000"/>
                                        <p:tgtEl>
                                          <p:spTgt spid="7">
                                            <p:txEl>
                                              <p:pRg st="7" end="7"/>
                                            </p:txEl>
                                          </p:spTgt>
                                        </p:tgtEl>
                                      </p:cBhvr>
                                    </p:animEffect>
                                    <p:anim calcmode="lin" valueType="num">
                                      <p:cBhvr>
                                        <p:cTn id="92"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93"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6977-809F-6619-3B1E-1AD8F1774CC6}"/>
              </a:ext>
            </a:extLst>
          </p:cNvPr>
          <p:cNvSpPr>
            <a:spLocks noGrp="1"/>
          </p:cNvSpPr>
          <p:nvPr>
            <p:ph type="title"/>
          </p:nvPr>
        </p:nvSpPr>
        <p:spPr/>
        <p:txBody>
          <a:bodyPr/>
          <a:lstStyle/>
          <a:p>
            <a:pPr algn="ctr"/>
            <a:r>
              <a:rPr lang="en-GB" u="sng" dirty="0"/>
              <a:t>Human Resources Planning </a:t>
            </a:r>
          </a:p>
        </p:txBody>
      </p:sp>
      <p:graphicFrame>
        <p:nvGraphicFramePr>
          <p:cNvPr id="6" name="Content Placeholder 5">
            <a:extLst>
              <a:ext uri="{FF2B5EF4-FFF2-40B4-BE49-F238E27FC236}">
                <a16:creationId xmlns:a16="http://schemas.microsoft.com/office/drawing/2014/main" id="{3A8C40EF-B7DB-564E-9BBD-0B0DE321A052}"/>
              </a:ext>
            </a:extLst>
          </p:cNvPr>
          <p:cNvGraphicFramePr>
            <a:graphicFrameLocks noGrp="1"/>
          </p:cNvGraphicFramePr>
          <p:nvPr>
            <p:ph idx="1"/>
            <p:extLst>
              <p:ext uri="{D42A27DB-BD31-4B8C-83A1-F6EECF244321}">
                <p14:modId xmlns:p14="http://schemas.microsoft.com/office/powerpoint/2010/main" val="3841788519"/>
              </p:ext>
            </p:extLst>
          </p:nvPr>
        </p:nvGraphicFramePr>
        <p:xfrm>
          <a:off x="525462" y="2050605"/>
          <a:ext cx="9530740" cy="2756789"/>
        </p:xfrm>
        <a:graphic>
          <a:graphicData uri="http://schemas.openxmlformats.org/drawingml/2006/table">
            <a:tbl>
              <a:tblPr firstRow="1" firstCol="1" bandRow="1">
                <a:tableStyleId>{5C22544A-7EE6-4342-B048-85BDC9FD1C3A}</a:tableStyleId>
              </a:tblPr>
              <a:tblGrid>
                <a:gridCol w="4765370">
                  <a:extLst>
                    <a:ext uri="{9D8B030D-6E8A-4147-A177-3AD203B41FA5}">
                      <a16:colId xmlns:a16="http://schemas.microsoft.com/office/drawing/2014/main" val="6032377"/>
                    </a:ext>
                  </a:extLst>
                </a:gridCol>
                <a:gridCol w="4765370">
                  <a:extLst>
                    <a:ext uri="{9D8B030D-6E8A-4147-A177-3AD203B41FA5}">
                      <a16:colId xmlns:a16="http://schemas.microsoft.com/office/drawing/2014/main" val="2947659831"/>
                    </a:ext>
                  </a:extLst>
                </a:gridCol>
              </a:tblGrid>
              <a:tr h="0">
                <a:tc>
                  <a:txBody>
                    <a:bodyPr/>
                    <a:lstStyle/>
                    <a:p>
                      <a:pPr algn="ctr">
                        <a:lnSpc>
                          <a:spcPct val="107000"/>
                        </a:lnSpc>
                        <a:spcAft>
                          <a:spcPts val="800"/>
                        </a:spcAft>
                        <a:buNone/>
                      </a:pPr>
                      <a:r>
                        <a:rPr lang="en-GB" sz="2400" dirty="0">
                          <a:effectLst/>
                        </a:rPr>
                        <a:t>Role</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ctr">
                        <a:lnSpc>
                          <a:spcPct val="107000"/>
                        </a:lnSpc>
                        <a:spcAft>
                          <a:spcPts val="800"/>
                        </a:spcAft>
                        <a:buNone/>
                      </a:pPr>
                      <a:r>
                        <a:rPr lang="en-GB" sz="2400" dirty="0">
                          <a:effectLst/>
                        </a:rPr>
                        <a:t>Responsibility</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47715054"/>
                  </a:ext>
                </a:extLst>
              </a:tr>
              <a:tr h="266841">
                <a:tc>
                  <a:txBody>
                    <a:bodyPr/>
                    <a:lstStyle/>
                    <a:p>
                      <a:pPr>
                        <a:lnSpc>
                          <a:spcPct val="107000"/>
                        </a:lnSpc>
                        <a:spcAft>
                          <a:spcPts val="800"/>
                        </a:spcAft>
                        <a:buNone/>
                      </a:pPr>
                      <a:r>
                        <a:rPr lang="en-GB" sz="2400" dirty="0">
                          <a:effectLst/>
                        </a:rPr>
                        <a:t>Project Manager</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07000"/>
                        </a:lnSpc>
                        <a:spcAft>
                          <a:spcPts val="800"/>
                        </a:spcAft>
                        <a:buNone/>
                      </a:pPr>
                      <a:r>
                        <a:rPr lang="en-GB" sz="2400">
                          <a:effectLst/>
                        </a:rPr>
                        <a:t>Overall project leadership</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521789001"/>
                  </a:ext>
                </a:extLst>
              </a:tr>
              <a:tr h="0">
                <a:tc>
                  <a:txBody>
                    <a:bodyPr/>
                    <a:lstStyle/>
                    <a:p>
                      <a:pPr>
                        <a:lnSpc>
                          <a:spcPct val="107000"/>
                        </a:lnSpc>
                        <a:spcAft>
                          <a:spcPts val="800"/>
                        </a:spcAft>
                        <a:buNone/>
                      </a:pPr>
                      <a:r>
                        <a:rPr lang="en-GB" sz="2400" dirty="0">
                          <a:effectLst/>
                        </a:rPr>
                        <a:t>Design Engineers</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07000"/>
                        </a:lnSpc>
                        <a:spcAft>
                          <a:spcPts val="800"/>
                        </a:spcAft>
                        <a:buNone/>
                      </a:pPr>
                      <a:r>
                        <a:rPr lang="en-GB" sz="2400">
                          <a:effectLst/>
                        </a:rPr>
                        <a:t>Seat development</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520743757"/>
                  </a:ext>
                </a:extLst>
              </a:tr>
              <a:tr h="0">
                <a:tc>
                  <a:txBody>
                    <a:bodyPr/>
                    <a:lstStyle/>
                    <a:p>
                      <a:pPr>
                        <a:lnSpc>
                          <a:spcPct val="107000"/>
                        </a:lnSpc>
                        <a:spcAft>
                          <a:spcPts val="800"/>
                        </a:spcAft>
                        <a:buNone/>
                      </a:pPr>
                      <a:r>
                        <a:rPr lang="en-GB" sz="2400" dirty="0">
                          <a:effectLst/>
                        </a:rPr>
                        <a:t>Manufacturing Engineers</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07000"/>
                        </a:lnSpc>
                        <a:spcAft>
                          <a:spcPts val="800"/>
                        </a:spcAft>
                        <a:buNone/>
                      </a:pPr>
                      <a:r>
                        <a:rPr lang="en-GB" sz="2400">
                          <a:effectLst/>
                        </a:rPr>
                        <a:t>Prototype production</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80913228"/>
                  </a:ext>
                </a:extLst>
              </a:tr>
              <a:tr h="0">
                <a:tc>
                  <a:txBody>
                    <a:bodyPr/>
                    <a:lstStyle/>
                    <a:p>
                      <a:pPr>
                        <a:lnSpc>
                          <a:spcPct val="107000"/>
                        </a:lnSpc>
                        <a:spcAft>
                          <a:spcPts val="800"/>
                        </a:spcAft>
                        <a:buNone/>
                      </a:pPr>
                      <a:r>
                        <a:rPr lang="en-GB" sz="2400" dirty="0">
                          <a:effectLst/>
                        </a:rPr>
                        <a:t>Quality Engineers</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07000"/>
                        </a:lnSpc>
                        <a:spcAft>
                          <a:spcPts val="800"/>
                        </a:spcAft>
                        <a:buNone/>
                      </a:pPr>
                      <a:r>
                        <a:rPr lang="en-GB" sz="2400">
                          <a:effectLst/>
                        </a:rPr>
                        <a:t>Compliance checks</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455937889"/>
                  </a:ext>
                </a:extLst>
              </a:tr>
              <a:tr h="110025">
                <a:tc>
                  <a:txBody>
                    <a:bodyPr/>
                    <a:lstStyle/>
                    <a:p>
                      <a:pPr>
                        <a:lnSpc>
                          <a:spcPct val="107000"/>
                        </a:lnSpc>
                        <a:spcAft>
                          <a:spcPts val="800"/>
                        </a:spcAft>
                        <a:buNone/>
                      </a:pPr>
                      <a:r>
                        <a:rPr lang="en-GB" sz="2400" dirty="0">
                          <a:effectLst/>
                        </a:rPr>
                        <a:t>Certification Specialists</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07000"/>
                        </a:lnSpc>
                        <a:spcAft>
                          <a:spcPts val="800"/>
                        </a:spcAft>
                        <a:buNone/>
                      </a:pPr>
                      <a:r>
                        <a:rPr lang="en-GB" sz="2400" dirty="0">
                          <a:effectLst/>
                        </a:rPr>
                        <a:t>Aviation approval</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329774437"/>
                  </a:ext>
                </a:extLst>
              </a:tr>
              <a:tr h="0">
                <a:tc>
                  <a:txBody>
                    <a:bodyPr/>
                    <a:lstStyle/>
                    <a:p>
                      <a:pPr>
                        <a:lnSpc>
                          <a:spcPct val="107000"/>
                        </a:lnSpc>
                        <a:spcAft>
                          <a:spcPts val="800"/>
                        </a:spcAft>
                        <a:buNone/>
                      </a:pPr>
                      <a:r>
                        <a:rPr lang="en-GB" sz="2400" dirty="0">
                          <a:effectLst/>
                        </a:rPr>
                        <a:t>Procurement Team</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nSpc>
                          <a:spcPct val="107000"/>
                        </a:lnSpc>
                        <a:spcAft>
                          <a:spcPts val="800"/>
                        </a:spcAft>
                        <a:buNone/>
                      </a:pPr>
                      <a:r>
                        <a:rPr lang="en-GB" sz="2400" dirty="0">
                          <a:effectLst/>
                        </a:rPr>
                        <a:t>Supplier management</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6681507"/>
                  </a:ext>
                </a:extLst>
              </a:tr>
            </a:tbl>
          </a:graphicData>
        </a:graphic>
      </p:graphicFrame>
      <p:pic>
        <p:nvPicPr>
          <p:cNvPr id="4" name="Picture 3">
            <a:extLst>
              <a:ext uri="{FF2B5EF4-FFF2-40B4-BE49-F238E27FC236}">
                <a16:creationId xmlns:a16="http://schemas.microsoft.com/office/drawing/2014/main" id="{CB7514A8-389A-E3DB-0CB4-723AA05288EC}"/>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1FD4EE7D-11F8-001C-E0FA-02FEB4B93C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3017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A5AB-E69D-FE85-4B04-5B4DBC524C12}"/>
              </a:ext>
            </a:extLst>
          </p:cNvPr>
          <p:cNvSpPr>
            <a:spLocks noGrp="1"/>
          </p:cNvSpPr>
          <p:nvPr>
            <p:ph type="title"/>
          </p:nvPr>
        </p:nvSpPr>
        <p:spPr>
          <a:xfrm>
            <a:off x="677334" y="609600"/>
            <a:ext cx="8596668" cy="1320800"/>
          </a:xfrm>
        </p:spPr>
        <p:txBody>
          <a:bodyPr>
            <a:normAutofit/>
          </a:bodyPr>
          <a:lstStyle/>
          <a:p>
            <a:pPr algn="ctr"/>
            <a:r>
              <a:rPr lang="en-GB" u="sng" dirty="0"/>
              <a:t>Communication Plan </a:t>
            </a:r>
          </a:p>
        </p:txBody>
      </p:sp>
      <p:graphicFrame>
        <p:nvGraphicFramePr>
          <p:cNvPr id="11" name="Content Placeholder 3">
            <a:extLst>
              <a:ext uri="{FF2B5EF4-FFF2-40B4-BE49-F238E27FC236}">
                <a16:creationId xmlns:a16="http://schemas.microsoft.com/office/drawing/2014/main" id="{4EB47CD4-1447-73A6-98D5-B61A3AB12DE3}"/>
              </a:ext>
            </a:extLst>
          </p:cNvPr>
          <p:cNvGraphicFramePr>
            <a:graphicFrameLocks noGrp="1"/>
          </p:cNvGraphicFramePr>
          <p:nvPr>
            <p:ph idx="1"/>
            <p:extLst>
              <p:ext uri="{D42A27DB-BD31-4B8C-83A1-F6EECF244321}">
                <p14:modId xmlns:p14="http://schemas.microsoft.com/office/powerpoint/2010/main" val="2078234946"/>
              </p:ext>
            </p:extLst>
          </p:nvPr>
        </p:nvGraphicFramePr>
        <p:xfrm>
          <a:off x="786384" y="2160588"/>
          <a:ext cx="8778241" cy="3881441"/>
        </p:xfrm>
        <a:graphic>
          <a:graphicData uri="http://schemas.openxmlformats.org/drawingml/2006/table">
            <a:tbl>
              <a:tblPr firstRow="1" firstCol="1" bandRow="1">
                <a:tableStyleId>{5C22544A-7EE6-4342-B048-85BDC9FD1C3A}</a:tableStyleId>
              </a:tblPr>
              <a:tblGrid>
                <a:gridCol w="3699482">
                  <a:extLst>
                    <a:ext uri="{9D8B030D-6E8A-4147-A177-3AD203B41FA5}">
                      <a16:colId xmlns:a16="http://schemas.microsoft.com/office/drawing/2014/main" val="3100168221"/>
                    </a:ext>
                  </a:extLst>
                </a:gridCol>
                <a:gridCol w="2361579">
                  <a:extLst>
                    <a:ext uri="{9D8B030D-6E8A-4147-A177-3AD203B41FA5}">
                      <a16:colId xmlns:a16="http://schemas.microsoft.com/office/drawing/2014/main" val="3352863536"/>
                    </a:ext>
                  </a:extLst>
                </a:gridCol>
                <a:gridCol w="2717180">
                  <a:extLst>
                    <a:ext uri="{9D8B030D-6E8A-4147-A177-3AD203B41FA5}">
                      <a16:colId xmlns:a16="http://schemas.microsoft.com/office/drawing/2014/main" val="4200937096"/>
                    </a:ext>
                  </a:extLst>
                </a:gridCol>
              </a:tblGrid>
              <a:tr h="461997">
                <a:tc>
                  <a:txBody>
                    <a:bodyPr/>
                    <a:lstStyle/>
                    <a:p>
                      <a:pPr algn="ctr">
                        <a:lnSpc>
                          <a:spcPct val="107000"/>
                        </a:lnSpc>
                        <a:spcAft>
                          <a:spcPts val="800"/>
                        </a:spcAft>
                        <a:buNone/>
                      </a:pPr>
                      <a:r>
                        <a:rPr lang="en-GB" sz="2400" dirty="0">
                          <a:effectLst/>
                        </a:rPr>
                        <a:t>Stakeholder</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gn="ctr">
                        <a:lnSpc>
                          <a:spcPct val="107000"/>
                        </a:lnSpc>
                        <a:spcAft>
                          <a:spcPts val="800"/>
                        </a:spcAft>
                        <a:buNone/>
                      </a:pPr>
                      <a:r>
                        <a:rPr lang="en-GB" sz="2400">
                          <a:effectLst/>
                        </a:rPr>
                        <a:t>Method</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gn="ctr">
                        <a:lnSpc>
                          <a:spcPct val="107000"/>
                        </a:lnSpc>
                        <a:spcAft>
                          <a:spcPts val="800"/>
                        </a:spcAft>
                        <a:buNone/>
                      </a:pPr>
                      <a:r>
                        <a:rPr lang="en-GB" sz="2400" dirty="0">
                          <a:effectLst/>
                        </a:rPr>
                        <a:t>Frequency</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extLst>
                  <a:ext uri="{0D108BD9-81ED-4DB2-BD59-A6C34878D82A}">
                    <a16:rowId xmlns:a16="http://schemas.microsoft.com/office/drawing/2014/main" val="1999453000"/>
                  </a:ext>
                </a:extLst>
              </a:tr>
              <a:tr h="854861">
                <a:tc>
                  <a:txBody>
                    <a:bodyPr/>
                    <a:lstStyle/>
                    <a:p>
                      <a:pPr>
                        <a:lnSpc>
                          <a:spcPct val="107000"/>
                        </a:lnSpc>
                        <a:spcAft>
                          <a:spcPts val="800"/>
                        </a:spcAft>
                        <a:buNone/>
                      </a:pPr>
                      <a:r>
                        <a:rPr lang="en-GB" sz="2400" dirty="0">
                          <a:effectLst/>
                        </a:rPr>
                        <a:t>Project Team</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a:effectLst/>
                        </a:rPr>
                        <a:t>Team Meetings</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a:effectLst/>
                        </a:rPr>
                        <a:t>Weekly</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extLst>
                  <a:ext uri="{0D108BD9-81ED-4DB2-BD59-A6C34878D82A}">
                    <a16:rowId xmlns:a16="http://schemas.microsoft.com/office/drawing/2014/main" val="1315249966"/>
                  </a:ext>
                </a:extLst>
              </a:tr>
              <a:tr h="854861">
                <a:tc>
                  <a:txBody>
                    <a:bodyPr/>
                    <a:lstStyle/>
                    <a:p>
                      <a:pPr>
                        <a:lnSpc>
                          <a:spcPct val="107000"/>
                        </a:lnSpc>
                        <a:spcAft>
                          <a:spcPts val="800"/>
                        </a:spcAft>
                        <a:buNone/>
                      </a:pPr>
                      <a:r>
                        <a:rPr lang="en-GB" sz="2400" dirty="0">
                          <a:effectLst/>
                        </a:rPr>
                        <a:t>Senior Management</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dirty="0">
                          <a:effectLst/>
                        </a:rPr>
                        <a:t>Progress Reports</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dirty="0">
                          <a:effectLst/>
                        </a:rPr>
                        <a:t>Monthly</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extLst>
                  <a:ext uri="{0D108BD9-81ED-4DB2-BD59-A6C34878D82A}">
                    <a16:rowId xmlns:a16="http://schemas.microsoft.com/office/drawing/2014/main" val="1261163790"/>
                  </a:ext>
                </a:extLst>
              </a:tr>
              <a:tr h="854861">
                <a:tc>
                  <a:txBody>
                    <a:bodyPr/>
                    <a:lstStyle/>
                    <a:p>
                      <a:pPr>
                        <a:lnSpc>
                          <a:spcPct val="107000"/>
                        </a:lnSpc>
                        <a:spcAft>
                          <a:spcPts val="800"/>
                        </a:spcAft>
                        <a:buNone/>
                      </a:pPr>
                      <a:r>
                        <a:rPr lang="en-GB" sz="2400">
                          <a:effectLst/>
                        </a:rPr>
                        <a:t>British Airways</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dirty="0">
                          <a:effectLst/>
                        </a:rPr>
                        <a:t>Review Meetings</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a:effectLst/>
                        </a:rPr>
                        <a:t>Monthly</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extLst>
                  <a:ext uri="{0D108BD9-81ED-4DB2-BD59-A6C34878D82A}">
                    <a16:rowId xmlns:a16="http://schemas.microsoft.com/office/drawing/2014/main" val="114595593"/>
                  </a:ext>
                </a:extLst>
              </a:tr>
              <a:tr h="854861">
                <a:tc>
                  <a:txBody>
                    <a:bodyPr/>
                    <a:lstStyle/>
                    <a:p>
                      <a:pPr>
                        <a:lnSpc>
                          <a:spcPct val="107000"/>
                        </a:lnSpc>
                        <a:spcAft>
                          <a:spcPts val="800"/>
                        </a:spcAft>
                        <a:buNone/>
                      </a:pPr>
                      <a:r>
                        <a:rPr lang="en-GB" sz="2400" dirty="0">
                          <a:effectLst/>
                        </a:rPr>
                        <a:t>Suppliers</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a:effectLst/>
                        </a:rPr>
                        <a:t>Status Reviews</a:t>
                      </a:r>
                      <a:endParaRPr lang="en-GB" sz="240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tc>
                  <a:txBody>
                    <a:bodyPr/>
                    <a:lstStyle/>
                    <a:p>
                      <a:pPr>
                        <a:lnSpc>
                          <a:spcPct val="107000"/>
                        </a:lnSpc>
                        <a:spcAft>
                          <a:spcPts val="800"/>
                        </a:spcAft>
                        <a:buNone/>
                      </a:pPr>
                      <a:r>
                        <a:rPr lang="en-GB" sz="2400" dirty="0">
                          <a:effectLst/>
                        </a:rPr>
                        <a:t>Bi-weekly</a:t>
                      </a:r>
                      <a:endParaRPr lang="en-GB" sz="2400" dirty="0">
                        <a:effectLst/>
                        <a:latin typeface="Aptos" panose="020B0004020202020204" pitchFamily="34" charset="0"/>
                        <a:ea typeface="Aptos" panose="020B0004020202020204" pitchFamily="34" charset="0"/>
                        <a:cs typeface="Arial" panose="020B0604020202020204" pitchFamily="34" charset="0"/>
                      </a:endParaRPr>
                    </a:p>
                  </a:txBody>
                  <a:tcPr marL="24622" marR="24622" marT="24622" marB="24622" anchor="ctr"/>
                </a:tc>
                <a:extLst>
                  <a:ext uri="{0D108BD9-81ED-4DB2-BD59-A6C34878D82A}">
                    <a16:rowId xmlns:a16="http://schemas.microsoft.com/office/drawing/2014/main" val="3094053150"/>
                  </a:ext>
                </a:extLst>
              </a:tr>
            </a:tbl>
          </a:graphicData>
        </a:graphic>
      </p:graphicFrame>
      <p:pic>
        <p:nvPicPr>
          <p:cNvPr id="5" name="Picture 4">
            <a:extLst>
              <a:ext uri="{FF2B5EF4-FFF2-40B4-BE49-F238E27FC236}">
                <a16:creationId xmlns:a16="http://schemas.microsoft.com/office/drawing/2014/main" id="{7DEF40A6-E968-F98A-9B6E-D6F68E5FD749}"/>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6" name="Picture 8" descr="British Airways Logo, symbol, meaning, history, PNG, brand">
            <a:extLst>
              <a:ext uri="{FF2B5EF4-FFF2-40B4-BE49-F238E27FC236}">
                <a16:creationId xmlns:a16="http://schemas.microsoft.com/office/drawing/2014/main" id="{A4074C1D-24B2-65D5-59A3-50C17221A4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5387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DD732-769A-1B96-D1D0-64052394118D}"/>
              </a:ext>
            </a:extLst>
          </p:cNvPr>
          <p:cNvSpPr>
            <a:spLocks noGrp="1"/>
          </p:cNvSpPr>
          <p:nvPr>
            <p:ph type="title"/>
          </p:nvPr>
        </p:nvSpPr>
        <p:spPr>
          <a:xfrm>
            <a:off x="677334" y="609600"/>
            <a:ext cx="8596668" cy="1320800"/>
          </a:xfrm>
        </p:spPr>
        <p:txBody>
          <a:bodyPr>
            <a:normAutofit/>
          </a:bodyPr>
          <a:lstStyle/>
          <a:p>
            <a:pPr algn="ctr"/>
            <a:r>
              <a:rPr lang="en-GB" u="sng" dirty="0"/>
              <a:t>Risk Management Strategy </a:t>
            </a:r>
          </a:p>
        </p:txBody>
      </p:sp>
      <p:graphicFrame>
        <p:nvGraphicFramePr>
          <p:cNvPr id="4" name="Content Placeholder 3">
            <a:extLst>
              <a:ext uri="{FF2B5EF4-FFF2-40B4-BE49-F238E27FC236}">
                <a16:creationId xmlns:a16="http://schemas.microsoft.com/office/drawing/2014/main" id="{32940361-9E40-0E25-1D36-DE756D3D6913}"/>
              </a:ext>
            </a:extLst>
          </p:cNvPr>
          <p:cNvGraphicFramePr>
            <a:graphicFrameLocks noGrp="1"/>
          </p:cNvGraphicFramePr>
          <p:nvPr>
            <p:ph idx="1"/>
            <p:extLst>
              <p:ext uri="{D42A27DB-BD31-4B8C-83A1-F6EECF244321}">
                <p14:modId xmlns:p14="http://schemas.microsoft.com/office/powerpoint/2010/main" val="2153002366"/>
              </p:ext>
            </p:extLst>
          </p:nvPr>
        </p:nvGraphicFramePr>
        <p:xfrm>
          <a:off x="419725" y="1641430"/>
          <a:ext cx="10792919" cy="4691059"/>
        </p:xfrm>
        <a:graphic>
          <a:graphicData uri="http://schemas.openxmlformats.org/drawingml/2006/table">
            <a:tbl>
              <a:tblPr firstRow="1" firstCol="1" bandRow="1">
                <a:tableStyleId>{5C22544A-7EE6-4342-B048-85BDC9FD1C3A}</a:tableStyleId>
              </a:tblPr>
              <a:tblGrid>
                <a:gridCol w="2579978">
                  <a:extLst>
                    <a:ext uri="{9D8B030D-6E8A-4147-A177-3AD203B41FA5}">
                      <a16:colId xmlns:a16="http://schemas.microsoft.com/office/drawing/2014/main" val="2425173730"/>
                    </a:ext>
                  </a:extLst>
                </a:gridCol>
                <a:gridCol w="1927299">
                  <a:extLst>
                    <a:ext uri="{9D8B030D-6E8A-4147-A177-3AD203B41FA5}">
                      <a16:colId xmlns:a16="http://schemas.microsoft.com/office/drawing/2014/main" val="742482449"/>
                    </a:ext>
                  </a:extLst>
                </a:gridCol>
                <a:gridCol w="1516829">
                  <a:extLst>
                    <a:ext uri="{9D8B030D-6E8A-4147-A177-3AD203B41FA5}">
                      <a16:colId xmlns:a16="http://schemas.microsoft.com/office/drawing/2014/main" val="1697094060"/>
                    </a:ext>
                  </a:extLst>
                </a:gridCol>
                <a:gridCol w="2710927">
                  <a:extLst>
                    <a:ext uri="{9D8B030D-6E8A-4147-A177-3AD203B41FA5}">
                      <a16:colId xmlns:a16="http://schemas.microsoft.com/office/drawing/2014/main" val="510217646"/>
                    </a:ext>
                  </a:extLst>
                </a:gridCol>
                <a:gridCol w="2057886">
                  <a:extLst>
                    <a:ext uri="{9D8B030D-6E8A-4147-A177-3AD203B41FA5}">
                      <a16:colId xmlns:a16="http://schemas.microsoft.com/office/drawing/2014/main" val="4168531139"/>
                    </a:ext>
                  </a:extLst>
                </a:gridCol>
              </a:tblGrid>
              <a:tr h="432739">
                <a:tc>
                  <a:txBody>
                    <a:bodyPr/>
                    <a:lstStyle/>
                    <a:p>
                      <a:pPr algn="ctr">
                        <a:lnSpc>
                          <a:spcPct val="107000"/>
                        </a:lnSpc>
                        <a:spcAft>
                          <a:spcPts val="800"/>
                        </a:spcAft>
                        <a:buNone/>
                      </a:pPr>
                      <a:r>
                        <a:rPr lang="en-GB" sz="2300">
                          <a:effectLst/>
                        </a:rPr>
                        <a:t>Risk</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gn="ctr">
                        <a:lnSpc>
                          <a:spcPct val="107000"/>
                        </a:lnSpc>
                        <a:spcAft>
                          <a:spcPts val="800"/>
                        </a:spcAft>
                        <a:buNone/>
                      </a:pPr>
                      <a:r>
                        <a:rPr lang="en-GB" sz="2300">
                          <a:effectLst/>
                        </a:rPr>
                        <a:t>Probability</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gn="ctr">
                        <a:lnSpc>
                          <a:spcPct val="107000"/>
                        </a:lnSpc>
                        <a:spcAft>
                          <a:spcPts val="800"/>
                        </a:spcAft>
                        <a:buNone/>
                      </a:pPr>
                      <a:r>
                        <a:rPr lang="en-GB" sz="2300">
                          <a:effectLst/>
                        </a:rPr>
                        <a:t>Impact</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gn="ctr">
                        <a:lnSpc>
                          <a:spcPct val="107000"/>
                        </a:lnSpc>
                        <a:spcAft>
                          <a:spcPts val="800"/>
                        </a:spcAft>
                        <a:buNone/>
                      </a:pPr>
                      <a:r>
                        <a:rPr lang="en-GB" sz="2300" dirty="0">
                          <a:effectLst/>
                        </a:rPr>
                        <a:t>Mitigation</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gn="ctr">
                        <a:lnSpc>
                          <a:spcPct val="107000"/>
                        </a:lnSpc>
                        <a:spcAft>
                          <a:spcPts val="800"/>
                        </a:spcAft>
                        <a:buNone/>
                      </a:pPr>
                      <a:r>
                        <a:rPr lang="en-GB" sz="2300" dirty="0">
                          <a:effectLst/>
                          <a:latin typeface="Aptos" panose="020B0004020202020204" pitchFamily="34" charset="0"/>
                          <a:ea typeface="Aptos" panose="020B0004020202020204" pitchFamily="34" charset="0"/>
                          <a:cs typeface="Arial" panose="020B0604020202020204" pitchFamily="34" charset="0"/>
                        </a:rPr>
                        <a:t>Owner </a:t>
                      </a:r>
                    </a:p>
                  </a:txBody>
                  <a:tcPr marL="19836" marR="19836" marT="19836" marB="19836" anchor="ctr"/>
                </a:tc>
                <a:extLst>
                  <a:ext uri="{0D108BD9-81ED-4DB2-BD59-A6C34878D82A}">
                    <a16:rowId xmlns:a16="http://schemas.microsoft.com/office/drawing/2014/main" val="2504926839"/>
                  </a:ext>
                </a:extLst>
              </a:tr>
              <a:tr h="809443">
                <a:tc>
                  <a:txBody>
                    <a:bodyPr/>
                    <a:lstStyle/>
                    <a:p>
                      <a:pPr algn="l">
                        <a:lnSpc>
                          <a:spcPct val="107000"/>
                        </a:lnSpc>
                        <a:spcAft>
                          <a:spcPts val="800"/>
                        </a:spcAft>
                        <a:buNone/>
                      </a:pPr>
                      <a:r>
                        <a:rPr lang="en-GB" sz="2100">
                          <a:effectLst/>
                        </a:rPr>
                        <a:t>Design Changes</a:t>
                      </a:r>
                      <a:endParaRPr lang="en-GB" sz="21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Medium</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High</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Change Control Process</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b="0" dirty="0">
                          <a:effectLst/>
                          <a:latin typeface="+mn-lt"/>
                          <a:ea typeface="Aptos" panose="020B0004020202020204" pitchFamily="34" charset="0"/>
                          <a:cs typeface="Arial" panose="020B0604020202020204" pitchFamily="34" charset="0"/>
                        </a:rPr>
                        <a:t>Project Manager </a:t>
                      </a:r>
                    </a:p>
                  </a:txBody>
                  <a:tcPr marL="19836" marR="19836" marT="19836" marB="19836" anchor="ctr"/>
                </a:tc>
                <a:extLst>
                  <a:ext uri="{0D108BD9-81ED-4DB2-BD59-A6C34878D82A}">
                    <a16:rowId xmlns:a16="http://schemas.microsoft.com/office/drawing/2014/main" val="202544705"/>
                  </a:ext>
                </a:extLst>
              </a:tr>
              <a:tr h="809443">
                <a:tc>
                  <a:txBody>
                    <a:bodyPr/>
                    <a:lstStyle/>
                    <a:p>
                      <a:pPr algn="l">
                        <a:lnSpc>
                          <a:spcPct val="107000"/>
                        </a:lnSpc>
                        <a:spcAft>
                          <a:spcPts val="800"/>
                        </a:spcAft>
                        <a:buNone/>
                      </a:pPr>
                      <a:r>
                        <a:rPr lang="en-GB" sz="2100">
                          <a:effectLst/>
                        </a:rPr>
                        <a:t>Certification Delays</a:t>
                      </a:r>
                      <a:endParaRPr lang="en-GB" sz="21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Medium</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dirty="0">
                          <a:effectLst/>
                        </a:rPr>
                        <a:t>High</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dirty="0">
                          <a:effectLst/>
                        </a:rPr>
                        <a:t>Early Engagement with Certification Authorities</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b="0" dirty="0">
                          <a:effectLst/>
                          <a:latin typeface="+mn-lt"/>
                          <a:ea typeface="Aptos" panose="020B0004020202020204" pitchFamily="34" charset="0"/>
                          <a:cs typeface="Arial" panose="020B0604020202020204" pitchFamily="34" charset="0"/>
                        </a:rPr>
                        <a:t>Compliance Manager </a:t>
                      </a:r>
                    </a:p>
                  </a:txBody>
                  <a:tcPr marL="19836" marR="19836" marT="19836" marB="19836" anchor="ctr"/>
                </a:tc>
                <a:extLst>
                  <a:ext uri="{0D108BD9-81ED-4DB2-BD59-A6C34878D82A}">
                    <a16:rowId xmlns:a16="http://schemas.microsoft.com/office/drawing/2014/main" val="4262035884"/>
                  </a:ext>
                </a:extLst>
              </a:tr>
              <a:tr h="432739">
                <a:tc>
                  <a:txBody>
                    <a:bodyPr/>
                    <a:lstStyle/>
                    <a:p>
                      <a:pPr algn="l">
                        <a:lnSpc>
                          <a:spcPct val="107000"/>
                        </a:lnSpc>
                        <a:spcAft>
                          <a:spcPts val="800"/>
                        </a:spcAft>
                        <a:buNone/>
                      </a:pPr>
                      <a:r>
                        <a:rPr lang="en-GB" sz="2100">
                          <a:effectLst/>
                        </a:rPr>
                        <a:t>Supplier Delays</a:t>
                      </a:r>
                      <a:endParaRPr lang="en-GB" sz="21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High</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Medium</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dirty="0">
                          <a:effectLst/>
                        </a:rPr>
                        <a:t>Alternative Suppliers</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b="0" dirty="0">
                          <a:effectLst/>
                          <a:latin typeface="+mn-lt"/>
                          <a:ea typeface="Aptos" panose="020B0004020202020204" pitchFamily="34" charset="0"/>
                          <a:cs typeface="Arial" panose="020B0604020202020204" pitchFamily="34" charset="0"/>
                        </a:rPr>
                        <a:t>Procurement Manager </a:t>
                      </a:r>
                    </a:p>
                  </a:txBody>
                  <a:tcPr marL="19836" marR="19836" marT="19836" marB="19836" anchor="ctr"/>
                </a:tc>
                <a:extLst>
                  <a:ext uri="{0D108BD9-81ED-4DB2-BD59-A6C34878D82A}">
                    <a16:rowId xmlns:a16="http://schemas.microsoft.com/office/drawing/2014/main" val="806082154"/>
                  </a:ext>
                </a:extLst>
              </a:tr>
              <a:tr h="432739">
                <a:tc>
                  <a:txBody>
                    <a:bodyPr/>
                    <a:lstStyle/>
                    <a:p>
                      <a:pPr algn="l">
                        <a:lnSpc>
                          <a:spcPct val="107000"/>
                        </a:lnSpc>
                        <a:spcAft>
                          <a:spcPts val="800"/>
                        </a:spcAft>
                        <a:buNone/>
                      </a:pPr>
                      <a:r>
                        <a:rPr lang="en-GB" sz="2100">
                          <a:effectLst/>
                        </a:rPr>
                        <a:t>Cost Overruns</a:t>
                      </a:r>
                      <a:endParaRPr lang="en-GB" sz="21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Medium</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Medium</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Budget Monitoring</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b="0" dirty="0">
                          <a:effectLst/>
                          <a:latin typeface="+mn-lt"/>
                          <a:ea typeface="Aptos" panose="020B0004020202020204" pitchFamily="34" charset="0"/>
                          <a:cs typeface="Arial" panose="020B0604020202020204" pitchFamily="34" charset="0"/>
                        </a:rPr>
                        <a:t>Finance Manager</a:t>
                      </a:r>
                    </a:p>
                  </a:txBody>
                  <a:tcPr marL="19836" marR="19836" marT="19836" marB="19836" anchor="ctr"/>
                </a:tc>
                <a:extLst>
                  <a:ext uri="{0D108BD9-81ED-4DB2-BD59-A6C34878D82A}">
                    <a16:rowId xmlns:a16="http://schemas.microsoft.com/office/drawing/2014/main" val="1867883785"/>
                  </a:ext>
                </a:extLst>
              </a:tr>
              <a:tr h="432739">
                <a:tc>
                  <a:txBody>
                    <a:bodyPr/>
                    <a:lstStyle/>
                    <a:p>
                      <a:pPr algn="l">
                        <a:lnSpc>
                          <a:spcPct val="107000"/>
                        </a:lnSpc>
                        <a:spcAft>
                          <a:spcPts val="800"/>
                        </a:spcAft>
                        <a:buNone/>
                      </a:pPr>
                      <a:r>
                        <a:rPr lang="en-GB" sz="2100">
                          <a:effectLst/>
                        </a:rPr>
                        <a:t>Prototype Failure</a:t>
                      </a:r>
                      <a:endParaRPr lang="en-GB" sz="21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Low</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a:effectLst/>
                        </a:rPr>
                        <a:t>High</a:t>
                      </a:r>
                      <a:endParaRPr lang="en-GB" sz="230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dirty="0">
                          <a:effectLst/>
                        </a:rPr>
                        <a:t>Additional Testing</a:t>
                      </a:r>
                      <a:endParaRPr lang="en-GB" sz="2300" dirty="0">
                        <a:effectLst/>
                        <a:latin typeface="Aptos" panose="020B0004020202020204" pitchFamily="34" charset="0"/>
                        <a:ea typeface="Aptos" panose="020B0004020202020204" pitchFamily="34" charset="0"/>
                        <a:cs typeface="Arial" panose="020B0604020202020204" pitchFamily="34" charset="0"/>
                      </a:endParaRPr>
                    </a:p>
                  </a:txBody>
                  <a:tcPr marL="19836" marR="19836" marT="19836" marB="19836" anchor="ctr"/>
                </a:tc>
                <a:tc>
                  <a:txBody>
                    <a:bodyPr/>
                    <a:lstStyle/>
                    <a:p>
                      <a:pPr>
                        <a:lnSpc>
                          <a:spcPct val="107000"/>
                        </a:lnSpc>
                        <a:spcAft>
                          <a:spcPts val="800"/>
                        </a:spcAft>
                        <a:buNone/>
                      </a:pPr>
                      <a:r>
                        <a:rPr lang="en-GB" sz="2300" b="0" dirty="0">
                          <a:effectLst/>
                          <a:latin typeface="+mn-lt"/>
                          <a:ea typeface="Aptos" panose="020B0004020202020204" pitchFamily="34" charset="0"/>
                          <a:cs typeface="Arial" panose="020B0604020202020204" pitchFamily="34" charset="0"/>
                        </a:rPr>
                        <a:t>Engineering Manager </a:t>
                      </a:r>
                    </a:p>
                  </a:txBody>
                  <a:tcPr marL="19836" marR="19836" marT="19836" marB="19836" anchor="ctr"/>
                </a:tc>
                <a:extLst>
                  <a:ext uri="{0D108BD9-81ED-4DB2-BD59-A6C34878D82A}">
                    <a16:rowId xmlns:a16="http://schemas.microsoft.com/office/drawing/2014/main" val="2959009932"/>
                  </a:ext>
                </a:extLst>
              </a:tr>
            </a:tbl>
          </a:graphicData>
        </a:graphic>
      </p:graphicFrame>
      <p:pic>
        <p:nvPicPr>
          <p:cNvPr id="5" name="Picture 4">
            <a:extLst>
              <a:ext uri="{FF2B5EF4-FFF2-40B4-BE49-F238E27FC236}">
                <a16:creationId xmlns:a16="http://schemas.microsoft.com/office/drawing/2014/main" id="{9D041FDB-9665-0EC3-B783-5955A13F3057}"/>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6" name="Picture 8" descr="British Airways Logo, symbol, meaning, history, PNG, brand">
            <a:extLst>
              <a:ext uri="{FF2B5EF4-FFF2-40B4-BE49-F238E27FC236}">
                <a16:creationId xmlns:a16="http://schemas.microsoft.com/office/drawing/2014/main" id="{7E629F70-E0A2-41CC-C79B-CD138723CC8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6534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5D3A6-0E29-A739-FFE6-265CC66FB960}"/>
              </a:ext>
            </a:extLst>
          </p:cNvPr>
          <p:cNvSpPr>
            <a:spLocks noGrp="1"/>
          </p:cNvSpPr>
          <p:nvPr>
            <p:ph type="title"/>
          </p:nvPr>
        </p:nvSpPr>
        <p:spPr>
          <a:xfrm>
            <a:off x="1429809" y="592145"/>
            <a:ext cx="8596668" cy="1320800"/>
          </a:xfrm>
        </p:spPr>
        <p:txBody>
          <a:bodyPr>
            <a:normAutofit/>
          </a:bodyPr>
          <a:lstStyle/>
          <a:p>
            <a:pPr algn="ctr"/>
            <a:r>
              <a:rPr lang="en-GB" u="sng" dirty="0"/>
              <a:t>Quality Management and Standards </a:t>
            </a:r>
          </a:p>
        </p:txBody>
      </p:sp>
      <p:pic>
        <p:nvPicPr>
          <p:cNvPr id="5" name="Picture 4">
            <a:extLst>
              <a:ext uri="{FF2B5EF4-FFF2-40B4-BE49-F238E27FC236}">
                <a16:creationId xmlns:a16="http://schemas.microsoft.com/office/drawing/2014/main" id="{601A74E0-3C36-332C-AF3B-9AC7F8BB31DD}"/>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6" name="Picture 8" descr="British Airways Logo, symbol, meaning, history, PNG, brand">
            <a:extLst>
              <a:ext uri="{FF2B5EF4-FFF2-40B4-BE49-F238E27FC236}">
                <a16:creationId xmlns:a16="http://schemas.microsoft.com/office/drawing/2014/main" id="{7970CA22-A530-6472-DE64-C9B3FDFBCD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8A2D9B97-F3E4-218D-1E64-DC6E81732CD4}"/>
              </a:ext>
            </a:extLst>
          </p:cNvPr>
          <p:cNvSpPr>
            <a:spLocks noGrp="1"/>
          </p:cNvSpPr>
          <p:nvPr>
            <p:ph idx="1"/>
          </p:nvPr>
        </p:nvSpPr>
        <p:spPr>
          <a:xfrm>
            <a:off x="677334" y="1529117"/>
            <a:ext cx="8841804" cy="5164759"/>
          </a:xfrm>
        </p:spPr>
        <p:txBody>
          <a:bodyPr>
            <a:normAutofit fontScale="92500" lnSpcReduction="10000"/>
          </a:bodyPr>
          <a:lstStyle/>
          <a:p>
            <a:pPr marL="0" indent="0">
              <a:buNone/>
            </a:pPr>
            <a:r>
              <a:rPr lang="en-GB" sz="2600" b="1" u="sng" dirty="0">
                <a:solidFill>
                  <a:schemeClr val="tx1"/>
                </a:solidFill>
              </a:rPr>
              <a:t>Quality Standards</a:t>
            </a:r>
            <a:endParaRPr lang="en-GB" sz="2600" u="sng" dirty="0">
              <a:solidFill>
                <a:schemeClr val="tx1"/>
              </a:solidFill>
            </a:endParaRPr>
          </a:p>
          <a:p>
            <a:pPr lvl="0"/>
            <a:r>
              <a:rPr lang="en-GB" sz="2600" dirty="0">
                <a:solidFill>
                  <a:schemeClr val="tx1"/>
                </a:solidFill>
              </a:rPr>
              <a:t>AS9100 Aerospace Quality Management System</a:t>
            </a:r>
          </a:p>
          <a:p>
            <a:pPr lvl="0"/>
            <a:r>
              <a:rPr lang="en-GB" sz="2600" dirty="0">
                <a:solidFill>
                  <a:schemeClr val="tx1"/>
                </a:solidFill>
              </a:rPr>
              <a:t>Customer-specific airline requirements</a:t>
            </a:r>
          </a:p>
          <a:p>
            <a:pPr lvl="0"/>
            <a:r>
              <a:rPr lang="en-GB" sz="2600" dirty="0">
                <a:solidFill>
                  <a:schemeClr val="tx1"/>
                </a:solidFill>
              </a:rPr>
              <a:t>Aviation certification standards</a:t>
            </a:r>
          </a:p>
          <a:p>
            <a:pPr lvl="0"/>
            <a:endParaRPr lang="en-GB" sz="2600" dirty="0">
              <a:solidFill>
                <a:schemeClr val="tx1"/>
              </a:solidFill>
            </a:endParaRPr>
          </a:p>
          <a:p>
            <a:pPr marL="0" indent="0">
              <a:buNone/>
            </a:pPr>
            <a:r>
              <a:rPr lang="en-GB" sz="2600" b="1" u="sng" dirty="0">
                <a:solidFill>
                  <a:schemeClr val="tx1"/>
                </a:solidFill>
              </a:rPr>
              <a:t>Quality Activities</a:t>
            </a:r>
            <a:endParaRPr lang="en-GB" sz="2600" u="sng" dirty="0">
              <a:solidFill>
                <a:schemeClr val="tx1"/>
              </a:solidFill>
            </a:endParaRPr>
          </a:p>
          <a:p>
            <a:pPr lvl="0"/>
            <a:r>
              <a:rPr lang="en-GB" sz="2600" dirty="0">
                <a:solidFill>
                  <a:schemeClr val="tx1"/>
                </a:solidFill>
              </a:rPr>
              <a:t>Design reviews</a:t>
            </a:r>
          </a:p>
          <a:p>
            <a:pPr lvl="0"/>
            <a:r>
              <a:rPr lang="en-GB" sz="2600" dirty="0">
                <a:solidFill>
                  <a:schemeClr val="tx1"/>
                </a:solidFill>
              </a:rPr>
              <a:t>Verification testing</a:t>
            </a:r>
          </a:p>
          <a:p>
            <a:pPr lvl="0"/>
            <a:r>
              <a:rPr lang="en-GB" sz="2600" dirty="0">
                <a:solidFill>
                  <a:schemeClr val="tx1"/>
                </a:solidFill>
              </a:rPr>
              <a:t>Validation testing</a:t>
            </a:r>
          </a:p>
          <a:p>
            <a:pPr lvl="0"/>
            <a:r>
              <a:rPr lang="en-GB" sz="2600" dirty="0">
                <a:solidFill>
                  <a:schemeClr val="tx1"/>
                </a:solidFill>
              </a:rPr>
              <a:t>Internal audits</a:t>
            </a:r>
          </a:p>
          <a:p>
            <a:pPr lvl="0"/>
            <a:r>
              <a:rPr lang="en-GB" sz="2600" dirty="0">
                <a:solidFill>
                  <a:schemeClr val="tx1"/>
                </a:solidFill>
              </a:rPr>
              <a:t>Final inspections</a:t>
            </a:r>
          </a:p>
          <a:p>
            <a:endParaRPr lang="en-GB" dirty="0"/>
          </a:p>
        </p:txBody>
      </p:sp>
    </p:spTree>
    <p:extLst>
      <p:ext uri="{BB962C8B-B14F-4D97-AF65-F5344CB8AC3E}">
        <p14:creationId xmlns:p14="http://schemas.microsoft.com/office/powerpoint/2010/main" val="324961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1000"/>
                                        <p:tgtEl>
                                          <p:spTgt spid="7">
                                            <p:txEl>
                                              <p:pRg st="1" end="1"/>
                                            </p:txEl>
                                          </p:spTgt>
                                        </p:tgtEl>
                                      </p:cBhvr>
                                    </p:animEffect>
                                    <p:anim calcmode="lin" valueType="num">
                                      <p:cBhvr>
                                        <p:cTn id="13"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1000"/>
                                        <p:tgtEl>
                                          <p:spTgt spid="7">
                                            <p:txEl>
                                              <p:pRg st="2" end="2"/>
                                            </p:txEl>
                                          </p:spTgt>
                                        </p:tgtEl>
                                      </p:cBhvr>
                                    </p:animEffect>
                                    <p:anim calcmode="lin" valueType="num">
                                      <p:cBhvr>
                                        <p:cTn id="1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1000"/>
                                        <p:tgtEl>
                                          <p:spTgt spid="7">
                                            <p:txEl>
                                              <p:pRg st="3" end="3"/>
                                            </p:txEl>
                                          </p:spTgt>
                                        </p:tgtEl>
                                      </p:cBhvr>
                                    </p:animEffect>
                                    <p:anim calcmode="lin" valueType="num">
                                      <p:cBhvr>
                                        <p:cTn id="2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7">
                                            <p:txEl>
                                              <p:pRg st="5" end="5"/>
                                            </p:txEl>
                                          </p:spTgt>
                                        </p:tgtEl>
                                        <p:attrNameLst>
                                          <p:attrName>style.visibility</p:attrName>
                                        </p:attrNameLst>
                                      </p:cBhvr>
                                      <p:to>
                                        <p:strVal val="visible"/>
                                      </p:to>
                                    </p:set>
                                    <p:animEffect transition="in" filter="fade">
                                      <p:cBhvr>
                                        <p:cTn id="29" dur="1000"/>
                                        <p:tgtEl>
                                          <p:spTgt spid="7">
                                            <p:txEl>
                                              <p:pRg st="5" end="5"/>
                                            </p:txEl>
                                          </p:spTgt>
                                        </p:tgtEl>
                                      </p:cBhvr>
                                    </p:animEffect>
                                    <p:anim calcmode="lin" valueType="num">
                                      <p:cBhvr>
                                        <p:cTn id="30"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
                                            <p:txEl>
                                              <p:pRg st="6" end="6"/>
                                            </p:txEl>
                                          </p:spTgt>
                                        </p:tgtEl>
                                        <p:attrNameLst>
                                          <p:attrName>style.visibility</p:attrName>
                                        </p:attrNameLst>
                                      </p:cBhvr>
                                      <p:to>
                                        <p:strVal val="visible"/>
                                      </p:to>
                                    </p:set>
                                    <p:animEffect transition="in" filter="fade">
                                      <p:cBhvr>
                                        <p:cTn id="34" dur="1000"/>
                                        <p:tgtEl>
                                          <p:spTgt spid="7">
                                            <p:txEl>
                                              <p:pRg st="6" end="6"/>
                                            </p:txEl>
                                          </p:spTgt>
                                        </p:tgtEl>
                                      </p:cBhvr>
                                    </p:animEffect>
                                    <p:anim calcmode="lin" valueType="num">
                                      <p:cBhvr>
                                        <p:cTn id="35"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7">
                                            <p:txEl>
                                              <p:pRg st="7" end="7"/>
                                            </p:txEl>
                                          </p:spTgt>
                                        </p:tgtEl>
                                        <p:attrNameLst>
                                          <p:attrName>style.visibility</p:attrName>
                                        </p:attrNameLst>
                                      </p:cBhvr>
                                      <p:to>
                                        <p:strVal val="visible"/>
                                      </p:to>
                                    </p:set>
                                    <p:animEffect transition="in" filter="fade">
                                      <p:cBhvr>
                                        <p:cTn id="39" dur="1000"/>
                                        <p:tgtEl>
                                          <p:spTgt spid="7">
                                            <p:txEl>
                                              <p:pRg st="7" end="7"/>
                                            </p:txEl>
                                          </p:spTgt>
                                        </p:tgtEl>
                                      </p:cBhvr>
                                    </p:animEffect>
                                    <p:anim calcmode="lin" valueType="num">
                                      <p:cBhvr>
                                        <p:cTn id="4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7" end="7"/>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7">
                                            <p:txEl>
                                              <p:pRg st="8" end="8"/>
                                            </p:txEl>
                                          </p:spTgt>
                                        </p:tgtEl>
                                        <p:attrNameLst>
                                          <p:attrName>style.visibility</p:attrName>
                                        </p:attrNameLst>
                                      </p:cBhvr>
                                      <p:to>
                                        <p:strVal val="visible"/>
                                      </p:to>
                                    </p:set>
                                    <p:animEffect transition="in" filter="fade">
                                      <p:cBhvr>
                                        <p:cTn id="44" dur="1000"/>
                                        <p:tgtEl>
                                          <p:spTgt spid="7">
                                            <p:txEl>
                                              <p:pRg st="8" end="8"/>
                                            </p:txEl>
                                          </p:spTgt>
                                        </p:tgtEl>
                                      </p:cBhvr>
                                    </p:animEffect>
                                    <p:anim calcmode="lin" valueType="num">
                                      <p:cBhvr>
                                        <p:cTn id="45"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46" dur="1000" fill="hold"/>
                                        <p:tgtEl>
                                          <p:spTgt spid="7">
                                            <p:txEl>
                                              <p:pRg st="8" end="8"/>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7">
                                            <p:txEl>
                                              <p:pRg st="9" end="9"/>
                                            </p:txEl>
                                          </p:spTgt>
                                        </p:tgtEl>
                                        <p:attrNameLst>
                                          <p:attrName>style.visibility</p:attrName>
                                        </p:attrNameLst>
                                      </p:cBhvr>
                                      <p:to>
                                        <p:strVal val="visible"/>
                                      </p:to>
                                    </p:set>
                                    <p:animEffect transition="in" filter="fade">
                                      <p:cBhvr>
                                        <p:cTn id="49" dur="1000"/>
                                        <p:tgtEl>
                                          <p:spTgt spid="7">
                                            <p:txEl>
                                              <p:pRg st="9" end="9"/>
                                            </p:txEl>
                                          </p:spTgt>
                                        </p:tgtEl>
                                      </p:cBhvr>
                                    </p:animEffect>
                                    <p:anim calcmode="lin" valueType="num">
                                      <p:cBhvr>
                                        <p:cTn id="50"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9" end="9"/>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7">
                                            <p:txEl>
                                              <p:pRg st="10" end="10"/>
                                            </p:txEl>
                                          </p:spTgt>
                                        </p:tgtEl>
                                        <p:attrNameLst>
                                          <p:attrName>style.visibility</p:attrName>
                                        </p:attrNameLst>
                                      </p:cBhvr>
                                      <p:to>
                                        <p:strVal val="visible"/>
                                      </p:to>
                                    </p:set>
                                    <p:animEffect transition="in" filter="fade">
                                      <p:cBhvr>
                                        <p:cTn id="54" dur="1000"/>
                                        <p:tgtEl>
                                          <p:spTgt spid="7">
                                            <p:txEl>
                                              <p:pRg st="10" end="10"/>
                                            </p:txEl>
                                          </p:spTgt>
                                        </p:tgtEl>
                                      </p:cBhvr>
                                    </p:animEffect>
                                    <p:anim calcmode="lin" valueType="num">
                                      <p:cBhvr>
                                        <p:cTn id="55"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56" dur="1000" fill="hold"/>
                                        <p:tgtEl>
                                          <p:spTgt spid="7">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D6F91-5B14-FACA-54BA-91ECCABF1E74}"/>
              </a:ext>
            </a:extLst>
          </p:cNvPr>
          <p:cNvSpPr>
            <a:spLocks noGrp="1"/>
          </p:cNvSpPr>
          <p:nvPr>
            <p:ph type="title"/>
          </p:nvPr>
        </p:nvSpPr>
        <p:spPr>
          <a:xfrm>
            <a:off x="1391709" y="638175"/>
            <a:ext cx="8596668" cy="1320800"/>
          </a:xfrm>
        </p:spPr>
        <p:txBody>
          <a:bodyPr/>
          <a:lstStyle/>
          <a:p>
            <a:pPr algn="ctr"/>
            <a:r>
              <a:rPr lang="en-GB" u="sng" dirty="0"/>
              <a:t>Leadership and Team Management Approach </a:t>
            </a:r>
          </a:p>
        </p:txBody>
      </p:sp>
      <p:sp>
        <p:nvSpPr>
          <p:cNvPr id="3" name="Content Placeholder 2">
            <a:extLst>
              <a:ext uri="{FF2B5EF4-FFF2-40B4-BE49-F238E27FC236}">
                <a16:creationId xmlns:a16="http://schemas.microsoft.com/office/drawing/2014/main" id="{6A47945F-B496-99E2-D469-7ACE3FEC7CF5}"/>
              </a:ext>
            </a:extLst>
          </p:cNvPr>
          <p:cNvSpPr>
            <a:spLocks noGrp="1"/>
          </p:cNvSpPr>
          <p:nvPr>
            <p:ph idx="1"/>
          </p:nvPr>
        </p:nvSpPr>
        <p:spPr>
          <a:xfrm>
            <a:off x="677334" y="1863969"/>
            <a:ext cx="9404512" cy="4689231"/>
          </a:xfrm>
        </p:spPr>
        <p:txBody>
          <a:bodyPr>
            <a:normAutofit fontScale="32500" lnSpcReduction="20000"/>
          </a:bodyPr>
          <a:lstStyle/>
          <a:p>
            <a:pPr marL="0" indent="0">
              <a:buNone/>
            </a:pPr>
            <a:r>
              <a:rPr lang="en-GB" sz="7400" b="1" u="sng" dirty="0"/>
              <a:t>Style </a:t>
            </a:r>
          </a:p>
          <a:p>
            <a:pPr>
              <a:buFont typeface="Wingdings" panose="05000000000000000000" pitchFamily="2" charset="2"/>
              <a:buChar char="Ø"/>
            </a:pPr>
            <a:r>
              <a:rPr lang="en-GB" sz="7400" dirty="0"/>
              <a:t>Transformational Leadership </a:t>
            </a:r>
          </a:p>
          <a:p>
            <a:endParaRPr lang="en-GB" sz="7400" dirty="0"/>
          </a:p>
          <a:p>
            <a:pPr marL="0" indent="0">
              <a:buNone/>
            </a:pPr>
            <a:r>
              <a:rPr lang="en-GB" sz="7400" b="1" u="sng" dirty="0"/>
              <a:t>This style encourages:</a:t>
            </a:r>
          </a:p>
          <a:p>
            <a:pPr>
              <a:buFont typeface="Wingdings" panose="05000000000000000000" pitchFamily="2" charset="2"/>
              <a:buChar char="Ø"/>
            </a:pPr>
            <a:r>
              <a:rPr lang="en-GB" sz="7400" dirty="0"/>
              <a:t>Innovation </a:t>
            </a:r>
          </a:p>
          <a:p>
            <a:pPr>
              <a:buFont typeface="Wingdings" panose="05000000000000000000" pitchFamily="2" charset="2"/>
              <a:buChar char="Ø"/>
            </a:pPr>
            <a:r>
              <a:rPr lang="en-GB" sz="7400" dirty="0"/>
              <a:t>Employee engagement </a:t>
            </a:r>
          </a:p>
          <a:p>
            <a:pPr>
              <a:buFont typeface="Wingdings" panose="05000000000000000000" pitchFamily="2" charset="2"/>
              <a:buChar char="Ø"/>
            </a:pPr>
            <a:r>
              <a:rPr lang="en-GB" sz="7400" dirty="0"/>
              <a:t>Collaboration </a:t>
            </a:r>
          </a:p>
          <a:p>
            <a:pPr>
              <a:buFont typeface="Wingdings" panose="05000000000000000000" pitchFamily="2" charset="2"/>
              <a:buChar char="Ø"/>
            </a:pPr>
            <a:r>
              <a:rPr lang="en-GB" sz="7400" dirty="0"/>
              <a:t>Continuous improvement </a:t>
            </a:r>
          </a:p>
          <a:p>
            <a:pPr marL="0" indent="0">
              <a:buNone/>
            </a:pPr>
            <a:endParaRPr lang="en-GB" sz="7400" dirty="0"/>
          </a:p>
          <a:p>
            <a:pPr marL="0" indent="0">
              <a:buNone/>
            </a:pPr>
            <a:r>
              <a:rPr lang="en-GB" sz="7400" dirty="0">
                <a:solidFill>
                  <a:schemeClr val="tx1"/>
                </a:solidFill>
              </a:rPr>
              <a:t>"Transformational leaders inspire followers to achieve extraordinary outcomes" (Bass and Riggio, 2006, p.3). </a:t>
            </a:r>
            <a:endParaRPr lang="en-GB" sz="7400" dirty="0"/>
          </a:p>
          <a:p>
            <a:pPr marL="0" indent="0">
              <a:buNone/>
            </a:pPr>
            <a:endParaRPr lang="en-GB" dirty="0"/>
          </a:p>
        </p:txBody>
      </p:sp>
      <p:pic>
        <p:nvPicPr>
          <p:cNvPr id="4" name="Picture 3">
            <a:extLst>
              <a:ext uri="{FF2B5EF4-FFF2-40B4-BE49-F238E27FC236}">
                <a16:creationId xmlns:a16="http://schemas.microsoft.com/office/drawing/2014/main" id="{20C2858F-ED0C-2ED7-8C50-1CD1E096348D}"/>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CA3377E2-9911-DA0D-B3D6-D5710EE28C5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795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fade">
                                      <p:cBhvr>
                                        <p:cTn id="46" dur="1000"/>
                                        <p:tgtEl>
                                          <p:spTgt spid="3">
                                            <p:txEl>
                                              <p:pRg st="9" end="9"/>
                                            </p:txEl>
                                          </p:spTgt>
                                        </p:tgtEl>
                                      </p:cBhvr>
                                    </p:animEffect>
                                    <p:anim calcmode="lin" valueType="num">
                                      <p:cBhvr>
                                        <p:cTn id="4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51D94-4F60-825D-3939-642F9E363390}"/>
              </a:ext>
            </a:extLst>
          </p:cNvPr>
          <p:cNvSpPr>
            <a:spLocks noGrp="1"/>
          </p:cNvSpPr>
          <p:nvPr>
            <p:ph type="title"/>
          </p:nvPr>
        </p:nvSpPr>
        <p:spPr/>
        <p:txBody>
          <a:bodyPr/>
          <a:lstStyle/>
          <a:p>
            <a:pPr algn="ctr"/>
            <a:r>
              <a:rPr lang="en-GB" u="sng" dirty="0"/>
              <a:t>Conclusion </a:t>
            </a:r>
          </a:p>
        </p:txBody>
      </p:sp>
      <p:sp>
        <p:nvSpPr>
          <p:cNvPr id="3" name="Content Placeholder 2">
            <a:extLst>
              <a:ext uri="{FF2B5EF4-FFF2-40B4-BE49-F238E27FC236}">
                <a16:creationId xmlns:a16="http://schemas.microsoft.com/office/drawing/2014/main" id="{5D44DCC0-C2C3-3F7B-6C4A-9C648AF44B8F}"/>
              </a:ext>
            </a:extLst>
          </p:cNvPr>
          <p:cNvSpPr>
            <a:spLocks noGrp="1"/>
          </p:cNvSpPr>
          <p:nvPr>
            <p:ph idx="1"/>
          </p:nvPr>
        </p:nvSpPr>
        <p:spPr/>
        <p:txBody>
          <a:bodyPr>
            <a:normAutofit/>
          </a:bodyPr>
          <a:lstStyle/>
          <a:p>
            <a:pPr>
              <a:buFont typeface="Wingdings" panose="05000000000000000000" pitchFamily="2" charset="2"/>
              <a:buChar char="Ø"/>
            </a:pPr>
            <a:r>
              <a:rPr lang="en-GB" sz="2400" dirty="0"/>
              <a:t>Project objectives can be achieved through effective planning and controlling </a:t>
            </a:r>
          </a:p>
          <a:p>
            <a:pPr>
              <a:buFont typeface="Wingdings" panose="05000000000000000000" pitchFamily="2" charset="2"/>
              <a:buChar char="Ø"/>
            </a:pPr>
            <a:r>
              <a:rPr lang="en-GB" sz="2400" dirty="0"/>
              <a:t>Risk management and quality assurance are essential or project success </a:t>
            </a:r>
          </a:p>
          <a:p>
            <a:pPr>
              <a:buFont typeface="Wingdings" panose="05000000000000000000" pitchFamily="2" charset="2"/>
              <a:buChar char="Ø"/>
            </a:pPr>
            <a:r>
              <a:rPr lang="en-GB" sz="2400" dirty="0"/>
              <a:t>Strong stakeholder communication supports timely delivery </a:t>
            </a:r>
          </a:p>
          <a:p>
            <a:pPr>
              <a:buFont typeface="Wingdings" panose="05000000000000000000" pitchFamily="2" charset="2"/>
              <a:buChar char="Ø"/>
            </a:pPr>
            <a:r>
              <a:rPr lang="en-GB" sz="2400" dirty="0"/>
              <a:t>The proposed approach enables Safran Seats UK to deliver a certified Business Class Club Suite on time and within budget </a:t>
            </a:r>
          </a:p>
        </p:txBody>
      </p:sp>
      <p:pic>
        <p:nvPicPr>
          <p:cNvPr id="4" name="Picture 3">
            <a:extLst>
              <a:ext uri="{FF2B5EF4-FFF2-40B4-BE49-F238E27FC236}">
                <a16:creationId xmlns:a16="http://schemas.microsoft.com/office/drawing/2014/main" id="{61B9801F-8407-0443-C7A2-181C40F04B7B}"/>
              </a:ext>
            </a:extLst>
          </p:cNvPr>
          <p:cNvPicPr>
            <a:picLocks noChangeAspect="1"/>
          </p:cNvPicPr>
          <p:nvPr/>
        </p:nvPicPr>
        <p:blipFill>
          <a:blip r:embed="rId3"/>
          <a:stretch>
            <a:fillRect/>
          </a:stretch>
        </p:blipFill>
        <p:spPr>
          <a:xfrm>
            <a:off x="10372725" y="182118"/>
            <a:ext cx="1352550" cy="1352550"/>
          </a:xfrm>
          <a:prstGeom prst="rect">
            <a:avLst/>
          </a:prstGeom>
        </p:spPr>
      </p:pic>
      <p:pic>
        <p:nvPicPr>
          <p:cNvPr id="5" name="Picture 8" descr="British Airways Logo, symbol, meaning, history, PNG, brand">
            <a:extLst>
              <a:ext uri="{FF2B5EF4-FFF2-40B4-BE49-F238E27FC236}">
                <a16:creationId xmlns:a16="http://schemas.microsoft.com/office/drawing/2014/main" id="{7205FABF-A157-3C6E-AA05-1658B123B8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94899" y="497287"/>
            <a:ext cx="1838675" cy="10318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56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24C31-2199-09E2-448E-48AE6835F589}"/>
              </a:ext>
            </a:extLst>
          </p:cNvPr>
          <p:cNvSpPr>
            <a:spLocks noGrp="1"/>
          </p:cNvSpPr>
          <p:nvPr>
            <p:ph type="title"/>
          </p:nvPr>
        </p:nvSpPr>
        <p:spPr/>
        <p:txBody>
          <a:bodyPr/>
          <a:lstStyle/>
          <a:p>
            <a:pPr algn="ctr"/>
            <a:r>
              <a:rPr lang="en-GB" u="sng" dirty="0"/>
              <a:t>Reference List </a:t>
            </a:r>
          </a:p>
        </p:txBody>
      </p:sp>
      <p:sp>
        <p:nvSpPr>
          <p:cNvPr id="3" name="Content Placeholder 2">
            <a:extLst>
              <a:ext uri="{FF2B5EF4-FFF2-40B4-BE49-F238E27FC236}">
                <a16:creationId xmlns:a16="http://schemas.microsoft.com/office/drawing/2014/main" id="{A4388F55-6904-5D0D-C155-1943959DF457}"/>
              </a:ext>
            </a:extLst>
          </p:cNvPr>
          <p:cNvSpPr>
            <a:spLocks noGrp="1"/>
          </p:cNvSpPr>
          <p:nvPr>
            <p:ph idx="1"/>
          </p:nvPr>
        </p:nvSpPr>
        <p:spPr/>
        <p:txBody>
          <a:bodyPr>
            <a:normAutofit lnSpcReduction="10000"/>
          </a:bodyPr>
          <a:lstStyle/>
          <a:p>
            <a:pPr>
              <a:buFont typeface="Wingdings" panose="05000000000000000000" pitchFamily="2" charset="2"/>
              <a:buChar char="Ø"/>
            </a:pPr>
            <a:r>
              <a:rPr lang="en-GB" dirty="0"/>
              <a:t>Bass, B.M. and Riggio, R.E. (2006) </a:t>
            </a:r>
            <a:r>
              <a:rPr lang="en-GB" i="1" dirty="0"/>
              <a:t>Transformational Leadership</a:t>
            </a:r>
            <a:r>
              <a:rPr lang="en-GB" dirty="0"/>
              <a:t>. 2nd </a:t>
            </a:r>
            <a:r>
              <a:rPr lang="en-GB" dirty="0" err="1"/>
              <a:t>edn</a:t>
            </a:r>
            <a:r>
              <a:rPr lang="en-GB" dirty="0"/>
              <a:t>. Mahwah, NJ: Lawrence Erlbaum Associates. </a:t>
            </a:r>
          </a:p>
          <a:p>
            <a:pPr>
              <a:buFont typeface="Wingdings" panose="05000000000000000000" pitchFamily="2" charset="2"/>
              <a:buChar char="Ø"/>
            </a:pPr>
            <a:r>
              <a:rPr lang="en-GB" dirty="0"/>
              <a:t>Federal Aviation Administration (2026) </a:t>
            </a:r>
            <a:r>
              <a:rPr lang="en-GB" i="1" dirty="0"/>
              <a:t>How It Works: Aircraft Certification</a:t>
            </a:r>
            <a:r>
              <a:rPr lang="en-GB" dirty="0"/>
              <a:t>. Available at: </a:t>
            </a:r>
            <a:r>
              <a:rPr lang="en-GB" dirty="0">
                <a:hlinkClick r:id="rId3"/>
              </a:rPr>
              <a:t>https://www.faa.gov/newsroom/how-it-works-aircraft-certification</a:t>
            </a:r>
            <a:r>
              <a:rPr lang="en-GB" dirty="0"/>
              <a:t> (Accessed: 8 July 2026). </a:t>
            </a:r>
          </a:p>
          <a:p>
            <a:pPr>
              <a:buFont typeface="Wingdings" panose="05000000000000000000" pitchFamily="2" charset="2"/>
              <a:buChar char="Ø"/>
            </a:pPr>
            <a:r>
              <a:rPr lang="en-GB" dirty="0"/>
              <a:t>Hayes, A. (2024) </a:t>
            </a:r>
            <a:r>
              <a:rPr lang="en-GB" i="1" dirty="0"/>
              <a:t>Program Evaluation Review Technique (PERT) Chart</a:t>
            </a:r>
            <a:r>
              <a:rPr lang="en-GB" dirty="0"/>
              <a:t>. Investopedia. Available at: </a:t>
            </a:r>
            <a:r>
              <a:rPr lang="en-GB" dirty="0">
                <a:hlinkClick r:id="rId4"/>
              </a:rPr>
              <a:t>https://www.investopedia.com/terms/p/pert-chart.asp</a:t>
            </a:r>
            <a:r>
              <a:rPr lang="en-GB" dirty="0"/>
              <a:t> (Accessed: 10 July 2026).</a:t>
            </a:r>
          </a:p>
          <a:p>
            <a:pPr>
              <a:buFont typeface="Wingdings" panose="05000000000000000000" pitchFamily="2" charset="2"/>
              <a:buChar char="Ø"/>
            </a:pPr>
            <a:r>
              <a:rPr lang="en-GB" dirty="0"/>
              <a:t>Kotler, P. and Keller, K.L. (2016) </a:t>
            </a:r>
            <a:r>
              <a:rPr lang="en-GB" i="1" dirty="0"/>
              <a:t>Marketing Management</a:t>
            </a:r>
            <a:r>
              <a:rPr lang="en-GB" dirty="0"/>
              <a:t>. 15th </a:t>
            </a:r>
            <a:r>
              <a:rPr lang="en-GB" dirty="0" err="1"/>
              <a:t>edn</a:t>
            </a:r>
            <a:r>
              <a:rPr lang="en-GB" dirty="0"/>
              <a:t>. Harlow: Pearson.</a:t>
            </a:r>
          </a:p>
          <a:p>
            <a:pPr>
              <a:buFont typeface="Wingdings" panose="05000000000000000000" pitchFamily="2" charset="2"/>
              <a:buChar char="Ø"/>
            </a:pPr>
            <a:r>
              <a:rPr lang="en-GB" dirty="0"/>
              <a:t>Project Management Institute (PMI) (2021) </a:t>
            </a:r>
            <a:r>
              <a:rPr lang="en-GB" i="1" dirty="0"/>
              <a:t>A Guide to the Project Management Body of Knowledge (PMBOK® Guide)</a:t>
            </a:r>
            <a:r>
              <a:rPr lang="en-GB" dirty="0"/>
              <a:t>. 7th </a:t>
            </a:r>
            <a:r>
              <a:rPr lang="en-GB" dirty="0" err="1"/>
              <a:t>edn</a:t>
            </a:r>
            <a:r>
              <a:rPr lang="en-GB" dirty="0"/>
              <a:t>. Newtown Square, PA: Project Management Institute.</a:t>
            </a:r>
          </a:p>
        </p:txBody>
      </p:sp>
    </p:spTree>
    <p:extLst>
      <p:ext uri="{BB962C8B-B14F-4D97-AF65-F5344CB8AC3E}">
        <p14:creationId xmlns:p14="http://schemas.microsoft.com/office/powerpoint/2010/main" val="405691942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024ffcea-f25b-491e-9dc9-834516f3550e}" enabled="1" method="Standard" siteId="{d52b49b7-0c8f-4d89-8c4f-f20517306e08}" removed="0"/>
</clbl:labelList>
</file>

<file path=docProps/app.xml><?xml version="1.0" encoding="utf-8"?>
<Properties xmlns="http://schemas.openxmlformats.org/officeDocument/2006/extended-properties" xmlns:vt="http://schemas.openxmlformats.org/officeDocument/2006/docPropsVTypes">
  <Template>Facet</Template>
  <TotalTime>16643</TotalTime>
  <Words>1946</Words>
  <Application>Microsoft Office PowerPoint</Application>
  <PresentationFormat>Widescreen</PresentationFormat>
  <Paragraphs>353</Paragraphs>
  <Slides>21</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MS Gothic</vt:lpstr>
      <vt:lpstr>Aptos</vt:lpstr>
      <vt:lpstr>Arial</vt:lpstr>
      <vt:lpstr>Calibri</vt:lpstr>
      <vt:lpstr>Times New Roman</vt:lpstr>
      <vt:lpstr>Trebuchet MS</vt:lpstr>
      <vt:lpstr>Wingdings</vt:lpstr>
      <vt:lpstr>Wingdings 3</vt:lpstr>
      <vt:lpstr>Facet</vt:lpstr>
      <vt:lpstr>PowerPoint Presentation</vt:lpstr>
      <vt:lpstr>PowerPoint Presentation</vt:lpstr>
      <vt:lpstr>Managing a Project</vt:lpstr>
      <vt:lpstr>Introduction and Project Background </vt:lpstr>
      <vt:lpstr>Project Analysis and Management Process </vt:lpstr>
      <vt:lpstr>Project Goals and Objectives </vt:lpstr>
      <vt:lpstr>Project Scope</vt:lpstr>
      <vt:lpstr>Key Deliverables </vt:lpstr>
      <vt:lpstr>Anticipated Outcomes </vt:lpstr>
      <vt:lpstr>Project Timeline – CRM </vt:lpstr>
      <vt:lpstr>Gantt Chart </vt:lpstr>
      <vt:lpstr>Project Timeline - PERT </vt:lpstr>
      <vt:lpstr>Project Budget</vt:lpstr>
      <vt:lpstr>Work Breakdown Structure (WBS) </vt:lpstr>
      <vt:lpstr>Human Resources Planning </vt:lpstr>
      <vt:lpstr>Communication Plan </vt:lpstr>
      <vt:lpstr>Risk Management Strategy </vt:lpstr>
      <vt:lpstr>Quality Management and Standards </vt:lpstr>
      <vt:lpstr>Leadership and Team Management Approach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RUSBY Nikki (SAFRAN SEATS)</dc:creator>
  <cp:lastModifiedBy>RUSBY Nikki (SAFRAN SEATS)</cp:lastModifiedBy>
  <cp:revision>1</cp:revision>
  <cp:lastPrinted>2026-07-13T06:31:41Z</cp:lastPrinted>
  <dcterms:created xsi:type="dcterms:W3CDTF">2026-06-09T12:07:47Z</dcterms:created>
  <dcterms:modified xsi:type="dcterms:W3CDTF">2026-07-13T18:06:19Z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Facet:8</vt:lpwstr>
  </property>
  <property fmtid="{D5CDD505-2E9C-101B-9397-08002B2CF9AE}" pid="3" name="ClassificationContentMarkingHeaderText">
    <vt:lpwstr>C2 - Confidential</vt:lpwstr>
  </property>
</Properties>
</file>