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4630400" cy="8229600"/>
  <p:notesSz cx="8229600" cy="14630400"/>
  <p:embeddedFontLst>
    <p:embeddedFont>
      <p:font typeface="Barlow Light" panose="00000400000000000000" pitchFamily="2" charset="0"/>
      <p:regular r:id="rId17"/>
    </p:embeddedFont>
    <p:embeddedFont>
      <p:font typeface="Montserrat" panose="00000500000000000000" pitchFamily="2"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47" d="100"/>
          <a:sy n="47" d="100"/>
        </p:scale>
        <p:origin x="103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011455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18" Type="http://schemas.openxmlformats.org/officeDocument/2006/relationships/image" Target="../media/image2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17" Type="http://schemas.openxmlformats.org/officeDocument/2006/relationships/image" Target="../media/image23.png"/><Relationship Id="rId2" Type="http://schemas.openxmlformats.org/officeDocument/2006/relationships/notesSlide" Target="../notesSlides/notesSlide7.xml"/><Relationship Id="rId16" Type="http://schemas.openxmlformats.org/officeDocument/2006/relationships/image" Target="../media/image22.svg"/><Relationship Id="rId1" Type="http://schemas.openxmlformats.org/officeDocument/2006/relationships/slideLayout" Target="../slideLayouts/slideLayout8.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5" Type="http://schemas.openxmlformats.org/officeDocument/2006/relationships/image" Target="../media/image21.png"/><Relationship Id="rId10" Type="http://schemas.openxmlformats.org/officeDocument/2006/relationships/image" Target="../media/image16.svg"/><Relationship Id="rId19" Type="http://schemas.openxmlformats.org/officeDocument/2006/relationships/image" Target="../media/image25.pn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28.png"/><Relationship Id="rId4" Type="http://schemas.openxmlformats.org/officeDocument/2006/relationships/image" Target="../media/image27.sv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1.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2.svg"/></Relationships>
</file>

<file path=ppt/slides/_rels/slide1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244709" y="1165741"/>
            <a:ext cx="4988838" cy="623530"/>
          </a:xfrm>
          <a:prstGeom prst="rect">
            <a:avLst/>
          </a:prstGeom>
          <a:noFill/>
          <a:ln/>
        </p:spPr>
        <p:txBody>
          <a:bodyPr wrap="none" lIns="0" tIns="0" rIns="0" bIns="0" rtlCol="0" anchor="t"/>
          <a:lstStyle/>
          <a:p>
            <a:pPr marL="0" indent="0" algn="l">
              <a:lnSpc>
                <a:spcPts val="4900"/>
              </a:lnSpc>
              <a:buNone/>
            </a:pPr>
            <a:r>
              <a:rPr lang="en-US" sz="3900" b="1" dirty="0">
                <a:solidFill>
                  <a:srgbClr val="2E3C4E"/>
                </a:solidFill>
                <a:latin typeface="Barlow Bold" pitchFamily="34" charset="0"/>
                <a:ea typeface="Barlow Bold" pitchFamily="34" charset="-122"/>
                <a:cs typeface="Barlow Bold" pitchFamily="34" charset="-120"/>
              </a:rPr>
              <a:t>What Is Religion?</a:t>
            </a:r>
            <a:endParaRPr lang="en-US" sz="3900" dirty="0"/>
          </a:p>
        </p:txBody>
      </p:sp>
      <p:sp>
        <p:nvSpPr>
          <p:cNvPr id="4" name="Text 1"/>
          <p:cNvSpPr/>
          <p:nvPr/>
        </p:nvSpPr>
        <p:spPr>
          <a:xfrm>
            <a:off x="6244709" y="1864995"/>
            <a:ext cx="6561296" cy="311706"/>
          </a:xfrm>
          <a:prstGeom prst="rect">
            <a:avLst/>
          </a:prstGeom>
          <a:noFill/>
          <a:ln/>
        </p:spPr>
        <p:txBody>
          <a:bodyPr wrap="none" lIns="0" tIns="0" rIns="0" bIns="0" rtlCol="0" anchor="t"/>
          <a:lstStyle/>
          <a:p>
            <a:pPr marL="0" indent="0" algn="l">
              <a:lnSpc>
                <a:spcPts val="2450"/>
              </a:lnSpc>
              <a:buNone/>
            </a:pPr>
            <a:r>
              <a:rPr lang="en-US" sz="1950" b="1" dirty="0">
                <a:solidFill>
                  <a:srgbClr val="2E3C4E"/>
                </a:solidFill>
                <a:latin typeface="Barlow Bold" pitchFamily="34" charset="0"/>
                <a:ea typeface="Barlow Bold" pitchFamily="34" charset="-122"/>
                <a:cs typeface="Barlow Bold" pitchFamily="34" charset="-120"/>
              </a:rPr>
              <a:t>A Critical Engagement with Chapters 1–2 — Robert Crawford</a:t>
            </a:r>
            <a:endParaRPr lang="en-US" sz="1950" dirty="0"/>
          </a:p>
        </p:txBody>
      </p:sp>
      <p:sp>
        <p:nvSpPr>
          <p:cNvPr id="5" name="Shape 2"/>
          <p:cNvSpPr/>
          <p:nvPr/>
        </p:nvSpPr>
        <p:spPr>
          <a:xfrm>
            <a:off x="6108263" y="2461022"/>
            <a:ext cx="3855363" cy="2158722"/>
          </a:xfrm>
          <a:prstGeom prst="roundRect">
            <a:avLst>
              <a:gd name="adj" fmla="val 21077"/>
            </a:avLst>
          </a:prstGeom>
          <a:solidFill>
            <a:srgbClr val="063E5F"/>
          </a:solidFill>
          <a:ln/>
        </p:spPr>
        <p:txBody>
          <a:bodyPr/>
          <a:lstStyle/>
          <a:p>
            <a:endParaRPr lang="en-GB"/>
          </a:p>
        </p:txBody>
      </p:sp>
      <p:sp>
        <p:nvSpPr>
          <p:cNvPr id="6" name="Text 3"/>
          <p:cNvSpPr/>
          <p:nvPr/>
        </p:nvSpPr>
        <p:spPr>
          <a:xfrm>
            <a:off x="6297811" y="2650569"/>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FFFFFF"/>
                </a:solidFill>
                <a:latin typeface="Barlow Bold" pitchFamily="34" charset="0"/>
                <a:ea typeface="Barlow Bold" pitchFamily="34" charset="-122"/>
                <a:cs typeface="Barlow Bold" pitchFamily="34" charset="-120"/>
              </a:rPr>
              <a:t>Student</a:t>
            </a:r>
            <a:endParaRPr lang="en-US" sz="1950" dirty="0"/>
          </a:p>
        </p:txBody>
      </p:sp>
      <p:sp>
        <p:nvSpPr>
          <p:cNvPr id="7" name="Text 4"/>
          <p:cNvSpPr/>
          <p:nvPr/>
        </p:nvSpPr>
        <p:spPr>
          <a:xfrm>
            <a:off x="6297811" y="3151823"/>
            <a:ext cx="3476268" cy="303252"/>
          </a:xfrm>
          <a:prstGeom prst="rect">
            <a:avLst/>
          </a:prstGeom>
          <a:noFill/>
          <a:ln/>
        </p:spPr>
        <p:txBody>
          <a:bodyPr wrap="none" lIns="0" tIns="0" rIns="0" bIns="0" rtlCol="0" anchor="t"/>
          <a:lstStyle/>
          <a:p>
            <a:pPr marL="0" indent="0" algn="l">
              <a:lnSpc>
                <a:spcPts val="2350"/>
              </a:lnSpc>
              <a:buNone/>
            </a:pPr>
            <a:r>
              <a:rPr lang="en-US" sz="1450" dirty="0">
                <a:solidFill>
                  <a:srgbClr val="FFFFFF"/>
                </a:solidFill>
                <a:latin typeface="Montserrat" pitchFamily="34" charset="0"/>
                <a:ea typeface="Montserrat" pitchFamily="34" charset="-122"/>
                <a:cs typeface="Montserrat" pitchFamily="34" charset="-120"/>
              </a:rPr>
              <a:t>Emily Brown</a:t>
            </a:r>
            <a:endParaRPr lang="en-US" sz="1450" dirty="0"/>
          </a:p>
        </p:txBody>
      </p:sp>
      <p:sp>
        <p:nvSpPr>
          <p:cNvPr id="8" name="Text 5"/>
          <p:cNvSpPr/>
          <p:nvPr/>
        </p:nvSpPr>
        <p:spPr>
          <a:xfrm>
            <a:off x="6297811" y="3644622"/>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FFFFFF"/>
                </a:solidFill>
                <a:latin typeface="Barlow Bold" pitchFamily="34" charset="0"/>
                <a:ea typeface="Barlow Bold" pitchFamily="34" charset="-122"/>
                <a:cs typeface="Barlow Bold" pitchFamily="34" charset="-120"/>
              </a:rPr>
              <a:t>Programme</a:t>
            </a:r>
            <a:endParaRPr lang="en-US" sz="1950" dirty="0"/>
          </a:p>
        </p:txBody>
      </p:sp>
      <p:sp>
        <p:nvSpPr>
          <p:cNvPr id="9" name="Text 6"/>
          <p:cNvSpPr/>
          <p:nvPr/>
        </p:nvSpPr>
        <p:spPr>
          <a:xfrm>
            <a:off x="6297811" y="4145875"/>
            <a:ext cx="3476268" cy="303252"/>
          </a:xfrm>
          <a:prstGeom prst="rect">
            <a:avLst/>
          </a:prstGeom>
          <a:noFill/>
          <a:ln/>
        </p:spPr>
        <p:txBody>
          <a:bodyPr wrap="none" lIns="0" tIns="0" rIns="0" bIns="0" rtlCol="0" anchor="t"/>
          <a:lstStyle/>
          <a:p>
            <a:pPr marL="0" indent="0" algn="l">
              <a:lnSpc>
                <a:spcPts val="2350"/>
              </a:lnSpc>
              <a:buNone/>
            </a:pPr>
            <a:r>
              <a:rPr lang="en-US" sz="1450" dirty="0">
                <a:solidFill>
                  <a:srgbClr val="FFFFFF"/>
                </a:solidFill>
                <a:latin typeface="Montserrat" pitchFamily="34" charset="0"/>
                <a:ea typeface="Montserrat" pitchFamily="34" charset="-122"/>
                <a:cs typeface="Montserrat" pitchFamily="34" charset="-120"/>
              </a:rPr>
              <a:t>Bible and Theology</a:t>
            </a:r>
            <a:endParaRPr lang="en-US" sz="1450" dirty="0"/>
          </a:p>
        </p:txBody>
      </p:sp>
      <p:sp>
        <p:nvSpPr>
          <p:cNvPr id="10" name="Text 7"/>
          <p:cNvSpPr/>
          <p:nvPr/>
        </p:nvSpPr>
        <p:spPr>
          <a:xfrm>
            <a:off x="10297239" y="2650569"/>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2E3C4E"/>
                </a:solidFill>
                <a:latin typeface="Barlow Bold" pitchFamily="34" charset="0"/>
                <a:ea typeface="Barlow Bold" pitchFamily="34" charset="-122"/>
                <a:cs typeface="Barlow Bold" pitchFamily="34" charset="-120"/>
              </a:rPr>
              <a:t>Module</a:t>
            </a:r>
            <a:endParaRPr lang="en-US" sz="1950" dirty="0"/>
          </a:p>
        </p:txBody>
      </p:sp>
      <p:sp>
        <p:nvSpPr>
          <p:cNvPr id="11" name="Text 8"/>
          <p:cNvSpPr/>
          <p:nvPr/>
        </p:nvSpPr>
        <p:spPr>
          <a:xfrm>
            <a:off x="10297239" y="3151823"/>
            <a:ext cx="3582472" cy="303252"/>
          </a:xfrm>
          <a:prstGeom prst="rect">
            <a:avLst/>
          </a:prstGeom>
          <a:noFill/>
          <a:ln/>
        </p:spPr>
        <p:txBody>
          <a:bodyPr wrap="none" lIns="0" tIns="0" rIns="0" bIns="0" rtlCol="0" anchor="t"/>
          <a:lstStyle/>
          <a:p>
            <a:pPr marL="0" indent="0" algn="l">
              <a:lnSpc>
                <a:spcPts val="2350"/>
              </a:lnSpc>
              <a:buNone/>
            </a:pPr>
            <a:r>
              <a:rPr lang="en-US" sz="1450" dirty="0">
                <a:solidFill>
                  <a:srgbClr val="384653"/>
                </a:solidFill>
                <a:latin typeface="Montserrat" pitchFamily="34" charset="0"/>
                <a:ea typeface="Montserrat" pitchFamily="34" charset="-122"/>
                <a:cs typeface="Montserrat" pitchFamily="34" charset="-120"/>
              </a:rPr>
              <a:t>Knowledge and Belief</a:t>
            </a:r>
            <a:endParaRPr lang="en-US" sz="1450" dirty="0"/>
          </a:p>
        </p:txBody>
      </p:sp>
      <p:sp>
        <p:nvSpPr>
          <p:cNvPr id="12" name="Text 9"/>
          <p:cNvSpPr/>
          <p:nvPr/>
        </p:nvSpPr>
        <p:spPr>
          <a:xfrm>
            <a:off x="10297239" y="3644622"/>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2E3C4E"/>
                </a:solidFill>
                <a:latin typeface="Barlow Bold" pitchFamily="34" charset="0"/>
                <a:ea typeface="Barlow Bold" pitchFamily="34" charset="-122"/>
                <a:cs typeface="Barlow Bold" pitchFamily="34" charset="-120"/>
              </a:rPr>
              <a:t>Institution</a:t>
            </a:r>
            <a:endParaRPr lang="en-US" sz="1950" dirty="0"/>
          </a:p>
        </p:txBody>
      </p:sp>
      <p:sp>
        <p:nvSpPr>
          <p:cNvPr id="13" name="Text 10"/>
          <p:cNvSpPr/>
          <p:nvPr/>
        </p:nvSpPr>
        <p:spPr>
          <a:xfrm>
            <a:off x="10297239" y="4145875"/>
            <a:ext cx="3582472" cy="303252"/>
          </a:xfrm>
          <a:prstGeom prst="rect">
            <a:avLst/>
          </a:prstGeom>
          <a:noFill/>
          <a:ln/>
        </p:spPr>
        <p:txBody>
          <a:bodyPr wrap="none" lIns="0" tIns="0" rIns="0" bIns="0" rtlCol="0" anchor="t"/>
          <a:lstStyle/>
          <a:p>
            <a:pPr marL="0" indent="0" algn="l">
              <a:lnSpc>
                <a:spcPts val="2350"/>
              </a:lnSpc>
              <a:buNone/>
            </a:pPr>
            <a:r>
              <a:rPr lang="en-US" sz="1450" dirty="0">
                <a:solidFill>
                  <a:srgbClr val="384653"/>
                </a:solidFill>
                <a:latin typeface="Montserrat" pitchFamily="34" charset="0"/>
                <a:ea typeface="Montserrat" pitchFamily="34" charset="-122"/>
                <a:cs typeface="Montserrat" pitchFamily="34" charset="-120"/>
              </a:rPr>
              <a:t>University of Wales Trinity Saint David</a:t>
            </a:r>
            <a:endParaRPr lang="en-US" sz="1450" dirty="0"/>
          </a:p>
        </p:txBody>
      </p:sp>
      <p:sp>
        <p:nvSpPr>
          <p:cNvPr id="14" name="Shape 11"/>
          <p:cNvSpPr/>
          <p:nvPr/>
        </p:nvSpPr>
        <p:spPr>
          <a:xfrm>
            <a:off x="6244709" y="4832985"/>
            <a:ext cx="7627382" cy="2230755"/>
          </a:xfrm>
          <a:prstGeom prst="roundRect">
            <a:avLst>
              <a:gd name="adj" fmla="val 12748"/>
            </a:avLst>
          </a:prstGeom>
          <a:solidFill>
            <a:srgbClr val="D4E9F7"/>
          </a:solidFill>
          <a:ln w="7620">
            <a:solidFill>
              <a:srgbClr val="BACFDD"/>
            </a:solidFill>
            <a:prstDash val="solid"/>
          </a:ln>
        </p:spPr>
        <p:txBody>
          <a:bodyPr/>
          <a:lstStyle/>
          <a:p>
            <a:endParaRPr lang="en-GB"/>
          </a:p>
        </p:txBody>
      </p:sp>
      <p:sp>
        <p:nvSpPr>
          <p:cNvPr id="15" name="Shape 12"/>
          <p:cNvSpPr/>
          <p:nvPr/>
        </p:nvSpPr>
        <p:spPr>
          <a:xfrm>
            <a:off x="6252329" y="4840605"/>
            <a:ext cx="7612142" cy="1107758"/>
          </a:xfrm>
          <a:prstGeom prst="roundRect">
            <a:avLst>
              <a:gd name="adj" fmla="val 25671"/>
            </a:avLst>
          </a:prstGeom>
          <a:solidFill>
            <a:srgbClr val="D4E9F7"/>
          </a:solidFill>
          <a:ln/>
        </p:spPr>
        <p:txBody>
          <a:bodyPr/>
          <a:lstStyle/>
          <a:p>
            <a:endParaRPr lang="en-GB"/>
          </a:p>
        </p:txBody>
      </p:sp>
      <p:sp>
        <p:nvSpPr>
          <p:cNvPr id="16" name="Text 13"/>
          <p:cNvSpPr/>
          <p:nvPr/>
        </p:nvSpPr>
        <p:spPr>
          <a:xfrm>
            <a:off x="6441877" y="5030153"/>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384653"/>
                </a:solidFill>
                <a:latin typeface="Barlow Bold" pitchFamily="34" charset="0"/>
                <a:ea typeface="Barlow Bold" pitchFamily="34" charset="-122"/>
                <a:cs typeface="Barlow Bold" pitchFamily="34" charset="-120"/>
              </a:rPr>
              <a:t>Focus</a:t>
            </a:r>
            <a:endParaRPr lang="en-US" sz="1950" dirty="0"/>
          </a:p>
        </p:txBody>
      </p:sp>
      <p:sp>
        <p:nvSpPr>
          <p:cNvPr id="17" name="Text 14"/>
          <p:cNvSpPr/>
          <p:nvPr/>
        </p:nvSpPr>
        <p:spPr>
          <a:xfrm>
            <a:off x="6441877" y="5455563"/>
            <a:ext cx="7233047" cy="303252"/>
          </a:xfrm>
          <a:prstGeom prst="rect">
            <a:avLst/>
          </a:prstGeom>
          <a:noFill/>
          <a:ln/>
        </p:spPr>
        <p:txBody>
          <a:bodyPr wrap="none" lIns="0" tIns="0" rIns="0" bIns="0" rtlCol="0" anchor="t"/>
          <a:lstStyle/>
          <a:p>
            <a:pPr marL="0" indent="0" algn="l">
              <a:lnSpc>
                <a:spcPts val="2350"/>
              </a:lnSpc>
              <a:buNone/>
            </a:pPr>
            <a:r>
              <a:rPr lang="en-US" sz="1450" dirty="0">
                <a:solidFill>
                  <a:srgbClr val="384653"/>
                </a:solidFill>
                <a:latin typeface="Montserrat" pitchFamily="34" charset="0"/>
                <a:ea typeface="Montserrat" pitchFamily="34" charset="-122"/>
                <a:cs typeface="Montserrat" pitchFamily="34" charset="-120"/>
              </a:rPr>
              <a:t>Definition and Method in the Academic Study of Religion</a:t>
            </a:r>
            <a:endParaRPr lang="en-US" sz="1450" dirty="0"/>
          </a:p>
        </p:txBody>
      </p:sp>
      <p:sp>
        <p:nvSpPr>
          <p:cNvPr id="18" name="Shape 15"/>
          <p:cNvSpPr/>
          <p:nvPr/>
        </p:nvSpPr>
        <p:spPr>
          <a:xfrm>
            <a:off x="6252329" y="5948363"/>
            <a:ext cx="7612142" cy="1107758"/>
          </a:xfrm>
          <a:prstGeom prst="rect">
            <a:avLst/>
          </a:prstGeom>
          <a:solidFill>
            <a:srgbClr val="D4E9F7"/>
          </a:solidFill>
          <a:ln/>
        </p:spPr>
        <p:txBody>
          <a:bodyPr/>
          <a:lstStyle/>
          <a:p>
            <a:endParaRPr lang="en-GB"/>
          </a:p>
        </p:txBody>
      </p:sp>
      <p:sp>
        <p:nvSpPr>
          <p:cNvPr id="19" name="Shape 16"/>
          <p:cNvSpPr/>
          <p:nvPr/>
        </p:nvSpPr>
        <p:spPr>
          <a:xfrm>
            <a:off x="6252329" y="5948363"/>
            <a:ext cx="7612142" cy="22860"/>
          </a:xfrm>
          <a:prstGeom prst="roundRect">
            <a:avLst>
              <a:gd name="adj" fmla="val 1243960"/>
            </a:avLst>
          </a:prstGeom>
          <a:solidFill>
            <a:srgbClr val="BACFDD"/>
          </a:solidFill>
          <a:ln/>
        </p:spPr>
        <p:txBody>
          <a:bodyPr/>
          <a:lstStyle/>
          <a:p>
            <a:endParaRPr lang="en-GB"/>
          </a:p>
        </p:txBody>
      </p:sp>
      <p:sp>
        <p:nvSpPr>
          <p:cNvPr id="20" name="Text 17"/>
          <p:cNvSpPr/>
          <p:nvPr/>
        </p:nvSpPr>
        <p:spPr>
          <a:xfrm>
            <a:off x="6441877" y="6137910"/>
            <a:ext cx="2494359" cy="311706"/>
          </a:xfrm>
          <a:prstGeom prst="rect">
            <a:avLst/>
          </a:prstGeom>
          <a:noFill/>
          <a:ln/>
        </p:spPr>
        <p:txBody>
          <a:bodyPr wrap="none" lIns="0" tIns="0" rIns="0" bIns="0" rtlCol="0" anchor="t"/>
          <a:lstStyle/>
          <a:p>
            <a:pPr marL="0" indent="0" algn="l">
              <a:lnSpc>
                <a:spcPts val="2450"/>
              </a:lnSpc>
              <a:buNone/>
            </a:pPr>
            <a:r>
              <a:rPr lang="en-US" sz="1950" b="1" dirty="0">
                <a:solidFill>
                  <a:srgbClr val="384653"/>
                </a:solidFill>
                <a:latin typeface="Barlow Bold" pitchFamily="34" charset="0"/>
                <a:ea typeface="Barlow Bold" pitchFamily="34" charset="-122"/>
                <a:cs typeface="Barlow Bold" pitchFamily="34" charset="-120"/>
              </a:rPr>
              <a:t>Approach</a:t>
            </a:r>
            <a:endParaRPr lang="en-US" sz="1950" dirty="0"/>
          </a:p>
        </p:txBody>
      </p:sp>
      <p:sp>
        <p:nvSpPr>
          <p:cNvPr id="21" name="Text 18"/>
          <p:cNvSpPr/>
          <p:nvPr/>
        </p:nvSpPr>
        <p:spPr>
          <a:xfrm>
            <a:off x="6441877" y="6563320"/>
            <a:ext cx="7233047" cy="303252"/>
          </a:xfrm>
          <a:prstGeom prst="rect">
            <a:avLst/>
          </a:prstGeom>
          <a:noFill/>
          <a:ln/>
        </p:spPr>
        <p:txBody>
          <a:bodyPr wrap="none" lIns="0" tIns="0" rIns="0" bIns="0" rtlCol="0" anchor="t"/>
          <a:lstStyle/>
          <a:p>
            <a:pPr marL="0" indent="0" algn="l">
              <a:lnSpc>
                <a:spcPts val="2350"/>
              </a:lnSpc>
              <a:buNone/>
            </a:pPr>
            <a:r>
              <a:rPr lang="en-US" sz="1450" dirty="0">
                <a:solidFill>
                  <a:srgbClr val="384653"/>
                </a:solidFill>
                <a:latin typeface="Montserrat" pitchFamily="34" charset="0"/>
                <a:ea typeface="Montserrat" pitchFamily="34" charset="-122"/>
                <a:cs typeface="Montserrat" pitchFamily="34" charset="-120"/>
              </a:rPr>
              <a:t>Close reading, critical analysis, and evaluative reflection</a:t>
            </a:r>
            <a:endParaRPr lang="en-US" sz="14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968931" y="927378"/>
            <a:ext cx="7299603" cy="503039"/>
          </a:xfrm>
          <a:prstGeom prst="rect">
            <a:avLst/>
          </a:prstGeom>
          <a:noFill/>
          <a:ln/>
        </p:spPr>
        <p:txBody>
          <a:bodyPr wrap="none" lIns="0" tIns="0" rIns="0" bIns="0" rtlCol="0" anchor="t"/>
          <a:lstStyle/>
          <a:p>
            <a:pPr marL="0" indent="0" algn="l">
              <a:lnSpc>
                <a:spcPts val="3950"/>
              </a:lnSpc>
              <a:buNone/>
            </a:pPr>
            <a:r>
              <a:rPr lang="en-US" sz="3150" b="1" dirty="0">
                <a:solidFill>
                  <a:srgbClr val="2E3C4E"/>
                </a:solidFill>
                <a:latin typeface="Barlow Bold" pitchFamily="34" charset="0"/>
                <a:ea typeface="Barlow Bold" pitchFamily="34" charset="-122"/>
                <a:cs typeface="Barlow Bold" pitchFamily="34" charset="-120"/>
              </a:rPr>
              <a:t>Aims and Objectives of This Presentation</a:t>
            </a:r>
            <a:endParaRPr lang="en-US" sz="3150" dirty="0"/>
          </a:p>
        </p:txBody>
      </p:sp>
      <p:sp>
        <p:nvSpPr>
          <p:cNvPr id="3" name="Text 1"/>
          <p:cNvSpPr/>
          <p:nvPr/>
        </p:nvSpPr>
        <p:spPr>
          <a:xfrm>
            <a:off x="968931" y="1676995"/>
            <a:ext cx="12692539" cy="662583"/>
          </a:xfrm>
          <a:prstGeom prst="rect">
            <a:avLst/>
          </a:prstGeom>
          <a:noFill/>
          <a:ln/>
        </p:spPr>
        <p:txBody>
          <a:bodyPr wrap="square" lIns="0" tIns="0" rIns="0" bIns="0" rtlCol="0" anchor="t"/>
          <a:lstStyle/>
          <a:p>
            <a:pPr marL="0" indent="0" algn="l">
              <a:lnSpc>
                <a:spcPts val="1700"/>
              </a:lnSpc>
              <a:buNone/>
            </a:pPr>
            <a:r>
              <a:rPr lang="en-US" sz="1200" dirty="0">
                <a:solidFill>
                  <a:srgbClr val="384653"/>
                </a:solidFill>
                <a:latin typeface="Montserrat" pitchFamily="34" charset="0"/>
                <a:ea typeface="Montserrat" pitchFamily="34" charset="-122"/>
                <a:cs typeface="Montserrat" pitchFamily="34" charset="-120"/>
              </a:rPr>
              <a:t>This presentation engages critically and analytically with the first two chapters of Robert Crawford's </a:t>
            </a:r>
            <a:r>
              <a:rPr lang="en-US" sz="1200" i="1" dirty="0">
                <a:solidFill>
                  <a:srgbClr val="384653"/>
                </a:solidFill>
                <a:latin typeface="Montserrat" pitchFamily="34" charset="0"/>
                <a:ea typeface="Montserrat" pitchFamily="34" charset="-122"/>
                <a:cs typeface="Montserrat" pitchFamily="34" charset="-120"/>
              </a:rPr>
              <a:t>What Is Religion?</a:t>
            </a:r>
            <a:r>
              <a:rPr lang="en-US" sz="1200" dirty="0">
                <a:solidFill>
                  <a:srgbClr val="384653"/>
                </a:solidFill>
                <a:latin typeface="Montserrat" pitchFamily="34" charset="0"/>
                <a:ea typeface="Montserrat" pitchFamily="34" charset="-122"/>
                <a:cs typeface="Montserrat" pitchFamily="34" charset="-120"/>
              </a:rPr>
              <a:t> It moves deliberately beyond mere description, seeking the kind of interpretive engagement expected of undergraduate students working at Level 5. The four core objectives below structure the analysis throughout.</a:t>
            </a:r>
            <a:endParaRPr lang="en-US" sz="1200" dirty="0"/>
          </a:p>
        </p:txBody>
      </p:sp>
      <p:sp>
        <p:nvSpPr>
          <p:cNvPr id="4" name="Shape 2"/>
          <p:cNvSpPr/>
          <p:nvPr/>
        </p:nvSpPr>
        <p:spPr>
          <a:xfrm>
            <a:off x="968931" y="2707600"/>
            <a:ext cx="6284595" cy="1545908"/>
          </a:xfrm>
          <a:prstGeom prst="roundRect">
            <a:avLst>
              <a:gd name="adj" fmla="val 7098"/>
            </a:avLst>
          </a:prstGeom>
          <a:solidFill>
            <a:srgbClr val="FFFFFF"/>
          </a:solidFill>
          <a:ln/>
        </p:spPr>
        <p:txBody>
          <a:bodyPr/>
          <a:lstStyle/>
          <a:p>
            <a:endParaRPr lang="en-GB"/>
          </a:p>
        </p:txBody>
      </p:sp>
      <p:pic>
        <p:nvPicPr>
          <p:cNvPr id="5" name="Image 0" descr="preencoded.png"/>
          <p:cNvPicPr>
            <a:picLocks noChangeAspect="1"/>
          </p:cNvPicPr>
          <p:nvPr/>
        </p:nvPicPr>
        <p:blipFill>
          <a:blip r:embed="rId3"/>
          <a:stretch>
            <a:fillRect/>
          </a:stretch>
        </p:blipFill>
        <p:spPr>
          <a:xfrm>
            <a:off x="968931" y="2684740"/>
            <a:ext cx="6284595" cy="91440"/>
          </a:xfrm>
          <a:prstGeom prst="rect">
            <a:avLst/>
          </a:prstGeom>
        </p:spPr>
      </p:pic>
      <p:pic>
        <p:nvPicPr>
          <p:cNvPr id="6" name="Image 1" descr="preencoded.png"/>
          <p:cNvPicPr>
            <a:picLocks noChangeAspect="1"/>
          </p:cNvPicPr>
          <p:nvPr/>
        </p:nvPicPr>
        <p:blipFill>
          <a:blip r:embed="rId4"/>
          <a:stretch>
            <a:fillRect/>
          </a:stretch>
        </p:blipFill>
        <p:spPr>
          <a:xfrm>
            <a:off x="3881914" y="2478286"/>
            <a:ext cx="458629" cy="458629"/>
          </a:xfrm>
          <a:prstGeom prst="rect">
            <a:avLst/>
          </a:prstGeom>
        </p:spPr>
      </p:pic>
      <p:sp>
        <p:nvSpPr>
          <p:cNvPr id="7" name="Text 3"/>
          <p:cNvSpPr/>
          <p:nvPr/>
        </p:nvSpPr>
        <p:spPr>
          <a:xfrm>
            <a:off x="4019431" y="2592943"/>
            <a:ext cx="183475" cy="229314"/>
          </a:xfrm>
          <a:prstGeom prst="rect">
            <a:avLst/>
          </a:prstGeom>
          <a:noFill/>
          <a:ln/>
        </p:spPr>
        <p:txBody>
          <a:bodyPr wrap="none" lIns="0" tIns="0" rIns="0" bIns="0" rtlCol="0" anchor="t"/>
          <a:lstStyle/>
          <a:p>
            <a:pPr marL="0" indent="0" algn="l">
              <a:lnSpc>
                <a:spcPts val="2050"/>
              </a:lnSpc>
              <a:buNone/>
            </a:pPr>
            <a:r>
              <a:rPr lang="en-US" sz="1400" b="1" dirty="0">
                <a:solidFill>
                  <a:srgbClr val="000000"/>
                </a:solidFill>
                <a:latin typeface="Barlow Bold" pitchFamily="34" charset="0"/>
                <a:ea typeface="Barlow Bold" pitchFamily="34" charset="-122"/>
                <a:cs typeface="Barlow Bold" pitchFamily="34" charset="-120"/>
              </a:rPr>
              <a:t>1</a:t>
            </a:r>
            <a:endParaRPr lang="en-US" sz="1400" dirty="0"/>
          </a:p>
        </p:txBody>
      </p:sp>
      <p:sp>
        <p:nvSpPr>
          <p:cNvPr id="8" name="Text 4"/>
          <p:cNvSpPr/>
          <p:nvPr/>
        </p:nvSpPr>
        <p:spPr>
          <a:xfrm>
            <a:off x="1144667" y="3089791"/>
            <a:ext cx="3734395" cy="251460"/>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Summarise Crawford's Central Arguments</a:t>
            </a:r>
            <a:endParaRPr lang="en-US" sz="1550" dirty="0"/>
          </a:p>
        </p:txBody>
      </p:sp>
      <p:sp>
        <p:nvSpPr>
          <p:cNvPr id="9" name="Text 5"/>
          <p:cNvSpPr/>
          <p:nvPr/>
        </p:nvSpPr>
        <p:spPr>
          <a:xfrm>
            <a:off x="1144667" y="3415189"/>
            <a:ext cx="5933123" cy="662583"/>
          </a:xfrm>
          <a:prstGeom prst="rect">
            <a:avLst/>
          </a:prstGeom>
          <a:noFill/>
          <a:ln/>
        </p:spPr>
        <p:txBody>
          <a:bodyPr wrap="square" lIns="0" tIns="0" rIns="0" bIns="0" rtlCol="0" anchor="t"/>
          <a:lstStyle/>
          <a:p>
            <a:pPr marL="0" indent="0" algn="l">
              <a:lnSpc>
                <a:spcPts val="1700"/>
              </a:lnSpc>
              <a:buNone/>
            </a:pPr>
            <a:r>
              <a:rPr lang="en-US" sz="1200" dirty="0">
                <a:solidFill>
                  <a:srgbClr val="384653"/>
                </a:solidFill>
                <a:latin typeface="Montserrat" pitchFamily="34" charset="0"/>
                <a:ea typeface="Montserrat" pitchFamily="34" charset="-122"/>
                <a:cs typeface="Montserrat" pitchFamily="34" charset="-120"/>
              </a:rPr>
              <a:t>Identify and articulate the principal claims Crawford advances in Chapters 1 and 2 regarding the definition and study of religion, tracing the logical development of his argument across both chapters.</a:t>
            </a:r>
            <a:endParaRPr lang="en-US" sz="1200" dirty="0"/>
          </a:p>
        </p:txBody>
      </p:sp>
      <p:sp>
        <p:nvSpPr>
          <p:cNvPr id="10" name="Shape 6"/>
          <p:cNvSpPr/>
          <p:nvPr/>
        </p:nvSpPr>
        <p:spPr>
          <a:xfrm>
            <a:off x="7376755" y="2707600"/>
            <a:ext cx="6284714" cy="1545908"/>
          </a:xfrm>
          <a:prstGeom prst="roundRect">
            <a:avLst>
              <a:gd name="adj" fmla="val 7098"/>
            </a:avLst>
          </a:prstGeom>
          <a:solidFill>
            <a:srgbClr val="FFFFFF"/>
          </a:solidFill>
          <a:ln/>
        </p:spPr>
        <p:txBody>
          <a:bodyPr/>
          <a:lstStyle/>
          <a:p>
            <a:endParaRPr lang="en-GB"/>
          </a:p>
        </p:txBody>
      </p:sp>
      <p:pic>
        <p:nvPicPr>
          <p:cNvPr id="11" name="Image 2" descr="preencoded.png"/>
          <p:cNvPicPr>
            <a:picLocks noChangeAspect="1"/>
          </p:cNvPicPr>
          <p:nvPr/>
        </p:nvPicPr>
        <p:blipFill>
          <a:blip r:embed="rId3"/>
          <a:stretch>
            <a:fillRect/>
          </a:stretch>
        </p:blipFill>
        <p:spPr>
          <a:xfrm>
            <a:off x="7376755" y="2684740"/>
            <a:ext cx="6284714" cy="91440"/>
          </a:xfrm>
          <a:prstGeom prst="rect">
            <a:avLst/>
          </a:prstGeom>
        </p:spPr>
      </p:pic>
      <p:pic>
        <p:nvPicPr>
          <p:cNvPr id="12" name="Image 3" descr="preencoded.png"/>
          <p:cNvPicPr>
            <a:picLocks noChangeAspect="1"/>
          </p:cNvPicPr>
          <p:nvPr/>
        </p:nvPicPr>
        <p:blipFill>
          <a:blip r:embed="rId4"/>
          <a:stretch>
            <a:fillRect/>
          </a:stretch>
        </p:blipFill>
        <p:spPr>
          <a:xfrm>
            <a:off x="10289738" y="2478286"/>
            <a:ext cx="458629" cy="458629"/>
          </a:xfrm>
          <a:prstGeom prst="rect">
            <a:avLst/>
          </a:prstGeom>
        </p:spPr>
      </p:pic>
      <p:sp>
        <p:nvSpPr>
          <p:cNvPr id="13" name="Text 7"/>
          <p:cNvSpPr/>
          <p:nvPr/>
        </p:nvSpPr>
        <p:spPr>
          <a:xfrm>
            <a:off x="10427256" y="2592943"/>
            <a:ext cx="183475" cy="229314"/>
          </a:xfrm>
          <a:prstGeom prst="rect">
            <a:avLst/>
          </a:prstGeom>
          <a:noFill/>
          <a:ln/>
        </p:spPr>
        <p:txBody>
          <a:bodyPr wrap="none" lIns="0" tIns="0" rIns="0" bIns="0" rtlCol="0" anchor="t"/>
          <a:lstStyle/>
          <a:p>
            <a:pPr marL="0" indent="0" algn="l">
              <a:lnSpc>
                <a:spcPts val="2050"/>
              </a:lnSpc>
              <a:buNone/>
            </a:pPr>
            <a:r>
              <a:rPr lang="en-US" sz="1400" b="1" dirty="0">
                <a:solidFill>
                  <a:srgbClr val="000000"/>
                </a:solidFill>
                <a:latin typeface="Barlow Bold" pitchFamily="34" charset="0"/>
                <a:ea typeface="Barlow Bold" pitchFamily="34" charset="-122"/>
                <a:cs typeface="Barlow Bold" pitchFamily="34" charset="-120"/>
              </a:rPr>
              <a:t>2</a:t>
            </a:r>
            <a:endParaRPr lang="en-US" sz="1400" dirty="0"/>
          </a:p>
        </p:txBody>
      </p:sp>
      <p:sp>
        <p:nvSpPr>
          <p:cNvPr id="14" name="Text 8"/>
          <p:cNvSpPr/>
          <p:nvPr/>
        </p:nvSpPr>
        <p:spPr>
          <a:xfrm>
            <a:off x="7552492" y="3089791"/>
            <a:ext cx="4099798" cy="251460"/>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Analyse Definitional Construction and Critique</a:t>
            </a:r>
            <a:endParaRPr lang="en-US" sz="1550" dirty="0"/>
          </a:p>
        </p:txBody>
      </p:sp>
      <p:sp>
        <p:nvSpPr>
          <p:cNvPr id="15" name="Text 9"/>
          <p:cNvSpPr/>
          <p:nvPr/>
        </p:nvSpPr>
        <p:spPr>
          <a:xfrm>
            <a:off x="7552492" y="3415189"/>
            <a:ext cx="5933242" cy="662583"/>
          </a:xfrm>
          <a:prstGeom prst="rect">
            <a:avLst/>
          </a:prstGeom>
          <a:noFill/>
          <a:ln/>
        </p:spPr>
        <p:txBody>
          <a:bodyPr wrap="square" lIns="0" tIns="0" rIns="0" bIns="0" rtlCol="0" anchor="t"/>
          <a:lstStyle/>
          <a:p>
            <a:pPr marL="0" indent="0" algn="l">
              <a:lnSpc>
                <a:spcPts val="1700"/>
              </a:lnSpc>
              <a:buNone/>
            </a:pPr>
            <a:r>
              <a:rPr lang="en-US" sz="1200" dirty="0">
                <a:solidFill>
                  <a:srgbClr val="384653"/>
                </a:solidFill>
                <a:latin typeface="Montserrat" pitchFamily="34" charset="0"/>
                <a:ea typeface="Montserrat" pitchFamily="34" charset="-122"/>
                <a:cs typeface="Montserrat" pitchFamily="34" charset="-120"/>
              </a:rPr>
              <a:t>Examine how Crawford constructs, juxtaposes, and critiques competing definitions of religion, paying attention to the epistemological and disciplinary assumptions embedded in each approach.</a:t>
            </a:r>
            <a:endParaRPr lang="en-US" sz="1200" dirty="0"/>
          </a:p>
        </p:txBody>
      </p:sp>
      <p:sp>
        <p:nvSpPr>
          <p:cNvPr id="16" name="Shape 10"/>
          <p:cNvSpPr/>
          <p:nvPr/>
        </p:nvSpPr>
        <p:spPr>
          <a:xfrm>
            <a:off x="968931" y="4606052"/>
            <a:ext cx="6284595" cy="1766768"/>
          </a:xfrm>
          <a:prstGeom prst="roundRect">
            <a:avLst>
              <a:gd name="adj" fmla="val 6211"/>
            </a:avLst>
          </a:prstGeom>
          <a:solidFill>
            <a:srgbClr val="FFFFFF"/>
          </a:solidFill>
          <a:ln/>
        </p:spPr>
        <p:txBody>
          <a:bodyPr/>
          <a:lstStyle/>
          <a:p>
            <a:endParaRPr lang="en-GB"/>
          </a:p>
        </p:txBody>
      </p:sp>
      <p:pic>
        <p:nvPicPr>
          <p:cNvPr id="17" name="Image 4" descr="preencoded.png"/>
          <p:cNvPicPr>
            <a:picLocks noChangeAspect="1"/>
          </p:cNvPicPr>
          <p:nvPr/>
        </p:nvPicPr>
        <p:blipFill>
          <a:blip r:embed="rId3"/>
          <a:stretch>
            <a:fillRect/>
          </a:stretch>
        </p:blipFill>
        <p:spPr>
          <a:xfrm>
            <a:off x="968931" y="4583192"/>
            <a:ext cx="6284595" cy="91440"/>
          </a:xfrm>
          <a:prstGeom prst="rect">
            <a:avLst/>
          </a:prstGeom>
        </p:spPr>
      </p:pic>
      <p:pic>
        <p:nvPicPr>
          <p:cNvPr id="18" name="Image 5" descr="preencoded.png"/>
          <p:cNvPicPr>
            <a:picLocks noChangeAspect="1"/>
          </p:cNvPicPr>
          <p:nvPr/>
        </p:nvPicPr>
        <p:blipFill>
          <a:blip r:embed="rId4"/>
          <a:stretch>
            <a:fillRect/>
          </a:stretch>
        </p:blipFill>
        <p:spPr>
          <a:xfrm>
            <a:off x="3881914" y="4376738"/>
            <a:ext cx="458629" cy="458629"/>
          </a:xfrm>
          <a:prstGeom prst="rect">
            <a:avLst/>
          </a:prstGeom>
        </p:spPr>
      </p:pic>
      <p:sp>
        <p:nvSpPr>
          <p:cNvPr id="19" name="Text 11"/>
          <p:cNvSpPr/>
          <p:nvPr/>
        </p:nvSpPr>
        <p:spPr>
          <a:xfrm>
            <a:off x="4019431" y="4491395"/>
            <a:ext cx="183475" cy="229314"/>
          </a:xfrm>
          <a:prstGeom prst="rect">
            <a:avLst/>
          </a:prstGeom>
          <a:noFill/>
          <a:ln/>
        </p:spPr>
        <p:txBody>
          <a:bodyPr wrap="none" lIns="0" tIns="0" rIns="0" bIns="0" rtlCol="0" anchor="t"/>
          <a:lstStyle/>
          <a:p>
            <a:pPr marL="0" indent="0" algn="l">
              <a:lnSpc>
                <a:spcPts val="2050"/>
              </a:lnSpc>
              <a:buNone/>
            </a:pPr>
            <a:r>
              <a:rPr lang="en-US" sz="1400" b="1" dirty="0">
                <a:solidFill>
                  <a:srgbClr val="000000"/>
                </a:solidFill>
                <a:latin typeface="Barlow Bold" pitchFamily="34" charset="0"/>
                <a:ea typeface="Barlow Bold" pitchFamily="34" charset="-122"/>
                <a:cs typeface="Barlow Bold" pitchFamily="34" charset="-120"/>
              </a:rPr>
              <a:t>3</a:t>
            </a:r>
            <a:endParaRPr lang="en-US" sz="1400" dirty="0"/>
          </a:p>
        </p:txBody>
      </p:sp>
      <p:sp>
        <p:nvSpPr>
          <p:cNvPr id="20" name="Text 12"/>
          <p:cNvSpPr/>
          <p:nvPr/>
        </p:nvSpPr>
        <p:spPr>
          <a:xfrm>
            <a:off x="1144667" y="4988243"/>
            <a:ext cx="3295650" cy="251460"/>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Evaluate Methodological Approaches</a:t>
            </a:r>
            <a:endParaRPr lang="en-US" sz="1550" dirty="0"/>
          </a:p>
        </p:txBody>
      </p:sp>
      <p:sp>
        <p:nvSpPr>
          <p:cNvPr id="21" name="Text 13"/>
          <p:cNvSpPr/>
          <p:nvPr/>
        </p:nvSpPr>
        <p:spPr>
          <a:xfrm>
            <a:off x="1144667" y="5313640"/>
            <a:ext cx="5933123" cy="883444"/>
          </a:xfrm>
          <a:prstGeom prst="rect">
            <a:avLst/>
          </a:prstGeom>
          <a:noFill/>
          <a:ln/>
        </p:spPr>
        <p:txBody>
          <a:bodyPr wrap="square" lIns="0" tIns="0" rIns="0" bIns="0" rtlCol="0" anchor="t"/>
          <a:lstStyle/>
          <a:p>
            <a:pPr marL="0" indent="0" algn="l">
              <a:lnSpc>
                <a:spcPts val="1700"/>
              </a:lnSpc>
              <a:buNone/>
            </a:pPr>
            <a:r>
              <a:rPr lang="en-US" sz="1200" dirty="0">
                <a:solidFill>
                  <a:srgbClr val="384653"/>
                </a:solidFill>
                <a:latin typeface="Montserrat" pitchFamily="34" charset="0"/>
                <a:ea typeface="Montserrat" pitchFamily="34" charset="-122"/>
                <a:cs typeface="Montserrat" pitchFamily="34" charset="-120"/>
              </a:rPr>
              <a:t>Assess the range of methodologies Crawford surveys for studying religion — from evolutionary and historical approaches to sociological, psychological, and phenomenological frameworks — and evaluate their respective strengths and limitations.</a:t>
            </a:r>
            <a:endParaRPr lang="en-US" sz="1200" dirty="0"/>
          </a:p>
        </p:txBody>
      </p:sp>
      <p:sp>
        <p:nvSpPr>
          <p:cNvPr id="22" name="Shape 14"/>
          <p:cNvSpPr/>
          <p:nvPr/>
        </p:nvSpPr>
        <p:spPr>
          <a:xfrm>
            <a:off x="7376755" y="4606052"/>
            <a:ext cx="6284714" cy="1766768"/>
          </a:xfrm>
          <a:prstGeom prst="roundRect">
            <a:avLst>
              <a:gd name="adj" fmla="val 6211"/>
            </a:avLst>
          </a:prstGeom>
          <a:solidFill>
            <a:srgbClr val="FFFFFF"/>
          </a:solidFill>
          <a:ln/>
        </p:spPr>
        <p:txBody>
          <a:bodyPr/>
          <a:lstStyle/>
          <a:p>
            <a:endParaRPr lang="en-GB"/>
          </a:p>
        </p:txBody>
      </p:sp>
      <p:pic>
        <p:nvPicPr>
          <p:cNvPr id="23" name="Image 6" descr="preencoded.png"/>
          <p:cNvPicPr>
            <a:picLocks noChangeAspect="1"/>
          </p:cNvPicPr>
          <p:nvPr/>
        </p:nvPicPr>
        <p:blipFill>
          <a:blip r:embed="rId3"/>
          <a:stretch>
            <a:fillRect/>
          </a:stretch>
        </p:blipFill>
        <p:spPr>
          <a:xfrm>
            <a:off x="7376755" y="4583192"/>
            <a:ext cx="6284714" cy="91440"/>
          </a:xfrm>
          <a:prstGeom prst="rect">
            <a:avLst/>
          </a:prstGeom>
        </p:spPr>
      </p:pic>
      <p:pic>
        <p:nvPicPr>
          <p:cNvPr id="24" name="Image 7" descr="preencoded.png"/>
          <p:cNvPicPr>
            <a:picLocks noChangeAspect="1"/>
          </p:cNvPicPr>
          <p:nvPr/>
        </p:nvPicPr>
        <p:blipFill>
          <a:blip r:embed="rId4"/>
          <a:stretch>
            <a:fillRect/>
          </a:stretch>
        </p:blipFill>
        <p:spPr>
          <a:xfrm>
            <a:off x="10289738" y="4376738"/>
            <a:ext cx="458629" cy="458629"/>
          </a:xfrm>
          <a:prstGeom prst="rect">
            <a:avLst/>
          </a:prstGeom>
        </p:spPr>
      </p:pic>
      <p:sp>
        <p:nvSpPr>
          <p:cNvPr id="25" name="Text 15"/>
          <p:cNvSpPr/>
          <p:nvPr/>
        </p:nvSpPr>
        <p:spPr>
          <a:xfrm>
            <a:off x="10427256" y="4491395"/>
            <a:ext cx="183475" cy="229314"/>
          </a:xfrm>
          <a:prstGeom prst="rect">
            <a:avLst/>
          </a:prstGeom>
          <a:noFill/>
          <a:ln/>
        </p:spPr>
        <p:txBody>
          <a:bodyPr wrap="none" lIns="0" tIns="0" rIns="0" bIns="0" rtlCol="0" anchor="t"/>
          <a:lstStyle/>
          <a:p>
            <a:pPr marL="0" indent="0" algn="l">
              <a:lnSpc>
                <a:spcPts val="2050"/>
              </a:lnSpc>
              <a:buNone/>
            </a:pPr>
            <a:r>
              <a:rPr lang="en-US" sz="1400" b="1" dirty="0">
                <a:solidFill>
                  <a:srgbClr val="000000"/>
                </a:solidFill>
                <a:latin typeface="Barlow Bold" pitchFamily="34" charset="0"/>
                <a:ea typeface="Barlow Bold" pitchFamily="34" charset="-122"/>
                <a:cs typeface="Barlow Bold" pitchFamily="34" charset="-120"/>
              </a:rPr>
              <a:t>4</a:t>
            </a:r>
            <a:endParaRPr lang="en-US" sz="1400" dirty="0"/>
          </a:p>
        </p:txBody>
      </p:sp>
      <p:sp>
        <p:nvSpPr>
          <p:cNvPr id="26" name="Text 16"/>
          <p:cNvSpPr/>
          <p:nvPr/>
        </p:nvSpPr>
        <p:spPr>
          <a:xfrm>
            <a:off x="7552492" y="4988243"/>
            <a:ext cx="4100989" cy="251460"/>
          </a:xfrm>
          <a:prstGeom prst="rect">
            <a:avLst/>
          </a:prstGeom>
          <a:noFill/>
          <a:ln/>
        </p:spPr>
        <p:txBody>
          <a:bodyPr wrap="none" lIns="0" tIns="0" rIns="0" bIns="0" rtlCol="0" anchor="t"/>
          <a:lstStyle/>
          <a:p>
            <a:pPr marL="0" indent="0" algn="l">
              <a:lnSpc>
                <a:spcPts val="1950"/>
              </a:lnSpc>
              <a:buNone/>
            </a:pPr>
            <a:r>
              <a:rPr lang="en-US" sz="1550" b="1" dirty="0">
                <a:solidFill>
                  <a:srgbClr val="384653"/>
                </a:solidFill>
                <a:latin typeface="Barlow Bold" pitchFamily="34" charset="0"/>
                <a:ea typeface="Barlow Bold" pitchFamily="34" charset="-122"/>
                <a:cs typeface="Barlow Bold" pitchFamily="34" charset="-120"/>
              </a:rPr>
              <a:t>Reflect Critically on Strengths and Limitations</a:t>
            </a:r>
            <a:endParaRPr lang="en-US" sz="1550" dirty="0"/>
          </a:p>
        </p:txBody>
      </p:sp>
      <p:sp>
        <p:nvSpPr>
          <p:cNvPr id="27" name="Text 17"/>
          <p:cNvSpPr/>
          <p:nvPr/>
        </p:nvSpPr>
        <p:spPr>
          <a:xfrm>
            <a:off x="7552492" y="5313640"/>
            <a:ext cx="5933242" cy="662583"/>
          </a:xfrm>
          <a:prstGeom prst="rect">
            <a:avLst/>
          </a:prstGeom>
          <a:noFill/>
          <a:ln/>
        </p:spPr>
        <p:txBody>
          <a:bodyPr wrap="square" lIns="0" tIns="0" rIns="0" bIns="0" rtlCol="0" anchor="t"/>
          <a:lstStyle/>
          <a:p>
            <a:pPr marL="0" indent="0" algn="l">
              <a:lnSpc>
                <a:spcPts val="1700"/>
              </a:lnSpc>
              <a:buNone/>
            </a:pPr>
            <a:r>
              <a:rPr lang="en-US" sz="1200" dirty="0">
                <a:solidFill>
                  <a:srgbClr val="384653"/>
                </a:solidFill>
                <a:latin typeface="Montserrat" pitchFamily="34" charset="0"/>
                <a:ea typeface="Montserrat" pitchFamily="34" charset="-122"/>
                <a:cs typeface="Montserrat" pitchFamily="34" charset="-120"/>
              </a:rPr>
              <a:t>Offer a balanced and reasoned critical evaluation of Crawford's overall contribution, acknowledging both what his approach accomplishes and where it falls short or raises unresolved questions.</a:t>
            </a:r>
            <a:endParaRPr lang="en-US" sz="1200" dirty="0"/>
          </a:p>
        </p:txBody>
      </p:sp>
      <p:sp>
        <p:nvSpPr>
          <p:cNvPr id="28" name="Shape 18"/>
          <p:cNvSpPr/>
          <p:nvPr/>
        </p:nvSpPr>
        <p:spPr>
          <a:xfrm>
            <a:off x="968931" y="6511528"/>
            <a:ext cx="12692539" cy="790575"/>
          </a:xfrm>
          <a:prstGeom prst="roundRect">
            <a:avLst>
              <a:gd name="adj" fmla="val 29012"/>
            </a:avLst>
          </a:prstGeom>
          <a:solidFill>
            <a:srgbClr val="BEDFF3"/>
          </a:solidFill>
          <a:ln/>
        </p:spPr>
        <p:txBody>
          <a:bodyPr/>
          <a:lstStyle/>
          <a:p>
            <a:endParaRPr lang="en-GB"/>
          </a:p>
        </p:txBody>
      </p:sp>
      <p:pic>
        <p:nvPicPr>
          <p:cNvPr id="29" name="Image 8" descr="preencoded.png"/>
          <p:cNvPicPr>
            <a:picLocks noChangeAspect="1"/>
          </p:cNvPicPr>
          <p:nvPr/>
        </p:nvPicPr>
        <p:blipFill>
          <a:blip r:embed="rId5"/>
          <a:stretch>
            <a:fillRect/>
          </a:stretch>
        </p:blipFill>
        <p:spPr>
          <a:xfrm>
            <a:off x="1121807" y="6728817"/>
            <a:ext cx="191095" cy="152876"/>
          </a:xfrm>
          <a:prstGeom prst="rect">
            <a:avLst/>
          </a:prstGeom>
        </p:spPr>
      </p:pic>
      <p:sp>
        <p:nvSpPr>
          <p:cNvPr id="30" name="Text 19"/>
          <p:cNvSpPr/>
          <p:nvPr/>
        </p:nvSpPr>
        <p:spPr>
          <a:xfrm>
            <a:off x="1465778" y="6672977"/>
            <a:ext cx="12042815" cy="441722"/>
          </a:xfrm>
          <a:prstGeom prst="rect">
            <a:avLst/>
          </a:prstGeom>
          <a:noFill/>
          <a:ln/>
        </p:spPr>
        <p:txBody>
          <a:bodyPr wrap="square" lIns="0" tIns="0" rIns="0" bIns="0" rtlCol="0" anchor="t"/>
          <a:lstStyle/>
          <a:p>
            <a:pPr marL="0" indent="0" algn="l">
              <a:lnSpc>
                <a:spcPts val="1700"/>
              </a:lnSpc>
              <a:buNone/>
            </a:pPr>
            <a:r>
              <a:rPr lang="en-US" sz="1200" b="1" dirty="0">
                <a:solidFill>
                  <a:srgbClr val="000000"/>
                </a:solidFill>
                <a:latin typeface="Montserrat" pitchFamily="34" charset="0"/>
                <a:ea typeface="Montserrat" pitchFamily="34" charset="-122"/>
                <a:cs typeface="Montserrat" pitchFamily="34" charset="-120"/>
              </a:rPr>
              <a:t>Rationale:</a:t>
            </a:r>
            <a:r>
              <a:rPr lang="en-US" sz="1200" dirty="0">
                <a:solidFill>
                  <a:srgbClr val="000000"/>
                </a:solidFill>
                <a:latin typeface="Montserrat" pitchFamily="34" charset="0"/>
                <a:ea typeface="Montserrat" pitchFamily="34" charset="-122"/>
                <a:cs typeface="Montserrat" pitchFamily="34" charset="-120"/>
              </a:rPr>
              <a:t> Engaging analytically with primary academic texts — rather than simply summarising them — is a defining hallmark of Level 5 undergraduate work. This presentation models that critical disposition throughout.</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2000845" y="1309449"/>
            <a:ext cx="5274945" cy="421124"/>
          </a:xfrm>
          <a:prstGeom prst="rect">
            <a:avLst/>
          </a:prstGeom>
          <a:noFill/>
          <a:ln/>
        </p:spPr>
        <p:txBody>
          <a:bodyPr wrap="none" lIns="0" tIns="0" rIns="0" bIns="0" rtlCol="0" anchor="t"/>
          <a:lstStyle/>
          <a:p>
            <a:pPr marL="0" indent="0" algn="l">
              <a:lnSpc>
                <a:spcPts val="3300"/>
              </a:lnSpc>
              <a:buNone/>
            </a:pPr>
            <a:r>
              <a:rPr lang="en-US" sz="2650" b="1" dirty="0">
                <a:solidFill>
                  <a:srgbClr val="2E3C4E"/>
                </a:solidFill>
                <a:latin typeface="Barlow Bold" pitchFamily="34" charset="0"/>
                <a:ea typeface="Barlow Bold" pitchFamily="34" charset="-122"/>
                <a:cs typeface="Barlow Bold" pitchFamily="34" charset="-120"/>
              </a:rPr>
              <a:t>Chapter 1: Can Religion Be Defined?</a:t>
            </a:r>
            <a:endParaRPr lang="en-US" sz="2650" dirty="0"/>
          </a:p>
        </p:txBody>
      </p:sp>
      <p:sp>
        <p:nvSpPr>
          <p:cNvPr id="3" name="Text 1"/>
          <p:cNvSpPr/>
          <p:nvPr/>
        </p:nvSpPr>
        <p:spPr>
          <a:xfrm>
            <a:off x="2000845" y="1765102"/>
            <a:ext cx="3189208" cy="210502"/>
          </a:xfrm>
          <a:prstGeom prst="rect">
            <a:avLst/>
          </a:prstGeom>
          <a:noFill/>
          <a:ln/>
        </p:spPr>
        <p:txBody>
          <a:bodyPr wrap="none" lIns="0" tIns="0" rIns="0" bIns="0" rtlCol="0" anchor="t"/>
          <a:lstStyle/>
          <a:p>
            <a:pPr marL="0" indent="0" algn="l">
              <a:lnSpc>
                <a:spcPts val="1650"/>
              </a:lnSpc>
              <a:buNone/>
            </a:pPr>
            <a:r>
              <a:rPr lang="en-US" sz="1300" b="1" dirty="0">
                <a:solidFill>
                  <a:srgbClr val="2E3C4E"/>
                </a:solidFill>
                <a:latin typeface="Barlow Bold" pitchFamily="34" charset="0"/>
                <a:ea typeface="Barlow Bold" pitchFamily="34" charset="-122"/>
                <a:cs typeface="Barlow Bold" pitchFamily="34" charset="-120"/>
              </a:rPr>
              <a:t>The Core Problem of Definitional Instability</a:t>
            </a:r>
            <a:endParaRPr lang="en-US" sz="1300" dirty="0"/>
          </a:p>
        </p:txBody>
      </p:sp>
      <p:sp>
        <p:nvSpPr>
          <p:cNvPr id="4" name="Shape 2"/>
          <p:cNvSpPr/>
          <p:nvPr/>
        </p:nvSpPr>
        <p:spPr>
          <a:xfrm>
            <a:off x="1908572" y="2105263"/>
            <a:ext cx="5342692" cy="4814888"/>
          </a:xfrm>
          <a:prstGeom prst="roundRect">
            <a:avLst>
              <a:gd name="adj" fmla="val 6383"/>
            </a:avLst>
          </a:prstGeom>
          <a:solidFill>
            <a:srgbClr val="063E5F"/>
          </a:solidFill>
          <a:ln/>
        </p:spPr>
        <p:txBody>
          <a:bodyPr/>
          <a:lstStyle/>
          <a:p>
            <a:endParaRPr lang="en-GB"/>
          </a:p>
        </p:txBody>
      </p:sp>
      <p:sp>
        <p:nvSpPr>
          <p:cNvPr id="5" name="Text 3"/>
          <p:cNvSpPr/>
          <p:nvPr/>
        </p:nvSpPr>
        <p:spPr>
          <a:xfrm>
            <a:off x="2036564" y="2191703"/>
            <a:ext cx="2145030" cy="210502"/>
          </a:xfrm>
          <a:prstGeom prst="rect">
            <a:avLst/>
          </a:prstGeom>
          <a:noFill/>
          <a:ln/>
        </p:spPr>
        <p:txBody>
          <a:bodyPr wrap="none" lIns="0" tIns="0" rIns="0" bIns="0" rtlCol="0" anchor="t"/>
          <a:lstStyle/>
          <a:p>
            <a:pPr marL="0" indent="0" algn="l">
              <a:lnSpc>
                <a:spcPts val="1650"/>
              </a:lnSpc>
              <a:buNone/>
            </a:pPr>
            <a:r>
              <a:rPr lang="en-US" sz="1300" b="1" dirty="0">
                <a:solidFill>
                  <a:srgbClr val="FFFFFF"/>
                </a:solidFill>
                <a:latin typeface="Barlow Bold" pitchFamily="34" charset="0"/>
                <a:ea typeface="Barlow Bold" pitchFamily="34" charset="-122"/>
                <a:cs typeface="Barlow Bold" pitchFamily="34" charset="-120"/>
              </a:rPr>
              <a:t>Crawford's Opening Question</a:t>
            </a:r>
            <a:endParaRPr lang="en-US" sz="1300" dirty="0"/>
          </a:p>
        </p:txBody>
      </p:sp>
      <p:sp>
        <p:nvSpPr>
          <p:cNvPr id="6" name="Text 4"/>
          <p:cNvSpPr/>
          <p:nvPr/>
        </p:nvSpPr>
        <p:spPr>
          <a:xfrm>
            <a:off x="2036564" y="2488644"/>
            <a:ext cx="5086707" cy="1028700"/>
          </a:xfrm>
          <a:prstGeom prst="rect">
            <a:avLst/>
          </a:prstGeom>
          <a:noFill/>
          <a:ln/>
        </p:spPr>
        <p:txBody>
          <a:bodyPr wrap="square" lIns="0" tIns="0" rIns="0" bIns="0" rtlCol="0" anchor="t"/>
          <a:lstStyle/>
          <a:p>
            <a:pPr marL="0" indent="0" algn="l">
              <a:lnSpc>
                <a:spcPts val="1350"/>
              </a:lnSpc>
              <a:buNone/>
            </a:pPr>
            <a:r>
              <a:rPr lang="en-US" sz="1000" dirty="0">
                <a:solidFill>
                  <a:srgbClr val="FFFFFF"/>
                </a:solidFill>
                <a:latin typeface="Montserrat" pitchFamily="34" charset="0"/>
                <a:ea typeface="Montserrat" pitchFamily="34" charset="-122"/>
                <a:cs typeface="Montserrat" pitchFamily="34" charset="-120"/>
              </a:rPr>
              <a:t>Crawford opens Chapter 1 by posing what appears deceptively simple: </a:t>
            </a:r>
            <a:r>
              <a:rPr lang="en-US" sz="1000" i="1" dirty="0">
                <a:solidFill>
                  <a:srgbClr val="FFFFFF"/>
                </a:solidFill>
                <a:latin typeface="Montserrat" pitchFamily="34" charset="0"/>
                <a:ea typeface="Montserrat" pitchFamily="34" charset="-122"/>
                <a:cs typeface="Montserrat" pitchFamily="34" charset="-120"/>
              </a:rPr>
              <a:t>Is there a universal definition of religion?</a:t>
            </a:r>
            <a:r>
              <a:rPr lang="en-US" sz="1000" dirty="0">
                <a:solidFill>
                  <a:srgbClr val="FFFFFF"/>
                </a:solidFill>
                <a:latin typeface="Montserrat" pitchFamily="34" charset="0"/>
                <a:ea typeface="Montserrat" pitchFamily="34" charset="-122"/>
                <a:cs typeface="Montserrat" pitchFamily="34" charset="-120"/>
              </a:rPr>
              <a:t> Rather than answering directly, he surveys the intellectual landscape, presenting a series of competing definitions drawn from philosophy, sociology, psychology, theology, and the history of religions. His aim is not to resolve the question but to reveal the depth of disagreement and complexity that surrounds it.</a:t>
            </a:r>
            <a:endParaRPr lang="en-US" sz="1000" dirty="0"/>
          </a:p>
        </p:txBody>
      </p:sp>
      <p:sp>
        <p:nvSpPr>
          <p:cNvPr id="7" name="Text 5"/>
          <p:cNvSpPr/>
          <p:nvPr/>
        </p:nvSpPr>
        <p:spPr>
          <a:xfrm>
            <a:off x="2036564" y="3595092"/>
            <a:ext cx="5086707" cy="685800"/>
          </a:xfrm>
          <a:prstGeom prst="rect">
            <a:avLst/>
          </a:prstGeom>
          <a:noFill/>
          <a:ln/>
        </p:spPr>
        <p:txBody>
          <a:bodyPr wrap="square" lIns="0" tIns="0" rIns="0" bIns="0" rtlCol="0" anchor="t"/>
          <a:lstStyle/>
          <a:p>
            <a:pPr marL="0" indent="0" algn="l">
              <a:lnSpc>
                <a:spcPts val="1350"/>
              </a:lnSpc>
              <a:buNone/>
            </a:pPr>
            <a:r>
              <a:rPr lang="en-US" sz="1000" dirty="0">
                <a:solidFill>
                  <a:srgbClr val="FFFFFF"/>
                </a:solidFill>
                <a:latin typeface="Montserrat" pitchFamily="34" charset="0"/>
                <a:ea typeface="Montserrat" pitchFamily="34" charset="-122"/>
                <a:cs typeface="Montserrat" pitchFamily="34" charset="-120"/>
              </a:rPr>
              <a:t>The multiplicity of definitions Crawford presents is not accidental — it is itself an argument. By juxtaposing radically conflicting accounts of what religion is, he demonstrates that definitional instability is a structural feature of the field, not merely an oversight awaiting correction.</a:t>
            </a:r>
            <a:endParaRPr lang="en-US" sz="1000" dirty="0"/>
          </a:p>
        </p:txBody>
      </p:sp>
      <p:sp>
        <p:nvSpPr>
          <p:cNvPr id="8" name="Text 6"/>
          <p:cNvSpPr/>
          <p:nvPr/>
        </p:nvSpPr>
        <p:spPr>
          <a:xfrm>
            <a:off x="7479030" y="2191703"/>
            <a:ext cx="2603421" cy="210502"/>
          </a:xfrm>
          <a:prstGeom prst="rect">
            <a:avLst/>
          </a:prstGeom>
          <a:noFill/>
          <a:ln/>
        </p:spPr>
        <p:txBody>
          <a:bodyPr wrap="none" lIns="0" tIns="0" rIns="0" bIns="0" rtlCol="0" anchor="t"/>
          <a:lstStyle/>
          <a:p>
            <a:pPr marL="0" indent="0" algn="l">
              <a:lnSpc>
                <a:spcPts val="1650"/>
              </a:lnSpc>
              <a:buNone/>
            </a:pPr>
            <a:r>
              <a:rPr lang="en-US" sz="1300" b="1" dirty="0">
                <a:solidFill>
                  <a:srgbClr val="2E3C4E"/>
                </a:solidFill>
                <a:latin typeface="Barlow Bold" pitchFamily="34" charset="0"/>
                <a:ea typeface="Barlow Bold" pitchFamily="34" charset="-122"/>
                <a:cs typeface="Barlow Bold" pitchFamily="34" charset="-120"/>
              </a:rPr>
              <a:t>Key Theorists and Their Definitions</a:t>
            </a:r>
            <a:endParaRPr lang="en-US" sz="1300" dirty="0"/>
          </a:p>
        </p:txBody>
      </p:sp>
      <p:sp>
        <p:nvSpPr>
          <p:cNvPr id="9" name="Shape 7"/>
          <p:cNvSpPr/>
          <p:nvPr/>
        </p:nvSpPr>
        <p:spPr>
          <a:xfrm>
            <a:off x="7479030" y="2499479"/>
            <a:ext cx="2535793" cy="1269206"/>
          </a:xfrm>
          <a:prstGeom prst="roundRect">
            <a:avLst>
              <a:gd name="adj" fmla="val 5764"/>
            </a:avLst>
          </a:prstGeom>
          <a:solidFill>
            <a:srgbClr val="FFFFFF"/>
          </a:solidFill>
          <a:ln w="15240">
            <a:solidFill>
              <a:srgbClr val="BACFDD"/>
            </a:solidFill>
            <a:prstDash val="solid"/>
          </a:ln>
        </p:spPr>
        <p:txBody>
          <a:bodyPr/>
          <a:lstStyle/>
          <a:p>
            <a:endParaRPr lang="en-GB"/>
          </a:p>
        </p:txBody>
      </p:sp>
      <p:pic>
        <p:nvPicPr>
          <p:cNvPr id="10" name="Image 0" descr="preencoded.png"/>
          <p:cNvPicPr>
            <a:picLocks noChangeAspect="1"/>
          </p:cNvPicPr>
          <p:nvPr/>
        </p:nvPicPr>
        <p:blipFill>
          <a:blip r:embed="rId3"/>
          <a:stretch>
            <a:fillRect/>
          </a:stretch>
        </p:blipFill>
        <p:spPr>
          <a:xfrm>
            <a:off x="7463790" y="2499479"/>
            <a:ext cx="60960" cy="1269206"/>
          </a:xfrm>
          <a:prstGeom prst="rect">
            <a:avLst/>
          </a:prstGeom>
        </p:spPr>
      </p:pic>
      <p:sp>
        <p:nvSpPr>
          <p:cNvPr id="11" name="Text 8"/>
          <p:cNvSpPr/>
          <p:nvPr/>
        </p:nvSpPr>
        <p:spPr>
          <a:xfrm>
            <a:off x="7667982" y="2642711"/>
            <a:ext cx="1684734" cy="210502"/>
          </a:xfrm>
          <a:prstGeom prst="rect">
            <a:avLst/>
          </a:prstGeom>
          <a:noFill/>
          <a:ln/>
        </p:spPr>
        <p:txBody>
          <a:bodyPr wrap="none" lIns="0" tIns="0" rIns="0" bIns="0" rtlCol="0" anchor="t"/>
          <a:lstStyle/>
          <a:p>
            <a:pPr marL="0" indent="0" algn="l">
              <a:lnSpc>
                <a:spcPts val="1650"/>
              </a:lnSpc>
              <a:buNone/>
            </a:pPr>
            <a:r>
              <a:rPr lang="en-US" sz="1300" b="1" dirty="0">
                <a:solidFill>
                  <a:srgbClr val="384653"/>
                </a:solidFill>
                <a:latin typeface="Barlow Bold" pitchFamily="34" charset="0"/>
                <a:ea typeface="Barlow Bold" pitchFamily="34" charset="-122"/>
                <a:cs typeface="Barlow Bold" pitchFamily="34" charset="-120"/>
              </a:rPr>
              <a:t>Émile Durkheim</a:t>
            </a:r>
            <a:endParaRPr lang="en-US" sz="1300" dirty="0"/>
          </a:p>
        </p:txBody>
      </p:sp>
      <p:sp>
        <p:nvSpPr>
          <p:cNvPr id="12" name="Text 9"/>
          <p:cNvSpPr/>
          <p:nvPr/>
        </p:nvSpPr>
        <p:spPr>
          <a:xfrm>
            <a:off x="7667982" y="2939653"/>
            <a:ext cx="2203609" cy="685800"/>
          </a:xfrm>
          <a:prstGeom prst="rect">
            <a:avLst/>
          </a:prstGeom>
          <a:noFill/>
          <a:ln/>
        </p:spPr>
        <p:txBody>
          <a:bodyPr wrap="square" lIns="0" tIns="0" rIns="0" bIns="0" rtlCol="0" anchor="t"/>
          <a:lstStyle/>
          <a:p>
            <a:pPr marL="0" indent="0" algn="l">
              <a:lnSpc>
                <a:spcPts val="1350"/>
              </a:lnSpc>
              <a:buNone/>
            </a:pPr>
            <a:r>
              <a:rPr lang="en-US" sz="1000" dirty="0">
                <a:solidFill>
                  <a:srgbClr val="384653"/>
                </a:solidFill>
                <a:latin typeface="Montserrat" pitchFamily="34" charset="0"/>
                <a:ea typeface="Montserrat" pitchFamily="34" charset="-122"/>
                <a:cs typeface="Montserrat" pitchFamily="34" charset="-120"/>
              </a:rPr>
              <a:t>Religion as a unified system of beliefs and practices relating to sacred things, which binds a moral community together.</a:t>
            </a:r>
            <a:endParaRPr lang="en-US" sz="1000" dirty="0"/>
          </a:p>
        </p:txBody>
      </p:sp>
      <p:sp>
        <p:nvSpPr>
          <p:cNvPr id="13" name="Shape 10"/>
          <p:cNvSpPr/>
          <p:nvPr/>
        </p:nvSpPr>
        <p:spPr>
          <a:xfrm>
            <a:off x="10101263" y="2499479"/>
            <a:ext cx="2535912" cy="1269206"/>
          </a:xfrm>
          <a:prstGeom prst="roundRect">
            <a:avLst>
              <a:gd name="adj" fmla="val 5764"/>
            </a:avLst>
          </a:prstGeom>
          <a:solidFill>
            <a:srgbClr val="FFFFFF"/>
          </a:solidFill>
          <a:ln w="15240">
            <a:solidFill>
              <a:srgbClr val="BACFDD"/>
            </a:solidFill>
            <a:prstDash val="solid"/>
          </a:ln>
        </p:spPr>
        <p:txBody>
          <a:bodyPr/>
          <a:lstStyle/>
          <a:p>
            <a:endParaRPr lang="en-GB"/>
          </a:p>
        </p:txBody>
      </p:sp>
      <p:pic>
        <p:nvPicPr>
          <p:cNvPr id="14" name="Image 1" descr="preencoded.png"/>
          <p:cNvPicPr>
            <a:picLocks noChangeAspect="1"/>
          </p:cNvPicPr>
          <p:nvPr/>
        </p:nvPicPr>
        <p:blipFill>
          <a:blip r:embed="rId3"/>
          <a:stretch>
            <a:fillRect/>
          </a:stretch>
        </p:blipFill>
        <p:spPr>
          <a:xfrm>
            <a:off x="10086023" y="2499479"/>
            <a:ext cx="60960" cy="1269206"/>
          </a:xfrm>
          <a:prstGeom prst="rect">
            <a:avLst/>
          </a:prstGeom>
        </p:spPr>
      </p:pic>
      <p:sp>
        <p:nvSpPr>
          <p:cNvPr id="15" name="Text 11"/>
          <p:cNvSpPr/>
          <p:nvPr/>
        </p:nvSpPr>
        <p:spPr>
          <a:xfrm>
            <a:off x="10290215" y="2642711"/>
            <a:ext cx="1684734" cy="210502"/>
          </a:xfrm>
          <a:prstGeom prst="rect">
            <a:avLst/>
          </a:prstGeom>
          <a:noFill/>
          <a:ln/>
        </p:spPr>
        <p:txBody>
          <a:bodyPr wrap="none" lIns="0" tIns="0" rIns="0" bIns="0" rtlCol="0" anchor="t"/>
          <a:lstStyle/>
          <a:p>
            <a:pPr marL="0" indent="0" algn="l">
              <a:lnSpc>
                <a:spcPts val="1650"/>
              </a:lnSpc>
              <a:buNone/>
            </a:pPr>
            <a:r>
              <a:rPr lang="en-US" sz="1300" b="1" dirty="0">
                <a:solidFill>
                  <a:srgbClr val="384653"/>
                </a:solidFill>
                <a:latin typeface="Barlow Bold" pitchFamily="34" charset="0"/>
                <a:ea typeface="Barlow Bold" pitchFamily="34" charset="-122"/>
                <a:cs typeface="Barlow Bold" pitchFamily="34" charset="-120"/>
              </a:rPr>
              <a:t>Sigmund Freud</a:t>
            </a:r>
            <a:endParaRPr lang="en-US" sz="1300" dirty="0"/>
          </a:p>
        </p:txBody>
      </p:sp>
      <p:sp>
        <p:nvSpPr>
          <p:cNvPr id="16" name="Text 12"/>
          <p:cNvSpPr/>
          <p:nvPr/>
        </p:nvSpPr>
        <p:spPr>
          <a:xfrm>
            <a:off x="10290215" y="2939653"/>
            <a:ext cx="2203728" cy="685800"/>
          </a:xfrm>
          <a:prstGeom prst="rect">
            <a:avLst/>
          </a:prstGeom>
          <a:noFill/>
          <a:ln/>
        </p:spPr>
        <p:txBody>
          <a:bodyPr wrap="square" lIns="0" tIns="0" rIns="0" bIns="0" rtlCol="0" anchor="t"/>
          <a:lstStyle/>
          <a:p>
            <a:pPr marL="0" indent="0" algn="l">
              <a:lnSpc>
                <a:spcPts val="1350"/>
              </a:lnSpc>
              <a:buNone/>
            </a:pPr>
            <a:r>
              <a:rPr lang="en-US" sz="1000" dirty="0">
                <a:solidFill>
                  <a:srgbClr val="384653"/>
                </a:solidFill>
                <a:latin typeface="Montserrat" pitchFamily="34" charset="0"/>
                <a:ea typeface="Montserrat" pitchFamily="34" charset="-122"/>
                <a:cs typeface="Montserrat" pitchFamily="34" charset="-120"/>
              </a:rPr>
              <a:t>Religion as illusion — a projection of psychological needs, rooted in wish-fulfilment and the resolution of infantile anxieties.</a:t>
            </a:r>
            <a:endParaRPr lang="en-US" sz="1000" dirty="0"/>
          </a:p>
        </p:txBody>
      </p:sp>
      <p:sp>
        <p:nvSpPr>
          <p:cNvPr id="17" name="Shape 13"/>
          <p:cNvSpPr/>
          <p:nvPr/>
        </p:nvSpPr>
        <p:spPr>
          <a:xfrm>
            <a:off x="7479030" y="3855125"/>
            <a:ext cx="2535793" cy="1440656"/>
          </a:xfrm>
          <a:prstGeom prst="roundRect">
            <a:avLst>
              <a:gd name="adj" fmla="val 5078"/>
            </a:avLst>
          </a:prstGeom>
          <a:solidFill>
            <a:srgbClr val="FFFFFF"/>
          </a:solidFill>
          <a:ln w="15240">
            <a:solidFill>
              <a:srgbClr val="BACFDD"/>
            </a:solidFill>
            <a:prstDash val="solid"/>
          </a:ln>
        </p:spPr>
        <p:txBody>
          <a:bodyPr/>
          <a:lstStyle/>
          <a:p>
            <a:endParaRPr lang="en-GB"/>
          </a:p>
        </p:txBody>
      </p:sp>
      <p:pic>
        <p:nvPicPr>
          <p:cNvPr id="18" name="Image 2" descr="preencoded.png"/>
          <p:cNvPicPr>
            <a:picLocks noChangeAspect="1"/>
          </p:cNvPicPr>
          <p:nvPr/>
        </p:nvPicPr>
        <p:blipFill>
          <a:blip r:embed="rId4"/>
          <a:stretch>
            <a:fillRect/>
          </a:stretch>
        </p:blipFill>
        <p:spPr>
          <a:xfrm>
            <a:off x="7463790" y="3855125"/>
            <a:ext cx="60960" cy="1440656"/>
          </a:xfrm>
          <a:prstGeom prst="rect">
            <a:avLst/>
          </a:prstGeom>
        </p:spPr>
      </p:pic>
      <p:sp>
        <p:nvSpPr>
          <p:cNvPr id="19" name="Text 14"/>
          <p:cNvSpPr/>
          <p:nvPr/>
        </p:nvSpPr>
        <p:spPr>
          <a:xfrm>
            <a:off x="7667982" y="3998357"/>
            <a:ext cx="1684734" cy="210502"/>
          </a:xfrm>
          <a:prstGeom prst="rect">
            <a:avLst/>
          </a:prstGeom>
          <a:noFill/>
          <a:ln/>
        </p:spPr>
        <p:txBody>
          <a:bodyPr wrap="none" lIns="0" tIns="0" rIns="0" bIns="0" rtlCol="0" anchor="t"/>
          <a:lstStyle/>
          <a:p>
            <a:pPr marL="0" indent="0" algn="l">
              <a:lnSpc>
                <a:spcPts val="1650"/>
              </a:lnSpc>
              <a:buNone/>
            </a:pPr>
            <a:r>
              <a:rPr lang="en-US" sz="1300" b="1" dirty="0">
                <a:solidFill>
                  <a:srgbClr val="384653"/>
                </a:solidFill>
                <a:latin typeface="Barlow Bold" pitchFamily="34" charset="0"/>
                <a:ea typeface="Barlow Bold" pitchFamily="34" charset="-122"/>
                <a:cs typeface="Barlow Bold" pitchFamily="34" charset="-120"/>
              </a:rPr>
              <a:t>Karl Marx</a:t>
            </a:r>
            <a:endParaRPr lang="en-US" sz="1300" dirty="0"/>
          </a:p>
        </p:txBody>
      </p:sp>
      <p:sp>
        <p:nvSpPr>
          <p:cNvPr id="20" name="Text 15"/>
          <p:cNvSpPr/>
          <p:nvPr/>
        </p:nvSpPr>
        <p:spPr>
          <a:xfrm>
            <a:off x="7667982" y="4295299"/>
            <a:ext cx="2203609" cy="857250"/>
          </a:xfrm>
          <a:prstGeom prst="rect">
            <a:avLst/>
          </a:prstGeom>
          <a:noFill/>
          <a:ln/>
        </p:spPr>
        <p:txBody>
          <a:bodyPr wrap="square" lIns="0" tIns="0" rIns="0" bIns="0" rtlCol="0" anchor="t"/>
          <a:lstStyle/>
          <a:p>
            <a:pPr marL="0" indent="0" algn="l">
              <a:lnSpc>
                <a:spcPts val="1350"/>
              </a:lnSpc>
              <a:buNone/>
            </a:pPr>
            <a:r>
              <a:rPr lang="en-US" sz="1000" dirty="0">
                <a:solidFill>
                  <a:srgbClr val="384653"/>
                </a:solidFill>
                <a:latin typeface="Montserrat" pitchFamily="34" charset="0"/>
                <a:ea typeface="Montserrat" pitchFamily="34" charset="-122"/>
                <a:cs typeface="Montserrat" pitchFamily="34" charset="-120"/>
              </a:rPr>
              <a:t>Religion as ideology — a form of false consciousness that legitimises social oppression and alienates human beings from their true nature.</a:t>
            </a:r>
            <a:endParaRPr lang="en-US" sz="1000" dirty="0"/>
          </a:p>
        </p:txBody>
      </p:sp>
      <p:sp>
        <p:nvSpPr>
          <p:cNvPr id="21" name="Shape 16"/>
          <p:cNvSpPr/>
          <p:nvPr/>
        </p:nvSpPr>
        <p:spPr>
          <a:xfrm>
            <a:off x="10101263" y="3855125"/>
            <a:ext cx="2535912" cy="1440656"/>
          </a:xfrm>
          <a:prstGeom prst="roundRect">
            <a:avLst>
              <a:gd name="adj" fmla="val 5078"/>
            </a:avLst>
          </a:prstGeom>
          <a:solidFill>
            <a:srgbClr val="FFFFFF"/>
          </a:solidFill>
          <a:ln w="15240">
            <a:solidFill>
              <a:srgbClr val="BACFDD"/>
            </a:solidFill>
            <a:prstDash val="solid"/>
          </a:ln>
        </p:spPr>
        <p:txBody>
          <a:bodyPr/>
          <a:lstStyle/>
          <a:p>
            <a:endParaRPr lang="en-GB"/>
          </a:p>
        </p:txBody>
      </p:sp>
      <p:pic>
        <p:nvPicPr>
          <p:cNvPr id="22" name="Image 3" descr="preencoded.png"/>
          <p:cNvPicPr>
            <a:picLocks noChangeAspect="1"/>
          </p:cNvPicPr>
          <p:nvPr/>
        </p:nvPicPr>
        <p:blipFill>
          <a:blip r:embed="rId4"/>
          <a:stretch>
            <a:fillRect/>
          </a:stretch>
        </p:blipFill>
        <p:spPr>
          <a:xfrm>
            <a:off x="10086023" y="3855125"/>
            <a:ext cx="60960" cy="1440656"/>
          </a:xfrm>
          <a:prstGeom prst="rect">
            <a:avLst/>
          </a:prstGeom>
        </p:spPr>
      </p:pic>
      <p:sp>
        <p:nvSpPr>
          <p:cNvPr id="23" name="Text 17"/>
          <p:cNvSpPr/>
          <p:nvPr/>
        </p:nvSpPr>
        <p:spPr>
          <a:xfrm>
            <a:off x="10290215" y="3998357"/>
            <a:ext cx="1684734" cy="210502"/>
          </a:xfrm>
          <a:prstGeom prst="rect">
            <a:avLst/>
          </a:prstGeom>
          <a:noFill/>
          <a:ln/>
        </p:spPr>
        <p:txBody>
          <a:bodyPr wrap="none" lIns="0" tIns="0" rIns="0" bIns="0" rtlCol="0" anchor="t"/>
          <a:lstStyle/>
          <a:p>
            <a:pPr marL="0" indent="0" algn="l">
              <a:lnSpc>
                <a:spcPts val="1650"/>
              </a:lnSpc>
              <a:buNone/>
            </a:pPr>
            <a:r>
              <a:rPr lang="en-US" sz="1300" b="1" dirty="0">
                <a:solidFill>
                  <a:srgbClr val="384653"/>
                </a:solidFill>
                <a:latin typeface="Barlow Bold" pitchFamily="34" charset="0"/>
                <a:ea typeface="Barlow Bold" pitchFamily="34" charset="-122"/>
                <a:cs typeface="Barlow Bold" pitchFamily="34" charset="-120"/>
              </a:rPr>
              <a:t>Rudolf Otto</a:t>
            </a:r>
            <a:endParaRPr lang="en-US" sz="1300" dirty="0"/>
          </a:p>
        </p:txBody>
      </p:sp>
      <p:sp>
        <p:nvSpPr>
          <p:cNvPr id="24" name="Text 18"/>
          <p:cNvSpPr/>
          <p:nvPr/>
        </p:nvSpPr>
        <p:spPr>
          <a:xfrm>
            <a:off x="10290215" y="4295299"/>
            <a:ext cx="2203728" cy="857250"/>
          </a:xfrm>
          <a:prstGeom prst="rect">
            <a:avLst/>
          </a:prstGeom>
          <a:noFill/>
          <a:ln/>
        </p:spPr>
        <p:txBody>
          <a:bodyPr wrap="square" lIns="0" tIns="0" rIns="0" bIns="0" rtlCol="0" anchor="t"/>
          <a:lstStyle/>
          <a:p>
            <a:pPr marL="0" indent="0" algn="l">
              <a:lnSpc>
                <a:spcPts val="1350"/>
              </a:lnSpc>
              <a:buNone/>
            </a:pPr>
            <a:r>
              <a:rPr lang="en-US" sz="1000" dirty="0">
                <a:solidFill>
                  <a:srgbClr val="384653"/>
                </a:solidFill>
                <a:latin typeface="Montserrat" pitchFamily="34" charset="0"/>
                <a:ea typeface="Montserrat" pitchFamily="34" charset="-122"/>
                <a:cs typeface="Montserrat" pitchFamily="34" charset="-120"/>
              </a:rPr>
              <a:t>Religion as the experience of the </a:t>
            </a:r>
            <a:r>
              <a:rPr lang="en-US" sz="1000" i="1" dirty="0">
                <a:solidFill>
                  <a:srgbClr val="384653"/>
                </a:solidFill>
                <a:latin typeface="Montserrat" pitchFamily="34" charset="0"/>
                <a:ea typeface="Montserrat" pitchFamily="34" charset="-122"/>
                <a:cs typeface="Montserrat" pitchFamily="34" charset="-120"/>
              </a:rPr>
              <a:t>numinous</a:t>
            </a:r>
            <a:r>
              <a:rPr lang="en-US" sz="1000" dirty="0">
                <a:solidFill>
                  <a:srgbClr val="384653"/>
                </a:solidFill>
                <a:latin typeface="Montserrat" pitchFamily="34" charset="0"/>
                <a:ea typeface="Montserrat" pitchFamily="34" charset="-122"/>
                <a:cs typeface="Montserrat" pitchFamily="34" charset="-120"/>
              </a:rPr>
              <a:t> — an encounter with the wholly other, which evokes both dread (</a:t>
            </a:r>
            <a:r>
              <a:rPr lang="en-US" sz="1000" i="1" dirty="0">
                <a:solidFill>
                  <a:srgbClr val="384653"/>
                </a:solidFill>
                <a:latin typeface="Montserrat" pitchFamily="34" charset="0"/>
                <a:ea typeface="Montserrat" pitchFamily="34" charset="-122"/>
                <a:cs typeface="Montserrat" pitchFamily="34" charset="-120"/>
              </a:rPr>
              <a:t>tremendum</a:t>
            </a:r>
            <a:r>
              <a:rPr lang="en-US" sz="1000" dirty="0">
                <a:solidFill>
                  <a:srgbClr val="384653"/>
                </a:solidFill>
                <a:latin typeface="Montserrat" pitchFamily="34" charset="0"/>
                <a:ea typeface="Montserrat" pitchFamily="34" charset="-122"/>
                <a:cs typeface="Montserrat" pitchFamily="34" charset="-120"/>
              </a:rPr>
              <a:t>) and fascination (</a:t>
            </a:r>
            <a:r>
              <a:rPr lang="en-US" sz="1000" i="1" dirty="0">
                <a:solidFill>
                  <a:srgbClr val="384653"/>
                </a:solidFill>
                <a:latin typeface="Montserrat" pitchFamily="34" charset="0"/>
                <a:ea typeface="Montserrat" pitchFamily="34" charset="-122"/>
                <a:cs typeface="Montserrat" pitchFamily="34" charset="-120"/>
              </a:rPr>
              <a:t>fascinans</a:t>
            </a:r>
            <a:r>
              <a:rPr lang="en-US" sz="1000" dirty="0">
                <a:solidFill>
                  <a:srgbClr val="384653"/>
                </a:solidFill>
                <a:latin typeface="Montserrat" pitchFamily="34" charset="0"/>
                <a:ea typeface="Montserrat" pitchFamily="34" charset="-122"/>
                <a:cs typeface="Montserrat" pitchFamily="34" charset="-120"/>
              </a:rPr>
              <a:t>).</a:t>
            </a:r>
            <a:endParaRPr lang="en-US" sz="1000" dirty="0"/>
          </a:p>
        </p:txBody>
      </p:sp>
      <p:sp>
        <p:nvSpPr>
          <p:cNvPr id="25" name="Shape 19"/>
          <p:cNvSpPr/>
          <p:nvPr/>
        </p:nvSpPr>
        <p:spPr>
          <a:xfrm>
            <a:off x="7479030" y="5382220"/>
            <a:ext cx="2535793" cy="1440656"/>
          </a:xfrm>
          <a:prstGeom prst="roundRect">
            <a:avLst>
              <a:gd name="adj" fmla="val 5078"/>
            </a:avLst>
          </a:prstGeom>
          <a:solidFill>
            <a:srgbClr val="FFFFFF"/>
          </a:solidFill>
          <a:ln w="15240">
            <a:solidFill>
              <a:srgbClr val="BACFDD"/>
            </a:solidFill>
            <a:prstDash val="solid"/>
          </a:ln>
        </p:spPr>
        <p:txBody>
          <a:bodyPr/>
          <a:lstStyle/>
          <a:p>
            <a:endParaRPr lang="en-GB"/>
          </a:p>
        </p:txBody>
      </p:sp>
      <p:pic>
        <p:nvPicPr>
          <p:cNvPr id="26" name="Image 4" descr="preencoded.png"/>
          <p:cNvPicPr>
            <a:picLocks noChangeAspect="1"/>
          </p:cNvPicPr>
          <p:nvPr/>
        </p:nvPicPr>
        <p:blipFill>
          <a:blip r:embed="rId4"/>
          <a:stretch>
            <a:fillRect/>
          </a:stretch>
        </p:blipFill>
        <p:spPr>
          <a:xfrm>
            <a:off x="7463790" y="5382220"/>
            <a:ext cx="60960" cy="1440656"/>
          </a:xfrm>
          <a:prstGeom prst="rect">
            <a:avLst/>
          </a:prstGeom>
        </p:spPr>
      </p:pic>
      <p:sp>
        <p:nvSpPr>
          <p:cNvPr id="27" name="Text 20"/>
          <p:cNvSpPr/>
          <p:nvPr/>
        </p:nvSpPr>
        <p:spPr>
          <a:xfrm>
            <a:off x="7667982" y="5525453"/>
            <a:ext cx="1684734" cy="210502"/>
          </a:xfrm>
          <a:prstGeom prst="rect">
            <a:avLst/>
          </a:prstGeom>
          <a:noFill/>
          <a:ln/>
        </p:spPr>
        <p:txBody>
          <a:bodyPr wrap="none" lIns="0" tIns="0" rIns="0" bIns="0" rtlCol="0" anchor="t"/>
          <a:lstStyle/>
          <a:p>
            <a:pPr marL="0" indent="0" algn="l">
              <a:lnSpc>
                <a:spcPts val="1650"/>
              </a:lnSpc>
              <a:buNone/>
            </a:pPr>
            <a:r>
              <a:rPr lang="en-US" sz="1300" b="1" dirty="0">
                <a:solidFill>
                  <a:srgbClr val="384653"/>
                </a:solidFill>
                <a:latin typeface="Barlow Bold" pitchFamily="34" charset="0"/>
                <a:ea typeface="Barlow Bold" pitchFamily="34" charset="-122"/>
                <a:cs typeface="Barlow Bold" pitchFamily="34" charset="-120"/>
              </a:rPr>
              <a:t>Ninian Smart</a:t>
            </a:r>
            <a:endParaRPr lang="en-US" sz="1300" dirty="0"/>
          </a:p>
        </p:txBody>
      </p:sp>
      <p:sp>
        <p:nvSpPr>
          <p:cNvPr id="28" name="Text 21"/>
          <p:cNvSpPr/>
          <p:nvPr/>
        </p:nvSpPr>
        <p:spPr>
          <a:xfrm>
            <a:off x="7667982" y="5822394"/>
            <a:ext cx="2203609" cy="857250"/>
          </a:xfrm>
          <a:prstGeom prst="rect">
            <a:avLst/>
          </a:prstGeom>
          <a:noFill/>
          <a:ln/>
        </p:spPr>
        <p:txBody>
          <a:bodyPr wrap="square" lIns="0" tIns="0" rIns="0" bIns="0" rtlCol="0" anchor="t"/>
          <a:lstStyle/>
          <a:p>
            <a:pPr marL="0" indent="0" algn="l">
              <a:lnSpc>
                <a:spcPts val="1350"/>
              </a:lnSpc>
              <a:buNone/>
            </a:pPr>
            <a:r>
              <a:rPr lang="en-US" sz="1000" dirty="0">
                <a:solidFill>
                  <a:srgbClr val="384653"/>
                </a:solidFill>
                <a:latin typeface="Montserrat" pitchFamily="34" charset="0"/>
                <a:ea typeface="Montserrat" pitchFamily="34" charset="-122"/>
                <a:cs typeface="Montserrat" pitchFamily="34" charset="-120"/>
              </a:rPr>
              <a:t>Religion as a seven-dimensional organism encompassing ritual, narrative, doctrinal, ethical, social, experiential, and material dimensions.</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1385173" y="1188601"/>
            <a:ext cx="6169700" cy="469940"/>
          </a:xfrm>
          <a:prstGeom prst="rect">
            <a:avLst/>
          </a:prstGeom>
          <a:noFill/>
          <a:ln/>
        </p:spPr>
        <p:txBody>
          <a:bodyPr wrap="none" lIns="0" tIns="0" rIns="0" bIns="0" rtlCol="0" anchor="t"/>
          <a:lstStyle/>
          <a:p>
            <a:pPr marL="0" indent="0" algn="l">
              <a:lnSpc>
                <a:spcPts val="3700"/>
              </a:lnSpc>
              <a:buNone/>
            </a:pPr>
            <a:r>
              <a:rPr lang="en-US" sz="2950" b="1" dirty="0">
                <a:solidFill>
                  <a:srgbClr val="2E3C4E"/>
                </a:solidFill>
                <a:latin typeface="Barlow Bold" pitchFamily="34" charset="0"/>
                <a:ea typeface="Barlow Bold" pitchFamily="34" charset="-122"/>
                <a:cs typeface="Barlow Bold" pitchFamily="34" charset="-120"/>
              </a:rPr>
              <a:t>Functional vs Substantive Definitions</a:t>
            </a:r>
            <a:endParaRPr lang="en-US" sz="2950" dirty="0"/>
          </a:p>
        </p:txBody>
      </p:sp>
      <p:sp>
        <p:nvSpPr>
          <p:cNvPr id="3" name="Text 1"/>
          <p:cNvSpPr/>
          <p:nvPr/>
        </p:nvSpPr>
        <p:spPr>
          <a:xfrm>
            <a:off x="1385173" y="1701522"/>
            <a:ext cx="4884896" cy="234910"/>
          </a:xfrm>
          <a:prstGeom prst="rect">
            <a:avLst/>
          </a:prstGeom>
          <a:noFill/>
          <a:ln/>
        </p:spPr>
        <p:txBody>
          <a:bodyPr wrap="none" lIns="0" tIns="0" rIns="0" bIns="0" rtlCol="0" anchor="t"/>
          <a:lstStyle/>
          <a:p>
            <a:pPr marL="0" indent="0" algn="l">
              <a:lnSpc>
                <a:spcPts val="1850"/>
              </a:lnSpc>
              <a:buNone/>
            </a:pPr>
            <a:r>
              <a:rPr lang="en-US" sz="1450" b="1" dirty="0">
                <a:solidFill>
                  <a:srgbClr val="2E3C4E"/>
                </a:solidFill>
                <a:latin typeface="Barlow Bold" pitchFamily="34" charset="0"/>
                <a:ea typeface="Barlow Bold" pitchFamily="34" charset="-122"/>
                <a:cs typeface="Barlow Bold" pitchFamily="34" charset="-120"/>
              </a:rPr>
              <a:t>A Central Methodological Distinction in Crawford's Analysis</a:t>
            </a:r>
            <a:endParaRPr lang="en-US" sz="1450" dirty="0"/>
          </a:p>
        </p:txBody>
      </p:sp>
      <p:sp>
        <p:nvSpPr>
          <p:cNvPr id="4" name="Text 2"/>
          <p:cNvSpPr/>
          <p:nvPr/>
        </p:nvSpPr>
        <p:spPr>
          <a:xfrm>
            <a:off x="1385173" y="2097881"/>
            <a:ext cx="11859935" cy="601147"/>
          </a:xfrm>
          <a:prstGeom prst="rect">
            <a:avLst/>
          </a:prstGeom>
          <a:noFill/>
          <a:ln/>
        </p:spPr>
        <p:txBody>
          <a:bodyPr wrap="square" lIns="0" tIns="0" rIns="0" bIns="0" rtlCol="0" anchor="t"/>
          <a:lstStyle/>
          <a:p>
            <a:pPr marL="0" indent="0" algn="l">
              <a:lnSpc>
                <a:spcPts val="1550"/>
              </a:lnSpc>
              <a:buNone/>
            </a:pPr>
            <a:r>
              <a:rPr lang="en-US" sz="1100" dirty="0">
                <a:solidFill>
                  <a:srgbClr val="384653"/>
                </a:solidFill>
                <a:latin typeface="Montserrat" pitchFamily="34" charset="0"/>
                <a:ea typeface="Montserrat" pitchFamily="34" charset="-122"/>
                <a:cs typeface="Montserrat" pitchFamily="34" charset="-120"/>
              </a:rPr>
              <a:t>One of the most analytically significant distinctions Crawford draws in Chapter 1 is between </a:t>
            </a:r>
            <a:r>
              <a:rPr lang="en-US" sz="1100" b="1" dirty="0">
                <a:solidFill>
                  <a:srgbClr val="384653"/>
                </a:solidFill>
                <a:latin typeface="Montserrat" pitchFamily="34" charset="0"/>
                <a:ea typeface="Montserrat" pitchFamily="34" charset="-122"/>
                <a:cs typeface="Montserrat" pitchFamily="34" charset="-120"/>
              </a:rPr>
              <a:t>substantive</a:t>
            </a:r>
            <a:r>
              <a:rPr lang="en-US" sz="1100" dirty="0">
                <a:solidFill>
                  <a:srgbClr val="384653"/>
                </a:solidFill>
                <a:latin typeface="Montserrat" pitchFamily="34" charset="0"/>
                <a:ea typeface="Montserrat" pitchFamily="34" charset="-122"/>
                <a:cs typeface="Montserrat" pitchFamily="34" charset="-120"/>
              </a:rPr>
              <a:t> and </a:t>
            </a:r>
            <a:r>
              <a:rPr lang="en-US" sz="1100" b="1" dirty="0">
                <a:solidFill>
                  <a:srgbClr val="384653"/>
                </a:solidFill>
                <a:latin typeface="Montserrat" pitchFamily="34" charset="0"/>
                <a:ea typeface="Montserrat" pitchFamily="34" charset="-122"/>
                <a:cs typeface="Montserrat" pitchFamily="34" charset="-120"/>
              </a:rPr>
              <a:t>functional</a:t>
            </a:r>
            <a:r>
              <a:rPr lang="en-US" sz="1100" dirty="0">
                <a:solidFill>
                  <a:srgbClr val="384653"/>
                </a:solidFill>
                <a:latin typeface="Montserrat" pitchFamily="34" charset="0"/>
                <a:ea typeface="Montserrat" pitchFamily="34" charset="-122"/>
                <a:cs typeface="Montserrat" pitchFamily="34" charset="-120"/>
              </a:rPr>
              <a:t> definitions of religion. Understanding this distinction is essential to appreciating why Crawford concludes that no single definition is adequate on its own. Both approaches illuminate important dimensions of religion whilst simultaneously generating significant blind spots.</a:t>
            </a:r>
            <a:endParaRPr lang="en-US" sz="1100" dirty="0"/>
          </a:p>
        </p:txBody>
      </p:sp>
      <p:sp>
        <p:nvSpPr>
          <p:cNvPr id="5" name="Shape 3"/>
          <p:cNvSpPr/>
          <p:nvPr/>
        </p:nvSpPr>
        <p:spPr>
          <a:xfrm>
            <a:off x="1282303" y="2820114"/>
            <a:ext cx="5961340" cy="4220885"/>
          </a:xfrm>
          <a:prstGeom prst="roundRect">
            <a:avLst>
              <a:gd name="adj" fmla="val 8124"/>
            </a:avLst>
          </a:prstGeom>
          <a:solidFill>
            <a:srgbClr val="2589C9"/>
          </a:solidFill>
          <a:ln/>
        </p:spPr>
        <p:txBody>
          <a:bodyPr/>
          <a:lstStyle/>
          <a:p>
            <a:endParaRPr lang="en-GB"/>
          </a:p>
        </p:txBody>
      </p:sp>
      <p:sp>
        <p:nvSpPr>
          <p:cNvPr id="6" name="Text 4"/>
          <p:cNvSpPr/>
          <p:nvPr/>
        </p:nvSpPr>
        <p:spPr>
          <a:xfrm>
            <a:off x="1425178" y="2927747"/>
            <a:ext cx="1947863" cy="234910"/>
          </a:xfrm>
          <a:prstGeom prst="rect">
            <a:avLst/>
          </a:prstGeom>
          <a:noFill/>
          <a:ln/>
        </p:spPr>
        <p:txBody>
          <a:bodyPr wrap="none" lIns="0" tIns="0" rIns="0" bIns="0" rtlCol="0" anchor="t"/>
          <a:lstStyle/>
          <a:p>
            <a:pPr marL="0" indent="0" algn="l">
              <a:lnSpc>
                <a:spcPts val="1850"/>
              </a:lnSpc>
              <a:buNone/>
            </a:pPr>
            <a:r>
              <a:rPr lang="en-US" sz="1450" b="1" dirty="0">
                <a:solidFill>
                  <a:srgbClr val="000000"/>
                </a:solidFill>
                <a:latin typeface="Barlow Bold" pitchFamily="34" charset="0"/>
                <a:ea typeface="Barlow Bold" pitchFamily="34" charset="-122"/>
                <a:cs typeface="Barlow Bold" pitchFamily="34" charset="-120"/>
              </a:rPr>
              <a:t>Substantive Definitions</a:t>
            </a:r>
            <a:endParaRPr lang="en-US" sz="1450" dirty="0"/>
          </a:p>
        </p:txBody>
      </p:sp>
      <p:sp>
        <p:nvSpPr>
          <p:cNvPr id="7" name="Text 5"/>
          <p:cNvSpPr/>
          <p:nvPr/>
        </p:nvSpPr>
        <p:spPr>
          <a:xfrm>
            <a:off x="1425178" y="3270290"/>
            <a:ext cx="5675590" cy="1001911"/>
          </a:xfrm>
          <a:prstGeom prst="rect">
            <a:avLst/>
          </a:prstGeom>
          <a:noFill/>
          <a:ln/>
        </p:spPr>
        <p:txBody>
          <a:bodyPr wrap="square" lIns="0" tIns="0" rIns="0" bIns="0" rtlCol="0" anchor="t"/>
          <a:lstStyle/>
          <a:p>
            <a:pPr marL="0" indent="0" algn="l">
              <a:lnSpc>
                <a:spcPts val="1550"/>
              </a:lnSpc>
              <a:buNone/>
            </a:pPr>
            <a:r>
              <a:rPr lang="en-US" sz="1100" dirty="0">
                <a:solidFill>
                  <a:srgbClr val="000000"/>
                </a:solidFill>
                <a:latin typeface="Montserrat" pitchFamily="34" charset="0"/>
                <a:ea typeface="Montserrat" pitchFamily="34" charset="-122"/>
                <a:cs typeface="Montserrat" pitchFamily="34" charset="-120"/>
              </a:rPr>
              <a:t>Substantive definitions seek to identify the essential </a:t>
            </a:r>
            <a:r>
              <a:rPr lang="en-US" sz="1100" i="1" dirty="0">
                <a:solidFill>
                  <a:srgbClr val="000000"/>
                </a:solidFill>
                <a:latin typeface="Montserrat" pitchFamily="34" charset="0"/>
                <a:ea typeface="Montserrat" pitchFamily="34" charset="-122"/>
                <a:cs typeface="Montserrat" pitchFamily="34" charset="-120"/>
              </a:rPr>
              <a:t>content</a:t>
            </a:r>
            <a:r>
              <a:rPr lang="en-US" sz="1100" dirty="0">
                <a:solidFill>
                  <a:srgbClr val="000000"/>
                </a:solidFill>
                <a:latin typeface="Montserrat" pitchFamily="34" charset="0"/>
                <a:ea typeface="Montserrat" pitchFamily="34" charset="-122"/>
                <a:cs typeface="Montserrat" pitchFamily="34" charset="-120"/>
              </a:rPr>
              <a:t> of religion — that is, what religion fundamentally </a:t>
            </a:r>
            <a:r>
              <a:rPr lang="en-US" sz="1100" b="1" dirty="0">
                <a:solidFill>
                  <a:srgbClr val="000000"/>
                </a:solidFill>
                <a:latin typeface="Montserrat" pitchFamily="34" charset="0"/>
                <a:ea typeface="Montserrat" pitchFamily="34" charset="-122"/>
                <a:cs typeface="Montserrat" pitchFamily="34" charset="-120"/>
              </a:rPr>
              <a:t>is</a:t>
            </a:r>
            <a:r>
              <a:rPr lang="en-US" sz="1100" dirty="0">
                <a:solidFill>
                  <a:srgbClr val="000000"/>
                </a:solidFill>
                <a:latin typeface="Montserrat" pitchFamily="34" charset="0"/>
                <a:ea typeface="Montserrat" pitchFamily="34" charset="-122"/>
                <a:cs typeface="Montserrat" pitchFamily="34" charset="-120"/>
              </a:rPr>
              <a:t>. Typically, this centres on belief in supernatural beings, divine powers, or transcendent realities. Edward Tylor's classic definition — religion as "belief in spiritual beings" — is a paradigmatic example.</a:t>
            </a:r>
            <a:endParaRPr lang="en-US" sz="1100" dirty="0"/>
          </a:p>
        </p:txBody>
      </p:sp>
      <p:sp>
        <p:nvSpPr>
          <p:cNvPr id="8" name="Text 6"/>
          <p:cNvSpPr/>
          <p:nvPr/>
        </p:nvSpPr>
        <p:spPr>
          <a:xfrm>
            <a:off x="1425178" y="4368998"/>
            <a:ext cx="5675590" cy="601147"/>
          </a:xfrm>
          <a:prstGeom prst="rect">
            <a:avLst/>
          </a:prstGeom>
          <a:noFill/>
          <a:ln/>
        </p:spPr>
        <p:txBody>
          <a:bodyPr wrap="square" lIns="0" tIns="0" rIns="0" bIns="0" rtlCol="0" anchor="t"/>
          <a:lstStyle/>
          <a:p>
            <a:pPr marL="0" indent="0" algn="l">
              <a:lnSpc>
                <a:spcPts val="1550"/>
              </a:lnSpc>
              <a:buNone/>
            </a:pPr>
            <a:r>
              <a:rPr lang="en-US" sz="1100" b="1" dirty="0">
                <a:solidFill>
                  <a:srgbClr val="000000"/>
                </a:solidFill>
                <a:latin typeface="Montserrat" pitchFamily="34" charset="0"/>
                <a:ea typeface="Montserrat" pitchFamily="34" charset="-122"/>
                <a:cs typeface="Montserrat" pitchFamily="34" charset="-120"/>
              </a:rPr>
              <a:t>Strength:</a:t>
            </a:r>
            <a:r>
              <a:rPr lang="en-US" sz="1100" dirty="0">
                <a:solidFill>
                  <a:srgbClr val="000000"/>
                </a:solidFill>
                <a:latin typeface="Montserrat" pitchFamily="34" charset="0"/>
                <a:ea typeface="Montserrat" pitchFamily="34" charset="-122"/>
                <a:cs typeface="Montserrat" pitchFamily="34" charset="-120"/>
              </a:rPr>
              <a:t> Substantive definitions are clear, demarcated, and intuitively aligned with how most people understand religion in everyday usage. They avoid the risk of definitional over-extension.</a:t>
            </a:r>
            <a:endParaRPr lang="en-US" sz="1100" dirty="0"/>
          </a:p>
        </p:txBody>
      </p:sp>
      <p:sp>
        <p:nvSpPr>
          <p:cNvPr id="9" name="Text 7"/>
          <p:cNvSpPr/>
          <p:nvPr/>
        </p:nvSpPr>
        <p:spPr>
          <a:xfrm>
            <a:off x="1425178" y="5066943"/>
            <a:ext cx="5675590" cy="801529"/>
          </a:xfrm>
          <a:prstGeom prst="rect">
            <a:avLst/>
          </a:prstGeom>
          <a:noFill/>
          <a:ln/>
        </p:spPr>
        <p:txBody>
          <a:bodyPr wrap="square" lIns="0" tIns="0" rIns="0" bIns="0" rtlCol="0" anchor="t"/>
          <a:lstStyle/>
          <a:p>
            <a:pPr marL="0" indent="0" algn="l">
              <a:lnSpc>
                <a:spcPts val="1550"/>
              </a:lnSpc>
              <a:buNone/>
            </a:pPr>
            <a:r>
              <a:rPr lang="en-US" sz="1100" b="1" dirty="0">
                <a:solidFill>
                  <a:srgbClr val="000000"/>
                </a:solidFill>
                <a:latin typeface="Montserrat" pitchFamily="34" charset="0"/>
                <a:ea typeface="Montserrat" pitchFamily="34" charset="-122"/>
                <a:cs typeface="Montserrat" pitchFamily="34" charset="-120"/>
              </a:rPr>
              <a:t>Limitation:</a:t>
            </a:r>
            <a:r>
              <a:rPr lang="en-US" sz="1100" dirty="0">
                <a:solidFill>
                  <a:srgbClr val="000000"/>
                </a:solidFill>
                <a:latin typeface="Montserrat" pitchFamily="34" charset="0"/>
                <a:ea typeface="Montserrat" pitchFamily="34" charset="-122"/>
                <a:cs typeface="Montserrat" pitchFamily="34" charset="-120"/>
              </a:rPr>
              <a:t> Such definitions exclude traditions like </a:t>
            </a:r>
            <a:r>
              <a:rPr lang="en-US" sz="1100" b="1" dirty="0">
                <a:solidFill>
                  <a:srgbClr val="000000"/>
                </a:solidFill>
                <a:latin typeface="Montserrat" pitchFamily="34" charset="0"/>
                <a:ea typeface="Montserrat" pitchFamily="34" charset="-122"/>
                <a:cs typeface="Montserrat" pitchFamily="34" charset="-120"/>
              </a:rPr>
              <a:t>Theravāda Buddhism</a:t>
            </a:r>
            <a:r>
              <a:rPr lang="en-US" sz="1100" dirty="0">
                <a:solidFill>
                  <a:srgbClr val="000000"/>
                </a:solidFill>
                <a:latin typeface="Montserrat" pitchFamily="34" charset="0"/>
                <a:ea typeface="Montserrat" pitchFamily="34" charset="-122"/>
                <a:cs typeface="Montserrat" pitchFamily="34" charset="-120"/>
              </a:rPr>
              <a:t>, which does not posit a creator God, and certain forms of Confucianism, Jainism, and Taoism that resist supernatural theism. In doing so, they risk Christo-centric or theocentric bias.</a:t>
            </a:r>
            <a:endParaRPr lang="en-US" sz="1100" dirty="0"/>
          </a:p>
        </p:txBody>
      </p:sp>
      <p:sp>
        <p:nvSpPr>
          <p:cNvPr id="10" name="Text 8"/>
          <p:cNvSpPr/>
          <p:nvPr/>
        </p:nvSpPr>
        <p:spPr>
          <a:xfrm>
            <a:off x="7497008" y="2927747"/>
            <a:ext cx="1879878" cy="234910"/>
          </a:xfrm>
          <a:prstGeom prst="rect">
            <a:avLst/>
          </a:prstGeom>
          <a:noFill/>
          <a:ln/>
        </p:spPr>
        <p:txBody>
          <a:bodyPr wrap="none" lIns="0" tIns="0" rIns="0" bIns="0" rtlCol="0" anchor="t"/>
          <a:lstStyle/>
          <a:p>
            <a:pPr marL="0" indent="0" algn="l">
              <a:lnSpc>
                <a:spcPts val="1850"/>
              </a:lnSpc>
              <a:buNone/>
            </a:pPr>
            <a:r>
              <a:rPr lang="en-US" sz="1450" b="1" dirty="0">
                <a:solidFill>
                  <a:srgbClr val="2E3C4E"/>
                </a:solidFill>
                <a:latin typeface="Barlow Bold" pitchFamily="34" charset="0"/>
                <a:ea typeface="Barlow Bold" pitchFamily="34" charset="-122"/>
                <a:cs typeface="Barlow Bold" pitchFamily="34" charset="-120"/>
              </a:rPr>
              <a:t>Functional Definitions</a:t>
            </a:r>
            <a:endParaRPr lang="en-US" sz="1450" dirty="0"/>
          </a:p>
        </p:txBody>
      </p:sp>
      <p:sp>
        <p:nvSpPr>
          <p:cNvPr id="11" name="Text 9"/>
          <p:cNvSpPr/>
          <p:nvPr/>
        </p:nvSpPr>
        <p:spPr>
          <a:xfrm>
            <a:off x="7497008" y="3270290"/>
            <a:ext cx="5755600" cy="801529"/>
          </a:xfrm>
          <a:prstGeom prst="rect">
            <a:avLst/>
          </a:prstGeom>
          <a:noFill/>
          <a:ln/>
        </p:spPr>
        <p:txBody>
          <a:bodyPr wrap="square" lIns="0" tIns="0" rIns="0" bIns="0" rtlCol="0" anchor="t"/>
          <a:lstStyle/>
          <a:p>
            <a:pPr marL="0" indent="0" algn="l">
              <a:lnSpc>
                <a:spcPts val="1550"/>
              </a:lnSpc>
              <a:buNone/>
            </a:pPr>
            <a:r>
              <a:rPr lang="en-US" sz="1100" dirty="0">
                <a:solidFill>
                  <a:srgbClr val="384653"/>
                </a:solidFill>
                <a:latin typeface="Montserrat" pitchFamily="34" charset="0"/>
                <a:ea typeface="Montserrat" pitchFamily="34" charset="-122"/>
                <a:cs typeface="Montserrat" pitchFamily="34" charset="-120"/>
              </a:rPr>
              <a:t>Functional definitions focus not on the content of religious belief but on what religion </a:t>
            </a:r>
            <a:r>
              <a:rPr lang="en-US" sz="1100" b="1" dirty="0">
                <a:solidFill>
                  <a:srgbClr val="384653"/>
                </a:solidFill>
                <a:latin typeface="Montserrat" pitchFamily="34" charset="0"/>
                <a:ea typeface="Montserrat" pitchFamily="34" charset="-122"/>
                <a:cs typeface="Montserrat" pitchFamily="34" charset="-120"/>
              </a:rPr>
              <a:t>does</a:t>
            </a:r>
            <a:r>
              <a:rPr lang="en-US" sz="1100" dirty="0">
                <a:solidFill>
                  <a:srgbClr val="384653"/>
                </a:solidFill>
                <a:latin typeface="Montserrat" pitchFamily="34" charset="0"/>
                <a:ea typeface="Montserrat" pitchFamily="34" charset="-122"/>
                <a:cs typeface="Montserrat" pitchFamily="34" charset="-120"/>
              </a:rPr>
              <a:t> — the social, psychological, or existential functions it performs. Durkheim's account of religion as a mechanism for generating social solidarity is the most influential example.</a:t>
            </a:r>
            <a:endParaRPr lang="en-US" sz="1100" dirty="0"/>
          </a:p>
        </p:txBody>
      </p:sp>
      <p:sp>
        <p:nvSpPr>
          <p:cNvPr id="12" name="Text 10"/>
          <p:cNvSpPr/>
          <p:nvPr/>
        </p:nvSpPr>
        <p:spPr>
          <a:xfrm>
            <a:off x="7497008" y="4168616"/>
            <a:ext cx="5755600" cy="601147"/>
          </a:xfrm>
          <a:prstGeom prst="rect">
            <a:avLst/>
          </a:prstGeom>
          <a:noFill/>
          <a:ln/>
        </p:spPr>
        <p:txBody>
          <a:bodyPr wrap="square" lIns="0" tIns="0" rIns="0" bIns="0" rtlCol="0" anchor="t"/>
          <a:lstStyle/>
          <a:p>
            <a:pPr marL="0" indent="0" algn="l">
              <a:lnSpc>
                <a:spcPts val="1550"/>
              </a:lnSpc>
              <a:buNone/>
            </a:pPr>
            <a:r>
              <a:rPr lang="en-US" sz="1100" b="1" dirty="0">
                <a:solidFill>
                  <a:srgbClr val="384653"/>
                </a:solidFill>
                <a:latin typeface="Montserrat" pitchFamily="34" charset="0"/>
                <a:ea typeface="Montserrat" pitchFamily="34" charset="-122"/>
                <a:cs typeface="Montserrat" pitchFamily="34" charset="-120"/>
              </a:rPr>
              <a:t>Strength:</a:t>
            </a:r>
            <a:r>
              <a:rPr lang="en-US" sz="1100" dirty="0">
                <a:solidFill>
                  <a:srgbClr val="384653"/>
                </a:solidFill>
                <a:latin typeface="Montserrat" pitchFamily="34" charset="0"/>
                <a:ea typeface="Montserrat" pitchFamily="34" charset="-122"/>
                <a:cs typeface="Montserrat" pitchFamily="34" charset="-120"/>
              </a:rPr>
              <a:t> Functional definitions are more inclusive, capable of encompassing diverse traditions including non-theistic ones. They are also sociologically productive and historically sensitive.</a:t>
            </a:r>
            <a:endParaRPr lang="en-US" sz="1100" dirty="0"/>
          </a:p>
        </p:txBody>
      </p:sp>
      <p:sp>
        <p:nvSpPr>
          <p:cNvPr id="13" name="Text 11"/>
          <p:cNvSpPr/>
          <p:nvPr/>
        </p:nvSpPr>
        <p:spPr>
          <a:xfrm>
            <a:off x="7497008" y="4866561"/>
            <a:ext cx="5755600" cy="801529"/>
          </a:xfrm>
          <a:prstGeom prst="rect">
            <a:avLst/>
          </a:prstGeom>
          <a:noFill/>
          <a:ln/>
        </p:spPr>
        <p:txBody>
          <a:bodyPr wrap="square" lIns="0" tIns="0" rIns="0" bIns="0" rtlCol="0" anchor="t"/>
          <a:lstStyle/>
          <a:p>
            <a:pPr marL="0" indent="0" algn="l">
              <a:lnSpc>
                <a:spcPts val="1550"/>
              </a:lnSpc>
              <a:buNone/>
            </a:pPr>
            <a:r>
              <a:rPr lang="en-US" sz="1100" b="1" dirty="0">
                <a:solidFill>
                  <a:srgbClr val="384653"/>
                </a:solidFill>
                <a:latin typeface="Montserrat" pitchFamily="34" charset="0"/>
                <a:ea typeface="Montserrat" pitchFamily="34" charset="-122"/>
                <a:cs typeface="Montserrat" pitchFamily="34" charset="-120"/>
              </a:rPr>
              <a:t>Limitation:</a:t>
            </a:r>
            <a:r>
              <a:rPr lang="en-US" sz="1100" dirty="0">
                <a:solidFill>
                  <a:srgbClr val="384653"/>
                </a:solidFill>
                <a:latin typeface="Montserrat" pitchFamily="34" charset="0"/>
                <a:ea typeface="Montserrat" pitchFamily="34" charset="-122"/>
                <a:cs typeface="Montserrat" pitchFamily="34" charset="-120"/>
              </a:rPr>
              <a:t> If religion is defined purely by its function, then </a:t>
            </a:r>
            <a:r>
              <a:rPr lang="en-US" sz="1100" b="1" dirty="0">
                <a:solidFill>
                  <a:srgbClr val="384653"/>
                </a:solidFill>
                <a:latin typeface="Montserrat" pitchFamily="34" charset="0"/>
                <a:ea typeface="Montserrat" pitchFamily="34" charset="-122"/>
                <a:cs typeface="Montserrat" pitchFamily="34" charset="-120"/>
              </a:rPr>
              <a:t>nationalism</a:t>
            </a:r>
            <a:r>
              <a:rPr lang="en-US" sz="1100" dirty="0">
                <a:solidFill>
                  <a:srgbClr val="384653"/>
                </a:solidFill>
                <a:latin typeface="Montserrat" pitchFamily="34" charset="0"/>
                <a:ea typeface="Montserrat" pitchFamily="34" charset="-122"/>
                <a:cs typeface="Montserrat" pitchFamily="34" charset="-120"/>
              </a:rPr>
              <a:t>, </a:t>
            </a:r>
            <a:r>
              <a:rPr lang="en-US" sz="1100" b="1" dirty="0">
                <a:solidFill>
                  <a:srgbClr val="384653"/>
                </a:solidFill>
                <a:latin typeface="Montserrat" pitchFamily="34" charset="0"/>
                <a:ea typeface="Montserrat" pitchFamily="34" charset="-122"/>
                <a:cs typeface="Montserrat" pitchFamily="34" charset="-120"/>
              </a:rPr>
              <a:t>Marxism</a:t>
            </a:r>
            <a:r>
              <a:rPr lang="en-US" sz="1100" dirty="0">
                <a:solidFill>
                  <a:srgbClr val="384653"/>
                </a:solidFill>
                <a:latin typeface="Montserrat" pitchFamily="34" charset="0"/>
                <a:ea typeface="Montserrat" pitchFamily="34" charset="-122"/>
                <a:cs typeface="Montserrat" pitchFamily="34" charset="-120"/>
              </a:rPr>
              <a:t>, and even </a:t>
            </a:r>
            <a:r>
              <a:rPr lang="en-US" sz="1100" b="1" dirty="0">
                <a:solidFill>
                  <a:srgbClr val="384653"/>
                </a:solidFill>
                <a:latin typeface="Montserrat" pitchFamily="34" charset="0"/>
                <a:ea typeface="Montserrat" pitchFamily="34" charset="-122"/>
                <a:cs typeface="Montserrat" pitchFamily="34" charset="-120"/>
              </a:rPr>
              <a:t>football culture</a:t>
            </a:r>
            <a:r>
              <a:rPr lang="en-US" sz="1100" dirty="0">
                <a:solidFill>
                  <a:srgbClr val="384653"/>
                </a:solidFill>
                <a:latin typeface="Montserrat" pitchFamily="34" charset="0"/>
                <a:ea typeface="Montserrat" pitchFamily="34" charset="-122"/>
                <a:cs typeface="Montserrat" pitchFamily="34" charset="-120"/>
              </a:rPr>
              <a:t> may qualify as religions — a conclusion that risks rendering the category analytically meaningless. This is the problem of definitional over-extension.</a:t>
            </a:r>
            <a:endParaRPr lang="en-US" sz="1100" dirty="0"/>
          </a:p>
        </p:txBody>
      </p:sp>
      <p:sp>
        <p:nvSpPr>
          <p:cNvPr id="14" name="Shape 12"/>
          <p:cNvSpPr/>
          <p:nvPr/>
        </p:nvSpPr>
        <p:spPr>
          <a:xfrm>
            <a:off x="7497008" y="5860614"/>
            <a:ext cx="5755600" cy="25479"/>
          </a:xfrm>
          <a:prstGeom prst="rect">
            <a:avLst/>
          </a:prstGeom>
          <a:solidFill>
            <a:srgbClr val="384653">
              <a:alpha val="50000"/>
            </a:srgbClr>
          </a:solidFill>
          <a:ln/>
        </p:spPr>
        <p:txBody>
          <a:bodyPr/>
          <a:lstStyle/>
          <a:p>
            <a:endParaRPr lang="en-GB"/>
          </a:p>
        </p:txBody>
      </p:sp>
      <p:sp>
        <p:nvSpPr>
          <p:cNvPr id="15" name="Shape 13"/>
          <p:cNvSpPr/>
          <p:nvPr/>
        </p:nvSpPr>
        <p:spPr>
          <a:xfrm>
            <a:off x="7497008" y="6007179"/>
            <a:ext cx="5755600" cy="912733"/>
          </a:xfrm>
          <a:prstGeom prst="roundRect">
            <a:avLst>
              <a:gd name="adj" fmla="val 23481"/>
            </a:avLst>
          </a:prstGeom>
          <a:solidFill>
            <a:srgbClr val="BEDFF3"/>
          </a:solidFill>
          <a:ln/>
        </p:spPr>
        <p:txBody>
          <a:bodyPr/>
          <a:lstStyle/>
          <a:p>
            <a:endParaRPr lang="en-GB"/>
          </a:p>
        </p:txBody>
      </p:sp>
      <p:pic>
        <p:nvPicPr>
          <p:cNvPr id="16" name="Image 0" descr="preencoded.png"/>
          <p:cNvPicPr>
            <a:picLocks noChangeAspect="1"/>
          </p:cNvPicPr>
          <p:nvPr/>
        </p:nvPicPr>
        <p:blipFill>
          <a:blip r:embed="rId3"/>
          <a:stretch>
            <a:fillRect/>
          </a:stretch>
        </p:blipFill>
        <p:spPr>
          <a:xfrm>
            <a:off x="7639883" y="6205538"/>
            <a:ext cx="178594" cy="142875"/>
          </a:xfrm>
          <a:prstGeom prst="rect">
            <a:avLst/>
          </a:prstGeom>
        </p:spPr>
      </p:pic>
      <p:sp>
        <p:nvSpPr>
          <p:cNvPr id="17" name="Text 14"/>
          <p:cNvSpPr/>
          <p:nvPr/>
        </p:nvSpPr>
        <p:spPr>
          <a:xfrm>
            <a:off x="7961352" y="6150531"/>
            <a:ext cx="5148382" cy="601147"/>
          </a:xfrm>
          <a:prstGeom prst="rect">
            <a:avLst/>
          </a:prstGeom>
          <a:noFill/>
          <a:ln/>
        </p:spPr>
        <p:txBody>
          <a:bodyPr wrap="square" lIns="0" tIns="0" rIns="0" bIns="0" rtlCol="0" anchor="t"/>
          <a:lstStyle/>
          <a:p>
            <a:pPr marL="0" indent="0" algn="l">
              <a:lnSpc>
                <a:spcPts val="1550"/>
              </a:lnSpc>
              <a:buNone/>
            </a:pPr>
            <a:r>
              <a:rPr lang="en-US" sz="1100" b="1" dirty="0">
                <a:solidFill>
                  <a:srgbClr val="000000"/>
                </a:solidFill>
                <a:latin typeface="Montserrat" pitchFamily="34" charset="0"/>
                <a:ea typeface="Montserrat" pitchFamily="34" charset="-122"/>
                <a:cs typeface="Montserrat" pitchFamily="34" charset="-120"/>
              </a:rPr>
              <a:t>Crawford's Methodological Caution:</a:t>
            </a:r>
            <a:r>
              <a:rPr lang="en-US" sz="1100" dirty="0">
                <a:solidFill>
                  <a:srgbClr val="000000"/>
                </a:solidFill>
                <a:latin typeface="Montserrat" pitchFamily="34" charset="0"/>
                <a:ea typeface="Montserrat" pitchFamily="34" charset="-122"/>
                <a:cs typeface="Montserrat" pitchFamily="34" charset="-120"/>
              </a:rPr>
              <a:t> Neither approach is sufficient alone. Crawford uses this impasse to motivate methodological pluralism — the view that multiple frameworks must be used together.</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103471" y="1121926"/>
            <a:ext cx="5434489" cy="492323"/>
          </a:xfrm>
          <a:prstGeom prst="rect">
            <a:avLst/>
          </a:prstGeom>
          <a:noFill/>
          <a:ln/>
        </p:spPr>
        <p:txBody>
          <a:bodyPr wrap="none" lIns="0" tIns="0" rIns="0" bIns="0" rtlCol="0" anchor="t"/>
          <a:lstStyle/>
          <a:p>
            <a:pPr marL="0" indent="0" algn="l">
              <a:lnSpc>
                <a:spcPts val="3850"/>
              </a:lnSpc>
              <a:buNone/>
            </a:pPr>
            <a:r>
              <a:rPr lang="en-US" sz="3100" b="1" dirty="0">
                <a:solidFill>
                  <a:srgbClr val="2E3C4E"/>
                </a:solidFill>
                <a:latin typeface="Barlow Bold" pitchFamily="34" charset="0"/>
                <a:ea typeface="Barlow Bold" pitchFamily="34" charset="-122"/>
                <a:cs typeface="Barlow Bold" pitchFamily="34" charset="-120"/>
              </a:rPr>
              <a:t>The Problem of Over-Extension</a:t>
            </a:r>
            <a:endParaRPr lang="en-US" sz="3100" dirty="0"/>
          </a:p>
        </p:txBody>
      </p:sp>
      <p:sp>
        <p:nvSpPr>
          <p:cNvPr id="3" name="Text 1"/>
          <p:cNvSpPr/>
          <p:nvPr/>
        </p:nvSpPr>
        <p:spPr>
          <a:xfrm>
            <a:off x="1103471" y="1661398"/>
            <a:ext cx="4956572" cy="246102"/>
          </a:xfrm>
          <a:prstGeom prst="rect">
            <a:avLst/>
          </a:prstGeom>
          <a:noFill/>
          <a:ln/>
        </p:spPr>
        <p:txBody>
          <a:bodyPr wrap="none" lIns="0" tIns="0" rIns="0" bIns="0" rtlCol="0" anchor="t"/>
          <a:lstStyle/>
          <a:p>
            <a:pPr marL="0" indent="0" algn="l">
              <a:lnSpc>
                <a:spcPts val="1900"/>
              </a:lnSpc>
              <a:buNone/>
            </a:pPr>
            <a:r>
              <a:rPr lang="en-US" sz="1550" b="1" dirty="0">
                <a:solidFill>
                  <a:srgbClr val="2E3C4E"/>
                </a:solidFill>
                <a:latin typeface="Barlow Bold" pitchFamily="34" charset="0"/>
                <a:ea typeface="Barlow Bold" pitchFamily="34" charset="-122"/>
                <a:cs typeface="Barlow Bold" pitchFamily="34" charset="-120"/>
              </a:rPr>
              <a:t>Critical Engagement: When Everything Becomes Religion</a:t>
            </a:r>
            <a:endParaRPr lang="en-US" sz="1550" dirty="0"/>
          </a:p>
        </p:txBody>
      </p:sp>
      <p:sp>
        <p:nvSpPr>
          <p:cNvPr id="4" name="Text 2"/>
          <p:cNvSpPr/>
          <p:nvPr/>
        </p:nvSpPr>
        <p:spPr>
          <a:xfrm>
            <a:off x="1103471" y="2084665"/>
            <a:ext cx="12423458" cy="642580"/>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Crawford raises one of the most pressing analytical questions in the study of religion: if religion is defined too broadly — particularly through functional criteria — does the category lose its discriminating power? This problem of </a:t>
            </a:r>
            <a:r>
              <a:rPr lang="en-US" sz="1150" b="1" dirty="0">
                <a:solidFill>
                  <a:srgbClr val="384653"/>
                </a:solidFill>
                <a:latin typeface="Montserrat" pitchFamily="34" charset="0"/>
                <a:ea typeface="Montserrat" pitchFamily="34" charset="-122"/>
                <a:cs typeface="Montserrat" pitchFamily="34" charset="-120"/>
              </a:rPr>
              <a:t>definitional over-extension</a:t>
            </a:r>
            <a:r>
              <a:rPr lang="en-US" sz="1150" dirty="0">
                <a:solidFill>
                  <a:srgbClr val="384653"/>
                </a:solidFill>
                <a:latin typeface="Montserrat" pitchFamily="34" charset="0"/>
                <a:ea typeface="Montserrat" pitchFamily="34" charset="-122"/>
                <a:cs typeface="Montserrat" pitchFamily="34" charset="-120"/>
              </a:rPr>
              <a:t> is not merely a theoretical curiosity. It has direct implications for how scholars, policymakers, and communities understand and classify social phenomena.</a:t>
            </a:r>
            <a:endParaRPr lang="en-US" sz="1150" dirty="0"/>
          </a:p>
        </p:txBody>
      </p:sp>
      <p:sp>
        <p:nvSpPr>
          <p:cNvPr id="5" name="Text 3"/>
          <p:cNvSpPr/>
          <p:nvPr/>
        </p:nvSpPr>
        <p:spPr>
          <a:xfrm>
            <a:off x="1103471" y="2978229"/>
            <a:ext cx="2500551" cy="246102"/>
          </a:xfrm>
          <a:prstGeom prst="rect">
            <a:avLst/>
          </a:prstGeom>
          <a:noFill/>
          <a:ln/>
        </p:spPr>
        <p:txBody>
          <a:bodyPr wrap="none" lIns="0" tIns="0" rIns="0" bIns="0" rtlCol="0" anchor="t"/>
          <a:lstStyle/>
          <a:p>
            <a:pPr marL="0" indent="0" algn="l">
              <a:lnSpc>
                <a:spcPts val="1900"/>
              </a:lnSpc>
              <a:buNone/>
            </a:pPr>
            <a:r>
              <a:rPr lang="en-US" sz="1550" b="1" dirty="0">
                <a:solidFill>
                  <a:srgbClr val="2E3C4E"/>
                </a:solidFill>
                <a:latin typeface="Barlow Bold" pitchFamily="34" charset="0"/>
                <a:ea typeface="Barlow Bold" pitchFamily="34" charset="-122"/>
                <a:cs typeface="Barlow Bold" pitchFamily="34" charset="-120"/>
              </a:rPr>
              <a:t>Crawford's Critical Examples</a:t>
            </a:r>
            <a:endParaRPr lang="en-US" sz="1550" dirty="0"/>
          </a:p>
        </p:txBody>
      </p:sp>
      <p:sp>
        <p:nvSpPr>
          <p:cNvPr id="6" name="Shape 4"/>
          <p:cNvSpPr/>
          <p:nvPr/>
        </p:nvSpPr>
        <p:spPr>
          <a:xfrm>
            <a:off x="1103471" y="3357205"/>
            <a:ext cx="2955488" cy="2178129"/>
          </a:xfrm>
          <a:prstGeom prst="roundRect">
            <a:avLst>
              <a:gd name="adj" fmla="val 10307"/>
            </a:avLst>
          </a:prstGeom>
          <a:solidFill>
            <a:srgbClr val="D4E9F7"/>
          </a:solidFill>
          <a:ln w="7620">
            <a:solidFill>
              <a:srgbClr val="BACFDD"/>
            </a:solidFill>
            <a:prstDash val="solid"/>
          </a:ln>
        </p:spPr>
        <p:txBody>
          <a:bodyPr/>
          <a:lstStyle/>
          <a:p>
            <a:endParaRPr lang="en-GB"/>
          </a:p>
        </p:txBody>
      </p:sp>
      <p:sp>
        <p:nvSpPr>
          <p:cNvPr id="7" name="Text 5"/>
          <p:cNvSpPr/>
          <p:nvPr/>
        </p:nvSpPr>
        <p:spPr>
          <a:xfrm>
            <a:off x="1260753" y="3514487"/>
            <a:ext cx="1969294" cy="246102"/>
          </a:xfrm>
          <a:prstGeom prst="rect">
            <a:avLst/>
          </a:prstGeom>
          <a:noFill/>
          <a:ln/>
        </p:spPr>
        <p:txBody>
          <a:bodyPr wrap="none" lIns="0" tIns="0" rIns="0" bIns="0" rtlCol="0" anchor="t"/>
          <a:lstStyle/>
          <a:p>
            <a:pPr marL="0" indent="0" algn="l">
              <a:lnSpc>
                <a:spcPts val="1900"/>
              </a:lnSpc>
              <a:buNone/>
            </a:pPr>
            <a:r>
              <a:rPr lang="en-US" sz="1550" b="1" dirty="0">
                <a:solidFill>
                  <a:srgbClr val="384653"/>
                </a:solidFill>
                <a:latin typeface="Barlow Bold" pitchFamily="34" charset="0"/>
                <a:ea typeface="Barlow Bold" pitchFamily="34" charset="-122"/>
                <a:cs typeface="Barlow Bold" pitchFamily="34" charset="-120"/>
              </a:rPr>
              <a:t>Nationalism</a:t>
            </a:r>
            <a:endParaRPr lang="en-US" sz="1550" dirty="0"/>
          </a:p>
        </p:txBody>
      </p:sp>
      <p:sp>
        <p:nvSpPr>
          <p:cNvPr id="8" name="Text 6"/>
          <p:cNvSpPr/>
          <p:nvPr/>
        </p:nvSpPr>
        <p:spPr>
          <a:xfrm>
            <a:off x="1260753" y="3878699"/>
            <a:ext cx="2640925" cy="1499354"/>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Nations possess sacred texts (constitutions), rituals (flag ceremonies), martyrs, and transcendent narratives of origin and destiny. Robert Bellah's concept of "civil religion" formalises this analogy.</a:t>
            </a:r>
            <a:endParaRPr lang="en-US" sz="1150" dirty="0"/>
          </a:p>
        </p:txBody>
      </p:sp>
      <p:sp>
        <p:nvSpPr>
          <p:cNvPr id="9" name="Shape 7"/>
          <p:cNvSpPr/>
          <p:nvPr/>
        </p:nvSpPr>
        <p:spPr>
          <a:xfrm>
            <a:off x="4177070" y="3357205"/>
            <a:ext cx="2955608" cy="2178129"/>
          </a:xfrm>
          <a:prstGeom prst="roundRect">
            <a:avLst>
              <a:gd name="adj" fmla="val 10307"/>
            </a:avLst>
          </a:prstGeom>
          <a:solidFill>
            <a:srgbClr val="D4E9F7"/>
          </a:solidFill>
          <a:ln w="7620">
            <a:solidFill>
              <a:srgbClr val="BACFDD"/>
            </a:solidFill>
            <a:prstDash val="solid"/>
          </a:ln>
        </p:spPr>
        <p:txBody>
          <a:bodyPr/>
          <a:lstStyle/>
          <a:p>
            <a:endParaRPr lang="en-GB"/>
          </a:p>
        </p:txBody>
      </p:sp>
      <p:sp>
        <p:nvSpPr>
          <p:cNvPr id="10" name="Text 8"/>
          <p:cNvSpPr/>
          <p:nvPr/>
        </p:nvSpPr>
        <p:spPr>
          <a:xfrm>
            <a:off x="4334351" y="3514487"/>
            <a:ext cx="1969294" cy="246102"/>
          </a:xfrm>
          <a:prstGeom prst="rect">
            <a:avLst/>
          </a:prstGeom>
          <a:noFill/>
          <a:ln/>
        </p:spPr>
        <p:txBody>
          <a:bodyPr wrap="none" lIns="0" tIns="0" rIns="0" bIns="0" rtlCol="0" anchor="t"/>
          <a:lstStyle/>
          <a:p>
            <a:pPr marL="0" indent="0" algn="l">
              <a:lnSpc>
                <a:spcPts val="1900"/>
              </a:lnSpc>
              <a:buNone/>
            </a:pPr>
            <a:r>
              <a:rPr lang="en-US" sz="1550" b="1" dirty="0">
                <a:solidFill>
                  <a:srgbClr val="384653"/>
                </a:solidFill>
                <a:latin typeface="Barlow Bold" pitchFamily="34" charset="0"/>
                <a:ea typeface="Barlow Bold" pitchFamily="34" charset="-122"/>
                <a:cs typeface="Barlow Bold" pitchFamily="34" charset="-120"/>
              </a:rPr>
              <a:t>Marxism</a:t>
            </a:r>
            <a:endParaRPr lang="en-US" sz="1550" dirty="0"/>
          </a:p>
        </p:txBody>
      </p:sp>
      <p:sp>
        <p:nvSpPr>
          <p:cNvPr id="11" name="Text 9"/>
          <p:cNvSpPr/>
          <p:nvPr/>
        </p:nvSpPr>
        <p:spPr>
          <a:xfrm>
            <a:off x="4334351" y="3878699"/>
            <a:ext cx="2641044" cy="1285161"/>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Marxism offers an eschatological narrative, a moral vision of redemption, sacred texts, and a community of committed adherents — structurally mirroring religious tradition.</a:t>
            </a:r>
            <a:endParaRPr lang="en-US" sz="1150" dirty="0"/>
          </a:p>
        </p:txBody>
      </p:sp>
      <p:sp>
        <p:nvSpPr>
          <p:cNvPr id="12" name="Shape 10"/>
          <p:cNvSpPr/>
          <p:nvPr/>
        </p:nvSpPr>
        <p:spPr>
          <a:xfrm>
            <a:off x="1103471" y="5653445"/>
            <a:ext cx="6029206" cy="1321356"/>
          </a:xfrm>
          <a:prstGeom prst="roundRect">
            <a:avLst>
              <a:gd name="adj" fmla="val 16990"/>
            </a:avLst>
          </a:prstGeom>
          <a:solidFill>
            <a:srgbClr val="D4E9F7"/>
          </a:solidFill>
          <a:ln w="7620">
            <a:solidFill>
              <a:srgbClr val="BACFDD"/>
            </a:solidFill>
            <a:prstDash val="solid"/>
          </a:ln>
        </p:spPr>
        <p:txBody>
          <a:bodyPr/>
          <a:lstStyle/>
          <a:p>
            <a:endParaRPr lang="en-GB"/>
          </a:p>
        </p:txBody>
      </p:sp>
      <p:sp>
        <p:nvSpPr>
          <p:cNvPr id="13" name="Text 11"/>
          <p:cNvSpPr/>
          <p:nvPr/>
        </p:nvSpPr>
        <p:spPr>
          <a:xfrm>
            <a:off x="1260753" y="5810726"/>
            <a:ext cx="1969294" cy="246102"/>
          </a:xfrm>
          <a:prstGeom prst="rect">
            <a:avLst/>
          </a:prstGeom>
          <a:noFill/>
          <a:ln/>
        </p:spPr>
        <p:txBody>
          <a:bodyPr wrap="none" lIns="0" tIns="0" rIns="0" bIns="0" rtlCol="0" anchor="t"/>
          <a:lstStyle/>
          <a:p>
            <a:pPr marL="0" indent="0" algn="l">
              <a:lnSpc>
                <a:spcPts val="1900"/>
              </a:lnSpc>
              <a:buNone/>
            </a:pPr>
            <a:r>
              <a:rPr lang="en-US" sz="1550" b="1" dirty="0">
                <a:solidFill>
                  <a:srgbClr val="384653"/>
                </a:solidFill>
                <a:latin typeface="Barlow Bold" pitchFamily="34" charset="0"/>
                <a:ea typeface="Barlow Bold" pitchFamily="34" charset="-122"/>
                <a:cs typeface="Barlow Bold" pitchFamily="34" charset="-120"/>
              </a:rPr>
              <a:t>Football Culture</a:t>
            </a:r>
            <a:endParaRPr lang="en-US" sz="1550" dirty="0"/>
          </a:p>
        </p:txBody>
      </p:sp>
      <p:sp>
        <p:nvSpPr>
          <p:cNvPr id="14" name="Text 12"/>
          <p:cNvSpPr/>
          <p:nvPr/>
        </p:nvSpPr>
        <p:spPr>
          <a:xfrm>
            <a:off x="1260753" y="6174938"/>
            <a:ext cx="5714643" cy="642580"/>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Football fandom exhibits communal rituals, sacred spaces (stadia), collective effervescence, and quasi-liturgical repetition — features Durkheim associated with religious life.</a:t>
            </a:r>
            <a:endParaRPr lang="en-US" sz="1150" dirty="0"/>
          </a:p>
        </p:txBody>
      </p:sp>
      <p:sp>
        <p:nvSpPr>
          <p:cNvPr id="15" name="Text 13"/>
          <p:cNvSpPr/>
          <p:nvPr/>
        </p:nvSpPr>
        <p:spPr>
          <a:xfrm>
            <a:off x="7505343" y="2978229"/>
            <a:ext cx="1969294" cy="246102"/>
          </a:xfrm>
          <a:prstGeom prst="rect">
            <a:avLst/>
          </a:prstGeom>
          <a:noFill/>
          <a:ln/>
        </p:spPr>
        <p:txBody>
          <a:bodyPr wrap="none" lIns="0" tIns="0" rIns="0" bIns="0" rtlCol="0" anchor="t"/>
          <a:lstStyle/>
          <a:p>
            <a:pPr marL="0" indent="0" algn="l">
              <a:lnSpc>
                <a:spcPts val="1900"/>
              </a:lnSpc>
              <a:buNone/>
            </a:pPr>
            <a:r>
              <a:rPr lang="en-US" sz="1550" b="1" dirty="0">
                <a:solidFill>
                  <a:srgbClr val="2E3C4E"/>
                </a:solidFill>
                <a:latin typeface="Barlow Bold" pitchFamily="34" charset="0"/>
                <a:ea typeface="Barlow Bold" pitchFamily="34" charset="-122"/>
                <a:cs typeface="Barlow Bold" pitchFamily="34" charset="-120"/>
              </a:rPr>
              <a:t>Analytical Reflection</a:t>
            </a:r>
            <a:endParaRPr lang="en-US" sz="1550" dirty="0"/>
          </a:p>
        </p:txBody>
      </p:sp>
      <p:sp>
        <p:nvSpPr>
          <p:cNvPr id="16" name="Text 14"/>
          <p:cNvSpPr/>
          <p:nvPr/>
        </p:nvSpPr>
        <p:spPr>
          <a:xfrm>
            <a:off x="7505343" y="3342442"/>
            <a:ext cx="6029206" cy="1070967"/>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Crawford's critical treatment of these examples anticipates contemporary debates in religious studies about </a:t>
            </a:r>
            <a:r>
              <a:rPr lang="en-US" sz="1150" b="1" dirty="0">
                <a:solidFill>
                  <a:srgbClr val="384653"/>
                </a:solidFill>
                <a:latin typeface="Montserrat" pitchFamily="34" charset="0"/>
                <a:ea typeface="Montserrat" pitchFamily="34" charset="-122"/>
                <a:cs typeface="Montserrat" pitchFamily="34" charset="-120"/>
              </a:rPr>
              <a:t>civil religion</a:t>
            </a:r>
            <a:r>
              <a:rPr lang="en-US" sz="1150" dirty="0">
                <a:solidFill>
                  <a:srgbClr val="384653"/>
                </a:solidFill>
                <a:latin typeface="Montserrat" pitchFamily="34" charset="0"/>
                <a:ea typeface="Montserrat" pitchFamily="34" charset="-122"/>
                <a:cs typeface="Montserrat" pitchFamily="34" charset="-120"/>
              </a:rPr>
              <a:t>, </a:t>
            </a:r>
            <a:r>
              <a:rPr lang="en-US" sz="1150" b="1" dirty="0">
                <a:solidFill>
                  <a:srgbClr val="384653"/>
                </a:solidFill>
                <a:latin typeface="Montserrat" pitchFamily="34" charset="0"/>
                <a:ea typeface="Montserrat" pitchFamily="34" charset="-122"/>
                <a:cs typeface="Montserrat" pitchFamily="34" charset="-120"/>
              </a:rPr>
              <a:t>implicit religion</a:t>
            </a:r>
            <a:r>
              <a:rPr lang="en-US" sz="1150" dirty="0">
                <a:solidFill>
                  <a:srgbClr val="384653"/>
                </a:solidFill>
                <a:latin typeface="Montserrat" pitchFamily="34" charset="0"/>
                <a:ea typeface="Montserrat" pitchFamily="34" charset="-122"/>
                <a:cs typeface="Montserrat" pitchFamily="34" charset="-120"/>
              </a:rPr>
              <a:t>, and </a:t>
            </a:r>
            <a:r>
              <a:rPr lang="en-US" sz="1150" b="1" dirty="0">
                <a:solidFill>
                  <a:srgbClr val="384653"/>
                </a:solidFill>
                <a:latin typeface="Montserrat" pitchFamily="34" charset="0"/>
                <a:ea typeface="Montserrat" pitchFamily="34" charset="-122"/>
                <a:cs typeface="Montserrat" pitchFamily="34" charset="-120"/>
              </a:rPr>
              <a:t>quasi-religions</a:t>
            </a:r>
            <a:r>
              <a:rPr lang="en-US" sz="1150" dirty="0">
                <a:solidFill>
                  <a:srgbClr val="384653"/>
                </a:solidFill>
                <a:latin typeface="Montserrat" pitchFamily="34" charset="0"/>
                <a:ea typeface="Montserrat" pitchFamily="34" charset="-122"/>
                <a:cs typeface="Montserrat" pitchFamily="34" charset="-120"/>
              </a:rPr>
              <a:t>. His concern is methodological rigour: a definition that cannot differentiate between football and faith may be too porous to function analytically.</a:t>
            </a:r>
            <a:endParaRPr lang="en-US" sz="1150" dirty="0"/>
          </a:p>
        </p:txBody>
      </p:sp>
      <p:sp>
        <p:nvSpPr>
          <p:cNvPr id="17" name="Text 15"/>
          <p:cNvSpPr/>
          <p:nvPr/>
        </p:nvSpPr>
        <p:spPr>
          <a:xfrm>
            <a:off x="7505343" y="4519732"/>
            <a:ext cx="6029206" cy="1285161"/>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However, one might push back against Crawford here. His resistance to broad functional definitions may itself presuppose an </a:t>
            </a:r>
            <a:r>
              <a:rPr lang="en-US" sz="1150" b="1" dirty="0">
                <a:solidFill>
                  <a:srgbClr val="384653"/>
                </a:solidFill>
                <a:latin typeface="Montserrat" pitchFamily="34" charset="0"/>
                <a:ea typeface="Montserrat" pitchFamily="34" charset="-122"/>
                <a:cs typeface="Montserrat" pitchFamily="34" charset="-120"/>
              </a:rPr>
              <a:t>implicit essentialism</a:t>
            </a:r>
            <a:r>
              <a:rPr lang="en-US" sz="1150" dirty="0">
                <a:solidFill>
                  <a:srgbClr val="384653"/>
                </a:solidFill>
                <a:latin typeface="Montserrat" pitchFamily="34" charset="0"/>
                <a:ea typeface="Montserrat" pitchFamily="34" charset="-122"/>
                <a:cs typeface="Montserrat" pitchFamily="34" charset="-120"/>
              </a:rPr>
              <a:t> — the assumption that religion has some irreducible core that distinguishes it from mere social phenomena. If so, Crawford's caution is not purely methodological but is itself a substantive theoretical commitment, one that warrants explicit acknowledgement and justification.</a:t>
            </a:r>
            <a:endParaRPr lang="en-US" sz="1150" dirty="0"/>
          </a:p>
        </p:txBody>
      </p:sp>
      <p:sp>
        <p:nvSpPr>
          <p:cNvPr id="18" name="Text 16"/>
          <p:cNvSpPr/>
          <p:nvPr/>
        </p:nvSpPr>
        <p:spPr>
          <a:xfrm>
            <a:off x="7505343" y="5911215"/>
            <a:ext cx="6029206" cy="856774"/>
          </a:xfrm>
          <a:prstGeom prst="rect">
            <a:avLst/>
          </a:prstGeom>
          <a:noFill/>
          <a:ln/>
        </p:spPr>
        <p:txBody>
          <a:bodyPr wrap="square" lIns="0" tIns="0" rIns="0" bIns="0" rtlCol="0" anchor="t"/>
          <a:lstStyle/>
          <a:p>
            <a:pPr marL="0" indent="0" algn="l">
              <a:lnSpc>
                <a:spcPts val="1650"/>
              </a:lnSpc>
              <a:buNone/>
            </a:pPr>
            <a:r>
              <a:rPr lang="en-US" sz="1150" dirty="0">
                <a:solidFill>
                  <a:srgbClr val="384653"/>
                </a:solidFill>
                <a:latin typeface="Montserrat" pitchFamily="34" charset="0"/>
                <a:ea typeface="Montserrat" pitchFamily="34" charset="-122"/>
                <a:cs typeface="Montserrat" pitchFamily="34" charset="-120"/>
              </a:rPr>
              <a:t>Furthermore, the very fact that nationalism and football </a:t>
            </a:r>
            <a:r>
              <a:rPr lang="en-US" sz="1150" i="1" dirty="0">
                <a:solidFill>
                  <a:srgbClr val="384653"/>
                </a:solidFill>
                <a:latin typeface="Montserrat" pitchFamily="34" charset="0"/>
                <a:ea typeface="Montserrat" pitchFamily="34" charset="-122"/>
                <a:cs typeface="Montserrat" pitchFamily="34" charset="-120"/>
              </a:rPr>
              <a:t>can</a:t>
            </a:r>
            <a:r>
              <a:rPr lang="en-US" sz="1150" dirty="0">
                <a:solidFill>
                  <a:srgbClr val="384653"/>
                </a:solidFill>
                <a:latin typeface="Montserrat" pitchFamily="34" charset="0"/>
                <a:ea typeface="Montserrat" pitchFamily="34" charset="-122"/>
                <a:cs typeface="Montserrat" pitchFamily="34" charset="-120"/>
              </a:rPr>
              <a:t> be described in religious terms raises a deeper question: perhaps the sacred is not confined to formally designated religious institutions, and attempts to police the boundary between "religion" and "non-religion" are themselves culturally conditioned.</a:t>
            </a:r>
            <a:endParaRPr lang="en-US" sz="11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48891" y="1196221"/>
            <a:ext cx="6495693" cy="533638"/>
          </a:xfrm>
          <a:prstGeom prst="rect">
            <a:avLst/>
          </a:prstGeom>
          <a:noFill/>
          <a:ln/>
        </p:spPr>
        <p:txBody>
          <a:bodyPr wrap="none" lIns="0" tIns="0" rIns="0" bIns="0" rtlCol="0" anchor="t"/>
          <a:lstStyle/>
          <a:p>
            <a:pPr marL="0" indent="0" algn="l">
              <a:lnSpc>
                <a:spcPts val="4200"/>
              </a:lnSpc>
              <a:buNone/>
            </a:pPr>
            <a:r>
              <a:rPr lang="en-US" sz="3350" b="1" dirty="0">
                <a:solidFill>
                  <a:srgbClr val="2E3C4E"/>
                </a:solidFill>
                <a:latin typeface="Barlow Bold" pitchFamily="34" charset="0"/>
                <a:ea typeface="Barlow Bold" pitchFamily="34" charset="-122"/>
                <a:cs typeface="Barlow Bold" pitchFamily="34" charset="-120"/>
              </a:rPr>
              <a:t>Chapter 1: Key Theoretical Tension</a:t>
            </a:r>
            <a:endParaRPr lang="en-US" sz="3350" dirty="0"/>
          </a:p>
        </p:txBody>
      </p:sp>
      <p:sp>
        <p:nvSpPr>
          <p:cNvPr id="3" name="Text 1"/>
          <p:cNvSpPr/>
          <p:nvPr/>
        </p:nvSpPr>
        <p:spPr>
          <a:xfrm>
            <a:off x="648891" y="1785342"/>
            <a:ext cx="3730943" cy="266819"/>
          </a:xfrm>
          <a:prstGeom prst="rect">
            <a:avLst/>
          </a:prstGeom>
          <a:noFill/>
          <a:ln/>
        </p:spPr>
        <p:txBody>
          <a:bodyPr wrap="none" lIns="0" tIns="0" rIns="0" bIns="0" rtlCol="0" anchor="t"/>
          <a:lstStyle/>
          <a:p>
            <a:pPr marL="0" indent="0" algn="l">
              <a:lnSpc>
                <a:spcPts val="2100"/>
              </a:lnSpc>
              <a:buNone/>
            </a:pPr>
            <a:r>
              <a:rPr lang="en-US" sz="1650" b="1" dirty="0">
                <a:solidFill>
                  <a:srgbClr val="2E3C4E"/>
                </a:solidFill>
                <a:latin typeface="Barlow Bold" pitchFamily="34" charset="0"/>
                <a:ea typeface="Barlow Bold" pitchFamily="34" charset="-122"/>
                <a:cs typeface="Barlow Bold" pitchFamily="34" charset="-120"/>
              </a:rPr>
              <a:t>The Deliberate Suspension of Definition</a:t>
            </a:r>
            <a:endParaRPr lang="en-US" sz="1650" dirty="0"/>
          </a:p>
        </p:txBody>
      </p:sp>
      <p:sp>
        <p:nvSpPr>
          <p:cNvPr id="4" name="Text 2"/>
          <p:cNvSpPr/>
          <p:nvPr/>
        </p:nvSpPr>
        <p:spPr>
          <a:xfrm>
            <a:off x="648891" y="2399228"/>
            <a:ext cx="3953232" cy="266819"/>
          </a:xfrm>
          <a:prstGeom prst="rect">
            <a:avLst/>
          </a:prstGeom>
          <a:noFill/>
          <a:ln/>
        </p:spPr>
        <p:txBody>
          <a:bodyPr wrap="none" lIns="0" tIns="0" rIns="0" bIns="0" rtlCol="0" anchor="t"/>
          <a:lstStyle/>
          <a:p>
            <a:pPr marL="0" indent="0" algn="l">
              <a:lnSpc>
                <a:spcPts val="2100"/>
              </a:lnSpc>
              <a:buNone/>
            </a:pPr>
            <a:r>
              <a:rPr lang="en-US" sz="1650" b="1" dirty="0">
                <a:solidFill>
                  <a:srgbClr val="2E3C4E"/>
                </a:solidFill>
                <a:latin typeface="Barlow Bold" pitchFamily="34" charset="0"/>
                <a:ea typeface="Barlow Bold" pitchFamily="34" charset="-122"/>
                <a:cs typeface="Barlow Bold" pitchFamily="34" charset="-120"/>
              </a:rPr>
              <a:t>Crawford's Conclusion: No Final Definition</a:t>
            </a:r>
            <a:endParaRPr lang="en-US" sz="1650" dirty="0"/>
          </a:p>
        </p:txBody>
      </p:sp>
      <p:sp>
        <p:nvSpPr>
          <p:cNvPr id="5" name="Text 3"/>
          <p:cNvSpPr/>
          <p:nvPr/>
        </p:nvSpPr>
        <p:spPr>
          <a:xfrm>
            <a:off x="648891" y="2804874"/>
            <a:ext cx="6468428" cy="2167771"/>
          </a:xfrm>
          <a:prstGeom prst="rect">
            <a:avLst/>
          </a:prstGeom>
          <a:noFill/>
          <a:ln/>
        </p:spPr>
        <p:txBody>
          <a:bodyPr wrap="square" lIns="0" tIns="0" rIns="0" bIns="0" rtlCol="0" anchor="t"/>
          <a:lstStyle/>
          <a:p>
            <a:pPr marL="0" indent="0" algn="l">
              <a:lnSpc>
                <a:spcPts val="1850"/>
              </a:lnSpc>
              <a:buNone/>
            </a:pPr>
            <a:r>
              <a:rPr lang="en-US" sz="1250" dirty="0">
                <a:solidFill>
                  <a:srgbClr val="384653"/>
                </a:solidFill>
                <a:latin typeface="Montserrat" pitchFamily="34" charset="0"/>
                <a:ea typeface="Montserrat" pitchFamily="34" charset="-122"/>
                <a:cs typeface="Montserrat" pitchFamily="34" charset="-120"/>
              </a:rPr>
              <a:t>Remarkably, Crawford concludes Chapter 1 without proposing a definitive account of what religion is. Rather than resolving the tensions he has surveyed, he suggests three important methodological claims. First, competing definitions may be </a:t>
            </a:r>
            <a:r>
              <a:rPr lang="en-US" sz="1250" b="1" dirty="0">
                <a:solidFill>
                  <a:srgbClr val="384653"/>
                </a:solidFill>
                <a:latin typeface="Montserrat" pitchFamily="34" charset="0"/>
                <a:ea typeface="Montserrat" pitchFamily="34" charset="-122"/>
                <a:cs typeface="Montserrat" pitchFamily="34" charset="-120"/>
              </a:rPr>
              <a:t>complementary</a:t>
            </a:r>
            <a:r>
              <a:rPr lang="en-US" sz="1250" dirty="0">
                <a:solidFill>
                  <a:srgbClr val="384653"/>
                </a:solidFill>
                <a:latin typeface="Montserrat" pitchFamily="34" charset="0"/>
                <a:ea typeface="Montserrat" pitchFamily="34" charset="-122"/>
                <a:cs typeface="Montserrat" pitchFamily="34" charset="-120"/>
              </a:rPr>
              <a:t> rather than mutually exclusive — each illuminating a different dimension of a complex, multi-faceted phenomenon. Second, religion as a subject of study may simply </a:t>
            </a:r>
            <a:r>
              <a:rPr lang="en-US" sz="1250" b="1" dirty="0">
                <a:solidFill>
                  <a:srgbClr val="384653"/>
                </a:solidFill>
                <a:latin typeface="Montserrat" pitchFamily="34" charset="0"/>
                <a:ea typeface="Montserrat" pitchFamily="34" charset="-122"/>
                <a:cs typeface="Montserrat" pitchFamily="34" charset="-120"/>
              </a:rPr>
              <a:t>resist reduction</a:t>
            </a:r>
            <a:r>
              <a:rPr lang="en-US" sz="1250" dirty="0">
                <a:solidFill>
                  <a:srgbClr val="384653"/>
                </a:solidFill>
                <a:latin typeface="Montserrat" pitchFamily="34" charset="0"/>
                <a:ea typeface="Montserrat" pitchFamily="34" charset="-122"/>
                <a:cs typeface="Montserrat" pitchFamily="34" charset="-120"/>
              </a:rPr>
              <a:t> to any single formula. Third, arriving at a definitive definition may be </a:t>
            </a:r>
            <a:r>
              <a:rPr lang="en-US" sz="1250" b="1" dirty="0">
                <a:solidFill>
                  <a:srgbClr val="384653"/>
                </a:solidFill>
                <a:latin typeface="Montserrat" pitchFamily="34" charset="0"/>
                <a:ea typeface="Montserrat" pitchFamily="34" charset="-122"/>
                <a:cs typeface="Montserrat" pitchFamily="34" charset="-120"/>
              </a:rPr>
              <a:t>premature</a:t>
            </a:r>
            <a:r>
              <a:rPr lang="en-US" sz="1250" dirty="0">
                <a:solidFill>
                  <a:srgbClr val="384653"/>
                </a:solidFill>
                <a:latin typeface="Montserrat" pitchFamily="34" charset="0"/>
                <a:ea typeface="Montserrat" pitchFamily="34" charset="-122"/>
                <a:cs typeface="Montserrat" pitchFamily="34" charset="-120"/>
              </a:rPr>
              <a:t> — the scholarly conversation is ongoing, and premature closure risks foreclosing important questions.</a:t>
            </a:r>
            <a:endParaRPr lang="en-US" sz="1250" dirty="0"/>
          </a:p>
        </p:txBody>
      </p:sp>
      <p:sp>
        <p:nvSpPr>
          <p:cNvPr id="6" name="Text 4"/>
          <p:cNvSpPr/>
          <p:nvPr/>
        </p:nvSpPr>
        <p:spPr>
          <a:xfrm>
            <a:off x="648891" y="5097542"/>
            <a:ext cx="6468428" cy="1445181"/>
          </a:xfrm>
          <a:prstGeom prst="rect">
            <a:avLst/>
          </a:prstGeom>
          <a:noFill/>
          <a:ln/>
        </p:spPr>
        <p:txBody>
          <a:bodyPr wrap="square" lIns="0" tIns="0" rIns="0" bIns="0" rtlCol="0" anchor="t"/>
          <a:lstStyle/>
          <a:p>
            <a:pPr marL="0" indent="0" algn="l">
              <a:lnSpc>
                <a:spcPts val="1850"/>
              </a:lnSpc>
              <a:buNone/>
            </a:pPr>
            <a:r>
              <a:rPr lang="en-US" sz="1250" dirty="0">
                <a:solidFill>
                  <a:srgbClr val="384653"/>
                </a:solidFill>
                <a:latin typeface="Montserrat" pitchFamily="34" charset="0"/>
                <a:ea typeface="Montserrat" pitchFamily="34" charset="-122"/>
                <a:cs typeface="Montserrat" pitchFamily="34" charset="-120"/>
              </a:rPr>
              <a:t>In adopting this stance, Crawford echoes the methodological caution of </a:t>
            </a:r>
            <a:r>
              <a:rPr lang="en-US" sz="1250" b="1" dirty="0">
                <a:solidFill>
                  <a:srgbClr val="384653"/>
                </a:solidFill>
                <a:latin typeface="Montserrat" pitchFamily="34" charset="0"/>
                <a:ea typeface="Montserrat" pitchFamily="34" charset="-122"/>
                <a:cs typeface="Montserrat" pitchFamily="34" charset="-120"/>
              </a:rPr>
              <a:t>Max Weber</a:t>
            </a:r>
            <a:r>
              <a:rPr lang="en-US" sz="1250" dirty="0">
                <a:solidFill>
                  <a:srgbClr val="384653"/>
                </a:solidFill>
                <a:latin typeface="Montserrat" pitchFamily="34" charset="0"/>
                <a:ea typeface="Montserrat" pitchFamily="34" charset="-122"/>
                <a:cs typeface="Montserrat" pitchFamily="34" charset="-120"/>
              </a:rPr>
              <a:t>, who famously advised against defining religion at the outset of sociological inquiry, preferring to allow the category to emerge inductively from the phenomena under study. For Weber, imposing a definition at the start risks distorting the evidence to fit the framework rather than developing the framework in response to the evidence.</a:t>
            </a:r>
            <a:endParaRPr lang="en-US" sz="1250" dirty="0"/>
          </a:p>
        </p:txBody>
      </p:sp>
      <p:sp>
        <p:nvSpPr>
          <p:cNvPr id="7" name="Shape 5"/>
          <p:cNvSpPr/>
          <p:nvPr/>
        </p:nvSpPr>
        <p:spPr>
          <a:xfrm>
            <a:off x="7403902" y="2260402"/>
            <a:ext cx="6702028" cy="4772978"/>
          </a:xfrm>
          <a:prstGeom prst="roundRect">
            <a:avLst>
              <a:gd name="adj" fmla="val 8158"/>
            </a:avLst>
          </a:prstGeom>
          <a:solidFill>
            <a:srgbClr val="063E5F"/>
          </a:solidFill>
          <a:ln/>
        </p:spPr>
        <p:txBody>
          <a:bodyPr/>
          <a:lstStyle/>
          <a:p>
            <a:endParaRPr lang="en-GB"/>
          </a:p>
        </p:txBody>
      </p:sp>
      <p:sp>
        <p:nvSpPr>
          <p:cNvPr id="8" name="Text 6"/>
          <p:cNvSpPr/>
          <p:nvPr/>
        </p:nvSpPr>
        <p:spPr>
          <a:xfrm>
            <a:off x="7566065" y="2399228"/>
            <a:ext cx="6179582" cy="266819"/>
          </a:xfrm>
          <a:prstGeom prst="rect">
            <a:avLst/>
          </a:prstGeom>
          <a:noFill/>
          <a:ln/>
        </p:spPr>
        <p:txBody>
          <a:bodyPr wrap="none" lIns="0" tIns="0" rIns="0" bIns="0" rtlCol="0" anchor="t"/>
          <a:lstStyle/>
          <a:p>
            <a:pPr marL="0" indent="0" algn="l">
              <a:lnSpc>
                <a:spcPts val="2100"/>
              </a:lnSpc>
              <a:buNone/>
            </a:pPr>
            <a:r>
              <a:rPr lang="en-US" sz="1650" b="1" dirty="0">
                <a:solidFill>
                  <a:srgbClr val="FFFFFF"/>
                </a:solidFill>
                <a:latin typeface="Barlow Bold" pitchFamily="34" charset="0"/>
                <a:ea typeface="Barlow Bold" pitchFamily="34" charset="-122"/>
                <a:cs typeface="Barlow Bold" pitchFamily="34" charset="-120"/>
              </a:rPr>
              <a:t>Critical Reflection: Honest Caution or Methodological Vagueness?</a:t>
            </a:r>
            <a:endParaRPr lang="en-US" sz="1650" dirty="0"/>
          </a:p>
        </p:txBody>
      </p:sp>
      <p:sp>
        <p:nvSpPr>
          <p:cNvPr id="9" name="Text 7"/>
          <p:cNvSpPr/>
          <p:nvPr/>
        </p:nvSpPr>
        <p:spPr>
          <a:xfrm>
            <a:off x="7566065" y="2804874"/>
            <a:ext cx="6377702" cy="963454"/>
          </a:xfrm>
          <a:prstGeom prst="rect">
            <a:avLst/>
          </a:prstGeom>
          <a:noFill/>
          <a:ln/>
        </p:spPr>
        <p:txBody>
          <a:bodyPr wrap="square" lIns="0" tIns="0" rIns="0" bIns="0" rtlCol="0" anchor="t"/>
          <a:lstStyle/>
          <a:p>
            <a:pPr marL="0" indent="0" algn="l">
              <a:lnSpc>
                <a:spcPts val="1850"/>
              </a:lnSpc>
              <a:buNone/>
            </a:pPr>
            <a:r>
              <a:rPr lang="en-US" sz="1250" dirty="0">
                <a:solidFill>
                  <a:srgbClr val="FFFFFF"/>
                </a:solidFill>
                <a:latin typeface="Montserrat" pitchFamily="34" charset="0"/>
                <a:ea typeface="Montserrat" pitchFamily="34" charset="-122"/>
                <a:cs typeface="Montserrat" pitchFamily="34" charset="-120"/>
              </a:rPr>
              <a:t>Crawford's suspension of definition is, in one sense, </a:t>
            </a:r>
            <a:r>
              <a:rPr lang="en-US" sz="1250" b="1" dirty="0">
                <a:solidFill>
                  <a:srgbClr val="FFFFFF"/>
                </a:solidFill>
                <a:latin typeface="Montserrat" pitchFamily="34" charset="0"/>
                <a:ea typeface="Montserrat" pitchFamily="34" charset="-122"/>
                <a:cs typeface="Montserrat" pitchFamily="34" charset="-120"/>
              </a:rPr>
              <a:t>intellectually honest</a:t>
            </a:r>
            <a:r>
              <a:rPr lang="en-US" sz="1250" dirty="0">
                <a:solidFill>
                  <a:srgbClr val="FFFFFF"/>
                </a:solidFill>
                <a:latin typeface="Montserrat" pitchFamily="34" charset="0"/>
                <a:ea typeface="Montserrat" pitchFamily="34" charset="-122"/>
                <a:cs typeface="Montserrat" pitchFamily="34" charset="-120"/>
              </a:rPr>
              <a:t>. It reflects the genuine complexity of the subject and resists the temptation to impose artificial clarity. It demonstrates epistemological humility and methodological sophistication.</a:t>
            </a:r>
            <a:endParaRPr lang="en-US" sz="1250" dirty="0"/>
          </a:p>
        </p:txBody>
      </p:sp>
      <p:sp>
        <p:nvSpPr>
          <p:cNvPr id="10" name="Text 8"/>
          <p:cNvSpPr/>
          <p:nvPr/>
        </p:nvSpPr>
        <p:spPr>
          <a:xfrm>
            <a:off x="7566065" y="3893225"/>
            <a:ext cx="6377702" cy="1445181"/>
          </a:xfrm>
          <a:prstGeom prst="rect">
            <a:avLst/>
          </a:prstGeom>
          <a:noFill/>
          <a:ln/>
        </p:spPr>
        <p:txBody>
          <a:bodyPr wrap="square" lIns="0" tIns="0" rIns="0" bIns="0" rtlCol="0" anchor="t"/>
          <a:lstStyle/>
          <a:p>
            <a:pPr marL="0" indent="0" algn="l">
              <a:lnSpc>
                <a:spcPts val="1850"/>
              </a:lnSpc>
              <a:buNone/>
            </a:pPr>
            <a:r>
              <a:rPr lang="en-US" sz="1250" dirty="0">
                <a:solidFill>
                  <a:srgbClr val="FFFFFF"/>
                </a:solidFill>
                <a:latin typeface="Montserrat" pitchFamily="34" charset="0"/>
                <a:ea typeface="Montserrat" pitchFamily="34" charset="-122"/>
                <a:cs typeface="Montserrat" pitchFamily="34" charset="-120"/>
              </a:rPr>
              <a:t>However, one might legitimately question whether this suspension risks becoming a form of </a:t>
            </a:r>
            <a:r>
              <a:rPr lang="en-US" sz="1250" b="1" dirty="0">
                <a:solidFill>
                  <a:srgbClr val="FFFFFF"/>
                </a:solidFill>
                <a:latin typeface="Montserrat" pitchFamily="34" charset="0"/>
                <a:ea typeface="Montserrat" pitchFamily="34" charset="-122"/>
                <a:cs typeface="Montserrat" pitchFamily="34" charset="-120"/>
              </a:rPr>
              <a:t>methodological vagueness</a:t>
            </a:r>
            <a:r>
              <a:rPr lang="en-US" sz="1250" dirty="0">
                <a:solidFill>
                  <a:srgbClr val="FFFFFF"/>
                </a:solidFill>
                <a:latin typeface="Montserrat" pitchFamily="34" charset="0"/>
                <a:ea typeface="Montserrat" pitchFamily="34" charset="-122"/>
                <a:cs typeface="Montserrat" pitchFamily="34" charset="-120"/>
              </a:rPr>
              <a:t>. If the study of religion proceeds without any working definition, how does the scholar demarcate the object of enquiry? Without some provisional boundary, religious studies risks either infinite expansion (encompassing everything that functions like religion) or arbitrary restriction (privileging familiar traditions).</a:t>
            </a:r>
            <a:endParaRPr lang="en-US" sz="1250" dirty="0"/>
          </a:p>
        </p:txBody>
      </p:sp>
      <p:sp>
        <p:nvSpPr>
          <p:cNvPr id="11" name="Text 9"/>
          <p:cNvSpPr/>
          <p:nvPr/>
        </p:nvSpPr>
        <p:spPr>
          <a:xfrm>
            <a:off x="7566065" y="5463302"/>
            <a:ext cx="6377702" cy="1445181"/>
          </a:xfrm>
          <a:prstGeom prst="rect">
            <a:avLst/>
          </a:prstGeom>
          <a:noFill/>
          <a:ln/>
        </p:spPr>
        <p:txBody>
          <a:bodyPr wrap="square" lIns="0" tIns="0" rIns="0" bIns="0" rtlCol="0" anchor="t"/>
          <a:lstStyle/>
          <a:p>
            <a:pPr marL="0" indent="0" algn="l">
              <a:lnSpc>
                <a:spcPts val="1850"/>
              </a:lnSpc>
              <a:buNone/>
            </a:pPr>
            <a:r>
              <a:rPr lang="en-US" sz="1250" dirty="0">
                <a:solidFill>
                  <a:srgbClr val="FFFFFF"/>
                </a:solidFill>
                <a:latin typeface="Montserrat" pitchFamily="34" charset="0"/>
                <a:ea typeface="Montserrat" pitchFamily="34" charset="-122"/>
                <a:cs typeface="Montserrat" pitchFamily="34" charset="-120"/>
              </a:rPr>
              <a:t>A more constructive alternative — one Crawford does not fully develop — might be to adopt an </a:t>
            </a:r>
            <a:r>
              <a:rPr lang="en-US" sz="1250" b="1" dirty="0">
                <a:solidFill>
                  <a:srgbClr val="FFFFFF"/>
                </a:solidFill>
                <a:latin typeface="Montserrat" pitchFamily="34" charset="0"/>
                <a:ea typeface="Montserrat" pitchFamily="34" charset="-122"/>
                <a:cs typeface="Montserrat" pitchFamily="34" charset="-120"/>
              </a:rPr>
              <a:t>ostensive</a:t>
            </a:r>
            <a:r>
              <a:rPr lang="en-US" sz="1250" dirty="0">
                <a:solidFill>
                  <a:srgbClr val="FFFFFF"/>
                </a:solidFill>
                <a:latin typeface="Montserrat" pitchFamily="34" charset="0"/>
                <a:ea typeface="Montserrat" pitchFamily="34" charset="-122"/>
                <a:cs typeface="Montserrat" pitchFamily="34" charset="-120"/>
              </a:rPr>
              <a:t> or </a:t>
            </a:r>
            <a:r>
              <a:rPr lang="en-US" sz="1250" b="1" dirty="0">
                <a:solidFill>
                  <a:srgbClr val="FFFFFF"/>
                </a:solidFill>
                <a:latin typeface="Montserrat" pitchFamily="34" charset="0"/>
                <a:ea typeface="Montserrat" pitchFamily="34" charset="-122"/>
                <a:cs typeface="Montserrat" pitchFamily="34" charset="-120"/>
              </a:rPr>
              <a:t>family resemblance</a:t>
            </a:r>
            <a:r>
              <a:rPr lang="en-US" sz="1250" dirty="0">
                <a:solidFill>
                  <a:srgbClr val="FFFFFF"/>
                </a:solidFill>
                <a:latin typeface="Montserrat" pitchFamily="34" charset="0"/>
                <a:ea typeface="Montserrat" pitchFamily="34" charset="-122"/>
                <a:cs typeface="Montserrat" pitchFamily="34" charset="-120"/>
              </a:rPr>
              <a:t> approach, following Wittgenstein, in which religion is characterised by overlapping clusters of features without any single feature being necessary or sufficient. This would acknowledge diversity without abandoning the analytical utility of the category altogether.</a:t>
            </a:r>
            <a:endParaRPr lang="en-US" sz="12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2821424" y="1220986"/>
            <a:ext cx="4477941" cy="356116"/>
          </a:xfrm>
          <a:prstGeom prst="rect">
            <a:avLst/>
          </a:prstGeom>
          <a:noFill/>
          <a:ln/>
        </p:spPr>
        <p:txBody>
          <a:bodyPr wrap="none" lIns="0" tIns="0" rIns="0" bIns="0" rtlCol="0" anchor="t"/>
          <a:lstStyle/>
          <a:p>
            <a:pPr marL="0" indent="0" algn="l">
              <a:lnSpc>
                <a:spcPts val="2800"/>
              </a:lnSpc>
              <a:buNone/>
            </a:pPr>
            <a:r>
              <a:rPr lang="en-US" sz="2200" b="1" dirty="0">
                <a:solidFill>
                  <a:srgbClr val="2E3C4E"/>
                </a:solidFill>
                <a:latin typeface="Barlow Bold" pitchFamily="34" charset="0"/>
                <a:ea typeface="Barlow Bold" pitchFamily="34" charset="-122"/>
                <a:cs typeface="Barlow Bold" pitchFamily="34" charset="-120"/>
              </a:rPr>
              <a:t>Chapter 2: How Is Religion Studied?</a:t>
            </a:r>
            <a:endParaRPr lang="en-US" sz="2200" dirty="0"/>
          </a:p>
        </p:txBody>
      </p:sp>
      <p:sp>
        <p:nvSpPr>
          <p:cNvPr id="3" name="Text 1"/>
          <p:cNvSpPr/>
          <p:nvPr/>
        </p:nvSpPr>
        <p:spPr>
          <a:xfrm>
            <a:off x="2821424" y="1601748"/>
            <a:ext cx="3859173" cy="178118"/>
          </a:xfrm>
          <a:prstGeom prst="rect">
            <a:avLst/>
          </a:prstGeom>
          <a:noFill/>
          <a:ln/>
        </p:spPr>
        <p:txBody>
          <a:bodyPr wrap="none" lIns="0" tIns="0" rIns="0" bIns="0" rtlCol="0" anchor="t"/>
          <a:lstStyle/>
          <a:p>
            <a:pPr marL="0" indent="0" algn="l">
              <a:lnSpc>
                <a:spcPts val="1400"/>
              </a:lnSpc>
              <a:buNone/>
            </a:pPr>
            <a:r>
              <a:rPr lang="en-US" sz="1100" b="1" dirty="0">
                <a:solidFill>
                  <a:srgbClr val="2E3C4E"/>
                </a:solidFill>
                <a:latin typeface="Barlow Bold" pitchFamily="34" charset="0"/>
                <a:ea typeface="Barlow Bold" pitchFamily="34" charset="-122"/>
                <a:cs typeface="Barlow Bold" pitchFamily="34" charset="-120"/>
              </a:rPr>
              <a:t>From Definition to Methodology — The Disciplinary Landscape</a:t>
            </a:r>
            <a:endParaRPr lang="en-US" sz="1100" dirty="0"/>
          </a:p>
        </p:txBody>
      </p:sp>
      <p:sp>
        <p:nvSpPr>
          <p:cNvPr id="4" name="Text 2"/>
          <p:cNvSpPr/>
          <p:nvPr/>
        </p:nvSpPr>
        <p:spPr>
          <a:xfrm>
            <a:off x="2821424" y="1872615"/>
            <a:ext cx="8987433" cy="407908"/>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Having exposed the difficulties of defining religion in Chapter 1, Crawford pivots in Chapter 2 to an equally important question: </a:t>
            </a:r>
            <a:r>
              <a:rPr lang="en-US" sz="850" i="1" dirty="0">
                <a:solidFill>
                  <a:srgbClr val="384653"/>
                </a:solidFill>
                <a:latin typeface="Montserrat" pitchFamily="34" charset="0"/>
                <a:ea typeface="Montserrat" pitchFamily="34" charset="-122"/>
                <a:cs typeface="Montserrat" pitchFamily="34" charset="-120"/>
              </a:rPr>
              <a:t>how should religion be studied?</a:t>
            </a:r>
            <a:r>
              <a:rPr lang="en-US" sz="850" dirty="0">
                <a:solidFill>
                  <a:srgbClr val="384653"/>
                </a:solidFill>
                <a:latin typeface="Montserrat" pitchFamily="34" charset="0"/>
                <a:ea typeface="Montserrat" pitchFamily="34" charset="-122"/>
                <a:cs typeface="Montserrat" pitchFamily="34" charset="-120"/>
              </a:rPr>
              <a:t> This methodological turn is itself theoretically significant. It implies that the question of method is not merely procedural but is intimately connected to the question of definition — the tools we use to study religion inevitably shape what we see and what counts as religion in the first place.</a:t>
            </a:r>
            <a:endParaRPr lang="en-US" sz="850" dirty="0"/>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21424" y="2350056"/>
            <a:ext cx="270629" cy="270629"/>
          </a:xfrm>
          <a:prstGeom prst="rect">
            <a:avLst/>
          </a:prstGeom>
        </p:spPr>
      </p:pic>
      <p:sp>
        <p:nvSpPr>
          <p:cNvPr id="6" name="Text 3"/>
          <p:cNvSpPr/>
          <p:nvPr/>
        </p:nvSpPr>
        <p:spPr>
          <a:xfrm>
            <a:off x="2821424" y="2697956"/>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Evolutionary</a:t>
            </a:r>
            <a:endParaRPr lang="en-US" sz="1100" dirty="0"/>
          </a:p>
        </p:txBody>
      </p:sp>
      <p:sp>
        <p:nvSpPr>
          <p:cNvPr id="7" name="Text 4"/>
          <p:cNvSpPr/>
          <p:nvPr/>
        </p:nvSpPr>
        <p:spPr>
          <a:xfrm>
            <a:off x="2821424" y="2913102"/>
            <a:ext cx="4455081" cy="407908"/>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Traces religion from primitive animism to monotheism, associated with 19th-century thinkers such as Auguste Comte and Herbert Spencer. Largely discredited but historically influential.</a:t>
            </a:r>
            <a:endParaRPr lang="en-US" sz="850" dirty="0"/>
          </a:p>
        </p:txBody>
      </p:sp>
      <p:pic>
        <p:nvPicPr>
          <p:cNvPr id="8"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353776" y="2350056"/>
            <a:ext cx="270629" cy="270629"/>
          </a:xfrm>
          <a:prstGeom prst="rect">
            <a:avLst/>
          </a:prstGeom>
        </p:spPr>
      </p:pic>
      <p:sp>
        <p:nvSpPr>
          <p:cNvPr id="9" name="Text 5"/>
          <p:cNvSpPr/>
          <p:nvPr/>
        </p:nvSpPr>
        <p:spPr>
          <a:xfrm>
            <a:off x="7353776" y="2697956"/>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Historical</a:t>
            </a:r>
            <a:endParaRPr lang="en-US" sz="1100" dirty="0"/>
          </a:p>
        </p:txBody>
      </p:sp>
      <p:sp>
        <p:nvSpPr>
          <p:cNvPr id="10" name="Text 6"/>
          <p:cNvSpPr/>
          <p:nvPr/>
        </p:nvSpPr>
        <p:spPr>
          <a:xfrm>
            <a:off x="7353776" y="2913102"/>
            <a:ext cx="4455081" cy="407908"/>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Situates religious traditions within their specific temporal and cultural contexts. Emphasises change, contingency, and the diversity of religious expression across time.</a:t>
            </a:r>
            <a:endParaRPr lang="en-US" sz="850" dirty="0"/>
          </a:p>
        </p:txBody>
      </p:sp>
      <p:pic>
        <p:nvPicPr>
          <p:cNvPr id="11"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821424" y="3444597"/>
            <a:ext cx="270629" cy="270629"/>
          </a:xfrm>
          <a:prstGeom prst="rect">
            <a:avLst/>
          </a:prstGeom>
        </p:spPr>
      </p:pic>
      <p:sp>
        <p:nvSpPr>
          <p:cNvPr id="12" name="Text 7"/>
          <p:cNvSpPr/>
          <p:nvPr/>
        </p:nvSpPr>
        <p:spPr>
          <a:xfrm>
            <a:off x="2821424" y="3792498"/>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Theological</a:t>
            </a:r>
            <a:endParaRPr lang="en-US" sz="1100" dirty="0"/>
          </a:p>
        </p:txBody>
      </p:sp>
      <p:sp>
        <p:nvSpPr>
          <p:cNvPr id="13" name="Text 8"/>
          <p:cNvSpPr/>
          <p:nvPr/>
        </p:nvSpPr>
        <p:spPr>
          <a:xfrm>
            <a:off x="2821424" y="4007644"/>
            <a:ext cx="4455081" cy="271939"/>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Studies religion from within a confessional or faith-based standpoint, engaging with doctrinal claims as potentially true or normatively significant.</a:t>
            </a:r>
            <a:endParaRPr lang="en-US" sz="850" dirty="0"/>
          </a:p>
        </p:txBody>
      </p:sp>
      <p:pic>
        <p:nvPicPr>
          <p:cNvPr id="14"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353776" y="3444597"/>
            <a:ext cx="270629" cy="270629"/>
          </a:xfrm>
          <a:prstGeom prst="rect">
            <a:avLst/>
          </a:prstGeom>
        </p:spPr>
      </p:pic>
      <p:sp>
        <p:nvSpPr>
          <p:cNvPr id="15" name="Text 9"/>
          <p:cNvSpPr/>
          <p:nvPr/>
        </p:nvSpPr>
        <p:spPr>
          <a:xfrm>
            <a:off x="7353776" y="3792498"/>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Philosophical</a:t>
            </a:r>
            <a:endParaRPr lang="en-US" sz="1100" dirty="0"/>
          </a:p>
        </p:txBody>
      </p:sp>
      <p:sp>
        <p:nvSpPr>
          <p:cNvPr id="16" name="Text 10"/>
          <p:cNvSpPr/>
          <p:nvPr/>
        </p:nvSpPr>
        <p:spPr>
          <a:xfrm>
            <a:off x="7353776" y="4007644"/>
            <a:ext cx="4455081" cy="407908"/>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Analyses the rationality, coherence, and epistemological status of religious beliefs. Includes natural theology, philosophy of religion, and epistemology of religious experience.</a:t>
            </a:r>
            <a:endParaRPr lang="en-US" sz="850" dirty="0"/>
          </a:p>
        </p:txBody>
      </p:sp>
      <p:pic>
        <p:nvPicPr>
          <p:cNvPr id="17"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2821424" y="4539139"/>
            <a:ext cx="270629" cy="270629"/>
          </a:xfrm>
          <a:prstGeom prst="rect">
            <a:avLst/>
          </a:prstGeom>
        </p:spPr>
      </p:pic>
      <p:sp>
        <p:nvSpPr>
          <p:cNvPr id="18" name="Text 11"/>
          <p:cNvSpPr/>
          <p:nvPr/>
        </p:nvSpPr>
        <p:spPr>
          <a:xfrm>
            <a:off x="2821424" y="4887039"/>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Psychological</a:t>
            </a:r>
            <a:endParaRPr lang="en-US" sz="1100" dirty="0"/>
          </a:p>
        </p:txBody>
      </p:sp>
      <p:sp>
        <p:nvSpPr>
          <p:cNvPr id="19" name="Text 12"/>
          <p:cNvSpPr/>
          <p:nvPr/>
        </p:nvSpPr>
        <p:spPr>
          <a:xfrm>
            <a:off x="2821424" y="5102185"/>
            <a:ext cx="4455081" cy="271939"/>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Investigates religion as a dimension of individual and collective mental life. Includes Freudian, Jungian, and empirical psychological approaches.</a:t>
            </a:r>
            <a:endParaRPr lang="en-US" sz="850" dirty="0"/>
          </a:p>
        </p:txBody>
      </p:sp>
      <p:pic>
        <p:nvPicPr>
          <p:cNvPr id="20"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7353776" y="4539139"/>
            <a:ext cx="270629" cy="270629"/>
          </a:xfrm>
          <a:prstGeom prst="rect">
            <a:avLst/>
          </a:prstGeom>
        </p:spPr>
      </p:pic>
      <p:sp>
        <p:nvSpPr>
          <p:cNvPr id="21" name="Text 13"/>
          <p:cNvSpPr/>
          <p:nvPr/>
        </p:nvSpPr>
        <p:spPr>
          <a:xfrm>
            <a:off x="7353776" y="4887039"/>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Sociological</a:t>
            </a:r>
            <a:endParaRPr lang="en-US" sz="1100" dirty="0"/>
          </a:p>
        </p:txBody>
      </p:sp>
      <p:sp>
        <p:nvSpPr>
          <p:cNvPr id="22" name="Text 14"/>
          <p:cNvSpPr/>
          <p:nvPr/>
        </p:nvSpPr>
        <p:spPr>
          <a:xfrm>
            <a:off x="7353776" y="5102185"/>
            <a:ext cx="4455081" cy="271939"/>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Analyses the social functions, structures, and dynamics of religion. Associated with Durkheim, Weber, and Berger, among others.</a:t>
            </a:r>
            <a:endParaRPr lang="en-US" sz="850" dirty="0"/>
          </a:p>
        </p:txBody>
      </p:sp>
      <p:pic>
        <p:nvPicPr>
          <p:cNvPr id="23" name="Image 6" descr="preencoded.png"/>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2821424" y="5497711"/>
            <a:ext cx="270629" cy="270629"/>
          </a:xfrm>
          <a:prstGeom prst="rect">
            <a:avLst/>
          </a:prstGeom>
        </p:spPr>
      </p:pic>
      <p:sp>
        <p:nvSpPr>
          <p:cNvPr id="24" name="Text 15"/>
          <p:cNvSpPr/>
          <p:nvPr/>
        </p:nvSpPr>
        <p:spPr>
          <a:xfrm>
            <a:off x="2821424" y="5845612"/>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Phenomenological</a:t>
            </a:r>
            <a:endParaRPr lang="en-US" sz="1100" dirty="0"/>
          </a:p>
        </p:txBody>
      </p:sp>
      <p:sp>
        <p:nvSpPr>
          <p:cNvPr id="25" name="Text 16"/>
          <p:cNvSpPr/>
          <p:nvPr/>
        </p:nvSpPr>
        <p:spPr>
          <a:xfrm>
            <a:off x="2821424" y="6060758"/>
            <a:ext cx="4455081" cy="271939"/>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Attempts to describe religious experience from the inside, bracketing truth claims in order to grasp the essential structure of religious consciousness.</a:t>
            </a:r>
            <a:endParaRPr lang="en-US" sz="850" dirty="0"/>
          </a:p>
        </p:txBody>
      </p:sp>
      <p:pic>
        <p:nvPicPr>
          <p:cNvPr id="26" name="Image 7" descr="preencoded.png"/>
          <p:cNvPicPr>
            <a:picLocks noChangeAspect="1"/>
          </p:cNvPicPr>
          <p:nvPr/>
        </p:nvPicPr>
        <p:blipFill>
          <a:blip r:embed="rId17">
            <a:extLst>
              <a:ext uri="{96DAC541-7B7A-43D3-8B79-37D633B846F1}">
                <asvg:svgBlip xmlns:asvg="http://schemas.microsoft.com/office/drawing/2016/SVG/main" r:embed="rId18"/>
              </a:ext>
            </a:extLst>
          </a:blip>
          <a:stretch>
            <a:fillRect/>
          </a:stretch>
        </p:blipFill>
        <p:spPr>
          <a:xfrm>
            <a:off x="7353776" y="5497711"/>
            <a:ext cx="270629" cy="270629"/>
          </a:xfrm>
          <a:prstGeom prst="rect">
            <a:avLst/>
          </a:prstGeom>
        </p:spPr>
      </p:pic>
      <p:sp>
        <p:nvSpPr>
          <p:cNvPr id="27" name="Text 17"/>
          <p:cNvSpPr/>
          <p:nvPr/>
        </p:nvSpPr>
        <p:spPr>
          <a:xfrm>
            <a:off x="7353776" y="5845612"/>
            <a:ext cx="1424583" cy="178118"/>
          </a:xfrm>
          <a:prstGeom prst="rect">
            <a:avLst/>
          </a:prstGeom>
          <a:noFill/>
          <a:ln/>
        </p:spPr>
        <p:txBody>
          <a:bodyPr wrap="none" lIns="0" tIns="0" rIns="0" bIns="0" rtlCol="0" anchor="t"/>
          <a:lstStyle/>
          <a:p>
            <a:pPr marL="0" indent="0" algn="l">
              <a:lnSpc>
                <a:spcPts val="1400"/>
              </a:lnSpc>
              <a:buNone/>
            </a:pPr>
            <a:r>
              <a:rPr lang="en-US" sz="1100" b="1" dirty="0">
                <a:solidFill>
                  <a:srgbClr val="384653"/>
                </a:solidFill>
                <a:latin typeface="Barlow Bold" pitchFamily="34" charset="0"/>
                <a:ea typeface="Barlow Bold" pitchFamily="34" charset="-122"/>
                <a:cs typeface="Barlow Bold" pitchFamily="34" charset="-120"/>
              </a:rPr>
              <a:t>Feminist</a:t>
            </a:r>
            <a:endParaRPr lang="en-US" sz="1100" dirty="0"/>
          </a:p>
        </p:txBody>
      </p:sp>
      <p:sp>
        <p:nvSpPr>
          <p:cNvPr id="28" name="Text 18"/>
          <p:cNvSpPr/>
          <p:nvPr/>
        </p:nvSpPr>
        <p:spPr>
          <a:xfrm>
            <a:off x="7353776" y="6060758"/>
            <a:ext cx="4455081" cy="407908"/>
          </a:xfrm>
          <a:prstGeom prst="rect">
            <a:avLst/>
          </a:prstGeom>
          <a:noFill/>
          <a:ln/>
        </p:spPr>
        <p:txBody>
          <a:bodyPr wrap="square" lIns="0" tIns="0" rIns="0" bIns="0" rtlCol="0" anchor="t"/>
          <a:lstStyle/>
          <a:p>
            <a:pPr marL="0" indent="0" algn="l">
              <a:lnSpc>
                <a:spcPts val="1050"/>
              </a:lnSpc>
              <a:buNone/>
            </a:pPr>
            <a:r>
              <a:rPr lang="en-US" sz="850" dirty="0">
                <a:solidFill>
                  <a:srgbClr val="384653"/>
                </a:solidFill>
                <a:latin typeface="Montserrat" pitchFamily="34" charset="0"/>
                <a:ea typeface="Montserrat" pitchFamily="34" charset="-122"/>
                <a:cs typeface="Montserrat" pitchFamily="34" charset="-120"/>
              </a:rPr>
              <a:t>Critiques androcentric bias in religious scholarship and tradition, recovering marginalised voices and analysing the gendered dimensions of religious power and meaning.</a:t>
            </a:r>
            <a:endParaRPr lang="en-US" sz="850" dirty="0"/>
          </a:p>
        </p:txBody>
      </p:sp>
      <p:sp>
        <p:nvSpPr>
          <p:cNvPr id="29" name="Shape 19"/>
          <p:cNvSpPr/>
          <p:nvPr/>
        </p:nvSpPr>
        <p:spPr>
          <a:xfrm>
            <a:off x="2821424" y="6538198"/>
            <a:ext cx="8987433" cy="470416"/>
          </a:xfrm>
          <a:prstGeom prst="roundRect">
            <a:avLst>
              <a:gd name="adj" fmla="val 34525"/>
            </a:avLst>
          </a:prstGeom>
          <a:solidFill>
            <a:srgbClr val="BEDFF3"/>
          </a:solidFill>
          <a:ln/>
        </p:spPr>
        <p:txBody>
          <a:bodyPr/>
          <a:lstStyle/>
          <a:p>
            <a:endParaRPr lang="en-GB"/>
          </a:p>
        </p:txBody>
      </p:sp>
      <p:pic>
        <p:nvPicPr>
          <p:cNvPr id="30" name="Image 8" descr="preencoded.png"/>
          <p:cNvPicPr>
            <a:picLocks noChangeAspect="1"/>
          </p:cNvPicPr>
          <p:nvPr/>
        </p:nvPicPr>
        <p:blipFill>
          <a:blip r:embed="rId19"/>
          <a:stretch>
            <a:fillRect/>
          </a:stretch>
        </p:blipFill>
        <p:spPr>
          <a:xfrm>
            <a:off x="2929652" y="6677739"/>
            <a:ext cx="135255" cy="108228"/>
          </a:xfrm>
          <a:prstGeom prst="rect">
            <a:avLst/>
          </a:prstGeom>
        </p:spPr>
      </p:pic>
      <p:sp>
        <p:nvSpPr>
          <p:cNvPr id="31" name="Text 20"/>
          <p:cNvSpPr/>
          <p:nvPr/>
        </p:nvSpPr>
        <p:spPr>
          <a:xfrm>
            <a:off x="3173135" y="6627019"/>
            <a:ext cx="8527494" cy="271939"/>
          </a:xfrm>
          <a:prstGeom prst="rect">
            <a:avLst/>
          </a:prstGeom>
          <a:noFill/>
          <a:ln/>
        </p:spPr>
        <p:txBody>
          <a:bodyPr wrap="square" lIns="0" tIns="0" rIns="0" bIns="0" rtlCol="0" anchor="t"/>
          <a:lstStyle/>
          <a:p>
            <a:pPr marL="0" indent="0" algn="l">
              <a:lnSpc>
                <a:spcPts val="1050"/>
              </a:lnSpc>
              <a:buNone/>
            </a:pPr>
            <a:r>
              <a:rPr lang="en-US" sz="850" b="1" dirty="0">
                <a:solidFill>
                  <a:srgbClr val="000000"/>
                </a:solidFill>
                <a:latin typeface="Montserrat" pitchFamily="34" charset="0"/>
                <a:ea typeface="Montserrat" pitchFamily="34" charset="-122"/>
                <a:cs typeface="Montserrat" pitchFamily="34" charset="-120"/>
              </a:rPr>
              <a:t>Structural Insight:</a:t>
            </a:r>
            <a:r>
              <a:rPr lang="en-US" sz="850" dirty="0">
                <a:solidFill>
                  <a:srgbClr val="000000"/>
                </a:solidFill>
                <a:latin typeface="Montserrat" pitchFamily="34" charset="0"/>
                <a:ea typeface="Montserrat" pitchFamily="34" charset="-122"/>
                <a:cs typeface="Montserrat" pitchFamily="34" charset="-120"/>
              </a:rPr>
              <a:t> The very breadth of Crawford's survey implies a key theoretical claim — method shapes definition. The object "religion" is not given in advance but is partly constituted by the disciplinary lens through which it is viewed.</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2069663" y="1498163"/>
            <a:ext cx="6848951" cy="415647"/>
          </a:xfrm>
          <a:prstGeom prst="rect">
            <a:avLst/>
          </a:prstGeom>
          <a:noFill/>
          <a:ln/>
        </p:spPr>
        <p:txBody>
          <a:bodyPr wrap="none" lIns="0" tIns="0" rIns="0" bIns="0" rtlCol="0" anchor="t"/>
          <a:lstStyle/>
          <a:p>
            <a:pPr marL="0" indent="0" algn="l">
              <a:lnSpc>
                <a:spcPts val="3250"/>
              </a:lnSpc>
              <a:buNone/>
            </a:pPr>
            <a:r>
              <a:rPr lang="en-US" sz="2600" b="1" dirty="0">
                <a:solidFill>
                  <a:srgbClr val="2E3C4E"/>
                </a:solidFill>
                <a:latin typeface="Barlow Bold" pitchFamily="34" charset="0"/>
                <a:ea typeface="Barlow Bold" pitchFamily="34" charset="-122"/>
                <a:cs typeface="Barlow Bold" pitchFamily="34" charset="-120"/>
              </a:rPr>
              <a:t>Close Reading: Critique of Evolutionary Theory</a:t>
            </a:r>
            <a:endParaRPr lang="en-US" sz="2600" dirty="0"/>
          </a:p>
        </p:txBody>
      </p:sp>
      <p:sp>
        <p:nvSpPr>
          <p:cNvPr id="3" name="Text 1"/>
          <p:cNvSpPr/>
          <p:nvPr/>
        </p:nvSpPr>
        <p:spPr>
          <a:xfrm>
            <a:off x="2069663" y="1947505"/>
            <a:ext cx="5422344" cy="207883"/>
          </a:xfrm>
          <a:prstGeom prst="rect">
            <a:avLst/>
          </a:prstGeom>
          <a:noFill/>
          <a:ln/>
        </p:spPr>
        <p:txBody>
          <a:bodyPr wrap="none" lIns="0" tIns="0" rIns="0" bIns="0" rtlCol="0" anchor="t"/>
          <a:lstStyle/>
          <a:p>
            <a:pPr marL="0" indent="0" algn="l">
              <a:lnSpc>
                <a:spcPts val="1600"/>
              </a:lnSpc>
              <a:buNone/>
            </a:pPr>
            <a:r>
              <a:rPr lang="en-US" sz="1300" b="1" dirty="0">
                <a:solidFill>
                  <a:srgbClr val="2E3C4E"/>
                </a:solidFill>
                <a:latin typeface="Barlow Bold" pitchFamily="34" charset="0"/>
                <a:ea typeface="Barlow Bold" pitchFamily="34" charset="-122"/>
                <a:cs typeface="Barlow Bold" pitchFamily="34" charset="-120"/>
              </a:rPr>
              <a:t>Ideological Assumptions in 19th-Century Models of Religious Development</a:t>
            </a:r>
            <a:endParaRPr lang="en-US" sz="1300" dirty="0"/>
          </a:p>
        </p:txBody>
      </p:sp>
      <p:sp>
        <p:nvSpPr>
          <p:cNvPr id="4" name="Text 2"/>
          <p:cNvSpPr/>
          <p:nvPr/>
        </p:nvSpPr>
        <p:spPr>
          <a:xfrm>
            <a:off x="2069663" y="2365891"/>
            <a:ext cx="1868567" cy="207883"/>
          </a:xfrm>
          <a:prstGeom prst="rect">
            <a:avLst/>
          </a:prstGeom>
          <a:noFill/>
          <a:ln/>
        </p:spPr>
        <p:txBody>
          <a:bodyPr wrap="none" lIns="0" tIns="0" rIns="0" bIns="0" rtlCol="0" anchor="t"/>
          <a:lstStyle/>
          <a:p>
            <a:pPr marL="0" indent="0" algn="l">
              <a:lnSpc>
                <a:spcPts val="1600"/>
              </a:lnSpc>
              <a:buNone/>
            </a:pPr>
            <a:r>
              <a:rPr lang="en-US" sz="1300" b="1" dirty="0">
                <a:solidFill>
                  <a:srgbClr val="2E3C4E"/>
                </a:solidFill>
                <a:latin typeface="Barlow Bold" pitchFamily="34" charset="0"/>
                <a:ea typeface="Barlow Bold" pitchFamily="34" charset="-122"/>
                <a:cs typeface="Barlow Bold" pitchFamily="34" charset="-120"/>
              </a:rPr>
              <a:t>The Evolutionary Schema</a:t>
            </a:r>
            <a:endParaRPr lang="en-US" sz="1300" dirty="0"/>
          </a:p>
        </p:txBody>
      </p:sp>
      <p:sp>
        <p:nvSpPr>
          <p:cNvPr id="5" name="Text 3"/>
          <p:cNvSpPr/>
          <p:nvPr/>
        </p:nvSpPr>
        <p:spPr>
          <a:xfrm>
            <a:off x="2069663" y="2657951"/>
            <a:ext cx="5091232" cy="1180148"/>
          </a:xfrm>
          <a:prstGeom prst="rect">
            <a:avLst/>
          </a:prstGeom>
          <a:noFill/>
          <a:ln/>
        </p:spPr>
        <p:txBody>
          <a:bodyPr wrap="square" lIns="0" tIns="0" rIns="0" bIns="0" rtlCol="0" anchor="t"/>
          <a:lstStyle/>
          <a:p>
            <a:pPr marL="0" indent="0" algn="l">
              <a:lnSpc>
                <a:spcPts val="1300"/>
              </a:lnSpc>
              <a:buNone/>
            </a:pPr>
            <a:r>
              <a:rPr lang="en-US" sz="950" dirty="0">
                <a:solidFill>
                  <a:srgbClr val="384653"/>
                </a:solidFill>
                <a:latin typeface="Montserrat" pitchFamily="34" charset="0"/>
                <a:ea typeface="Montserrat" pitchFamily="34" charset="-122"/>
                <a:cs typeface="Montserrat" pitchFamily="34" charset="-120"/>
              </a:rPr>
              <a:t>Crawford devotes critical attention to the 19th-century evolutionary model of religious development, most closely associated with Auguste Comte's </a:t>
            </a:r>
            <a:r>
              <a:rPr lang="en-US" sz="950" b="1" dirty="0">
                <a:solidFill>
                  <a:srgbClr val="384653"/>
                </a:solidFill>
                <a:latin typeface="Montserrat" pitchFamily="34" charset="0"/>
                <a:ea typeface="Montserrat" pitchFamily="34" charset="-122"/>
                <a:cs typeface="Montserrat" pitchFamily="34" charset="-120"/>
              </a:rPr>
              <a:t>Law of Three Stages</a:t>
            </a:r>
            <a:r>
              <a:rPr lang="en-US" sz="950" dirty="0">
                <a:solidFill>
                  <a:srgbClr val="384653"/>
                </a:solidFill>
                <a:latin typeface="Montserrat" pitchFamily="34" charset="0"/>
                <a:ea typeface="Montserrat" pitchFamily="34" charset="-122"/>
                <a:cs typeface="Montserrat" pitchFamily="34" charset="-120"/>
              </a:rPr>
              <a:t>: the theological (animistic/polytheistic), metaphysical, and positive (scientific) stages of human thought. Herbert Spencer and E.B. Tylor similarly proposed developmental schemata moving from primitive animism through polytheism to monotheism, which they identified as the most rational and advanced form of religious belief.</a:t>
            </a:r>
            <a:endParaRPr lang="en-US" sz="950" dirty="0"/>
          </a:p>
        </p:txBody>
      </p:sp>
      <p:sp>
        <p:nvSpPr>
          <p:cNvPr id="6" name="Text 4"/>
          <p:cNvSpPr/>
          <p:nvPr/>
        </p:nvSpPr>
        <p:spPr>
          <a:xfrm>
            <a:off x="2069663" y="3913823"/>
            <a:ext cx="5091232" cy="1011555"/>
          </a:xfrm>
          <a:prstGeom prst="rect">
            <a:avLst/>
          </a:prstGeom>
          <a:noFill/>
          <a:ln/>
        </p:spPr>
        <p:txBody>
          <a:bodyPr wrap="square" lIns="0" tIns="0" rIns="0" bIns="0" rtlCol="0" anchor="t"/>
          <a:lstStyle/>
          <a:p>
            <a:pPr marL="0" indent="0" algn="l">
              <a:lnSpc>
                <a:spcPts val="1300"/>
              </a:lnSpc>
              <a:buNone/>
            </a:pPr>
            <a:r>
              <a:rPr lang="en-US" sz="950" dirty="0">
                <a:solidFill>
                  <a:srgbClr val="384653"/>
                </a:solidFill>
                <a:latin typeface="Montserrat" pitchFamily="34" charset="0"/>
                <a:ea typeface="Montserrat" pitchFamily="34" charset="-122"/>
                <a:cs typeface="Montserrat" pitchFamily="34" charset="-120"/>
              </a:rPr>
              <a:t>These models were enormously influential in early academic religious studies and anthropology, lending an air of scientific rigour to what were essentially speculative narratives about human cultural evolution. They provided Western scholars with a framework for classifying non-Western religious traditions as inferior, earlier, or less developed stages of a universal religious progression culminating in (implicitly Christian) monotheism.</a:t>
            </a:r>
            <a:endParaRPr lang="en-US" sz="950" dirty="0"/>
          </a:p>
        </p:txBody>
      </p:sp>
      <p:sp>
        <p:nvSpPr>
          <p:cNvPr id="7" name="Shape 5"/>
          <p:cNvSpPr/>
          <p:nvPr/>
        </p:nvSpPr>
        <p:spPr>
          <a:xfrm>
            <a:off x="7385804" y="2281714"/>
            <a:ext cx="5273397" cy="4449604"/>
          </a:xfrm>
          <a:prstGeom prst="roundRect">
            <a:avLst>
              <a:gd name="adj" fmla="val 6817"/>
            </a:avLst>
          </a:prstGeom>
          <a:solidFill>
            <a:srgbClr val="063E5F"/>
          </a:solidFill>
          <a:ln/>
        </p:spPr>
        <p:txBody>
          <a:bodyPr/>
          <a:lstStyle/>
          <a:p>
            <a:endParaRPr lang="en-GB"/>
          </a:p>
        </p:txBody>
      </p:sp>
      <p:sp>
        <p:nvSpPr>
          <p:cNvPr id="8" name="Text 6"/>
          <p:cNvSpPr/>
          <p:nvPr/>
        </p:nvSpPr>
        <p:spPr>
          <a:xfrm>
            <a:off x="7512129" y="2365891"/>
            <a:ext cx="2090142" cy="207883"/>
          </a:xfrm>
          <a:prstGeom prst="rect">
            <a:avLst/>
          </a:prstGeom>
          <a:noFill/>
          <a:ln/>
        </p:spPr>
        <p:txBody>
          <a:bodyPr wrap="none" lIns="0" tIns="0" rIns="0" bIns="0" rtlCol="0" anchor="t"/>
          <a:lstStyle/>
          <a:p>
            <a:pPr marL="0" indent="0" algn="l">
              <a:lnSpc>
                <a:spcPts val="1600"/>
              </a:lnSpc>
              <a:buNone/>
            </a:pPr>
            <a:r>
              <a:rPr lang="en-US" sz="1300" b="1" dirty="0">
                <a:solidFill>
                  <a:srgbClr val="FFFFFF"/>
                </a:solidFill>
                <a:latin typeface="Barlow Bold" pitchFamily="34" charset="0"/>
                <a:ea typeface="Barlow Bold" pitchFamily="34" charset="-122"/>
                <a:cs typeface="Barlow Bold" pitchFamily="34" charset="-120"/>
              </a:rPr>
              <a:t>Crawford's Critical Exposure</a:t>
            </a:r>
            <a:endParaRPr lang="en-US" sz="1300" dirty="0"/>
          </a:p>
        </p:txBody>
      </p:sp>
      <p:pic>
        <p:nvPicPr>
          <p:cNvPr id="9"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9516" y="2672477"/>
            <a:ext cx="189548" cy="189548"/>
          </a:xfrm>
          <a:prstGeom prst="rect">
            <a:avLst/>
          </a:prstGeom>
        </p:spPr>
      </p:pic>
      <p:sp>
        <p:nvSpPr>
          <p:cNvPr id="10" name="Text 7"/>
          <p:cNvSpPr/>
          <p:nvPr/>
        </p:nvSpPr>
        <p:spPr>
          <a:xfrm>
            <a:off x="7922776" y="2668548"/>
            <a:ext cx="1662946" cy="207883"/>
          </a:xfrm>
          <a:prstGeom prst="rect">
            <a:avLst/>
          </a:prstGeom>
          <a:noFill/>
          <a:ln/>
        </p:spPr>
        <p:txBody>
          <a:bodyPr wrap="none" lIns="0" tIns="0" rIns="0" bIns="0" rtlCol="0" anchor="t"/>
          <a:lstStyle/>
          <a:p>
            <a:pPr marL="0" indent="0" algn="l">
              <a:lnSpc>
                <a:spcPts val="1600"/>
              </a:lnSpc>
              <a:buNone/>
            </a:pPr>
            <a:r>
              <a:rPr lang="en-US" sz="1300" b="1" dirty="0">
                <a:solidFill>
                  <a:srgbClr val="FFFFFF"/>
                </a:solidFill>
                <a:latin typeface="Barlow Bold" pitchFamily="34" charset="0"/>
                <a:ea typeface="Barlow Bold" pitchFamily="34" charset="-122"/>
                <a:cs typeface="Barlow Bold" pitchFamily="34" charset="-120"/>
              </a:rPr>
              <a:t>Eurocentric Bias</a:t>
            </a:r>
            <a:endParaRPr lang="en-US" sz="1300" dirty="0"/>
          </a:p>
        </p:txBody>
      </p:sp>
      <p:sp>
        <p:nvSpPr>
          <p:cNvPr id="11" name="Text 8"/>
          <p:cNvSpPr/>
          <p:nvPr/>
        </p:nvSpPr>
        <p:spPr>
          <a:xfrm>
            <a:off x="7922776" y="2960608"/>
            <a:ext cx="2047042" cy="1517333"/>
          </a:xfrm>
          <a:prstGeom prst="rect">
            <a:avLst/>
          </a:prstGeom>
          <a:noFill/>
          <a:ln/>
        </p:spPr>
        <p:txBody>
          <a:bodyPr wrap="square" lIns="0" tIns="0" rIns="0" bIns="0" rtlCol="0" anchor="t"/>
          <a:lstStyle/>
          <a:p>
            <a:pPr marL="0" indent="0" algn="l">
              <a:lnSpc>
                <a:spcPts val="1300"/>
              </a:lnSpc>
              <a:buNone/>
            </a:pPr>
            <a:r>
              <a:rPr lang="en-US" sz="950" dirty="0">
                <a:solidFill>
                  <a:srgbClr val="FFFFFF"/>
                </a:solidFill>
                <a:latin typeface="Montserrat" pitchFamily="34" charset="0"/>
                <a:ea typeface="Montserrat" pitchFamily="34" charset="-122"/>
                <a:cs typeface="Montserrat" pitchFamily="34" charset="-120"/>
              </a:rPr>
              <a:t>The evolutionary schema encoded a fundamentally Eurocentric worldview, positioning Western Christian monotheism as the pinnacle of religious development and relegating indigenous and polytheistic traditions to inferior, earlier stages.</a:t>
            </a:r>
            <a:endParaRPr lang="en-US" sz="950" dirty="0"/>
          </a:p>
        </p:txBody>
      </p:sp>
      <p:pic>
        <p:nvPicPr>
          <p:cNvPr id="12"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22456" y="2672477"/>
            <a:ext cx="189548" cy="189548"/>
          </a:xfrm>
          <a:prstGeom prst="rect">
            <a:avLst/>
          </a:prstGeom>
        </p:spPr>
      </p:pic>
      <p:sp>
        <p:nvSpPr>
          <p:cNvPr id="13" name="Text 9"/>
          <p:cNvSpPr/>
          <p:nvPr/>
        </p:nvSpPr>
        <p:spPr>
          <a:xfrm>
            <a:off x="10485715" y="2668548"/>
            <a:ext cx="1831657" cy="207883"/>
          </a:xfrm>
          <a:prstGeom prst="rect">
            <a:avLst/>
          </a:prstGeom>
          <a:noFill/>
          <a:ln/>
        </p:spPr>
        <p:txBody>
          <a:bodyPr wrap="none" lIns="0" tIns="0" rIns="0" bIns="0" rtlCol="0" anchor="t"/>
          <a:lstStyle/>
          <a:p>
            <a:pPr marL="0" indent="0" algn="l">
              <a:lnSpc>
                <a:spcPts val="1600"/>
              </a:lnSpc>
              <a:buNone/>
            </a:pPr>
            <a:r>
              <a:rPr lang="en-US" sz="1300" b="1" dirty="0">
                <a:solidFill>
                  <a:srgbClr val="FFFFFF"/>
                </a:solidFill>
                <a:latin typeface="Barlow Bold" pitchFamily="34" charset="0"/>
                <a:ea typeface="Barlow Bold" pitchFamily="34" charset="-122"/>
                <a:cs typeface="Barlow Bold" pitchFamily="34" charset="-120"/>
              </a:rPr>
              <a:t>"Armchair Anthropology"</a:t>
            </a:r>
            <a:endParaRPr lang="en-US" sz="1300" dirty="0"/>
          </a:p>
        </p:txBody>
      </p:sp>
      <p:sp>
        <p:nvSpPr>
          <p:cNvPr id="14" name="Text 10"/>
          <p:cNvSpPr/>
          <p:nvPr/>
        </p:nvSpPr>
        <p:spPr>
          <a:xfrm>
            <a:off x="10485715" y="2960608"/>
            <a:ext cx="2047161" cy="1517333"/>
          </a:xfrm>
          <a:prstGeom prst="rect">
            <a:avLst/>
          </a:prstGeom>
          <a:noFill/>
          <a:ln/>
        </p:spPr>
        <p:txBody>
          <a:bodyPr wrap="square" lIns="0" tIns="0" rIns="0" bIns="0" rtlCol="0" anchor="t"/>
          <a:lstStyle/>
          <a:p>
            <a:pPr marL="0" indent="0" algn="l">
              <a:lnSpc>
                <a:spcPts val="1300"/>
              </a:lnSpc>
              <a:buNone/>
            </a:pPr>
            <a:r>
              <a:rPr lang="en-US" sz="950" dirty="0">
                <a:solidFill>
                  <a:srgbClr val="FFFFFF"/>
                </a:solidFill>
                <a:latin typeface="Montserrat" pitchFamily="34" charset="0"/>
                <a:ea typeface="Montserrat" pitchFamily="34" charset="-122"/>
                <a:cs typeface="Montserrat" pitchFamily="34" charset="-120"/>
              </a:rPr>
              <a:t>Scholars like Tylor and Frazer constructed their theories without direct fieldwork, relying on second-hand missionary and colonial reports. Their accounts were shaped by the prejudices of their sources rather than sustained empirical engagement.</a:t>
            </a:r>
            <a:endParaRPr lang="en-US" sz="950" dirty="0"/>
          </a:p>
        </p:txBody>
      </p:sp>
      <p:pic>
        <p:nvPicPr>
          <p:cNvPr id="15"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9516" y="4650343"/>
            <a:ext cx="189548" cy="189548"/>
          </a:xfrm>
          <a:prstGeom prst="rect">
            <a:avLst/>
          </a:prstGeom>
        </p:spPr>
      </p:pic>
      <p:sp>
        <p:nvSpPr>
          <p:cNvPr id="16" name="Text 11"/>
          <p:cNvSpPr/>
          <p:nvPr/>
        </p:nvSpPr>
        <p:spPr>
          <a:xfrm>
            <a:off x="7922776" y="4646414"/>
            <a:ext cx="2091690" cy="207883"/>
          </a:xfrm>
          <a:prstGeom prst="rect">
            <a:avLst/>
          </a:prstGeom>
          <a:noFill/>
          <a:ln/>
        </p:spPr>
        <p:txBody>
          <a:bodyPr wrap="none" lIns="0" tIns="0" rIns="0" bIns="0" rtlCol="0" anchor="t"/>
          <a:lstStyle/>
          <a:p>
            <a:pPr marL="0" indent="0" algn="l">
              <a:lnSpc>
                <a:spcPts val="1600"/>
              </a:lnSpc>
              <a:buNone/>
            </a:pPr>
            <a:r>
              <a:rPr lang="en-US" sz="1300" b="1" dirty="0">
                <a:solidFill>
                  <a:srgbClr val="FFFFFF"/>
                </a:solidFill>
                <a:latin typeface="Barlow Bold" pitchFamily="34" charset="0"/>
                <a:ea typeface="Barlow Bold" pitchFamily="34" charset="-122"/>
                <a:cs typeface="Barlow Bold" pitchFamily="34" charset="-120"/>
              </a:rPr>
              <a:t>Historical Oversimplification</a:t>
            </a:r>
            <a:endParaRPr lang="en-US" sz="1300" dirty="0"/>
          </a:p>
        </p:txBody>
      </p:sp>
      <p:sp>
        <p:nvSpPr>
          <p:cNvPr id="17" name="Text 12"/>
          <p:cNvSpPr/>
          <p:nvPr/>
        </p:nvSpPr>
        <p:spPr>
          <a:xfrm>
            <a:off x="7922776" y="4938474"/>
            <a:ext cx="4610100" cy="674370"/>
          </a:xfrm>
          <a:prstGeom prst="rect">
            <a:avLst/>
          </a:prstGeom>
          <a:noFill/>
          <a:ln/>
        </p:spPr>
        <p:txBody>
          <a:bodyPr wrap="square" lIns="0" tIns="0" rIns="0" bIns="0" rtlCol="0" anchor="t"/>
          <a:lstStyle/>
          <a:p>
            <a:pPr marL="0" indent="0" algn="l">
              <a:lnSpc>
                <a:spcPts val="1300"/>
              </a:lnSpc>
              <a:buNone/>
            </a:pPr>
            <a:r>
              <a:rPr lang="en-US" sz="950" dirty="0">
                <a:solidFill>
                  <a:srgbClr val="FFFFFF"/>
                </a:solidFill>
                <a:latin typeface="Montserrat" pitchFamily="34" charset="0"/>
                <a:ea typeface="Montserrat" pitchFamily="34" charset="-122"/>
                <a:cs typeface="Montserrat" pitchFamily="34" charset="-120"/>
              </a:rPr>
              <a:t>The schema imposes a single linear narrative on the enormously diverse and non-linear history of religious traditions worldwide, falsifying the historical record by forcing complex data into a pre-determined ideological framework.</a:t>
            </a:r>
            <a:endParaRPr lang="en-US" sz="950" dirty="0"/>
          </a:p>
        </p:txBody>
      </p:sp>
      <p:sp>
        <p:nvSpPr>
          <p:cNvPr id="18" name="Shape 13"/>
          <p:cNvSpPr/>
          <p:nvPr/>
        </p:nvSpPr>
        <p:spPr>
          <a:xfrm>
            <a:off x="7512129" y="5707618"/>
            <a:ext cx="5020747" cy="928926"/>
          </a:xfrm>
          <a:prstGeom prst="roundRect">
            <a:avLst>
              <a:gd name="adj" fmla="val 20408"/>
            </a:avLst>
          </a:prstGeom>
          <a:solidFill>
            <a:srgbClr val="BEDFF3"/>
          </a:solidFill>
          <a:ln/>
        </p:spPr>
        <p:txBody>
          <a:bodyPr/>
          <a:lstStyle/>
          <a:p>
            <a:endParaRPr lang="en-GB"/>
          </a:p>
        </p:txBody>
      </p:sp>
      <p:pic>
        <p:nvPicPr>
          <p:cNvPr id="19" name="Image 3" descr="preencoded.png"/>
          <p:cNvPicPr>
            <a:picLocks noChangeAspect="1"/>
          </p:cNvPicPr>
          <p:nvPr/>
        </p:nvPicPr>
        <p:blipFill>
          <a:blip r:embed="rId5"/>
          <a:stretch>
            <a:fillRect/>
          </a:stretch>
        </p:blipFill>
        <p:spPr>
          <a:xfrm>
            <a:off x="7638455" y="5884426"/>
            <a:ext cx="157877" cy="126325"/>
          </a:xfrm>
          <a:prstGeom prst="rect">
            <a:avLst/>
          </a:prstGeom>
        </p:spPr>
      </p:pic>
      <p:sp>
        <p:nvSpPr>
          <p:cNvPr id="20" name="Text 14"/>
          <p:cNvSpPr/>
          <p:nvPr/>
        </p:nvSpPr>
        <p:spPr>
          <a:xfrm>
            <a:off x="7922657" y="5823347"/>
            <a:ext cx="4483894" cy="674370"/>
          </a:xfrm>
          <a:prstGeom prst="rect">
            <a:avLst/>
          </a:prstGeom>
          <a:noFill/>
          <a:ln/>
        </p:spPr>
        <p:txBody>
          <a:bodyPr wrap="square" lIns="0" tIns="0" rIns="0" bIns="0" rtlCol="0" anchor="t"/>
          <a:lstStyle/>
          <a:p>
            <a:pPr marL="0" indent="0" algn="l">
              <a:lnSpc>
                <a:spcPts val="1300"/>
              </a:lnSpc>
              <a:buNone/>
            </a:pPr>
            <a:r>
              <a:rPr lang="en-US" sz="950" b="1" dirty="0">
                <a:solidFill>
                  <a:srgbClr val="000000"/>
                </a:solidFill>
                <a:latin typeface="Montserrat" pitchFamily="34" charset="0"/>
                <a:ea typeface="Montserrat" pitchFamily="34" charset="-122"/>
                <a:cs typeface="Montserrat" pitchFamily="34" charset="-120"/>
              </a:rPr>
              <a:t>Analytical Point:</a:t>
            </a:r>
            <a:r>
              <a:rPr lang="en-US" sz="950" dirty="0">
                <a:solidFill>
                  <a:srgbClr val="000000"/>
                </a:solidFill>
                <a:latin typeface="Montserrat" pitchFamily="34" charset="0"/>
                <a:ea typeface="Montserrat" pitchFamily="34" charset="-122"/>
                <a:cs typeface="Montserrat" pitchFamily="34" charset="-120"/>
              </a:rPr>
              <a:t> Crawford's critique here demonstrates </a:t>
            </a:r>
            <a:r>
              <a:rPr lang="en-US" sz="950" b="1" dirty="0">
                <a:solidFill>
                  <a:srgbClr val="000000"/>
                </a:solidFill>
                <a:latin typeface="Montserrat" pitchFamily="34" charset="0"/>
                <a:ea typeface="Montserrat" pitchFamily="34" charset="-122"/>
                <a:cs typeface="Montserrat" pitchFamily="34" charset="-120"/>
              </a:rPr>
              <a:t>historiographical sensitivity</a:t>
            </a:r>
            <a:r>
              <a:rPr lang="en-US" sz="950" dirty="0">
                <a:solidFill>
                  <a:srgbClr val="000000"/>
                </a:solidFill>
                <a:latin typeface="Montserrat" pitchFamily="34" charset="0"/>
                <a:ea typeface="Montserrat" pitchFamily="34" charset="-122"/>
                <a:cs typeface="Montserrat" pitchFamily="34" charset="-120"/>
              </a:rPr>
              <a:t> — the awareness that historical narratives are never neutral but are embedded in and shaped by broader ideological, political, and cultural interests.</a:t>
            </a:r>
            <a:endParaRPr lang="en-US" sz="9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2286953" y="1365766"/>
            <a:ext cx="3188137" cy="398502"/>
          </a:xfrm>
          <a:prstGeom prst="rect">
            <a:avLst/>
          </a:prstGeom>
          <a:noFill/>
          <a:ln/>
        </p:spPr>
        <p:txBody>
          <a:bodyPr wrap="none" lIns="0" tIns="0" rIns="0" bIns="0" rtlCol="0" anchor="t"/>
          <a:lstStyle/>
          <a:p>
            <a:pPr marL="0" indent="0" algn="l">
              <a:lnSpc>
                <a:spcPts val="3100"/>
              </a:lnSpc>
              <a:buNone/>
            </a:pPr>
            <a:r>
              <a:rPr lang="en-US" sz="2500" b="1" dirty="0">
                <a:solidFill>
                  <a:srgbClr val="2E3C4E"/>
                </a:solidFill>
                <a:latin typeface="Barlow Bold" pitchFamily="34" charset="0"/>
                <a:ea typeface="Barlow Bold" pitchFamily="34" charset="-122"/>
                <a:cs typeface="Barlow Bold" pitchFamily="34" charset="-120"/>
              </a:rPr>
              <a:t>Sociology and Religion</a:t>
            </a:r>
            <a:endParaRPr lang="en-US" sz="2500" dirty="0"/>
          </a:p>
        </p:txBody>
      </p:sp>
      <p:sp>
        <p:nvSpPr>
          <p:cNvPr id="3" name="Text 1"/>
          <p:cNvSpPr/>
          <p:nvPr/>
        </p:nvSpPr>
        <p:spPr>
          <a:xfrm>
            <a:off x="2286953" y="1795224"/>
            <a:ext cx="3385780" cy="199192"/>
          </a:xfrm>
          <a:prstGeom prst="rect">
            <a:avLst/>
          </a:prstGeom>
          <a:noFill/>
          <a:ln/>
        </p:spPr>
        <p:txBody>
          <a:bodyPr wrap="none" lIns="0" tIns="0" rIns="0" bIns="0" rtlCol="0" anchor="t"/>
          <a:lstStyle/>
          <a:p>
            <a:pPr marL="0" indent="0" algn="l">
              <a:lnSpc>
                <a:spcPts val="1550"/>
              </a:lnSpc>
              <a:buNone/>
            </a:pPr>
            <a:r>
              <a:rPr lang="en-US" sz="1250" b="1" dirty="0">
                <a:solidFill>
                  <a:srgbClr val="2E3C4E"/>
                </a:solidFill>
                <a:latin typeface="Barlow Bold" pitchFamily="34" charset="0"/>
                <a:ea typeface="Barlow Bold" pitchFamily="34" charset="-122"/>
                <a:cs typeface="Barlow Bold" pitchFamily="34" charset="-120"/>
              </a:rPr>
              <a:t>Durkheim, Weber, and the Secularisation Debate</a:t>
            </a:r>
            <a:endParaRPr lang="en-US" sz="1250" dirty="0"/>
          </a:p>
        </p:txBody>
      </p:sp>
      <p:sp>
        <p:nvSpPr>
          <p:cNvPr id="4" name="Text 2"/>
          <p:cNvSpPr/>
          <p:nvPr/>
        </p:nvSpPr>
        <p:spPr>
          <a:xfrm>
            <a:off x="2286953" y="2110502"/>
            <a:ext cx="10056376" cy="317659"/>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The sociological study of religion occupies a central place in Crawford's Chapter 2 survey. Rather than endorsing a single sociological account, Crawford presents the field's key tensions and competing claims, using them to illustrate the complexity and dynamism of religion as a social phenomenon.</a:t>
            </a:r>
            <a:endParaRPr lang="en-US" sz="950" dirty="0"/>
          </a:p>
        </p:txBody>
      </p:sp>
      <p:sp>
        <p:nvSpPr>
          <p:cNvPr id="5" name="Shape 3"/>
          <p:cNvSpPr/>
          <p:nvPr/>
        </p:nvSpPr>
        <p:spPr>
          <a:xfrm>
            <a:off x="2199680" y="2515195"/>
            <a:ext cx="5054918" cy="3547348"/>
          </a:xfrm>
          <a:prstGeom prst="roundRect">
            <a:avLst>
              <a:gd name="adj" fmla="val 8197"/>
            </a:avLst>
          </a:prstGeom>
          <a:solidFill>
            <a:srgbClr val="063E5F"/>
          </a:solidFill>
          <a:ln/>
        </p:spPr>
        <p:txBody>
          <a:bodyPr/>
          <a:lstStyle/>
          <a:p>
            <a:endParaRPr lang="en-GB"/>
          </a:p>
        </p:txBody>
      </p:sp>
      <p:sp>
        <p:nvSpPr>
          <p:cNvPr id="6" name="Text 4"/>
          <p:cNvSpPr/>
          <p:nvPr/>
        </p:nvSpPr>
        <p:spPr>
          <a:xfrm>
            <a:off x="2320766" y="2592586"/>
            <a:ext cx="2908935" cy="199192"/>
          </a:xfrm>
          <a:prstGeom prst="rect">
            <a:avLst/>
          </a:prstGeom>
          <a:noFill/>
          <a:ln/>
        </p:spPr>
        <p:txBody>
          <a:bodyPr wrap="none" lIns="0" tIns="0" rIns="0" bIns="0" rtlCol="0" anchor="t"/>
          <a:lstStyle/>
          <a:p>
            <a:pPr marL="0" indent="0" algn="l">
              <a:lnSpc>
                <a:spcPts val="1550"/>
              </a:lnSpc>
              <a:buNone/>
            </a:pPr>
            <a:r>
              <a:rPr lang="en-US" sz="1250" b="1" dirty="0">
                <a:solidFill>
                  <a:srgbClr val="FFFFFF"/>
                </a:solidFill>
                <a:latin typeface="Barlow Bold" pitchFamily="34" charset="0"/>
                <a:ea typeface="Barlow Bold" pitchFamily="34" charset="-122"/>
                <a:cs typeface="Barlow Bold" pitchFamily="34" charset="-120"/>
              </a:rPr>
              <a:t>Émile Durkheim: Religion Creates Society</a:t>
            </a:r>
            <a:endParaRPr lang="en-US" sz="1250" dirty="0"/>
          </a:p>
        </p:txBody>
      </p:sp>
      <p:sp>
        <p:nvSpPr>
          <p:cNvPr id="7" name="Text 5"/>
          <p:cNvSpPr/>
          <p:nvPr/>
        </p:nvSpPr>
        <p:spPr>
          <a:xfrm>
            <a:off x="2320766" y="2869168"/>
            <a:ext cx="4812744" cy="952976"/>
          </a:xfrm>
          <a:prstGeom prst="rect">
            <a:avLst/>
          </a:prstGeom>
          <a:noFill/>
          <a:ln/>
        </p:spPr>
        <p:txBody>
          <a:bodyPr wrap="square" lIns="0" tIns="0" rIns="0" bIns="0" rtlCol="0" anchor="t"/>
          <a:lstStyle/>
          <a:p>
            <a:pPr marL="0" indent="0" algn="l">
              <a:lnSpc>
                <a:spcPts val="1250"/>
              </a:lnSpc>
              <a:buNone/>
            </a:pPr>
            <a:r>
              <a:rPr lang="en-US" sz="950" dirty="0">
                <a:solidFill>
                  <a:srgbClr val="FFFFFF"/>
                </a:solidFill>
                <a:latin typeface="Montserrat" pitchFamily="34" charset="0"/>
                <a:ea typeface="Montserrat" pitchFamily="34" charset="-122"/>
                <a:cs typeface="Montserrat" pitchFamily="34" charset="-120"/>
              </a:rPr>
              <a:t>For Durkheim, religion is fundamentally a social phenomenon — the means by which society represents and affirms itself to itself. In </a:t>
            </a:r>
            <a:r>
              <a:rPr lang="en-US" sz="950" i="1" dirty="0">
                <a:solidFill>
                  <a:srgbClr val="FFFFFF"/>
                </a:solidFill>
                <a:latin typeface="Montserrat" pitchFamily="34" charset="0"/>
                <a:ea typeface="Montserrat" pitchFamily="34" charset="-122"/>
                <a:cs typeface="Montserrat" pitchFamily="34" charset="-120"/>
              </a:rPr>
              <a:t>The Elementary Forms of Religious Life</a:t>
            </a:r>
            <a:r>
              <a:rPr lang="en-US" sz="950" dirty="0">
                <a:solidFill>
                  <a:srgbClr val="FFFFFF"/>
                </a:solidFill>
                <a:latin typeface="Montserrat" pitchFamily="34" charset="0"/>
                <a:ea typeface="Montserrat" pitchFamily="34" charset="-122"/>
                <a:cs typeface="Montserrat" pitchFamily="34" charset="-120"/>
              </a:rPr>
              <a:t> (1912), Durkheim argues that the distinction between the sacred and the profane is the foundational distinction of all religion, and that religious rituals generate the </a:t>
            </a:r>
            <a:r>
              <a:rPr lang="en-US" sz="950" b="1" dirty="0">
                <a:solidFill>
                  <a:srgbClr val="FFFFFF"/>
                </a:solidFill>
                <a:latin typeface="Montserrat" pitchFamily="34" charset="0"/>
                <a:ea typeface="Montserrat" pitchFamily="34" charset="-122"/>
                <a:cs typeface="Montserrat" pitchFamily="34" charset="-120"/>
              </a:rPr>
              <a:t>collective effervescence</a:t>
            </a:r>
            <a:r>
              <a:rPr lang="en-US" sz="950" dirty="0">
                <a:solidFill>
                  <a:srgbClr val="FFFFFF"/>
                </a:solidFill>
                <a:latin typeface="Montserrat" pitchFamily="34" charset="0"/>
                <a:ea typeface="Montserrat" pitchFamily="34" charset="-122"/>
                <a:cs typeface="Montserrat" pitchFamily="34" charset="-120"/>
              </a:rPr>
              <a:t> through which social solidarity is produced and renewed.</a:t>
            </a:r>
            <a:endParaRPr lang="en-US" sz="950" dirty="0"/>
          </a:p>
        </p:txBody>
      </p:sp>
      <p:sp>
        <p:nvSpPr>
          <p:cNvPr id="8" name="Text 6"/>
          <p:cNvSpPr/>
          <p:nvPr/>
        </p:nvSpPr>
        <p:spPr>
          <a:xfrm>
            <a:off x="2320766" y="3891796"/>
            <a:ext cx="4812744" cy="794147"/>
          </a:xfrm>
          <a:prstGeom prst="rect">
            <a:avLst/>
          </a:prstGeom>
          <a:noFill/>
          <a:ln/>
        </p:spPr>
        <p:txBody>
          <a:bodyPr wrap="square" lIns="0" tIns="0" rIns="0" bIns="0" rtlCol="0" anchor="t"/>
          <a:lstStyle/>
          <a:p>
            <a:pPr marL="0" indent="0" algn="l">
              <a:lnSpc>
                <a:spcPts val="1250"/>
              </a:lnSpc>
              <a:buNone/>
            </a:pPr>
            <a:r>
              <a:rPr lang="en-US" sz="950" dirty="0">
                <a:solidFill>
                  <a:srgbClr val="FFFFFF"/>
                </a:solidFill>
                <a:latin typeface="Montserrat" pitchFamily="34" charset="0"/>
                <a:ea typeface="Montserrat" pitchFamily="34" charset="-122"/>
                <a:cs typeface="Montserrat" pitchFamily="34" charset="-120"/>
              </a:rPr>
              <a:t>On this account, "God" is ultimately a symbol of society itself. When worshippers gather, celebrate, and submit to collective ritual, they are expressing and reinforcing their bonds with one another and with the social whole. Religion, on Durkheim's view, is never simply about supernatural belief — it is about </a:t>
            </a:r>
            <a:r>
              <a:rPr lang="en-US" sz="950" b="1" dirty="0">
                <a:solidFill>
                  <a:srgbClr val="FFFFFF"/>
                </a:solidFill>
                <a:latin typeface="Montserrat" pitchFamily="34" charset="0"/>
                <a:ea typeface="Montserrat" pitchFamily="34" charset="-122"/>
                <a:cs typeface="Montserrat" pitchFamily="34" charset="-120"/>
              </a:rPr>
              <a:t>social integration and moral community</a:t>
            </a:r>
            <a:r>
              <a:rPr lang="en-US" sz="950" dirty="0">
                <a:solidFill>
                  <a:srgbClr val="FFFFFF"/>
                </a:solidFill>
                <a:latin typeface="Montserrat" pitchFamily="34" charset="0"/>
                <a:ea typeface="Montserrat" pitchFamily="34" charset="-122"/>
                <a:cs typeface="Montserrat" pitchFamily="34" charset="-120"/>
              </a:rPr>
              <a:t>.</a:t>
            </a:r>
            <a:endParaRPr lang="en-US" sz="950" dirty="0"/>
          </a:p>
        </p:txBody>
      </p:sp>
      <p:sp>
        <p:nvSpPr>
          <p:cNvPr id="9" name="Text 7"/>
          <p:cNvSpPr/>
          <p:nvPr/>
        </p:nvSpPr>
        <p:spPr>
          <a:xfrm>
            <a:off x="2320766" y="4755594"/>
            <a:ext cx="4812744" cy="476488"/>
          </a:xfrm>
          <a:prstGeom prst="rect">
            <a:avLst/>
          </a:prstGeom>
          <a:noFill/>
          <a:ln/>
        </p:spPr>
        <p:txBody>
          <a:bodyPr wrap="square" lIns="0" tIns="0" rIns="0" bIns="0" rtlCol="0" anchor="t"/>
          <a:lstStyle/>
          <a:p>
            <a:pPr marL="0" indent="0" algn="l">
              <a:lnSpc>
                <a:spcPts val="1250"/>
              </a:lnSpc>
              <a:buNone/>
            </a:pPr>
            <a:r>
              <a:rPr lang="en-US" sz="950" b="1" dirty="0">
                <a:solidFill>
                  <a:srgbClr val="FFFFFF"/>
                </a:solidFill>
                <a:latin typeface="Montserrat" pitchFamily="34" charset="0"/>
                <a:ea typeface="Montserrat" pitchFamily="34" charset="-122"/>
                <a:cs typeface="Montserrat" pitchFamily="34" charset="-120"/>
              </a:rPr>
              <a:t>Critical Note:</a:t>
            </a:r>
            <a:r>
              <a:rPr lang="en-US" sz="950" dirty="0">
                <a:solidFill>
                  <a:srgbClr val="FFFFFF"/>
                </a:solidFill>
                <a:latin typeface="Montserrat" pitchFamily="34" charset="0"/>
                <a:ea typeface="Montserrat" pitchFamily="34" charset="-122"/>
                <a:cs typeface="Montserrat" pitchFamily="34" charset="-120"/>
              </a:rPr>
              <a:t> Critics argue that Durkheim's account is reductive — explaining religion away rather than explaining it, and neglecting the genuine cognitive and experiential dimensions of religious life.</a:t>
            </a:r>
            <a:endParaRPr lang="en-US" sz="950" dirty="0"/>
          </a:p>
        </p:txBody>
      </p:sp>
      <p:sp>
        <p:nvSpPr>
          <p:cNvPr id="10" name="Text 8"/>
          <p:cNvSpPr/>
          <p:nvPr/>
        </p:nvSpPr>
        <p:spPr>
          <a:xfrm>
            <a:off x="7470458" y="2592586"/>
            <a:ext cx="3009186" cy="199192"/>
          </a:xfrm>
          <a:prstGeom prst="rect">
            <a:avLst/>
          </a:prstGeom>
          <a:noFill/>
          <a:ln/>
        </p:spPr>
        <p:txBody>
          <a:bodyPr wrap="none" lIns="0" tIns="0" rIns="0" bIns="0" rtlCol="0" anchor="t"/>
          <a:lstStyle/>
          <a:p>
            <a:pPr marL="0" indent="0" algn="l">
              <a:lnSpc>
                <a:spcPts val="1550"/>
              </a:lnSpc>
              <a:buNone/>
            </a:pPr>
            <a:r>
              <a:rPr lang="en-US" sz="1250" b="1" dirty="0">
                <a:solidFill>
                  <a:srgbClr val="2E3C4E"/>
                </a:solidFill>
                <a:latin typeface="Barlow Bold" pitchFamily="34" charset="0"/>
                <a:ea typeface="Barlow Bold" pitchFamily="34" charset="-122"/>
                <a:cs typeface="Barlow Bold" pitchFamily="34" charset="-120"/>
              </a:rPr>
              <a:t>Max Weber: Religion Shapes Social Change</a:t>
            </a:r>
            <a:endParaRPr lang="en-US" sz="1250" dirty="0"/>
          </a:p>
        </p:txBody>
      </p:sp>
      <p:sp>
        <p:nvSpPr>
          <p:cNvPr id="11" name="Text 9"/>
          <p:cNvSpPr/>
          <p:nvPr/>
        </p:nvSpPr>
        <p:spPr>
          <a:xfrm>
            <a:off x="7470458" y="2869168"/>
            <a:ext cx="4880372" cy="1270635"/>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Weber's approach complements and complicates Durkheim's. Where Durkheim emphasised religion's function in maintaining social equilibrium, Weber was concerned with religion's capacity to </a:t>
            </a:r>
            <a:r>
              <a:rPr lang="en-US" sz="950" b="1" dirty="0">
                <a:solidFill>
                  <a:srgbClr val="384653"/>
                </a:solidFill>
                <a:latin typeface="Montserrat" pitchFamily="34" charset="0"/>
                <a:ea typeface="Montserrat" pitchFamily="34" charset="-122"/>
                <a:cs typeface="Montserrat" pitchFamily="34" charset="-120"/>
              </a:rPr>
              <a:t>drive social transformation</a:t>
            </a:r>
            <a:r>
              <a:rPr lang="en-US" sz="950" dirty="0">
                <a:solidFill>
                  <a:srgbClr val="384653"/>
                </a:solidFill>
                <a:latin typeface="Montserrat" pitchFamily="34" charset="0"/>
                <a:ea typeface="Montserrat" pitchFamily="34" charset="-122"/>
                <a:cs typeface="Montserrat" pitchFamily="34" charset="-120"/>
              </a:rPr>
              <a:t>. In </a:t>
            </a:r>
            <a:r>
              <a:rPr lang="en-US" sz="950" i="1" dirty="0">
                <a:solidFill>
                  <a:srgbClr val="384653"/>
                </a:solidFill>
                <a:latin typeface="Montserrat" pitchFamily="34" charset="0"/>
                <a:ea typeface="Montserrat" pitchFamily="34" charset="-122"/>
                <a:cs typeface="Montserrat" pitchFamily="34" charset="-120"/>
              </a:rPr>
              <a:t>The Protestant Ethic and the Spirit of Capitalism</a:t>
            </a:r>
            <a:r>
              <a:rPr lang="en-US" sz="950" dirty="0">
                <a:solidFill>
                  <a:srgbClr val="384653"/>
                </a:solidFill>
                <a:latin typeface="Montserrat" pitchFamily="34" charset="0"/>
                <a:ea typeface="Montserrat" pitchFamily="34" charset="-122"/>
                <a:cs typeface="Montserrat" pitchFamily="34" charset="-120"/>
              </a:rPr>
              <a:t> (1905), Weber argued that Calvinist theology — particularly the doctrine of predestination and the associated anxiety about salvation — generated a distinctive ethical disposition of disciplined, ascetic labour that contributed to the development of modern capitalism.</a:t>
            </a:r>
            <a:endParaRPr lang="en-US" sz="950" dirty="0"/>
          </a:p>
        </p:txBody>
      </p:sp>
      <p:sp>
        <p:nvSpPr>
          <p:cNvPr id="12" name="Text 10"/>
          <p:cNvSpPr/>
          <p:nvPr/>
        </p:nvSpPr>
        <p:spPr>
          <a:xfrm>
            <a:off x="7470458" y="4209455"/>
            <a:ext cx="4880372" cy="635318"/>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Weber's broader comparative project (spanning Hinduism, Buddhism, Confucianism, and ancient Judaism) sought to understand why capitalism emerged in Western Europe specifically, arguing that the particular character of Western religious ethics created the cultural conditions for its development.</a:t>
            </a:r>
            <a:endParaRPr lang="en-US" sz="950" dirty="0"/>
          </a:p>
        </p:txBody>
      </p:sp>
      <p:sp>
        <p:nvSpPr>
          <p:cNvPr id="13" name="Text 11"/>
          <p:cNvSpPr/>
          <p:nvPr/>
        </p:nvSpPr>
        <p:spPr>
          <a:xfrm>
            <a:off x="7470458" y="4922163"/>
            <a:ext cx="1594009" cy="199192"/>
          </a:xfrm>
          <a:prstGeom prst="rect">
            <a:avLst/>
          </a:prstGeom>
          <a:noFill/>
          <a:ln/>
        </p:spPr>
        <p:txBody>
          <a:bodyPr wrap="none" lIns="0" tIns="0" rIns="0" bIns="0" rtlCol="0" anchor="t"/>
          <a:lstStyle/>
          <a:p>
            <a:pPr marL="0" indent="0" algn="l">
              <a:lnSpc>
                <a:spcPts val="1550"/>
              </a:lnSpc>
              <a:buNone/>
            </a:pPr>
            <a:r>
              <a:rPr lang="en-US" sz="1250" b="1" dirty="0">
                <a:solidFill>
                  <a:srgbClr val="2E3C4E"/>
                </a:solidFill>
                <a:latin typeface="Barlow Bold" pitchFamily="34" charset="0"/>
                <a:ea typeface="Barlow Bold" pitchFamily="34" charset="-122"/>
                <a:cs typeface="Barlow Bold" pitchFamily="34" charset="-120"/>
              </a:rPr>
              <a:t>Secularisation</a:t>
            </a:r>
            <a:endParaRPr lang="en-US" sz="1250" dirty="0"/>
          </a:p>
        </p:txBody>
      </p:sp>
      <p:sp>
        <p:nvSpPr>
          <p:cNvPr id="14" name="Text 12"/>
          <p:cNvSpPr/>
          <p:nvPr/>
        </p:nvSpPr>
        <p:spPr>
          <a:xfrm>
            <a:off x="7470458" y="5198745"/>
            <a:ext cx="4880372" cy="794147"/>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Crawford also engages with secularisation debates — the thesis that modernity inevitably leads to the decline of religion. He presents this as contested: while traditional institutional religion may have declined in Western Europe, religion has proven remarkably resilient globally, and the secularisation thesis has itself been subjected to significant scholarly critique.</a:t>
            </a:r>
            <a:endParaRPr lang="en-US" sz="950" dirty="0"/>
          </a:p>
        </p:txBody>
      </p:sp>
      <p:sp>
        <p:nvSpPr>
          <p:cNvPr id="15" name="Shape 13"/>
          <p:cNvSpPr/>
          <p:nvPr/>
        </p:nvSpPr>
        <p:spPr>
          <a:xfrm>
            <a:off x="2286953" y="6149578"/>
            <a:ext cx="10056376" cy="714256"/>
          </a:xfrm>
          <a:prstGeom prst="roundRect">
            <a:avLst>
              <a:gd name="adj" fmla="val 25443"/>
            </a:avLst>
          </a:prstGeom>
          <a:solidFill>
            <a:srgbClr val="BEDFF3"/>
          </a:solidFill>
          <a:ln/>
        </p:spPr>
        <p:txBody>
          <a:bodyPr/>
          <a:lstStyle/>
          <a:p>
            <a:endParaRPr lang="en-GB"/>
          </a:p>
        </p:txBody>
      </p:sp>
      <p:pic>
        <p:nvPicPr>
          <p:cNvPr id="16" name="Image 0" descr="preencoded.png"/>
          <p:cNvPicPr>
            <a:picLocks noChangeAspect="1"/>
          </p:cNvPicPr>
          <p:nvPr/>
        </p:nvPicPr>
        <p:blipFill>
          <a:blip r:embed="rId3"/>
          <a:stretch>
            <a:fillRect/>
          </a:stretch>
        </p:blipFill>
        <p:spPr>
          <a:xfrm>
            <a:off x="2408039" y="6309241"/>
            <a:ext cx="151328" cy="121087"/>
          </a:xfrm>
          <a:prstGeom prst="rect">
            <a:avLst/>
          </a:prstGeom>
        </p:spPr>
      </p:pic>
      <p:sp>
        <p:nvSpPr>
          <p:cNvPr id="17" name="Text 14"/>
          <p:cNvSpPr/>
          <p:nvPr/>
        </p:nvSpPr>
        <p:spPr>
          <a:xfrm>
            <a:off x="2680454" y="6257211"/>
            <a:ext cx="9541788" cy="476488"/>
          </a:xfrm>
          <a:prstGeom prst="rect">
            <a:avLst/>
          </a:prstGeom>
          <a:noFill/>
          <a:ln/>
        </p:spPr>
        <p:txBody>
          <a:bodyPr wrap="square" lIns="0" tIns="0" rIns="0" bIns="0" rtlCol="0" anchor="t"/>
          <a:lstStyle/>
          <a:p>
            <a:pPr marL="0" indent="0" algn="l">
              <a:lnSpc>
                <a:spcPts val="1250"/>
              </a:lnSpc>
              <a:buNone/>
            </a:pPr>
            <a:r>
              <a:rPr lang="en-US" sz="950" b="1" dirty="0">
                <a:solidFill>
                  <a:srgbClr val="000000"/>
                </a:solidFill>
                <a:latin typeface="Montserrat" pitchFamily="34" charset="0"/>
                <a:ea typeface="Montserrat" pitchFamily="34" charset="-122"/>
                <a:cs typeface="Montserrat" pitchFamily="34" charset="-120"/>
              </a:rPr>
              <a:t>Analytical Reflection:</a:t>
            </a:r>
            <a:r>
              <a:rPr lang="en-US" sz="950" dirty="0">
                <a:solidFill>
                  <a:srgbClr val="000000"/>
                </a:solidFill>
                <a:latin typeface="Montserrat" pitchFamily="34" charset="0"/>
                <a:ea typeface="Montserrat" pitchFamily="34" charset="-122"/>
                <a:cs typeface="Montserrat" pitchFamily="34" charset="-120"/>
              </a:rPr>
              <a:t> Crawford is careful not to endorse either Durkheim's sociological reductionism or Weber's cultural-causal account as definitive. His neutrality is methodologically principled, but it may also leave the reader without the comparative critical framework needed to adjudicate between these competing perspectives.</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226707" y="1638181"/>
            <a:ext cx="5275898" cy="403265"/>
          </a:xfrm>
          <a:prstGeom prst="rect">
            <a:avLst/>
          </a:prstGeom>
          <a:noFill/>
          <a:ln/>
        </p:spPr>
        <p:txBody>
          <a:bodyPr wrap="none" lIns="0" tIns="0" rIns="0" bIns="0" rtlCol="0" anchor="t"/>
          <a:lstStyle/>
          <a:p>
            <a:pPr marL="0" indent="0" algn="l">
              <a:lnSpc>
                <a:spcPts val="3150"/>
              </a:lnSpc>
              <a:buNone/>
            </a:pPr>
            <a:r>
              <a:rPr lang="en-US" sz="2500" b="1" dirty="0">
                <a:solidFill>
                  <a:srgbClr val="2E3C4E"/>
                </a:solidFill>
                <a:latin typeface="Barlow Bold" pitchFamily="34" charset="0"/>
                <a:ea typeface="Barlow Bold" pitchFamily="34" charset="-122"/>
                <a:cs typeface="Barlow Bold" pitchFamily="34" charset="-120"/>
              </a:rPr>
              <a:t>Psychology and Religious Experience</a:t>
            </a:r>
            <a:endParaRPr lang="en-US" sz="2500" dirty="0"/>
          </a:p>
        </p:txBody>
      </p:sp>
      <p:sp>
        <p:nvSpPr>
          <p:cNvPr id="3" name="Text 1"/>
          <p:cNvSpPr/>
          <p:nvPr/>
        </p:nvSpPr>
        <p:spPr>
          <a:xfrm>
            <a:off x="2226707" y="2073116"/>
            <a:ext cx="4394478" cy="201573"/>
          </a:xfrm>
          <a:prstGeom prst="rect">
            <a:avLst/>
          </a:prstGeom>
          <a:noFill/>
          <a:ln/>
        </p:spPr>
        <p:txBody>
          <a:bodyPr wrap="none" lIns="0" tIns="0" rIns="0" bIns="0" rtlCol="0" anchor="t"/>
          <a:lstStyle/>
          <a:p>
            <a:pPr marL="0" indent="0" algn="l">
              <a:lnSpc>
                <a:spcPts val="1550"/>
              </a:lnSpc>
              <a:buNone/>
            </a:pPr>
            <a:r>
              <a:rPr lang="en-US" sz="1250" b="1" dirty="0">
                <a:solidFill>
                  <a:srgbClr val="2E3C4E"/>
                </a:solidFill>
                <a:latin typeface="Barlow Bold" pitchFamily="34" charset="0"/>
                <a:ea typeface="Barlow Bold" pitchFamily="34" charset="-122"/>
                <a:cs typeface="Barlow Bold" pitchFamily="34" charset="-120"/>
              </a:rPr>
              <a:t>Explaining, Dismissing, or Affirming the Inner Life of Religion?</a:t>
            </a:r>
            <a:endParaRPr lang="en-US" sz="1250" dirty="0"/>
          </a:p>
        </p:txBody>
      </p:sp>
      <p:sp>
        <p:nvSpPr>
          <p:cNvPr id="4" name="Text 2"/>
          <p:cNvSpPr/>
          <p:nvPr/>
        </p:nvSpPr>
        <p:spPr>
          <a:xfrm>
            <a:off x="2226707" y="2393513"/>
            <a:ext cx="10176867" cy="484346"/>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Crawford's survey of psychological approaches to religion brings into sharp focus one of the deepest methodological questions in the field: can psychology explain religious experience, or can it only describe the mental states that accompany it? The answer has significant implications for the relationship between religious studies and theology, and for the epistemological status of religious belief more broadly.</a:t>
            </a:r>
            <a:endParaRPr lang="en-US" sz="950" dirty="0"/>
          </a:p>
        </p:txBody>
      </p:sp>
      <p:pic>
        <p:nvPicPr>
          <p:cNvPr id="5" name="Image 0" descr="preencoded.png"/>
          <p:cNvPicPr>
            <a:picLocks noChangeAspect="1"/>
          </p:cNvPicPr>
          <p:nvPr/>
        </p:nvPicPr>
        <p:blipFill>
          <a:blip r:embed="rId3"/>
          <a:stretch>
            <a:fillRect/>
          </a:stretch>
        </p:blipFill>
        <p:spPr>
          <a:xfrm>
            <a:off x="2226707" y="2967038"/>
            <a:ext cx="543282" cy="543282"/>
          </a:xfrm>
          <a:prstGeom prst="rect">
            <a:avLst/>
          </a:prstGeom>
        </p:spPr>
      </p:pic>
      <p:sp>
        <p:nvSpPr>
          <p:cNvPr id="6" name="Text 3"/>
          <p:cNvSpPr/>
          <p:nvPr/>
        </p:nvSpPr>
        <p:spPr>
          <a:xfrm>
            <a:off x="2869049" y="2967038"/>
            <a:ext cx="1827490" cy="403146"/>
          </a:xfrm>
          <a:prstGeom prst="rect">
            <a:avLst/>
          </a:prstGeom>
          <a:noFill/>
          <a:ln/>
        </p:spPr>
        <p:txBody>
          <a:bodyPr wrap="square" lIns="0" tIns="0" rIns="0" bIns="0" rtlCol="0" anchor="t"/>
          <a:lstStyle/>
          <a:p>
            <a:pPr marL="0" indent="0" algn="l">
              <a:lnSpc>
                <a:spcPts val="1550"/>
              </a:lnSpc>
              <a:buNone/>
            </a:pPr>
            <a:r>
              <a:rPr lang="en-US" sz="1250" b="1" dirty="0">
                <a:solidFill>
                  <a:srgbClr val="384653"/>
                </a:solidFill>
                <a:latin typeface="Barlow Bold" pitchFamily="34" charset="0"/>
                <a:ea typeface="Barlow Bold" pitchFamily="34" charset="-122"/>
                <a:cs typeface="Barlow Bold" pitchFamily="34" charset="-120"/>
              </a:rPr>
              <a:t>William James (1842–1910)</a:t>
            </a:r>
            <a:endParaRPr lang="en-US" sz="1250" dirty="0"/>
          </a:p>
        </p:txBody>
      </p:sp>
      <p:sp>
        <p:nvSpPr>
          <p:cNvPr id="7" name="Text 4"/>
          <p:cNvSpPr/>
          <p:nvPr/>
        </p:nvSpPr>
        <p:spPr>
          <a:xfrm>
            <a:off x="2869049" y="3417689"/>
            <a:ext cx="1827490" cy="2421731"/>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In </a:t>
            </a:r>
            <a:r>
              <a:rPr lang="en-US" sz="950" i="1" dirty="0">
                <a:solidFill>
                  <a:srgbClr val="384653"/>
                </a:solidFill>
                <a:latin typeface="Montserrat" pitchFamily="34" charset="0"/>
                <a:ea typeface="Montserrat" pitchFamily="34" charset="-122"/>
                <a:cs typeface="Montserrat" pitchFamily="34" charset="-120"/>
              </a:rPr>
              <a:t>The Varieties of Religious Experience</a:t>
            </a:r>
            <a:r>
              <a:rPr lang="en-US" sz="950" dirty="0">
                <a:solidFill>
                  <a:srgbClr val="384653"/>
                </a:solidFill>
                <a:latin typeface="Montserrat" pitchFamily="34" charset="0"/>
                <a:ea typeface="Montserrat" pitchFamily="34" charset="-122"/>
                <a:cs typeface="Montserrat" pitchFamily="34" charset="-120"/>
              </a:rPr>
              <a:t> (1902), James argued for the </a:t>
            </a:r>
            <a:r>
              <a:rPr lang="en-US" sz="950" b="1" dirty="0">
                <a:solidFill>
                  <a:srgbClr val="384653"/>
                </a:solidFill>
                <a:latin typeface="Montserrat" pitchFamily="34" charset="0"/>
                <a:ea typeface="Montserrat" pitchFamily="34" charset="-122"/>
                <a:cs typeface="Montserrat" pitchFamily="34" charset="-120"/>
              </a:rPr>
              <a:t>pragmatic value</a:t>
            </a:r>
            <a:r>
              <a:rPr lang="en-US" sz="950" dirty="0">
                <a:solidFill>
                  <a:srgbClr val="384653"/>
                </a:solidFill>
                <a:latin typeface="Montserrat" pitchFamily="34" charset="0"/>
                <a:ea typeface="Montserrat" pitchFamily="34" charset="-122"/>
                <a:cs typeface="Montserrat" pitchFamily="34" charset="-120"/>
              </a:rPr>
              <a:t> of religious belief — what matters is not whether God objectively exists but whether belief in God produces good effects in a person's life. James took religious experience seriously as data, refusing to dismiss it as mere illusion. His approach is broadly sympathetic to religion whilst remaining empirically grounded.</a:t>
            </a:r>
            <a:endParaRPr lang="en-US" sz="950" dirty="0"/>
          </a:p>
        </p:txBody>
      </p:sp>
      <p:pic>
        <p:nvPicPr>
          <p:cNvPr id="8" name="Image 1" descr="preencoded.png"/>
          <p:cNvPicPr>
            <a:picLocks noChangeAspect="1"/>
          </p:cNvPicPr>
          <p:nvPr/>
        </p:nvPicPr>
        <p:blipFill>
          <a:blip r:embed="rId4"/>
          <a:stretch>
            <a:fillRect/>
          </a:stretch>
        </p:blipFill>
        <p:spPr>
          <a:xfrm>
            <a:off x="4795599" y="2967038"/>
            <a:ext cx="543282" cy="543282"/>
          </a:xfrm>
          <a:prstGeom prst="rect">
            <a:avLst/>
          </a:prstGeom>
        </p:spPr>
      </p:pic>
      <p:sp>
        <p:nvSpPr>
          <p:cNvPr id="9" name="Text 5"/>
          <p:cNvSpPr/>
          <p:nvPr/>
        </p:nvSpPr>
        <p:spPr>
          <a:xfrm>
            <a:off x="5437942" y="2967038"/>
            <a:ext cx="1827609" cy="403146"/>
          </a:xfrm>
          <a:prstGeom prst="rect">
            <a:avLst/>
          </a:prstGeom>
          <a:noFill/>
          <a:ln/>
        </p:spPr>
        <p:txBody>
          <a:bodyPr wrap="square" lIns="0" tIns="0" rIns="0" bIns="0" rtlCol="0" anchor="t"/>
          <a:lstStyle/>
          <a:p>
            <a:pPr marL="0" indent="0" algn="l">
              <a:lnSpc>
                <a:spcPts val="1550"/>
              </a:lnSpc>
              <a:buNone/>
            </a:pPr>
            <a:r>
              <a:rPr lang="en-US" sz="1250" b="1" dirty="0">
                <a:solidFill>
                  <a:srgbClr val="384653"/>
                </a:solidFill>
                <a:latin typeface="Barlow Bold" pitchFamily="34" charset="0"/>
                <a:ea typeface="Barlow Bold" pitchFamily="34" charset="-122"/>
                <a:cs typeface="Barlow Bold" pitchFamily="34" charset="-120"/>
              </a:rPr>
              <a:t>Sigmund Freud (1856–1939)</a:t>
            </a:r>
            <a:endParaRPr lang="en-US" sz="1250" dirty="0"/>
          </a:p>
        </p:txBody>
      </p:sp>
      <p:sp>
        <p:nvSpPr>
          <p:cNvPr id="10" name="Text 6"/>
          <p:cNvSpPr/>
          <p:nvPr/>
        </p:nvSpPr>
        <p:spPr>
          <a:xfrm>
            <a:off x="5437942" y="3417689"/>
            <a:ext cx="1827609" cy="2421731"/>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Freud's account in </a:t>
            </a:r>
            <a:r>
              <a:rPr lang="en-US" sz="950" i="1" dirty="0">
                <a:solidFill>
                  <a:srgbClr val="384653"/>
                </a:solidFill>
                <a:latin typeface="Montserrat" pitchFamily="34" charset="0"/>
                <a:ea typeface="Montserrat" pitchFamily="34" charset="-122"/>
                <a:cs typeface="Montserrat" pitchFamily="34" charset="-120"/>
              </a:rPr>
              <a:t>The Future of an Illusion</a:t>
            </a:r>
            <a:r>
              <a:rPr lang="en-US" sz="950" dirty="0">
                <a:solidFill>
                  <a:srgbClr val="384653"/>
                </a:solidFill>
                <a:latin typeface="Montserrat" pitchFamily="34" charset="0"/>
                <a:ea typeface="Montserrat" pitchFamily="34" charset="-122"/>
                <a:cs typeface="Montserrat" pitchFamily="34" charset="-120"/>
              </a:rPr>
              <a:t> (1927) and </a:t>
            </a:r>
            <a:r>
              <a:rPr lang="en-US" sz="950" i="1" dirty="0">
                <a:solidFill>
                  <a:srgbClr val="384653"/>
                </a:solidFill>
                <a:latin typeface="Montserrat" pitchFamily="34" charset="0"/>
                <a:ea typeface="Montserrat" pitchFamily="34" charset="-122"/>
                <a:cs typeface="Montserrat" pitchFamily="34" charset="-120"/>
              </a:rPr>
              <a:t>Totem and Taboo</a:t>
            </a:r>
            <a:r>
              <a:rPr lang="en-US" sz="950" dirty="0">
                <a:solidFill>
                  <a:srgbClr val="384653"/>
                </a:solidFill>
                <a:latin typeface="Montserrat" pitchFamily="34" charset="0"/>
                <a:ea typeface="Montserrat" pitchFamily="34" charset="-122"/>
                <a:cs typeface="Montserrat" pitchFamily="34" charset="-120"/>
              </a:rPr>
              <a:t> (1913) is markedly less sympathetic. For Freud, religion is a </a:t>
            </a:r>
            <a:r>
              <a:rPr lang="en-US" sz="950" b="1" dirty="0">
                <a:solidFill>
                  <a:srgbClr val="384653"/>
                </a:solidFill>
                <a:latin typeface="Montserrat" pitchFamily="34" charset="0"/>
                <a:ea typeface="Montserrat" pitchFamily="34" charset="-122"/>
                <a:cs typeface="Montserrat" pitchFamily="34" charset="-120"/>
              </a:rPr>
              <a:t>collective neurosis</a:t>
            </a:r>
            <a:r>
              <a:rPr lang="en-US" sz="950" dirty="0">
                <a:solidFill>
                  <a:srgbClr val="384653"/>
                </a:solidFill>
                <a:latin typeface="Montserrat" pitchFamily="34" charset="0"/>
                <a:ea typeface="Montserrat" pitchFamily="34" charset="-122"/>
                <a:cs typeface="Montserrat" pitchFamily="34" charset="-120"/>
              </a:rPr>
              <a:t> — a projection of infantile wishes for a protective father-figure onto a cosmic scale. Religious belief persists because it offers consolation in the face of human helplessness, but it is fundamentally an illusion grounded in wish-fulfilment rather than evidence.</a:t>
            </a:r>
            <a:endParaRPr lang="en-US" sz="950" dirty="0"/>
          </a:p>
        </p:txBody>
      </p:sp>
      <p:pic>
        <p:nvPicPr>
          <p:cNvPr id="11" name="Image 2" descr="preencoded.png"/>
          <p:cNvPicPr>
            <a:picLocks noChangeAspect="1"/>
          </p:cNvPicPr>
          <p:nvPr/>
        </p:nvPicPr>
        <p:blipFill>
          <a:blip r:embed="rId5"/>
          <a:stretch>
            <a:fillRect/>
          </a:stretch>
        </p:blipFill>
        <p:spPr>
          <a:xfrm>
            <a:off x="7364611" y="2967038"/>
            <a:ext cx="543282" cy="543282"/>
          </a:xfrm>
          <a:prstGeom prst="rect">
            <a:avLst/>
          </a:prstGeom>
        </p:spPr>
      </p:pic>
      <p:sp>
        <p:nvSpPr>
          <p:cNvPr id="12" name="Text 7"/>
          <p:cNvSpPr/>
          <p:nvPr/>
        </p:nvSpPr>
        <p:spPr>
          <a:xfrm>
            <a:off x="8006953" y="2967038"/>
            <a:ext cx="1613178" cy="201573"/>
          </a:xfrm>
          <a:prstGeom prst="rect">
            <a:avLst/>
          </a:prstGeom>
          <a:noFill/>
          <a:ln/>
        </p:spPr>
        <p:txBody>
          <a:bodyPr wrap="none" lIns="0" tIns="0" rIns="0" bIns="0" rtlCol="0" anchor="t"/>
          <a:lstStyle/>
          <a:p>
            <a:pPr marL="0" indent="0" algn="l">
              <a:lnSpc>
                <a:spcPts val="1550"/>
              </a:lnSpc>
              <a:buNone/>
            </a:pPr>
            <a:r>
              <a:rPr lang="en-US" sz="1250" b="1" dirty="0">
                <a:solidFill>
                  <a:srgbClr val="384653"/>
                </a:solidFill>
                <a:latin typeface="Barlow Bold" pitchFamily="34" charset="0"/>
                <a:ea typeface="Barlow Bold" pitchFamily="34" charset="-122"/>
                <a:cs typeface="Barlow Bold" pitchFamily="34" charset="-120"/>
              </a:rPr>
              <a:t>Carl Jung (1875–1961)</a:t>
            </a:r>
            <a:endParaRPr lang="en-US" sz="1250" dirty="0"/>
          </a:p>
        </p:txBody>
      </p:sp>
      <p:sp>
        <p:nvSpPr>
          <p:cNvPr id="13" name="Text 8"/>
          <p:cNvSpPr/>
          <p:nvPr/>
        </p:nvSpPr>
        <p:spPr>
          <a:xfrm>
            <a:off x="8006953" y="3216116"/>
            <a:ext cx="1827609" cy="2583180"/>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Jung offered a more nuanced account than Freud. Rather than dismissing religion, he saw religious symbols and experiences as expressions of the </a:t>
            </a:r>
            <a:r>
              <a:rPr lang="en-US" sz="950" b="1" dirty="0">
                <a:solidFill>
                  <a:srgbClr val="384653"/>
                </a:solidFill>
                <a:latin typeface="Montserrat" pitchFamily="34" charset="0"/>
                <a:ea typeface="Montserrat" pitchFamily="34" charset="-122"/>
                <a:cs typeface="Montserrat" pitchFamily="34" charset="-120"/>
              </a:rPr>
              <a:t>collective unconscious</a:t>
            </a:r>
            <a:r>
              <a:rPr lang="en-US" sz="950" dirty="0">
                <a:solidFill>
                  <a:srgbClr val="384653"/>
                </a:solidFill>
                <a:latin typeface="Montserrat" pitchFamily="34" charset="0"/>
                <a:ea typeface="Montserrat" pitchFamily="34" charset="-122"/>
                <a:cs typeface="Montserrat" pitchFamily="34" charset="-120"/>
              </a:rPr>
              <a:t> — the shared psychological inheritance of humanity. Archetypes such as the Self, the Shadow, and the Anima find expression in religious mythology and ritual. For Jung, religion performs a vital psychological function in facilitating individuation and psychic wholeness.</a:t>
            </a:r>
            <a:endParaRPr lang="en-US" sz="950" dirty="0"/>
          </a:p>
        </p:txBody>
      </p:sp>
      <p:pic>
        <p:nvPicPr>
          <p:cNvPr id="14" name="Image 3" descr="preencoded.png"/>
          <p:cNvPicPr>
            <a:picLocks noChangeAspect="1"/>
          </p:cNvPicPr>
          <p:nvPr/>
        </p:nvPicPr>
        <p:blipFill>
          <a:blip r:embed="rId6"/>
          <a:stretch>
            <a:fillRect/>
          </a:stretch>
        </p:blipFill>
        <p:spPr>
          <a:xfrm>
            <a:off x="9933623" y="2967038"/>
            <a:ext cx="543282" cy="543282"/>
          </a:xfrm>
          <a:prstGeom prst="rect">
            <a:avLst/>
          </a:prstGeom>
        </p:spPr>
      </p:pic>
      <p:sp>
        <p:nvSpPr>
          <p:cNvPr id="15" name="Text 9"/>
          <p:cNvSpPr/>
          <p:nvPr/>
        </p:nvSpPr>
        <p:spPr>
          <a:xfrm>
            <a:off x="10575965" y="2967038"/>
            <a:ext cx="1660208" cy="201573"/>
          </a:xfrm>
          <a:prstGeom prst="rect">
            <a:avLst/>
          </a:prstGeom>
          <a:noFill/>
          <a:ln/>
        </p:spPr>
        <p:txBody>
          <a:bodyPr wrap="none" lIns="0" tIns="0" rIns="0" bIns="0" rtlCol="0" anchor="t"/>
          <a:lstStyle/>
          <a:p>
            <a:pPr marL="0" indent="0" algn="l">
              <a:lnSpc>
                <a:spcPts val="1550"/>
              </a:lnSpc>
              <a:buNone/>
            </a:pPr>
            <a:r>
              <a:rPr lang="en-US" sz="1250" b="1" dirty="0">
                <a:solidFill>
                  <a:srgbClr val="384653"/>
                </a:solidFill>
                <a:latin typeface="Barlow Bold" pitchFamily="34" charset="0"/>
                <a:ea typeface="Barlow Bold" pitchFamily="34" charset="-122"/>
                <a:cs typeface="Barlow Bold" pitchFamily="34" charset="-120"/>
              </a:rPr>
              <a:t>Rudolf Otto (1869–1937)</a:t>
            </a:r>
            <a:endParaRPr lang="en-US" sz="1250" dirty="0"/>
          </a:p>
        </p:txBody>
      </p:sp>
      <p:sp>
        <p:nvSpPr>
          <p:cNvPr id="16" name="Text 10"/>
          <p:cNvSpPr/>
          <p:nvPr/>
        </p:nvSpPr>
        <p:spPr>
          <a:xfrm>
            <a:off x="10575965" y="3216116"/>
            <a:ext cx="1827609" cy="2583180"/>
          </a:xfrm>
          <a:prstGeom prst="rect">
            <a:avLst/>
          </a:prstGeom>
          <a:noFill/>
          <a:ln/>
        </p:spPr>
        <p:txBody>
          <a:bodyPr wrap="square" lIns="0" tIns="0" rIns="0" bIns="0" rtlCol="0" anchor="t"/>
          <a:lstStyle/>
          <a:p>
            <a:pPr marL="0" indent="0" algn="l">
              <a:lnSpc>
                <a:spcPts val="1250"/>
              </a:lnSpc>
              <a:buNone/>
            </a:pPr>
            <a:r>
              <a:rPr lang="en-US" sz="950" dirty="0">
                <a:solidFill>
                  <a:srgbClr val="384653"/>
                </a:solidFill>
                <a:latin typeface="Montserrat" pitchFamily="34" charset="0"/>
                <a:ea typeface="Montserrat" pitchFamily="34" charset="-122"/>
                <a:cs typeface="Montserrat" pitchFamily="34" charset="-120"/>
              </a:rPr>
              <a:t>Otto's concept of the </a:t>
            </a:r>
            <a:r>
              <a:rPr lang="en-US" sz="950" b="1" dirty="0">
                <a:solidFill>
                  <a:srgbClr val="384653"/>
                </a:solidFill>
                <a:latin typeface="Montserrat" pitchFamily="34" charset="0"/>
                <a:ea typeface="Montserrat" pitchFamily="34" charset="-122"/>
                <a:cs typeface="Montserrat" pitchFamily="34" charset="-120"/>
              </a:rPr>
              <a:t>numinous</a:t>
            </a:r>
            <a:r>
              <a:rPr lang="en-US" sz="950" dirty="0">
                <a:solidFill>
                  <a:srgbClr val="384653"/>
                </a:solidFill>
                <a:latin typeface="Montserrat" pitchFamily="34" charset="0"/>
                <a:ea typeface="Montserrat" pitchFamily="34" charset="-122"/>
                <a:cs typeface="Montserrat" pitchFamily="34" charset="-120"/>
              </a:rPr>
              <a:t> — the experience of the </a:t>
            </a:r>
            <a:r>
              <a:rPr lang="en-US" sz="950" i="1" dirty="0">
                <a:solidFill>
                  <a:srgbClr val="384653"/>
                </a:solidFill>
                <a:latin typeface="Montserrat" pitchFamily="34" charset="0"/>
                <a:ea typeface="Montserrat" pitchFamily="34" charset="-122"/>
                <a:cs typeface="Montserrat" pitchFamily="34" charset="-120"/>
              </a:rPr>
              <a:t>mysterium tremendum et fascinans</a:t>
            </a:r>
            <a:r>
              <a:rPr lang="en-US" sz="950" dirty="0">
                <a:solidFill>
                  <a:srgbClr val="384653"/>
                </a:solidFill>
                <a:latin typeface="Montserrat" pitchFamily="34" charset="0"/>
                <a:ea typeface="Montserrat" pitchFamily="34" charset="-122"/>
                <a:cs typeface="Montserrat" pitchFamily="34" charset="-120"/>
              </a:rPr>
              <a:t> — occupies a unique position in Crawford's survey. For Otto, religious experience is irreducibly sui generis: it cannot be reduced to psychology, sociology, or philosophy. It is an encounter with the wholly other that evokes both awe and attraction, and it constitutes the experiential core of all genuine religion.</a:t>
            </a:r>
            <a:endParaRPr lang="en-US" sz="950" dirty="0"/>
          </a:p>
        </p:txBody>
      </p:sp>
      <p:sp>
        <p:nvSpPr>
          <p:cNvPr id="17" name="Text 11"/>
          <p:cNvSpPr/>
          <p:nvPr/>
        </p:nvSpPr>
        <p:spPr>
          <a:xfrm>
            <a:off x="2410539" y="6017776"/>
            <a:ext cx="9993035" cy="484346"/>
          </a:xfrm>
          <a:prstGeom prst="rect">
            <a:avLst/>
          </a:prstGeom>
          <a:noFill/>
          <a:ln/>
        </p:spPr>
        <p:txBody>
          <a:bodyPr wrap="square" lIns="0" tIns="0" rIns="0" bIns="0" rtlCol="0" anchor="t"/>
          <a:lstStyle/>
          <a:p>
            <a:pPr marL="0" indent="0" algn="l">
              <a:lnSpc>
                <a:spcPts val="1250"/>
              </a:lnSpc>
              <a:buNone/>
            </a:pPr>
            <a:r>
              <a:rPr lang="en-US" sz="950" b="1" dirty="0">
                <a:solidFill>
                  <a:srgbClr val="384653"/>
                </a:solidFill>
                <a:latin typeface="Montserrat" pitchFamily="34" charset="0"/>
                <a:ea typeface="Montserrat" pitchFamily="34" charset="-122"/>
                <a:cs typeface="Montserrat" pitchFamily="34" charset="-120"/>
              </a:rPr>
              <a:t>Critical Question:</a:t>
            </a:r>
            <a:r>
              <a:rPr lang="en-US" sz="950" dirty="0">
                <a:solidFill>
                  <a:srgbClr val="384653"/>
                </a:solidFill>
                <a:latin typeface="Montserrat" pitchFamily="34" charset="0"/>
                <a:ea typeface="Montserrat" pitchFamily="34" charset="-122"/>
                <a:cs typeface="Montserrat" pitchFamily="34" charset="-120"/>
              </a:rPr>
              <a:t> Can psychology evaluate the </a:t>
            </a:r>
            <a:r>
              <a:rPr lang="en-US" sz="950" i="1" dirty="0">
                <a:solidFill>
                  <a:srgbClr val="384653"/>
                </a:solidFill>
                <a:latin typeface="Montserrat" pitchFamily="34" charset="0"/>
                <a:ea typeface="Montserrat" pitchFamily="34" charset="-122"/>
                <a:cs typeface="Montserrat" pitchFamily="34" charset="-120"/>
              </a:rPr>
              <a:t>truth claims</a:t>
            </a:r>
            <a:r>
              <a:rPr lang="en-US" sz="950" dirty="0">
                <a:solidFill>
                  <a:srgbClr val="384653"/>
                </a:solidFill>
                <a:latin typeface="Montserrat" pitchFamily="34" charset="0"/>
                <a:ea typeface="Montserrat" pitchFamily="34" charset="-122"/>
                <a:cs typeface="Montserrat" pitchFamily="34" charset="-120"/>
              </a:rPr>
              <a:t> of religion, or can it only describe and explain the mental states that accompany religious belief? Freud assumes the former; James and Otto suggest the latter. Crawford presents the tension without resolving it — appropriately, given the methodological stakes involved.</a:t>
            </a:r>
            <a:endParaRPr lang="en-US" sz="950" dirty="0"/>
          </a:p>
        </p:txBody>
      </p:sp>
      <p:sp>
        <p:nvSpPr>
          <p:cNvPr id="18" name="Shape 12"/>
          <p:cNvSpPr/>
          <p:nvPr/>
        </p:nvSpPr>
        <p:spPr>
          <a:xfrm>
            <a:off x="2226707" y="5928598"/>
            <a:ext cx="15240" cy="662702"/>
          </a:xfrm>
          <a:prstGeom prst="rect">
            <a:avLst/>
          </a:prstGeom>
          <a:solidFill>
            <a:srgbClr val="75BAE6"/>
          </a:solidFill>
          <a:ln/>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3381018" y="322302"/>
            <a:ext cx="2767727" cy="311706"/>
          </a:xfrm>
          <a:prstGeom prst="rect">
            <a:avLst/>
          </a:prstGeom>
          <a:noFill/>
          <a:ln/>
        </p:spPr>
        <p:txBody>
          <a:bodyPr wrap="none" lIns="0" tIns="0" rIns="0" bIns="0" rtlCol="0" anchor="t"/>
          <a:lstStyle/>
          <a:p>
            <a:pPr marL="0" indent="0" algn="l">
              <a:lnSpc>
                <a:spcPts val="2450"/>
              </a:lnSpc>
              <a:buNone/>
            </a:pPr>
            <a:r>
              <a:rPr lang="en-US" sz="1950" b="1" dirty="0">
                <a:solidFill>
                  <a:srgbClr val="2E3C4E"/>
                </a:solidFill>
                <a:latin typeface="Barlow Bold" pitchFamily="34" charset="0"/>
                <a:ea typeface="Barlow Bold" pitchFamily="34" charset="-122"/>
                <a:cs typeface="Barlow Bold" pitchFamily="34" charset="-120"/>
              </a:rPr>
              <a:t>Methodological Pluralism</a:t>
            </a:r>
            <a:endParaRPr lang="en-US" sz="1950" dirty="0"/>
          </a:p>
        </p:txBody>
      </p:sp>
      <p:sp>
        <p:nvSpPr>
          <p:cNvPr id="3" name="Text 1"/>
          <p:cNvSpPr/>
          <p:nvPr/>
        </p:nvSpPr>
        <p:spPr>
          <a:xfrm>
            <a:off x="3381018" y="652939"/>
            <a:ext cx="3280291" cy="155972"/>
          </a:xfrm>
          <a:prstGeom prst="rect">
            <a:avLst/>
          </a:prstGeom>
          <a:noFill/>
          <a:ln/>
        </p:spPr>
        <p:txBody>
          <a:bodyPr wrap="none" lIns="0" tIns="0" rIns="0" bIns="0" rtlCol="0" anchor="t"/>
          <a:lstStyle/>
          <a:p>
            <a:pPr marL="0" indent="0" algn="l">
              <a:lnSpc>
                <a:spcPts val="1200"/>
              </a:lnSpc>
              <a:buNone/>
            </a:pPr>
            <a:r>
              <a:rPr lang="en-US" sz="950" b="1" dirty="0">
                <a:solidFill>
                  <a:srgbClr val="2E3C4E"/>
                </a:solidFill>
                <a:latin typeface="Barlow Bold" pitchFamily="34" charset="0"/>
                <a:ea typeface="Barlow Bold" pitchFamily="34" charset="-122"/>
                <a:cs typeface="Barlow Bold" pitchFamily="34" charset="-120"/>
              </a:rPr>
              <a:t>Crawford's Integrative Conclusion — Strength or Limitation?</a:t>
            </a:r>
            <a:endParaRPr lang="en-US" sz="950" dirty="0"/>
          </a:p>
        </p:txBody>
      </p:sp>
      <p:sp>
        <p:nvSpPr>
          <p:cNvPr id="4" name="Shape 2"/>
          <p:cNvSpPr/>
          <p:nvPr/>
        </p:nvSpPr>
        <p:spPr>
          <a:xfrm>
            <a:off x="3312795" y="879991"/>
            <a:ext cx="3954899" cy="2763917"/>
          </a:xfrm>
          <a:prstGeom prst="roundRect">
            <a:avLst>
              <a:gd name="adj" fmla="val 8231"/>
            </a:avLst>
          </a:prstGeom>
          <a:solidFill>
            <a:srgbClr val="2589C9"/>
          </a:solidFill>
          <a:ln/>
        </p:spPr>
        <p:txBody>
          <a:bodyPr/>
          <a:lstStyle/>
          <a:p>
            <a:endParaRPr lang="en-GB"/>
          </a:p>
        </p:txBody>
      </p:sp>
      <p:sp>
        <p:nvSpPr>
          <p:cNvPr id="5" name="Text 3"/>
          <p:cNvSpPr/>
          <p:nvPr/>
        </p:nvSpPr>
        <p:spPr>
          <a:xfrm>
            <a:off x="3407569" y="927378"/>
            <a:ext cx="1356003" cy="155972"/>
          </a:xfrm>
          <a:prstGeom prst="rect">
            <a:avLst/>
          </a:prstGeom>
          <a:noFill/>
          <a:ln/>
        </p:spPr>
        <p:txBody>
          <a:bodyPr wrap="none" lIns="0" tIns="0" rIns="0" bIns="0" rtlCol="0" anchor="t"/>
          <a:lstStyle/>
          <a:p>
            <a:pPr marL="0" indent="0" algn="l">
              <a:lnSpc>
                <a:spcPts val="1200"/>
              </a:lnSpc>
              <a:buNone/>
            </a:pPr>
            <a:r>
              <a:rPr lang="en-US" sz="950" b="1" dirty="0">
                <a:solidFill>
                  <a:srgbClr val="000000"/>
                </a:solidFill>
                <a:latin typeface="Barlow Bold" pitchFamily="34" charset="0"/>
                <a:ea typeface="Barlow Bold" pitchFamily="34" charset="-122"/>
                <a:cs typeface="Barlow Bold" pitchFamily="34" charset="-120"/>
              </a:rPr>
              <a:t>Crawford's Central Claim</a:t>
            </a:r>
            <a:endParaRPr lang="en-US" sz="950" dirty="0"/>
          </a:p>
        </p:txBody>
      </p:sp>
      <p:sp>
        <p:nvSpPr>
          <p:cNvPr id="6" name="Text 4"/>
          <p:cNvSpPr/>
          <p:nvPr/>
        </p:nvSpPr>
        <p:spPr>
          <a:xfrm>
            <a:off x="3407569" y="1130737"/>
            <a:ext cx="3765352" cy="1023342"/>
          </a:xfrm>
          <a:prstGeom prst="rect">
            <a:avLst/>
          </a:prstGeom>
          <a:noFill/>
          <a:ln/>
        </p:spPr>
        <p:txBody>
          <a:bodyPr wrap="square" lIns="0" tIns="0" rIns="0" bIns="0" rtlCol="0" anchor="t"/>
          <a:lstStyle/>
          <a:p>
            <a:pPr marL="0" indent="0" algn="l">
              <a:lnSpc>
                <a:spcPts val="850"/>
              </a:lnSpc>
              <a:buNone/>
            </a:pPr>
            <a:r>
              <a:rPr lang="en-US" sz="700" dirty="0">
                <a:solidFill>
                  <a:srgbClr val="000000"/>
                </a:solidFill>
                <a:latin typeface="Montserrat" pitchFamily="34" charset="0"/>
                <a:ea typeface="Montserrat" pitchFamily="34" charset="-122"/>
                <a:cs typeface="Montserrat" pitchFamily="34" charset="-120"/>
              </a:rPr>
              <a:t>Having surveyed eight major methodological approaches — evolutionary, historical, theological, philosophical, psychological, sociological, phenomenological, and feminist — Crawford arrives at a conclusion that is both intellectually modest and theoretically principled: </a:t>
            </a:r>
            <a:r>
              <a:rPr lang="en-US" sz="700" b="1" dirty="0">
                <a:solidFill>
                  <a:srgbClr val="000000"/>
                </a:solidFill>
                <a:latin typeface="Montserrat" pitchFamily="34" charset="0"/>
                <a:ea typeface="Montserrat" pitchFamily="34" charset="-122"/>
                <a:cs typeface="Montserrat" pitchFamily="34" charset="-120"/>
              </a:rPr>
              <a:t>no single method fully explains religion</a:t>
            </a:r>
            <a:r>
              <a:rPr lang="en-US" sz="700" dirty="0">
                <a:solidFill>
                  <a:srgbClr val="000000"/>
                </a:solidFill>
                <a:latin typeface="Montserrat" pitchFamily="34" charset="0"/>
                <a:ea typeface="Montserrat" pitchFamily="34" charset="-122"/>
                <a:cs typeface="Montserrat" pitchFamily="34" charset="-120"/>
              </a:rPr>
              <a:t>. Each approach illuminates some aspects of religious life whilst necessarily obscuring others. The sociologist sees social function; the psychologist sees inner experience; the theologian sees transcendent revelation; the feminist critic sees gendered power. None of these perspectives is simply wrong, but none is complete.</a:t>
            </a:r>
            <a:endParaRPr lang="en-US" sz="700" dirty="0"/>
          </a:p>
        </p:txBody>
      </p:sp>
      <p:sp>
        <p:nvSpPr>
          <p:cNvPr id="7" name="Text 5"/>
          <p:cNvSpPr/>
          <p:nvPr/>
        </p:nvSpPr>
        <p:spPr>
          <a:xfrm>
            <a:off x="3407569" y="2196703"/>
            <a:ext cx="3765352" cy="568523"/>
          </a:xfrm>
          <a:prstGeom prst="rect">
            <a:avLst/>
          </a:prstGeom>
          <a:noFill/>
          <a:ln/>
        </p:spPr>
        <p:txBody>
          <a:bodyPr wrap="square" lIns="0" tIns="0" rIns="0" bIns="0" rtlCol="0" anchor="t"/>
          <a:lstStyle/>
          <a:p>
            <a:pPr marL="0" indent="0" algn="l">
              <a:lnSpc>
                <a:spcPts val="850"/>
              </a:lnSpc>
              <a:buNone/>
            </a:pPr>
            <a:r>
              <a:rPr lang="en-US" sz="700" dirty="0">
                <a:solidFill>
                  <a:srgbClr val="000000"/>
                </a:solidFill>
                <a:latin typeface="Montserrat" pitchFamily="34" charset="0"/>
                <a:ea typeface="Montserrat" pitchFamily="34" charset="-122"/>
                <a:cs typeface="Montserrat" pitchFamily="34" charset="-120"/>
              </a:rPr>
              <a:t>Crawford's response to this situation is to advocate for the </a:t>
            </a:r>
            <a:r>
              <a:rPr lang="en-US" sz="700" b="1" dirty="0">
                <a:solidFill>
                  <a:srgbClr val="000000"/>
                </a:solidFill>
                <a:latin typeface="Montserrat" pitchFamily="34" charset="0"/>
                <a:ea typeface="Montserrat" pitchFamily="34" charset="-122"/>
                <a:cs typeface="Montserrat" pitchFamily="34" charset="-120"/>
              </a:rPr>
              <a:t>integration</a:t>
            </a:r>
            <a:r>
              <a:rPr lang="en-US" sz="700" dirty="0">
                <a:solidFill>
                  <a:srgbClr val="000000"/>
                </a:solidFill>
                <a:latin typeface="Montserrat" pitchFamily="34" charset="0"/>
                <a:ea typeface="Montserrat" pitchFamily="34" charset="-122"/>
                <a:cs typeface="Montserrat" pitchFamily="34" charset="-120"/>
              </a:rPr>
              <a:t> of approaches — a methodological pluralism in which different disciplinary lenses are used together, in a spirit of mutual supplementation rather than competitive exclusivity. This reflects three important intellectual values: </a:t>
            </a:r>
            <a:r>
              <a:rPr lang="en-US" sz="700" b="1" dirty="0">
                <a:solidFill>
                  <a:srgbClr val="000000"/>
                </a:solidFill>
                <a:latin typeface="Montserrat" pitchFamily="34" charset="0"/>
                <a:ea typeface="Montserrat" pitchFamily="34" charset="-122"/>
                <a:cs typeface="Montserrat" pitchFamily="34" charset="-120"/>
              </a:rPr>
              <a:t>interdisciplinarity</a:t>
            </a:r>
            <a:r>
              <a:rPr lang="en-US" sz="700" dirty="0">
                <a:solidFill>
                  <a:srgbClr val="000000"/>
                </a:solidFill>
                <a:latin typeface="Montserrat" pitchFamily="34" charset="0"/>
                <a:ea typeface="Montserrat" pitchFamily="34" charset="-122"/>
                <a:cs typeface="Montserrat" pitchFamily="34" charset="-120"/>
              </a:rPr>
              <a:t>, </a:t>
            </a:r>
            <a:r>
              <a:rPr lang="en-US" sz="700" b="1" dirty="0">
                <a:solidFill>
                  <a:srgbClr val="000000"/>
                </a:solidFill>
                <a:latin typeface="Montserrat" pitchFamily="34" charset="0"/>
                <a:ea typeface="Montserrat" pitchFamily="34" charset="-122"/>
                <a:cs typeface="Montserrat" pitchFamily="34" charset="-120"/>
              </a:rPr>
              <a:t>epistemological humility</a:t>
            </a:r>
            <a:r>
              <a:rPr lang="en-US" sz="700" dirty="0">
                <a:solidFill>
                  <a:srgbClr val="000000"/>
                </a:solidFill>
                <a:latin typeface="Montserrat" pitchFamily="34" charset="0"/>
                <a:ea typeface="Montserrat" pitchFamily="34" charset="-122"/>
                <a:cs typeface="Montserrat" pitchFamily="34" charset="-120"/>
              </a:rPr>
              <a:t>, and </a:t>
            </a:r>
            <a:r>
              <a:rPr lang="en-US" sz="700" b="1" dirty="0">
                <a:solidFill>
                  <a:srgbClr val="000000"/>
                </a:solidFill>
                <a:latin typeface="Montserrat" pitchFamily="34" charset="0"/>
                <a:ea typeface="Montserrat" pitchFamily="34" charset="-122"/>
                <a:cs typeface="Montserrat" pitchFamily="34" charset="-120"/>
              </a:rPr>
              <a:t>resistance to reductionism</a:t>
            </a:r>
            <a:r>
              <a:rPr lang="en-US" sz="700" dirty="0">
                <a:solidFill>
                  <a:srgbClr val="000000"/>
                </a:solidFill>
                <a:latin typeface="Montserrat" pitchFamily="34" charset="0"/>
                <a:ea typeface="Montserrat" pitchFamily="34" charset="-122"/>
                <a:cs typeface="Montserrat" pitchFamily="34" charset="-120"/>
              </a:rPr>
              <a:t>.</a:t>
            </a:r>
            <a:endParaRPr lang="en-US" sz="700" dirty="0"/>
          </a:p>
        </p:txBody>
      </p:sp>
      <p:sp>
        <p:nvSpPr>
          <p:cNvPr id="8" name="Text 6"/>
          <p:cNvSpPr/>
          <p:nvPr/>
        </p:nvSpPr>
        <p:spPr>
          <a:xfrm>
            <a:off x="7438311" y="927378"/>
            <a:ext cx="2551986" cy="155972"/>
          </a:xfrm>
          <a:prstGeom prst="rect">
            <a:avLst/>
          </a:prstGeom>
          <a:noFill/>
          <a:ln/>
        </p:spPr>
        <p:txBody>
          <a:bodyPr wrap="none" lIns="0" tIns="0" rIns="0" bIns="0" rtlCol="0" anchor="t"/>
          <a:lstStyle/>
          <a:p>
            <a:pPr marL="0" indent="0" algn="l">
              <a:lnSpc>
                <a:spcPts val="1200"/>
              </a:lnSpc>
              <a:buNone/>
            </a:pPr>
            <a:r>
              <a:rPr lang="en-US" sz="950" b="1" dirty="0">
                <a:solidFill>
                  <a:srgbClr val="2E3C4E"/>
                </a:solidFill>
                <a:latin typeface="Barlow Bold" pitchFamily="34" charset="0"/>
                <a:ea typeface="Barlow Bold" pitchFamily="34" charset="-122"/>
                <a:cs typeface="Barlow Bold" pitchFamily="34" charset="-120"/>
              </a:rPr>
              <a:t>Critical Evaluation of Methodological Pluralism</a:t>
            </a:r>
            <a:endParaRPr lang="en-US" sz="950" dirty="0"/>
          </a:p>
        </p:txBody>
      </p:sp>
      <p:sp>
        <p:nvSpPr>
          <p:cNvPr id="9" name="Text 7"/>
          <p:cNvSpPr/>
          <p:nvPr/>
        </p:nvSpPr>
        <p:spPr>
          <a:xfrm>
            <a:off x="7438311" y="1130737"/>
            <a:ext cx="3818453" cy="454819"/>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Crawford's pluralism is admirable in its intellectual generosity and its refusal to flatten the complexity of religion into a single explanatory narrative. It models the kind of open, self-critical enquiry that the academic study of religion demands.</a:t>
            </a:r>
            <a:endParaRPr lang="en-US" sz="700" dirty="0"/>
          </a:p>
        </p:txBody>
      </p:sp>
      <p:sp>
        <p:nvSpPr>
          <p:cNvPr id="10" name="Text 8"/>
          <p:cNvSpPr/>
          <p:nvPr/>
        </p:nvSpPr>
        <p:spPr>
          <a:xfrm>
            <a:off x="7438311" y="1628180"/>
            <a:ext cx="3818453" cy="682228"/>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However, it invites a serious critical question: does methodological pluralism, taken to its logical conclusion, </a:t>
            </a:r>
            <a:r>
              <a:rPr lang="en-US" sz="700" b="1" dirty="0">
                <a:solidFill>
                  <a:srgbClr val="384653"/>
                </a:solidFill>
                <a:latin typeface="Montserrat" pitchFamily="34" charset="0"/>
                <a:ea typeface="Montserrat" pitchFamily="34" charset="-122"/>
                <a:cs typeface="Montserrat" pitchFamily="34" charset="-120"/>
              </a:rPr>
              <a:t>dilute explanatory power</a:t>
            </a:r>
            <a:r>
              <a:rPr lang="en-US" sz="700" dirty="0">
                <a:solidFill>
                  <a:srgbClr val="384653"/>
                </a:solidFill>
                <a:latin typeface="Montserrat" pitchFamily="34" charset="0"/>
                <a:ea typeface="Montserrat" pitchFamily="34" charset="-122"/>
                <a:cs typeface="Montserrat" pitchFamily="34" charset="-120"/>
              </a:rPr>
              <a:t>? If every approach offers partial insight and no approach is privileged, how does the scholar adjudicate between competing claims? Pluralism risks collapsing into relativism — a position in which no claim can be evaluated as better or worse than any other, only different.</a:t>
            </a:r>
            <a:endParaRPr lang="en-US" sz="700" dirty="0"/>
          </a:p>
        </p:txBody>
      </p:sp>
      <p:sp>
        <p:nvSpPr>
          <p:cNvPr id="11" name="Text 9"/>
          <p:cNvSpPr/>
          <p:nvPr/>
        </p:nvSpPr>
        <p:spPr>
          <a:xfrm>
            <a:off x="7438311" y="2353032"/>
            <a:ext cx="3818453" cy="682228"/>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A more productive framing might distinguish between </a:t>
            </a:r>
            <a:r>
              <a:rPr lang="en-US" sz="700" b="1" dirty="0">
                <a:solidFill>
                  <a:srgbClr val="384653"/>
                </a:solidFill>
                <a:latin typeface="Montserrat" pitchFamily="34" charset="0"/>
                <a:ea typeface="Montserrat" pitchFamily="34" charset="-122"/>
                <a:cs typeface="Montserrat" pitchFamily="34" charset="-120"/>
              </a:rPr>
              <a:t>methodological pluralism</a:t>
            </a:r>
            <a:r>
              <a:rPr lang="en-US" sz="700" dirty="0">
                <a:solidFill>
                  <a:srgbClr val="384653"/>
                </a:solidFill>
                <a:latin typeface="Montserrat" pitchFamily="34" charset="0"/>
                <a:ea typeface="Montserrat" pitchFamily="34" charset="-122"/>
                <a:cs typeface="Montserrat" pitchFamily="34" charset="-120"/>
              </a:rPr>
              <a:t> (using multiple tools) and </a:t>
            </a:r>
            <a:r>
              <a:rPr lang="en-US" sz="700" b="1" dirty="0">
                <a:solidFill>
                  <a:srgbClr val="384653"/>
                </a:solidFill>
                <a:latin typeface="Montserrat" pitchFamily="34" charset="0"/>
                <a:ea typeface="Montserrat" pitchFamily="34" charset="-122"/>
                <a:cs typeface="Montserrat" pitchFamily="34" charset="-120"/>
              </a:rPr>
              <a:t>methodological anarchy</a:t>
            </a:r>
            <a:r>
              <a:rPr lang="en-US" sz="700" dirty="0">
                <a:solidFill>
                  <a:srgbClr val="384653"/>
                </a:solidFill>
                <a:latin typeface="Montserrat" pitchFamily="34" charset="0"/>
                <a:ea typeface="Montserrat" pitchFamily="34" charset="-122"/>
                <a:cs typeface="Montserrat" pitchFamily="34" charset="-120"/>
              </a:rPr>
              <a:t> (using them without criteria of relevance or rigour). Crawford advocates the former but does not always make sufficiently explicit the principles that should guide integrative enquiry. A stronger version of his argument would articulate meta-level criteria for when and how different methodologies should be brought into dialogue.</a:t>
            </a:r>
            <a:endParaRPr lang="en-US" sz="700" dirty="0"/>
          </a:p>
        </p:txBody>
      </p:sp>
      <p:sp>
        <p:nvSpPr>
          <p:cNvPr id="12" name="Shape 10"/>
          <p:cNvSpPr/>
          <p:nvPr/>
        </p:nvSpPr>
        <p:spPr>
          <a:xfrm>
            <a:off x="7438311" y="3088481"/>
            <a:ext cx="3818453" cy="502206"/>
          </a:xfrm>
          <a:prstGeom prst="roundRect">
            <a:avLst>
              <a:gd name="adj" fmla="val 28312"/>
            </a:avLst>
          </a:prstGeom>
          <a:solidFill>
            <a:srgbClr val="BEDFF3"/>
          </a:solidFill>
          <a:ln/>
        </p:spPr>
        <p:txBody>
          <a:bodyPr/>
          <a:lstStyle/>
          <a:p>
            <a:endParaRPr lang="en-GB"/>
          </a:p>
        </p:txBody>
      </p:sp>
      <p:pic>
        <p:nvPicPr>
          <p:cNvPr id="13" name="Image 0" descr="preencoded.png"/>
          <p:cNvPicPr>
            <a:picLocks noChangeAspect="1"/>
          </p:cNvPicPr>
          <p:nvPr/>
        </p:nvPicPr>
        <p:blipFill>
          <a:blip r:embed="rId3"/>
          <a:stretch>
            <a:fillRect/>
          </a:stretch>
        </p:blipFill>
        <p:spPr>
          <a:xfrm>
            <a:off x="7533084" y="3207782"/>
            <a:ext cx="118467" cy="94774"/>
          </a:xfrm>
          <a:prstGeom prst="rect">
            <a:avLst/>
          </a:prstGeom>
        </p:spPr>
      </p:pic>
      <p:sp>
        <p:nvSpPr>
          <p:cNvPr id="14" name="Text 11"/>
          <p:cNvSpPr/>
          <p:nvPr/>
        </p:nvSpPr>
        <p:spPr>
          <a:xfrm>
            <a:off x="7746325" y="3159562"/>
            <a:ext cx="3415665" cy="341114"/>
          </a:xfrm>
          <a:prstGeom prst="rect">
            <a:avLst/>
          </a:prstGeom>
          <a:noFill/>
          <a:ln/>
        </p:spPr>
        <p:txBody>
          <a:bodyPr wrap="square" lIns="0" tIns="0" rIns="0" bIns="0" rtlCol="0" anchor="t"/>
          <a:lstStyle/>
          <a:p>
            <a:pPr marL="0" indent="0" algn="l">
              <a:lnSpc>
                <a:spcPts val="850"/>
              </a:lnSpc>
              <a:buNone/>
            </a:pPr>
            <a:r>
              <a:rPr lang="en-US" sz="700" b="1" dirty="0">
                <a:solidFill>
                  <a:srgbClr val="000000"/>
                </a:solidFill>
                <a:latin typeface="Montserrat" pitchFamily="34" charset="0"/>
                <a:ea typeface="Montserrat" pitchFamily="34" charset="-122"/>
                <a:cs typeface="Montserrat" pitchFamily="34" charset="-120"/>
              </a:rPr>
              <a:t>Level 5 Observation:</a:t>
            </a:r>
            <a:r>
              <a:rPr lang="en-US" sz="700" dirty="0">
                <a:solidFill>
                  <a:srgbClr val="000000"/>
                </a:solidFill>
                <a:latin typeface="Montserrat" pitchFamily="34" charset="0"/>
                <a:ea typeface="Montserrat" pitchFamily="34" charset="-122"/>
                <a:cs typeface="Montserrat" pitchFamily="34" charset="-120"/>
              </a:rPr>
              <a:t> Identifying not just what an argument claims but what it leaves unaddressed is a defining skill of critical academic writing at this level.</a:t>
            </a:r>
            <a:endParaRPr lang="en-US" sz="700" dirty="0"/>
          </a:p>
        </p:txBody>
      </p:sp>
      <p:pic>
        <p:nvPicPr>
          <p:cNvPr id="15" name="Image 1" descr="preencoded.png"/>
          <p:cNvPicPr>
            <a:picLocks noChangeAspect="1"/>
          </p:cNvPicPr>
          <p:nvPr/>
        </p:nvPicPr>
        <p:blipFill>
          <a:blip r:embed="rId4"/>
          <a:stretch>
            <a:fillRect/>
          </a:stretch>
        </p:blipFill>
        <p:spPr>
          <a:xfrm>
            <a:off x="5019794" y="3697129"/>
            <a:ext cx="4590574" cy="3929539"/>
          </a:xfrm>
          <a:prstGeom prst="rect">
            <a:avLst/>
          </a:prstGeom>
        </p:spPr>
      </p:pic>
      <p:sp>
        <p:nvSpPr>
          <p:cNvPr id="16" name="Text 12"/>
          <p:cNvSpPr/>
          <p:nvPr/>
        </p:nvSpPr>
        <p:spPr>
          <a:xfrm>
            <a:off x="5346019" y="4869208"/>
            <a:ext cx="1863337" cy="232963"/>
          </a:xfrm>
          <a:prstGeom prst="rect">
            <a:avLst/>
          </a:prstGeom>
          <a:noFill/>
          <a:ln/>
        </p:spPr>
        <p:txBody>
          <a:bodyPr wrap="none" lIns="0" tIns="0" rIns="0" bIns="0" rtlCol="0" anchor="t"/>
          <a:lstStyle/>
          <a:p>
            <a:pPr marL="0" indent="0" algn="ctr">
              <a:lnSpc>
                <a:spcPts val="1800"/>
              </a:lnSpc>
              <a:buNone/>
            </a:pPr>
            <a:r>
              <a:rPr lang="en-US" sz="1450" b="1" dirty="0">
                <a:solidFill>
                  <a:srgbClr val="000000"/>
                </a:solidFill>
                <a:latin typeface="Barlow Bold" pitchFamily="34" charset="0"/>
                <a:ea typeface="Barlow Bold" pitchFamily="34" charset="-122"/>
                <a:cs typeface="Barlow Bold" pitchFamily="34" charset="-120"/>
              </a:rPr>
              <a:t>Interdisciplinarity</a:t>
            </a:r>
            <a:endParaRPr lang="en-US" sz="1450" dirty="0"/>
          </a:p>
        </p:txBody>
      </p:sp>
      <p:sp>
        <p:nvSpPr>
          <p:cNvPr id="17" name="Text 13"/>
          <p:cNvSpPr/>
          <p:nvPr/>
        </p:nvSpPr>
        <p:spPr>
          <a:xfrm>
            <a:off x="7796252" y="4619034"/>
            <a:ext cx="1542107" cy="465926"/>
          </a:xfrm>
          <a:prstGeom prst="rect">
            <a:avLst/>
          </a:prstGeom>
          <a:noFill/>
          <a:ln/>
        </p:spPr>
        <p:txBody>
          <a:bodyPr wrap="square" lIns="0" tIns="0" rIns="0" bIns="0" rtlCol="0" anchor="t"/>
          <a:lstStyle/>
          <a:p>
            <a:pPr marL="0" indent="0" algn="ctr">
              <a:lnSpc>
                <a:spcPts val="1800"/>
              </a:lnSpc>
              <a:buNone/>
            </a:pPr>
            <a:r>
              <a:rPr lang="en-US" sz="1450" b="1" dirty="0">
                <a:solidFill>
                  <a:srgbClr val="000000"/>
                </a:solidFill>
                <a:latin typeface="Barlow Bold" pitchFamily="34" charset="0"/>
                <a:ea typeface="Barlow Bold" pitchFamily="34" charset="-122"/>
                <a:cs typeface="Barlow Bold" pitchFamily="34" charset="-120"/>
              </a:rPr>
              <a:t>Epistemological Humility</a:t>
            </a:r>
            <a:endParaRPr lang="en-US" sz="1450" dirty="0"/>
          </a:p>
        </p:txBody>
      </p:sp>
      <p:sp>
        <p:nvSpPr>
          <p:cNvPr id="18" name="Text 14"/>
          <p:cNvSpPr/>
          <p:nvPr/>
        </p:nvSpPr>
        <p:spPr>
          <a:xfrm>
            <a:off x="7033067" y="6460120"/>
            <a:ext cx="1337541" cy="465927"/>
          </a:xfrm>
          <a:prstGeom prst="rect">
            <a:avLst/>
          </a:prstGeom>
          <a:noFill/>
          <a:ln/>
        </p:spPr>
        <p:txBody>
          <a:bodyPr wrap="square" lIns="0" tIns="0" rIns="0" bIns="0" rtlCol="0" anchor="t"/>
          <a:lstStyle/>
          <a:p>
            <a:pPr marL="0" indent="0" algn="ctr">
              <a:lnSpc>
                <a:spcPts val="1800"/>
              </a:lnSpc>
              <a:buNone/>
            </a:pPr>
            <a:r>
              <a:rPr lang="en-US" sz="1450" b="1" dirty="0">
                <a:solidFill>
                  <a:srgbClr val="000000"/>
                </a:solidFill>
                <a:latin typeface="Barlow Bold" pitchFamily="34" charset="0"/>
                <a:ea typeface="Barlow Bold" pitchFamily="34" charset="-122"/>
                <a:cs typeface="Barlow Bold" pitchFamily="34" charset="-120"/>
              </a:rPr>
              <a:t>Resist Reductionism</a:t>
            </a:r>
            <a:endParaRPr lang="en-US" sz="1450" dirty="0"/>
          </a:p>
        </p:txBody>
      </p:sp>
      <p:sp>
        <p:nvSpPr>
          <p:cNvPr id="19" name="Text 15"/>
          <p:cNvSpPr/>
          <p:nvPr/>
        </p:nvSpPr>
        <p:spPr>
          <a:xfrm>
            <a:off x="3381018" y="7679888"/>
            <a:ext cx="7868245" cy="227409"/>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Crawford's three methodological principles work together: interdisciplinarity provides the breadth, epistemological humility prevents overreach, and resistance to reductionism ensures that the complexity of religion is not sacrificed for the sake of explanatory simplicity.</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3175992" y="1411129"/>
            <a:ext cx="2961918" cy="328017"/>
          </a:xfrm>
          <a:prstGeom prst="rect">
            <a:avLst/>
          </a:prstGeom>
          <a:noFill/>
          <a:ln/>
        </p:spPr>
        <p:txBody>
          <a:bodyPr wrap="none" lIns="0" tIns="0" rIns="0" bIns="0" rtlCol="0" anchor="t"/>
          <a:lstStyle/>
          <a:p>
            <a:pPr marL="0" indent="0" algn="l">
              <a:lnSpc>
                <a:spcPts val="2550"/>
              </a:lnSpc>
              <a:buNone/>
            </a:pPr>
            <a:r>
              <a:rPr lang="en-US" sz="2050" b="1" dirty="0">
                <a:solidFill>
                  <a:srgbClr val="2E3C4E"/>
                </a:solidFill>
                <a:latin typeface="Barlow Bold" pitchFamily="34" charset="0"/>
                <a:ea typeface="Barlow Bold" pitchFamily="34" charset="-122"/>
                <a:cs typeface="Barlow Bold" pitchFamily="34" charset="-120"/>
              </a:rPr>
              <a:t>Overall Critical Evaluation</a:t>
            </a:r>
            <a:endParaRPr lang="en-US" sz="2050" dirty="0"/>
          </a:p>
        </p:txBody>
      </p:sp>
      <p:sp>
        <p:nvSpPr>
          <p:cNvPr id="3" name="Text 1"/>
          <p:cNvSpPr/>
          <p:nvPr/>
        </p:nvSpPr>
        <p:spPr>
          <a:xfrm>
            <a:off x="3175992" y="1760101"/>
            <a:ext cx="3752850" cy="163949"/>
          </a:xfrm>
          <a:prstGeom prst="rect">
            <a:avLst/>
          </a:prstGeom>
          <a:noFill/>
          <a:ln/>
        </p:spPr>
        <p:txBody>
          <a:bodyPr wrap="none" lIns="0" tIns="0" rIns="0" bIns="0" rtlCol="0" anchor="t"/>
          <a:lstStyle/>
          <a:p>
            <a:pPr marL="0" indent="0" algn="l">
              <a:lnSpc>
                <a:spcPts val="1250"/>
              </a:lnSpc>
              <a:buNone/>
            </a:pPr>
            <a:r>
              <a:rPr lang="en-US" sz="1000" b="1" dirty="0">
                <a:solidFill>
                  <a:srgbClr val="2E3C4E"/>
                </a:solidFill>
                <a:latin typeface="Barlow Bold" pitchFamily="34" charset="0"/>
                <a:ea typeface="Barlow Bold" pitchFamily="34" charset="-122"/>
                <a:cs typeface="Barlow Bold" pitchFamily="34" charset="-120"/>
              </a:rPr>
              <a:t>Assessing the Strengths and Limitations of Crawford's Approach</a:t>
            </a:r>
            <a:endParaRPr lang="en-US" sz="1000" dirty="0"/>
          </a:p>
        </p:txBody>
      </p:sp>
      <p:sp>
        <p:nvSpPr>
          <p:cNvPr id="4" name="Shape 2"/>
          <p:cNvSpPr/>
          <p:nvPr/>
        </p:nvSpPr>
        <p:spPr>
          <a:xfrm>
            <a:off x="3104198" y="2002631"/>
            <a:ext cx="4161115" cy="4815721"/>
          </a:xfrm>
          <a:prstGeom prst="roundRect">
            <a:avLst>
              <a:gd name="adj" fmla="val 5752"/>
            </a:avLst>
          </a:prstGeom>
          <a:solidFill>
            <a:srgbClr val="063E5F"/>
          </a:solidFill>
          <a:ln/>
        </p:spPr>
        <p:txBody>
          <a:bodyPr/>
          <a:lstStyle/>
          <a:p>
            <a:endParaRPr lang="en-GB"/>
          </a:p>
        </p:txBody>
      </p:sp>
      <p:sp>
        <p:nvSpPr>
          <p:cNvPr id="5" name="Text 3"/>
          <p:cNvSpPr/>
          <p:nvPr/>
        </p:nvSpPr>
        <p:spPr>
          <a:xfrm>
            <a:off x="3203853" y="2055019"/>
            <a:ext cx="1899404" cy="163949"/>
          </a:xfrm>
          <a:prstGeom prst="rect">
            <a:avLst/>
          </a:prstGeom>
          <a:noFill/>
          <a:ln/>
        </p:spPr>
        <p:txBody>
          <a:bodyPr wrap="none" lIns="0" tIns="0" rIns="0" bIns="0" rtlCol="0" anchor="t"/>
          <a:lstStyle/>
          <a:p>
            <a:pPr marL="0" indent="0" algn="l">
              <a:lnSpc>
                <a:spcPts val="1250"/>
              </a:lnSpc>
              <a:buNone/>
            </a:pPr>
            <a:r>
              <a:rPr lang="en-US" sz="1000" b="1" dirty="0">
                <a:solidFill>
                  <a:srgbClr val="FFFFFF"/>
                </a:solidFill>
                <a:latin typeface="Barlow Bold" pitchFamily="34" charset="0"/>
                <a:ea typeface="Barlow Bold" pitchFamily="34" charset="-122"/>
                <a:cs typeface="Barlow Bold" pitchFamily="34" charset="-120"/>
              </a:rPr>
              <a:t>Strengths of Crawford's Account</a:t>
            </a:r>
            <a:endParaRPr lang="en-US" sz="1000" dirty="0"/>
          </a:p>
        </p:txBody>
      </p:sp>
      <p:sp>
        <p:nvSpPr>
          <p:cNvPr id="6" name="Shape 4"/>
          <p:cNvSpPr/>
          <p:nvPr/>
        </p:nvSpPr>
        <p:spPr>
          <a:xfrm>
            <a:off x="3203853" y="2277904"/>
            <a:ext cx="1954649" cy="2357438"/>
          </a:xfrm>
          <a:prstGeom prst="roundRect">
            <a:avLst>
              <a:gd name="adj" fmla="val 3742"/>
            </a:avLst>
          </a:prstGeom>
          <a:solidFill>
            <a:srgbClr val="063E5F"/>
          </a:solidFill>
          <a:ln w="15240">
            <a:solidFill>
              <a:srgbClr val="BACFDD"/>
            </a:solidFill>
            <a:prstDash val="solid"/>
          </a:ln>
        </p:spPr>
        <p:txBody>
          <a:bodyPr/>
          <a:lstStyle/>
          <a:p>
            <a:endParaRPr lang="en-GB"/>
          </a:p>
        </p:txBody>
      </p:sp>
      <p:pic>
        <p:nvPicPr>
          <p:cNvPr id="7" name="Image 0" descr="preencoded.png"/>
          <p:cNvPicPr>
            <a:picLocks noChangeAspect="1"/>
          </p:cNvPicPr>
          <p:nvPr/>
        </p:nvPicPr>
        <p:blipFill>
          <a:blip r:embed="rId3"/>
          <a:stretch>
            <a:fillRect/>
          </a:stretch>
        </p:blipFill>
        <p:spPr>
          <a:xfrm>
            <a:off x="3188613" y="2277904"/>
            <a:ext cx="60960" cy="2357438"/>
          </a:xfrm>
          <a:prstGeom prst="rect">
            <a:avLst/>
          </a:prstGeom>
        </p:spPr>
      </p:pic>
      <p:sp>
        <p:nvSpPr>
          <p:cNvPr id="8" name="Text 5"/>
          <p:cNvSpPr/>
          <p:nvPr/>
        </p:nvSpPr>
        <p:spPr>
          <a:xfrm>
            <a:off x="3364468" y="2392799"/>
            <a:ext cx="1679138" cy="327898"/>
          </a:xfrm>
          <a:prstGeom prst="rect">
            <a:avLst/>
          </a:prstGeom>
          <a:noFill/>
          <a:ln/>
        </p:spPr>
        <p:txBody>
          <a:bodyPr wrap="square" lIns="0" tIns="0" rIns="0" bIns="0" rtlCol="0" anchor="t"/>
          <a:lstStyle/>
          <a:p>
            <a:pPr marL="0" indent="0" algn="l">
              <a:lnSpc>
                <a:spcPts val="1250"/>
              </a:lnSpc>
              <a:buNone/>
            </a:pPr>
            <a:r>
              <a:rPr lang="en-US" sz="1000" b="1" dirty="0">
                <a:solidFill>
                  <a:srgbClr val="FFFFFF"/>
                </a:solidFill>
                <a:latin typeface="Barlow Bold" pitchFamily="34" charset="0"/>
                <a:ea typeface="Barlow Bold" pitchFamily="34" charset="-122"/>
                <a:cs typeface="Barlow Bold" pitchFamily="34" charset="-120"/>
              </a:rPr>
              <a:t>Balanced Representation of Perspectives</a:t>
            </a:r>
            <a:endParaRPr lang="en-US" sz="1000" dirty="0"/>
          </a:p>
        </p:txBody>
      </p:sp>
      <p:sp>
        <p:nvSpPr>
          <p:cNvPr id="9" name="Text 6"/>
          <p:cNvSpPr/>
          <p:nvPr/>
        </p:nvSpPr>
        <p:spPr>
          <a:xfrm>
            <a:off x="3364468" y="2773085"/>
            <a:ext cx="1679138" cy="1461611"/>
          </a:xfrm>
          <a:prstGeom prst="rect">
            <a:avLst/>
          </a:prstGeom>
          <a:noFill/>
          <a:ln/>
        </p:spPr>
        <p:txBody>
          <a:bodyPr wrap="square" lIns="0" tIns="0" rIns="0" bIns="0" rtlCol="0" anchor="t"/>
          <a:lstStyle/>
          <a:p>
            <a:pPr marL="0" indent="0" algn="l">
              <a:lnSpc>
                <a:spcPts val="950"/>
              </a:lnSpc>
              <a:buNone/>
            </a:pPr>
            <a:r>
              <a:rPr lang="en-US" sz="750" dirty="0">
                <a:solidFill>
                  <a:srgbClr val="FFFFFF"/>
                </a:solidFill>
                <a:latin typeface="Montserrat" pitchFamily="34" charset="0"/>
                <a:ea typeface="Montserrat" pitchFamily="34" charset="-122"/>
                <a:cs typeface="Montserrat" pitchFamily="34" charset="-120"/>
              </a:rPr>
              <a:t>Crawford consistently presents a wide range of theoretical positions without obvious partisan commitment. His survey of classical and contemporary thinkers is admirably even-handed, allowing readers to encounter the full spectrum of scholarly opinion on the definition and study of religion before forming their own evaluative judgements.</a:t>
            </a:r>
            <a:endParaRPr lang="en-US" sz="750" dirty="0"/>
          </a:p>
        </p:txBody>
      </p:sp>
      <p:sp>
        <p:nvSpPr>
          <p:cNvPr id="10" name="Shape 7"/>
          <p:cNvSpPr/>
          <p:nvPr/>
        </p:nvSpPr>
        <p:spPr>
          <a:xfrm>
            <a:off x="5210889" y="2277904"/>
            <a:ext cx="1954768" cy="2357438"/>
          </a:xfrm>
          <a:prstGeom prst="roundRect">
            <a:avLst>
              <a:gd name="adj" fmla="val 3742"/>
            </a:avLst>
          </a:prstGeom>
          <a:solidFill>
            <a:srgbClr val="063E5F"/>
          </a:solidFill>
          <a:ln w="15240">
            <a:solidFill>
              <a:srgbClr val="BACFDD"/>
            </a:solidFill>
            <a:prstDash val="solid"/>
          </a:ln>
        </p:spPr>
        <p:txBody>
          <a:bodyPr/>
          <a:lstStyle/>
          <a:p>
            <a:endParaRPr lang="en-GB"/>
          </a:p>
        </p:txBody>
      </p:sp>
      <p:pic>
        <p:nvPicPr>
          <p:cNvPr id="11" name="Image 1" descr="preencoded.png"/>
          <p:cNvPicPr>
            <a:picLocks noChangeAspect="1"/>
          </p:cNvPicPr>
          <p:nvPr/>
        </p:nvPicPr>
        <p:blipFill>
          <a:blip r:embed="rId3"/>
          <a:stretch>
            <a:fillRect/>
          </a:stretch>
        </p:blipFill>
        <p:spPr>
          <a:xfrm>
            <a:off x="5195649" y="2277904"/>
            <a:ext cx="60960" cy="2357438"/>
          </a:xfrm>
          <a:prstGeom prst="rect">
            <a:avLst/>
          </a:prstGeom>
        </p:spPr>
      </p:pic>
      <p:sp>
        <p:nvSpPr>
          <p:cNvPr id="12" name="Text 8"/>
          <p:cNvSpPr/>
          <p:nvPr/>
        </p:nvSpPr>
        <p:spPr>
          <a:xfrm>
            <a:off x="5371505" y="2392799"/>
            <a:ext cx="1679258" cy="491847"/>
          </a:xfrm>
          <a:prstGeom prst="rect">
            <a:avLst/>
          </a:prstGeom>
          <a:noFill/>
          <a:ln/>
        </p:spPr>
        <p:txBody>
          <a:bodyPr wrap="square" lIns="0" tIns="0" rIns="0" bIns="0" rtlCol="0" anchor="t"/>
          <a:lstStyle/>
          <a:p>
            <a:pPr marL="0" indent="0" algn="l">
              <a:lnSpc>
                <a:spcPts val="1250"/>
              </a:lnSpc>
              <a:buNone/>
            </a:pPr>
            <a:r>
              <a:rPr lang="en-US" sz="1000" b="1" dirty="0">
                <a:solidFill>
                  <a:srgbClr val="FFFFFF"/>
                </a:solidFill>
                <a:latin typeface="Barlow Bold" pitchFamily="34" charset="0"/>
                <a:ea typeface="Barlow Bold" pitchFamily="34" charset="-122"/>
                <a:cs typeface="Barlow Bold" pitchFamily="34" charset="-120"/>
              </a:rPr>
              <a:t>Clear Functional/Substantive Distinction</a:t>
            </a:r>
            <a:endParaRPr lang="en-US" sz="1000" dirty="0"/>
          </a:p>
        </p:txBody>
      </p:sp>
      <p:sp>
        <p:nvSpPr>
          <p:cNvPr id="13" name="Text 9"/>
          <p:cNvSpPr/>
          <p:nvPr/>
        </p:nvSpPr>
        <p:spPr>
          <a:xfrm>
            <a:off x="5371505" y="2937034"/>
            <a:ext cx="1679258" cy="1583412"/>
          </a:xfrm>
          <a:prstGeom prst="rect">
            <a:avLst/>
          </a:prstGeom>
          <a:noFill/>
          <a:ln/>
        </p:spPr>
        <p:txBody>
          <a:bodyPr wrap="square" lIns="0" tIns="0" rIns="0" bIns="0" rtlCol="0" anchor="t"/>
          <a:lstStyle/>
          <a:p>
            <a:pPr marL="0" indent="0" algn="l">
              <a:lnSpc>
                <a:spcPts val="950"/>
              </a:lnSpc>
              <a:buNone/>
            </a:pPr>
            <a:r>
              <a:rPr lang="en-US" sz="750" dirty="0">
                <a:solidFill>
                  <a:srgbClr val="FFFFFF"/>
                </a:solidFill>
                <a:latin typeface="Montserrat" pitchFamily="34" charset="0"/>
                <a:ea typeface="Montserrat" pitchFamily="34" charset="-122"/>
                <a:cs typeface="Montserrat" pitchFamily="34" charset="-120"/>
              </a:rPr>
              <a:t>The analytical distinction Crawford draws between functional and substantive definitions is one of the most pedagogically valuable contributions of Chapter 1. It provides students with a durable conceptual tool that can be applied across the entire range of religious traditions and theoretical debates they will encounter throughout their studies.</a:t>
            </a:r>
            <a:endParaRPr lang="en-US" sz="750" dirty="0"/>
          </a:p>
        </p:txBody>
      </p:sp>
      <p:sp>
        <p:nvSpPr>
          <p:cNvPr id="14" name="Shape 10"/>
          <p:cNvSpPr/>
          <p:nvPr/>
        </p:nvSpPr>
        <p:spPr>
          <a:xfrm>
            <a:off x="3203853" y="4687729"/>
            <a:ext cx="1954649" cy="2071688"/>
          </a:xfrm>
          <a:prstGeom prst="roundRect">
            <a:avLst>
              <a:gd name="adj" fmla="val 3742"/>
            </a:avLst>
          </a:prstGeom>
          <a:solidFill>
            <a:srgbClr val="063E5F"/>
          </a:solidFill>
          <a:ln w="15240">
            <a:solidFill>
              <a:srgbClr val="BACFDD"/>
            </a:solidFill>
            <a:prstDash val="solid"/>
          </a:ln>
        </p:spPr>
        <p:txBody>
          <a:bodyPr/>
          <a:lstStyle/>
          <a:p>
            <a:endParaRPr lang="en-GB"/>
          </a:p>
        </p:txBody>
      </p:sp>
      <p:pic>
        <p:nvPicPr>
          <p:cNvPr id="15" name="Image 2" descr="preencoded.png"/>
          <p:cNvPicPr>
            <a:picLocks noChangeAspect="1"/>
          </p:cNvPicPr>
          <p:nvPr/>
        </p:nvPicPr>
        <p:blipFill>
          <a:blip r:embed="rId4"/>
          <a:stretch>
            <a:fillRect/>
          </a:stretch>
        </p:blipFill>
        <p:spPr>
          <a:xfrm>
            <a:off x="3188613" y="4687729"/>
            <a:ext cx="60960" cy="2071688"/>
          </a:xfrm>
          <a:prstGeom prst="rect">
            <a:avLst/>
          </a:prstGeom>
        </p:spPr>
      </p:pic>
      <p:sp>
        <p:nvSpPr>
          <p:cNvPr id="16" name="Text 11"/>
          <p:cNvSpPr/>
          <p:nvPr/>
        </p:nvSpPr>
        <p:spPr>
          <a:xfrm>
            <a:off x="3364468" y="4802624"/>
            <a:ext cx="1679138" cy="327898"/>
          </a:xfrm>
          <a:prstGeom prst="rect">
            <a:avLst/>
          </a:prstGeom>
          <a:noFill/>
          <a:ln/>
        </p:spPr>
        <p:txBody>
          <a:bodyPr wrap="square" lIns="0" tIns="0" rIns="0" bIns="0" rtlCol="0" anchor="t"/>
          <a:lstStyle/>
          <a:p>
            <a:pPr marL="0" indent="0" algn="l">
              <a:lnSpc>
                <a:spcPts val="1250"/>
              </a:lnSpc>
              <a:buNone/>
            </a:pPr>
            <a:r>
              <a:rPr lang="en-US" sz="1000" b="1" dirty="0">
                <a:solidFill>
                  <a:srgbClr val="FFFFFF"/>
                </a:solidFill>
                <a:latin typeface="Barlow Bold" pitchFamily="34" charset="0"/>
                <a:ea typeface="Barlow Bold" pitchFamily="34" charset="-122"/>
                <a:cs typeface="Barlow Bold" pitchFamily="34" charset="-120"/>
              </a:rPr>
              <a:t>Sensitivity to Methodological Bias</a:t>
            </a:r>
            <a:endParaRPr lang="en-US" sz="1000" dirty="0"/>
          </a:p>
        </p:txBody>
      </p:sp>
      <p:sp>
        <p:nvSpPr>
          <p:cNvPr id="17" name="Text 12"/>
          <p:cNvSpPr/>
          <p:nvPr/>
        </p:nvSpPr>
        <p:spPr>
          <a:xfrm>
            <a:off x="3364468" y="5182910"/>
            <a:ext cx="1679138" cy="1461611"/>
          </a:xfrm>
          <a:prstGeom prst="rect">
            <a:avLst/>
          </a:prstGeom>
          <a:noFill/>
          <a:ln/>
        </p:spPr>
        <p:txBody>
          <a:bodyPr wrap="square" lIns="0" tIns="0" rIns="0" bIns="0" rtlCol="0" anchor="t"/>
          <a:lstStyle/>
          <a:p>
            <a:pPr marL="0" indent="0" algn="l">
              <a:lnSpc>
                <a:spcPts val="950"/>
              </a:lnSpc>
              <a:buNone/>
            </a:pPr>
            <a:r>
              <a:rPr lang="en-US" sz="750" dirty="0">
                <a:solidFill>
                  <a:srgbClr val="FFFFFF"/>
                </a:solidFill>
                <a:latin typeface="Montserrat" pitchFamily="34" charset="0"/>
                <a:ea typeface="Montserrat" pitchFamily="34" charset="-122"/>
                <a:cs typeface="Montserrat" pitchFamily="34" charset="-120"/>
              </a:rPr>
              <a:t>Crawford's critique of evolutionary models demonstrates a sophisticated awareness of the ways in which scholarly frameworks encode ideological assumptions. His willingness to interrogate the presuppositions of established methodologies models the kind of reflexive, self-critical scholarship that the academic study of religion demands.</a:t>
            </a:r>
            <a:endParaRPr lang="en-US" sz="750" dirty="0"/>
          </a:p>
        </p:txBody>
      </p:sp>
      <p:sp>
        <p:nvSpPr>
          <p:cNvPr id="18" name="Shape 13"/>
          <p:cNvSpPr/>
          <p:nvPr/>
        </p:nvSpPr>
        <p:spPr>
          <a:xfrm>
            <a:off x="5210889" y="4687729"/>
            <a:ext cx="1954768" cy="2071688"/>
          </a:xfrm>
          <a:prstGeom prst="roundRect">
            <a:avLst>
              <a:gd name="adj" fmla="val 3742"/>
            </a:avLst>
          </a:prstGeom>
          <a:solidFill>
            <a:srgbClr val="063E5F"/>
          </a:solidFill>
          <a:ln w="15240">
            <a:solidFill>
              <a:srgbClr val="BACFDD"/>
            </a:solidFill>
            <a:prstDash val="solid"/>
          </a:ln>
        </p:spPr>
        <p:txBody>
          <a:bodyPr/>
          <a:lstStyle/>
          <a:p>
            <a:endParaRPr lang="en-GB"/>
          </a:p>
        </p:txBody>
      </p:sp>
      <p:pic>
        <p:nvPicPr>
          <p:cNvPr id="19" name="Image 3" descr="preencoded.png"/>
          <p:cNvPicPr>
            <a:picLocks noChangeAspect="1"/>
          </p:cNvPicPr>
          <p:nvPr/>
        </p:nvPicPr>
        <p:blipFill>
          <a:blip r:embed="rId4"/>
          <a:stretch>
            <a:fillRect/>
          </a:stretch>
        </p:blipFill>
        <p:spPr>
          <a:xfrm>
            <a:off x="5195649" y="4687729"/>
            <a:ext cx="60960" cy="2071688"/>
          </a:xfrm>
          <a:prstGeom prst="rect">
            <a:avLst/>
          </a:prstGeom>
        </p:spPr>
      </p:pic>
      <p:sp>
        <p:nvSpPr>
          <p:cNvPr id="20" name="Text 14"/>
          <p:cNvSpPr/>
          <p:nvPr/>
        </p:nvSpPr>
        <p:spPr>
          <a:xfrm>
            <a:off x="5371505" y="4802624"/>
            <a:ext cx="1679258" cy="327898"/>
          </a:xfrm>
          <a:prstGeom prst="rect">
            <a:avLst/>
          </a:prstGeom>
          <a:noFill/>
          <a:ln/>
        </p:spPr>
        <p:txBody>
          <a:bodyPr wrap="square" lIns="0" tIns="0" rIns="0" bIns="0" rtlCol="0" anchor="t"/>
          <a:lstStyle/>
          <a:p>
            <a:pPr marL="0" indent="0" algn="l">
              <a:lnSpc>
                <a:spcPts val="1250"/>
              </a:lnSpc>
              <a:buNone/>
            </a:pPr>
            <a:r>
              <a:rPr lang="en-US" sz="1000" b="1" dirty="0">
                <a:solidFill>
                  <a:srgbClr val="FFFFFF"/>
                </a:solidFill>
                <a:latin typeface="Barlow Bold" pitchFamily="34" charset="0"/>
                <a:ea typeface="Barlow Bold" pitchFamily="34" charset="-122"/>
                <a:cs typeface="Barlow Bold" pitchFamily="34" charset="-120"/>
              </a:rPr>
              <a:t>Emphasis on Interdisciplinary Study</a:t>
            </a:r>
            <a:endParaRPr lang="en-US" sz="1000" dirty="0"/>
          </a:p>
        </p:txBody>
      </p:sp>
      <p:sp>
        <p:nvSpPr>
          <p:cNvPr id="21" name="Text 15"/>
          <p:cNvSpPr/>
          <p:nvPr/>
        </p:nvSpPr>
        <p:spPr>
          <a:xfrm>
            <a:off x="5371505" y="5182910"/>
            <a:ext cx="1679258" cy="1218009"/>
          </a:xfrm>
          <a:prstGeom prst="rect">
            <a:avLst/>
          </a:prstGeom>
          <a:noFill/>
          <a:ln/>
        </p:spPr>
        <p:txBody>
          <a:bodyPr wrap="square" lIns="0" tIns="0" rIns="0" bIns="0" rtlCol="0" anchor="t"/>
          <a:lstStyle/>
          <a:p>
            <a:pPr marL="0" indent="0" algn="l">
              <a:lnSpc>
                <a:spcPts val="950"/>
              </a:lnSpc>
              <a:buNone/>
            </a:pPr>
            <a:r>
              <a:rPr lang="en-US" sz="750" dirty="0">
                <a:solidFill>
                  <a:srgbClr val="FFFFFF"/>
                </a:solidFill>
                <a:latin typeface="Montserrat" pitchFamily="34" charset="0"/>
                <a:ea typeface="Montserrat" pitchFamily="34" charset="-122"/>
                <a:cs typeface="Montserrat" pitchFamily="34" charset="-120"/>
              </a:rPr>
              <a:t>By surveying eight distinct methodological approaches, Crawford demonstrates that religious studies is irreducibly interdisciplinary. This is both descriptively accurate and normatively valuable, preparing students for the breadth of methodological engagement that serious scholarship requires.</a:t>
            </a:r>
            <a:endParaRPr lang="en-US" sz="750" dirty="0"/>
          </a:p>
        </p:txBody>
      </p:sp>
      <p:sp>
        <p:nvSpPr>
          <p:cNvPr id="22" name="Text 16"/>
          <p:cNvSpPr/>
          <p:nvPr/>
        </p:nvSpPr>
        <p:spPr>
          <a:xfrm>
            <a:off x="7444264" y="2055019"/>
            <a:ext cx="1665089" cy="163949"/>
          </a:xfrm>
          <a:prstGeom prst="rect">
            <a:avLst/>
          </a:prstGeom>
          <a:noFill/>
          <a:ln/>
        </p:spPr>
        <p:txBody>
          <a:bodyPr wrap="none" lIns="0" tIns="0" rIns="0" bIns="0" rtlCol="0" anchor="t"/>
          <a:lstStyle/>
          <a:p>
            <a:pPr marL="0" indent="0" algn="l">
              <a:lnSpc>
                <a:spcPts val="1250"/>
              </a:lnSpc>
              <a:buNone/>
            </a:pPr>
            <a:r>
              <a:rPr lang="en-US" sz="1000" b="1" dirty="0">
                <a:solidFill>
                  <a:srgbClr val="2E3C4E"/>
                </a:solidFill>
                <a:latin typeface="Barlow Bold" pitchFamily="34" charset="0"/>
                <a:ea typeface="Barlow Bold" pitchFamily="34" charset="-122"/>
                <a:cs typeface="Barlow Bold" pitchFamily="34" charset="-120"/>
              </a:rPr>
              <a:t>Limitations and Critical Gaps</a:t>
            </a:r>
            <a:endParaRPr lang="en-US" sz="1000" dirty="0"/>
          </a:p>
        </p:txBody>
      </p:sp>
      <p:sp>
        <p:nvSpPr>
          <p:cNvPr id="23" name="Shape 17"/>
          <p:cNvSpPr/>
          <p:nvPr/>
        </p:nvSpPr>
        <p:spPr>
          <a:xfrm>
            <a:off x="7444264" y="2277904"/>
            <a:ext cx="4017526" cy="1420535"/>
          </a:xfrm>
          <a:prstGeom prst="roundRect">
            <a:avLst>
              <a:gd name="adj" fmla="val 5150"/>
            </a:avLst>
          </a:prstGeom>
          <a:solidFill>
            <a:srgbClr val="FFFFFF"/>
          </a:solidFill>
          <a:ln w="15240">
            <a:solidFill>
              <a:srgbClr val="BACFDD"/>
            </a:solidFill>
            <a:prstDash val="solid"/>
          </a:ln>
        </p:spPr>
        <p:txBody>
          <a:bodyPr/>
          <a:lstStyle/>
          <a:p>
            <a:endParaRPr lang="en-GB"/>
          </a:p>
        </p:txBody>
      </p:sp>
      <p:pic>
        <p:nvPicPr>
          <p:cNvPr id="24" name="Image 4" descr="preencoded.png"/>
          <p:cNvPicPr>
            <a:picLocks noChangeAspect="1"/>
          </p:cNvPicPr>
          <p:nvPr/>
        </p:nvPicPr>
        <p:blipFill>
          <a:blip r:embed="rId5"/>
          <a:stretch>
            <a:fillRect/>
          </a:stretch>
        </p:blipFill>
        <p:spPr>
          <a:xfrm>
            <a:off x="7429024" y="2277904"/>
            <a:ext cx="60960" cy="1420535"/>
          </a:xfrm>
          <a:prstGeom prst="rect">
            <a:avLst/>
          </a:prstGeom>
        </p:spPr>
      </p:pic>
      <p:sp>
        <p:nvSpPr>
          <p:cNvPr id="25" name="Text 18"/>
          <p:cNvSpPr/>
          <p:nvPr/>
        </p:nvSpPr>
        <p:spPr>
          <a:xfrm>
            <a:off x="7604879" y="2392799"/>
            <a:ext cx="3219450" cy="163949"/>
          </a:xfrm>
          <a:prstGeom prst="rect">
            <a:avLst/>
          </a:prstGeom>
          <a:noFill/>
          <a:ln/>
        </p:spPr>
        <p:txBody>
          <a:bodyPr wrap="none" lIns="0" tIns="0" rIns="0" bIns="0" rtlCol="0" anchor="t"/>
          <a:lstStyle/>
          <a:p>
            <a:pPr marL="0" indent="0" algn="l">
              <a:lnSpc>
                <a:spcPts val="1250"/>
              </a:lnSpc>
              <a:buNone/>
            </a:pPr>
            <a:r>
              <a:rPr lang="en-US" sz="1000" b="1" dirty="0">
                <a:solidFill>
                  <a:srgbClr val="384653"/>
                </a:solidFill>
                <a:latin typeface="Barlow Bold" pitchFamily="34" charset="0"/>
                <a:ea typeface="Barlow Bold" pitchFamily="34" charset="-122"/>
                <a:cs typeface="Barlow Bold" pitchFamily="34" charset="-120"/>
              </a:rPr>
              <a:t>Limited Engagement with Non-Western Epistemologies</a:t>
            </a:r>
            <a:endParaRPr lang="en-US" sz="1000" dirty="0"/>
          </a:p>
        </p:txBody>
      </p:sp>
      <p:sp>
        <p:nvSpPr>
          <p:cNvPr id="26" name="Text 19"/>
          <p:cNvSpPr/>
          <p:nvPr/>
        </p:nvSpPr>
        <p:spPr>
          <a:xfrm>
            <a:off x="7604879" y="2609136"/>
            <a:ext cx="3742015" cy="974408"/>
          </a:xfrm>
          <a:prstGeom prst="rect">
            <a:avLst/>
          </a:prstGeom>
          <a:noFill/>
          <a:ln/>
        </p:spPr>
        <p:txBody>
          <a:bodyPr wrap="square" lIns="0" tIns="0" rIns="0" bIns="0" rtlCol="0" anchor="t"/>
          <a:lstStyle/>
          <a:p>
            <a:pPr marL="0" indent="0" algn="l">
              <a:lnSpc>
                <a:spcPts val="950"/>
              </a:lnSpc>
              <a:buNone/>
            </a:pPr>
            <a:r>
              <a:rPr lang="en-US" sz="750" dirty="0">
                <a:solidFill>
                  <a:srgbClr val="384653"/>
                </a:solidFill>
                <a:latin typeface="Montserrat" pitchFamily="34" charset="0"/>
                <a:ea typeface="Montserrat" pitchFamily="34" charset="-122"/>
                <a:cs typeface="Montserrat" pitchFamily="34" charset="-120"/>
              </a:rPr>
              <a:t>Despite his stated commitment to inclusivity, Crawford's theoretical apparatus remains heavily Eurocentric. The thinkers he draws upon — Durkheim, Weber, Freud, James, Otto, Marx — are almost exclusively Western and modern. Non-Western epistemological frameworks for understanding religion — from Buddhist philosophy of mind to African relational ontologies to Islamic scholarly tradition — receive little sustained attention. This is a significant omission in a text aimed at the global study of religion.</a:t>
            </a:r>
            <a:endParaRPr lang="en-US" sz="750" dirty="0"/>
          </a:p>
        </p:txBody>
      </p:sp>
      <p:sp>
        <p:nvSpPr>
          <p:cNvPr id="27" name="Shape 20"/>
          <p:cNvSpPr/>
          <p:nvPr/>
        </p:nvSpPr>
        <p:spPr>
          <a:xfrm>
            <a:off x="7444264" y="3750826"/>
            <a:ext cx="4017526" cy="1055132"/>
          </a:xfrm>
          <a:prstGeom prst="roundRect">
            <a:avLst>
              <a:gd name="adj" fmla="val 6933"/>
            </a:avLst>
          </a:prstGeom>
          <a:solidFill>
            <a:srgbClr val="FFFFFF"/>
          </a:solidFill>
          <a:ln w="15240">
            <a:solidFill>
              <a:srgbClr val="BACFDD"/>
            </a:solidFill>
            <a:prstDash val="solid"/>
          </a:ln>
        </p:spPr>
        <p:txBody>
          <a:bodyPr/>
          <a:lstStyle/>
          <a:p>
            <a:endParaRPr lang="en-GB"/>
          </a:p>
        </p:txBody>
      </p:sp>
      <p:pic>
        <p:nvPicPr>
          <p:cNvPr id="28" name="Image 5" descr="preencoded.png"/>
          <p:cNvPicPr>
            <a:picLocks noChangeAspect="1"/>
          </p:cNvPicPr>
          <p:nvPr/>
        </p:nvPicPr>
        <p:blipFill>
          <a:blip r:embed="rId6"/>
          <a:stretch>
            <a:fillRect/>
          </a:stretch>
        </p:blipFill>
        <p:spPr>
          <a:xfrm>
            <a:off x="7429024" y="3750826"/>
            <a:ext cx="60960" cy="1055132"/>
          </a:xfrm>
          <a:prstGeom prst="rect">
            <a:avLst/>
          </a:prstGeom>
        </p:spPr>
      </p:pic>
      <p:sp>
        <p:nvSpPr>
          <p:cNvPr id="29" name="Text 21"/>
          <p:cNvSpPr/>
          <p:nvPr/>
        </p:nvSpPr>
        <p:spPr>
          <a:xfrm>
            <a:off x="7604879" y="3865721"/>
            <a:ext cx="2178844" cy="163949"/>
          </a:xfrm>
          <a:prstGeom prst="rect">
            <a:avLst/>
          </a:prstGeom>
          <a:noFill/>
          <a:ln/>
        </p:spPr>
        <p:txBody>
          <a:bodyPr wrap="none" lIns="0" tIns="0" rIns="0" bIns="0" rtlCol="0" anchor="t"/>
          <a:lstStyle/>
          <a:p>
            <a:pPr marL="0" indent="0" algn="l">
              <a:lnSpc>
                <a:spcPts val="1250"/>
              </a:lnSpc>
              <a:buNone/>
            </a:pPr>
            <a:r>
              <a:rPr lang="en-US" sz="1000" b="1" dirty="0">
                <a:solidFill>
                  <a:srgbClr val="384653"/>
                </a:solidFill>
                <a:latin typeface="Barlow Bold" pitchFamily="34" charset="0"/>
                <a:ea typeface="Barlow Bold" pitchFamily="34" charset="-122"/>
                <a:cs typeface="Barlow Bold" pitchFamily="34" charset="-120"/>
              </a:rPr>
              <a:t>Heavy Reliance on Classical Theorists</a:t>
            </a:r>
            <a:endParaRPr lang="en-US" sz="1000" dirty="0"/>
          </a:p>
        </p:txBody>
      </p:sp>
      <p:sp>
        <p:nvSpPr>
          <p:cNvPr id="30" name="Text 22"/>
          <p:cNvSpPr/>
          <p:nvPr/>
        </p:nvSpPr>
        <p:spPr>
          <a:xfrm>
            <a:off x="7604879" y="4082058"/>
            <a:ext cx="3742015" cy="609005"/>
          </a:xfrm>
          <a:prstGeom prst="rect">
            <a:avLst/>
          </a:prstGeom>
          <a:noFill/>
          <a:ln/>
        </p:spPr>
        <p:txBody>
          <a:bodyPr wrap="square" lIns="0" tIns="0" rIns="0" bIns="0" rtlCol="0" anchor="t"/>
          <a:lstStyle/>
          <a:p>
            <a:pPr marL="0" indent="0" algn="l">
              <a:lnSpc>
                <a:spcPts val="950"/>
              </a:lnSpc>
              <a:buNone/>
            </a:pPr>
            <a:r>
              <a:rPr lang="en-US" sz="750" dirty="0">
                <a:solidFill>
                  <a:srgbClr val="384653"/>
                </a:solidFill>
                <a:latin typeface="Montserrat" pitchFamily="34" charset="0"/>
                <a:ea typeface="Montserrat" pitchFamily="34" charset="-122"/>
                <a:cs typeface="Montserrat" pitchFamily="34" charset="-120"/>
              </a:rPr>
              <a:t>Crawford's canon of thinkers is largely drawn from the 19th and early 20th centuries. More recent developments — including cognitive science of religion, post-colonial theory, new phenomenology, and lived religion approaches — are underrepresented. This risks presenting the field as more settled and historically bounded than it actually is.</a:t>
            </a:r>
            <a:endParaRPr lang="en-US" sz="750" dirty="0"/>
          </a:p>
        </p:txBody>
      </p:sp>
      <p:sp>
        <p:nvSpPr>
          <p:cNvPr id="31" name="Shape 23"/>
          <p:cNvSpPr/>
          <p:nvPr/>
        </p:nvSpPr>
        <p:spPr>
          <a:xfrm>
            <a:off x="7444264" y="4858345"/>
            <a:ext cx="4017526" cy="1176933"/>
          </a:xfrm>
          <a:prstGeom prst="roundRect">
            <a:avLst>
              <a:gd name="adj" fmla="val 6215"/>
            </a:avLst>
          </a:prstGeom>
          <a:solidFill>
            <a:srgbClr val="FFFFFF"/>
          </a:solidFill>
          <a:ln w="15240">
            <a:solidFill>
              <a:srgbClr val="BACFDD"/>
            </a:solidFill>
            <a:prstDash val="solid"/>
          </a:ln>
        </p:spPr>
        <p:txBody>
          <a:bodyPr/>
          <a:lstStyle/>
          <a:p>
            <a:endParaRPr lang="en-GB"/>
          </a:p>
        </p:txBody>
      </p:sp>
      <p:pic>
        <p:nvPicPr>
          <p:cNvPr id="32" name="Image 6" descr="preencoded.png"/>
          <p:cNvPicPr>
            <a:picLocks noChangeAspect="1"/>
          </p:cNvPicPr>
          <p:nvPr/>
        </p:nvPicPr>
        <p:blipFill>
          <a:blip r:embed="rId7"/>
          <a:stretch>
            <a:fillRect/>
          </a:stretch>
        </p:blipFill>
        <p:spPr>
          <a:xfrm>
            <a:off x="7429024" y="4858345"/>
            <a:ext cx="60960" cy="1176933"/>
          </a:xfrm>
          <a:prstGeom prst="rect">
            <a:avLst/>
          </a:prstGeom>
        </p:spPr>
      </p:pic>
      <p:sp>
        <p:nvSpPr>
          <p:cNvPr id="33" name="Text 24"/>
          <p:cNvSpPr/>
          <p:nvPr/>
        </p:nvSpPr>
        <p:spPr>
          <a:xfrm>
            <a:off x="7604879" y="4973241"/>
            <a:ext cx="2074307" cy="163949"/>
          </a:xfrm>
          <a:prstGeom prst="rect">
            <a:avLst/>
          </a:prstGeom>
          <a:noFill/>
          <a:ln/>
        </p:spPr>
        <p:txBody>
          <a:bodyPr wrap="none" lIns="0" tIns="0" rIns="0" bIns="0" rtlCol="0" anchor="t"/>
          <a:lstStyle/>
          <a:p>
            <a:pPr marL="0" indent="0" algn="l">
              <a:lnSpc>
                <a:spcPts val="1250"/>
              </a:lnSpc>
              <a:buNone/>
            </a:pPr>
            <a:r>
              <a:rPr lang="en-US" sz="1000" b="1" dirty="0">
                <a:solidFill>
                  <a:srgbClr val="384653"/>
                </a:solidFill>
                <a:latin typeface="Barlow Bold" pitchFamily="34" charset="0"/>
                <a:ea typeface="Barlow Bold" pitchFamily="34" charset="-122"/>
                <a:cs typeface="Barlow Bold" pitchFamily="34" charset="-120"/>
              </a:rPr>
              <a:t>Absence of a Constructive Proposal</a:t>
            </a:r>
            <a:endParaRPr lang="en-US" sz="1000" dirty="0"/>
          </a:p>
        </p:txBody>
      </p:sp>
      <p:sp>
        <p:nvSpPr>
          <p:cNvPr id="34" name="Text 25"/>
          <p:cNvSpPr/>
          <p:nvPr/>
        </p:nvSpPr>
        <p:spPr>
          <a:xfrm>
            <a:off x="7604879" y="5189577"/>
            <a:ext cx="3742015" cy="730806"/>
          </a:xfrm>
          <a:prstGeom prst="rect">
            <a:avLst/>
          </a:prstGeom>
          <a:noFill/>
          <a:ln/>
        </p:spPr>
        <p:txBody>
          <a:bodyPr wrap="square" lIns="0" tIns="0" rIns="0" bIns="0" rtlCol="0" anchor="t"/>
          <a:lstStyle/>
          <a:p>
            <a:pPr marL="0" indent="0" algn="l">
              <a:lnSpc>
                <a:spcPts val="950"/>
              </a:lnSpc>
              <a:buNone/>
            </a:pPr>
            <a:r>
              <a:rPr lang="en-US" sz="750" dirty="0">
                <a:solidFill>
                  <a:srgbClr val="384653"/>
                </a:solidFill>
                <a:latin typeface="Montserrat" pitchFamily="34" charset="0"/>
                <a:ea typeface="Montserrat" pitchFamily="34" charset="-122"/>
                <a:cs typeface="Montserrat" pitchFamily="34" charset="-120"/>
              </a:rPr>
              <a:t>Perhaps the most significant limitation is Crawford's reluctance to advance his own constructive position. Having surveyed the field comprehensively, he declines to propose even a provisional working definition or a principled framework for methodological integration. This intellectual caution is defensible, but it leaves the reader without the positive orientation that a genuinely critical engagement with the subject ultimately requires.</a:t>
            </a:r>
            <a:endParaRPr lang="en-US" sz="7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2975253" y="1714619"/>
            <a:ext cx="2751773" cy="343853"/>
          </a:xfrm>
          <a:prstGeom prst="rect">
            <a:avLst/>
          </a:prstGeom>
          <a:noFill/>
          <a:ln/>
        </p:spPr>
        <p:txBody>
          <a:bodyPr wrap="none" lIns="0" tIns="0" rIns="0" bIns="0" rtlCol="0" anchor="t"/>
          <a:lstStyle/>
          <a:p>
            <a:pPr marL="0" indent="0" algn="l">
              <a:lnSpc>
                <a:spcPts val="2700"/>
              </a:lnSpc>
              <a:buNone/>
            </a:pPr>
            <a:r>
              <a:rPr lang="en-US" sz="2150" b="1" dirty="0">
                <a:solidFill>
                  <a:srgbClr val="2E3C4E"/>
                </a:solidFill>
                <a:latin typeface="Barlow Bold" pitchFamily="34" charset="0"/>
                <a:ea typeface="Barlow Bold" pitchFamily="34" charset="-122"/>
                <a:cs typeface="Barlow Bold" pitchFamily="34" charset="-120"/>
              </a:rPr>
              <a:t>Concluding Reflection</a:t>
            </a:r>
            <a:endParaRPr lang="en-US" sz="2150" dirty="0"/>
          </a:p>
        </p:txBody>
      </p:sp>
      <p:sp>
        <p:nvSpPr>
          <p:cNvPr id="3" name="Text 1"/>
          <p:cNvSpPr/>
          <p:nvPr/>
        </p:nvSpPr>
        <p:spPr>
          <a:xfrm>
            <a:off x="2975253" y="2081451"/>
            <a:ext cx="3288744" cy="172045"/>
          </a:xfrm>
          <a:prstGeom prst="rect">
            <a:avLst/>
          </a:prstGeom>
          <a:noFill/>
          <a:ln/>
        </p:spPr>
        <p:txBody>
          <a:bodyPr wrap="none" lIns="0" tIns="0" rIns="0" bIns="0" rtlCol="0" anchor="t"/>
          <a:lstStyle/>
          <a:p>
            <a:pPr marL="0" indent="0" algn="l">
              <a:lnSpc>
                <a:spcPts val="1350"/>
              </a:lnSpc>
              <a:buNone/>
            </a:pPr>
            <a:r>
              <a:rPr lang="en-US" sz="1050" b="1" dirty="0">
                <a:solidFill>
                  <a:srgbClr val="2E3C4E"/>
                </a:solidFill>
                <a:latin typeface="Barlow Bold" pitchFamily="34" charset="0"/>
                <a:ea typeface="Barlow Bold" pitchFamily="34" charset="-122"/>
                <a:cs typeface="Barlow Bold" pitchFamily="34" charset="-120"/>
              </a:rPr>
              <a:t>Crawford's Central Insight and Its Lasting Significance</a:t>
            </a:r>
            <a:endParaRPr lang="en-US" sz="1050" dirty="0"/>
          </a:p>
        </p:txBody>
      </p:sp>
      <p:sp>
        <p:nvSpPr>
          <p:cNvPr id="4" name="Text 2"/>
          <p:cNvSpPr/>
          <p:nvPr/>
        </p:nvSpPr>
        <p:spPr>
          <a:xfrm>
            <a:off x="2975253" y="2339935"/>
            <a:ext cx="8679894" cy="518636"/>
          </a:xfrm>
          <a:prstGeom prst="rect">
            <a:avLst/>
          </a:prstGeom>
          <a:noFill/>
          <a:ln/>
        </p:spPr>
        <p:txBody>
          <a:bodyPr wrap="square" lIns="0" tIns="0" rIns="0" bIns="0" rtlCol="0" anchor="t"/>
          <a:lstStyle/>
          <a:p>
            <a:pPr marL="0" indent="0" algn="l">
              <a:lnSpc>
                <a:spcPts val="1000"/>
              </a:lnSpc>
              <a:buNone/>
            </a:pPr>
            <a:r>
              <a:rPr lang="en-US" sz="800" dirty="0">
                <a:solidFill>
                  <a:srgbClr val="384653"/>
                </a:solidFill>
                <a:latin typeface="Montserrat" pitchFamily="34" charset="0"/>
                <a:ea typeface="Montserrat" pitchFamily="34" charset="-122"/>
                <a:cs typeface="Montserrat" pitchFamily="34" charset="-120"/>
              </a:rPr>
              <a:t>Crawford's two opening chapters accomplish something more subtle and more important than a straightforward introduction to the field might suggest. By refusing to resolve the question of definition and by surveying the full breadth of methodological approaches without privileging any single one, Crawford enacts a fundamental thesis: that religion, as a human phenomenon, is irreducibly complex, multi-dimensional, and resistant to the kind of neat analytical closure that other disciplines might aspire to.</a:t>
            </a:r>
            <a:endParaRPr lang="en-US" sz="800" dirty="0"/>
          </a:p>
        </p:txBody>
      </p:sp>
      <p:sp>
        <p:nvSpPr>
          <p:cNvPr id="5" name="Shape 3"/>
          <p:cNvSpPr/>
          <p:nvPr/>
        </p:nvSpPr>
        <p:spPr>
          <a:xfrm>
            <a:off x="2900005" y="2923342"/>
            <a:ext cx="4362926" cy="3008352"/>
          </a:xfrm>
          <a:prstGeom prst="roundRect">
            <a:avLst>
              <a:gd name="adj" fmla="val 8342"/>
            </a:avLst>
          </a:prstGeom>
          <a:solidFill>
            <a:srgbClr val="063E5F"/>
          </a:solidFill>
          <a:ln/>
        </p:spPr>
        <p:txBody>
          <a:bodyPr/>
          <a:lstStyle/>
          <a:p>
            <a:endParaRPr lang="en-GB"/>
          </a:p>
        </p:txBody>
      </p:sp>
      <p:sp>
        <p:nvSpPr>
          <p:cNvPr id="6" name="Text 4"/>
          <p:cNvSpPr/>
          <p:nvPr/>
        </p:nvSpPr>
        <p:spPr>
          <a:xfrm>
            <a:off x="3004542" y="2980968"/>
            <a:ext cx="2223135" cy="172045"/>
          </a:xfrm>
          <a:prstGeom prst="rect">
            <a:avLst/>
          </a:prstGeom>
          <a:noFill/>
          <a:ln/>
        </p:spPr>
        <p:txBody>
          <a:bodyPr wrap="none" lIns="0" tIns="0" rIns="0" bIns="0" rtlCol="0" anchor="t"/>
          <a:lstStyle/>
          <a:p>
            <a:pPr marL="0" indent="0" algn="l">
              <a:lnSpc>
                <a:spcPts val="1350"/>
              </a:lnSpc>
              <a:buNone/>
            </a:pPr>
            <a:r>
              <a:rPr lang="en-US" sz="1050" b="1" dirty="0">
                <a:solidFill>
                  <a:srgbClr val="FFFFFF"/>
                </a:solidFill>
                <a:latin typeface="Barlow Bold" pitchFamily="34" charset="0"/>
                <a:ea typeface="Barlow Bold" pitchFamily="34" charset="-122"/>
                <a:cs typeface="Barlow Bold" pitchFamily="34" charset="-120"/>
              </a:rPr>
              <a:t>What Religion Cannot Be Reduced To</a:t>
            </a:r>
            <a:endParaRPr lang="en-US" sz="1050" dirty="0"/>
          </a:p>
        </p:txBody>
      </p:sp>
      <p:sp>
        <p:nvSpPr>
          <p:cNvPr id="7" name="Shape 5"/>
          <p:cNvSpPr/>
          <p:nvPr/>
        </p:nvSpPr>
        <p:spPr>
          <a:xfrm>
            <a:off x="3004542" y="3217783"/>
            <a:ext cx="2048113" cy="1102281"/>
          </a:xfrm>
          <a:prstGeom prst="roundRect">
            <a:avLst>
              <a:gd name="adj" fmla="val 14230"/>
            </a:avLst>
          </a:prstGeom>
          <a:solidFill>
            <a:srgbClr val="D4E9F7"/>
          </a:solidFill>
          <a:ln w="7620">
            <a:solidFill>
              <a:srgbClr val="BACFDD"/>
            </a:solidFill>
            <a:prstDash val="solid"/>
          </a:ln>
        </p:spPr>
        <p:txBody>
          <a:bodyPr/>
          <a:lstStyle/>
          <a:p>
            <a:endParaRPr lang="en-GB"/>
          </a:p>
        </p:txBody>
      </p:sp>
      <p:sp>
        <p:nvSpPr>
          <p:cNvPr id="8" name="Text 6"/>
          <p:cNvSpPr/>
          <p:nvPr/>
        </p:nvSpPr>
        <p:spPr>
          <a:xfrm>
            <a:off x="3116699" y="3329940"/>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000000"/>
                </a:solidFill>
                <a:latin typeface="Barlow Bold" pitchFamily="34" charset="0"/>
                <a:ea typeface="Barlow Bold" pitchFamily="34" charset="-122"/>
                <a:cs typeface="Barlow Bold" pitchFamily="34" charset="-120"/>
              </a:rPr>
              <a:t>Sociology</a:t>
            </a:r>
            <a:endParaRPr lang="en-US" sz="1050" dirty="0"/>
          </a:p>
        </p:txBody>
      </p:sp>
      <p:sp>
        <p:nvSpPr>
          <p:cNvPr id="9" name="Text 7"/>
          <p:cNvSpPr/>
          <p:nvPr/>
        </p:nvSpPr>
        <p:spPr>
          <a:xfrm>
            <a:off x="3116699" y="3559612"/>
            <a:ext cx="1823799" cy="648295"/>
          </a:xfrm>
          <a:prstGeom prst="rect">
            <a:avLst/>
          </a:prstGeom>
          <a:noFill/>
          <a:ln/>
        </p:spPr>
        <p:txBody>
          <a:bodyPr wrap="square" lIns="0" tIns="0" rIns="0" bIns="0" rtlCol="0" anchor="t"/>
          <a:lstStyle/>
          <a:p>
            <a:pPr marL="0" indent="0" algn="l">
              <a:lnSpc>
                <a:spcPts val="1000"/>
              </a:lnSpc>
              <a:buNone/>
            </a:pPr>
            <a:r>
              <a:rPr lang="en-US" sz="800" dirty="0">
                <a:solidFill>
                  <a:srgbClr val="000000"/>
                </a:solidFill>
                <a:latin typeface="Montserrat" pitchFamily="34" charset="0"/>
                <a:ea typeface="Montserrat" pitchFamily="34" charset="-122"/>
                <a:cs typeface="Montserrat" pitchFamily="34" charset="-120"/>
              </a:rPr>
              <a:t>Religion is more than a mechanism of social solidarity or a reflection of social structures, however powerful sociological insights may be.</a:t>
            </a:r>
            <a:endParaRPr lang="en-US" sz="800" dirty="0"/>
          </a:p>
        </p:txBody>
      </p:sp>
      <p:sp>
        <p:nvSpPr>
          <p:cNvPr id="10" name="Shape 8"/>
          <p:cNvSpPr/>
          <p:nvPr/>
        </p:nvSpPr>
        <p:spPr>
          <a:xfrm>
            <a:off x="5110282" y="3217783"/>
            <a:ext cx="2048113" cy="1102281"/>
          </a:xfrm>
          <a:prstGeom prst="roundRect">
            <a:avLst>
              <a:gd name="adj" fmla="val 14230"/>
            </a:avLst>
          </a:prstGeom>
          <a:solidFill>
            <a:srgbClr val="D4E9F7"/>
          </a:solidFill>
          <a:ln w="7620">
            <a:solidFill>
              <a:srgbClr val="BACFDD"/>
            </a:solidFill>
            <a:prstDash val="solid"/>
          </a:ln>
        </p:spPr>
        <p:txBody>
          <a:bodyPr/>
          <a:lstStyle/>
          <a:p>
            <a:endParaRPr lang="en-GB"/>
          </a:p>
        </p:txBody>
      </p:sp>
      <p:sp>
        <p:nvSpPr>
          <p:cNvPr id="11" name="Text 9"/>
          <p:cNvSpPr/>
          <p:nvPr/>
        </p:nvSpPr>
        <p:spPr>
          <a:xfrm>
            <a:off x="5222438" y="3329940"/>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000000"/>
                </a:solidFill>
                <a:latin typeface="Barlow Bold" pitchFamily="34" charset="0"/>
                <a:ea typeface="Barlow Bold" pitchFamily="34" charset="-122"/>
                <a:cs typeface="Barlow Bold" pitchFamily="34" charset="-120"/>
              </a:rPr>
              <a:t>Psychology</a:t>
            </a:r>
            <a:endParaRPr lang="en-US" sz="1050" dirty="0"/>
          </a:p>
        </p:txBody>
      </p:sp>
      <p:sp>
        <p:nvSpPr>
          <p:cNvPr id="12" name="Text 10"/>
          <p:cNvSpPr/>
          <p:nvPr/>
        </p:nvSpPr>
        <p:spPr>
          <a:xfrm>
            <a:off x="5222438" y="3559612"/>
            <a:ext cx="1823799" cy="648295"/>
          </a:xfrm>
          <a:prstGeom prst="rect">
            <a:avLst/>
          </a:prstGeom>
          <a:noFill/>
          <a:ln/>
        </p:spPr>
        <p:txBody>
          <a:bodyPr wrap="square" lIns="0" tIns="0" rIns="0" bIns="0" rtlCol="0" anchor="t"/>
          <a:lstStyle/>
          <a:p>
            <a:pPr marL="0" indent="0" algn="l">
              <a:lnSpc>
                <a:spcPts val="1000"/>
              </a:lnSpc>
              <a:buNone/>
            </a:pPr>
            <a:r>
              <a:rPr lang="en-US" sz="800" dirty="0">
                <a:solidFill>
                  <a:srgbClr val="000000"/>
                </a:solidFill>
                <a:latin typeface="Montserrat" pitchFamily="34" charset="0"/>
                <a:ea typeface="Montserrat" pitchFamily="34" charset="-122"/>
                <a:cs typeface="Montserrat" pitchFamily="34" charset="-120"/>
              </a:rPr>
              <a:t>Religion is more than a projection of psychological needs or an expression of the collective unconscious, however illuminating psychological accounts may be.</a:t>
            </a:r>
            <a:endParaRPr lang="en-US" sz="800" dirty="0"/>
          </a:p>
        </p:txBody>
      </p:sp>
      <p:sp>
        <p:nvSpPr>
          <p:cNvPr id="13" name="Shape 11"/>
          <p:cNvSpPr/>
          <p:nvPr/>
        </p:nvSpPr>
        <p:spPr>
          <a:xfrm>
            <a:off x="3004542" y="4377690"/>
            <a:ext cx="2048113" cy="1231940"/>
          </a:xfrm>
          <a:prstGeom prst="roundRect">
            <a:avLst>
              <a:gd name="adj" fmla="val 12732"/>
            </a:avLst>
          </a:prstGeom>
          <a:solidFill>
            <a:srgbClr val="D4E9F7"/>
          </a:solidFill>
          <a:ln w="7620">
            <a:solidFill>
              <a:srgbClr val="BACFDD"/>
            </a:solidFill>
            <a:prstDash val="solid"/>
          </a:ln>
        </p:spPr>
        <p:txBody>
          <a:bodyPr/>
          <a:lstStyle/>
          <a:p>
            <a:endParaRPr lang="en-GB"/>
          </a:p>
        </p:txBody>
      </p:sp>
      <p:sp>
        <p:nvSpPr>
          <p:cNvPr id="14" name="Text 12"/>
          <p:cNvSpPr/>
          <p:nvPr/>
        </p:nvSpPr>
        <p:spPr>
          <a:xfrm>
            <a:off x="3116699" y="4489847"/>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000000"/>
                </a:solidFill>
                <a:latin typeface="Barlow Bold" pitchFamily="34" charset="0"/>
                <a:ea typeface="Barlow Bold" pitchFamily="34" charset="-122"/>
                <a:cs typeface="Barlow Bold" pitchFamily="34" charset="-120"/>
              </a:rPr>
              <a:t>Theology</a:t>
            </a:r>
            <a:endParaRPr lang="en-US" sz="1050" dirty="0"/>
          </a:p>
        </p:txBody>
      </p:sp>
      <p:sp>
        <p:nvSpPr>
          <p:cNvPr id="15" name="Text 13"/>
          <p:cNvSpPr/>
          <p:nvPr/>
        </p:nvSpPr>
        <p:spPr>
          <a:xfrm>
            <a:off x="3116699" y="4719518"/>
            <a:ext cx="1823799" cy="777954"/>
          </a:xfrm>
          <a:prstGeom prst="rect">
            <a:avLst/>
          </a:prstGeom>
          <a:noFill/>
          <a:ln/>
        </p:spPr>
        <p:txBody>
          <a:bodyPr wrap="square" lIns="0" tIns="0" rIns="0" bIns="0" rtlCol="0" anchor="t"/>
          <a:lstStyle/>
          <a:p>
            <a:pPr marL="0" indent="0" algn="l">
              <a:lnSpc>
                <a:spcPts val="1000"/>
              </a:lnSpc>
              <a:buNone/>
            </a:pPr>
            <a:r>
              <a:rPr lang="en-US" sz="800" dirty="0">
                <a:solidFill>
                  <a:srgbClr val="000000"/>
                </a:solidFill>
                <a:latin typeface="Montserrat" pitchFamily="34" charset="0"/>
                <a:ea typeface="Montserrat" pitchFamily="34" charset="-122"/>
                <a:cs typeface="Montserrat" pitchFamily="34" charset="-120"/>
              </a:rPr>
              <a:t>Religion is more than a body of doctrinal propositions awaiting systematic articulation, however central theological self-understanding may be to particular traditions.</a:t>
            </a:r>
            <a:endParaRPr lang="en-US" sz="800" dirty="0"/>
          </a:p>
        </p:txBody>
      </p:sp>
      <p:sp>
        <p:nvSpPr>
          <p:cNvPr id="16" name="Shape 14"/>
          <p:cNvSpPr/>
          <p:nvPr/>
        </p:nvSpPr>
        <p:spPr>
          <a:xfrm>
            <a:off x="5110282" y="4377690"/>
            <a:ext cx="2048113" cy="1231940"/>
          </a:xfrm>
          <a:prstGeom prst="roundRect">
            <a:avLst>
              <a:gd name="adj" fmla="val 12732"/>
            </a:avLst>
          </a:prstGeom>
          <a:solidFill>
            <a:srgbClr val="D4E9F7"/>
          </a:solidFill>
          <a:ln w="7620">
            <a:solidFill>
              <a:srgbClr val="BACFDD"/>
            </a:solidFill>
            <a:prstDash val="solid"/>
          </a:ln>
        </p:spPr>
        <p:txBody>
          <a:bodyPr/>
          <a:lstStyle/>
          <a:p>
            <a:endParaRPr lang="en-GB"/>
          </a:p>
        </p:txBody>
      </p:sp>
      <p:sp>
        <p:nvSpPr>
          <p:cNvPr id="17" name="Text 15"/>
          <p:cNvSpPr/>
          <p:nvPr/>
        </p:nvSpPr>
        <p:spPr>
          <a:xfrm>
            <a:off x="5222438" y="4489847"/>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000000"/>
                </a:solidFill>
                <a:latin typeface="Barlow Bold" pitchFamily="34" charset="0"/>
                <a:ea typeface="Barlow Bold" pitchFamily="34" charset="-122"/>
                <a:cs typeface="Barlow Bold" pitchFamily="34" charset="-120"/>
              </a:rPr>
              <a:t>Philosophy</a:t>
            </a:r>
            <a:endParaRPr lang="en-US" sz="1050" dirty="0"/>
          </a:p>
        </p:txBody>
      </p:sp>
      <p:sp>
        <p:nvSpPr>
          <p:cNvPr id="18" name="Text 16"/>
          <p:cNvSpPr/>
          <p:nvPr/>
        </p:nvSpPr>
        <p:spPr>
          <a:xfrm>
            <a:off x="5222438" y="4719518"/>
            <a:ext cx="1823799" cy="648295"/>
          </a:xfrm>
          <a:prstGeom prst="rect">
            <a:avLst/>
          </a:prstGeom>
          <a:noFill/>
          <a:ln/>
        </p:spPr>
        <p:txBody>
          <a:bodyPr wrap="square" lIns="0" tIns="0" rIns="0" bIns="0" rtlCol="0" anchor="t"/>
          <a:lstStyle/>
          <a:p>
            <a:pPr marL="0" indent="0" algn="l">
              <a:lnSpc>
                <a:spcPts val="1000"/>
              </a:lnSpc>
              <a:buNone/>
            </a:pPr>
            <a:r>
              <a:rPr lang="en-US" sz="800" dirty="0">
                <a:solidFill>
                  <a:srgbClr val="000000"/>
                </a:solidFill>
                <a:latin typeface="Montserrat" pitchFamily="34" charset="0"/>
                <a:ea typeface="Montserrat" pitchFamily="34" charset="-122"/>
                <a:cs typeface="Montserrat" pitchFamily="34" charset="-120"/>
              </a:rPr>
              <a:t>Religion is more than a set of truth claims to be evaluated for logical coherence, however important philosophical analysis may be to the academic study of religion.</a:t>
            </a:r>
            <a:endParaRPr lang="en-US" sz="800" dirty="0"/>
          </a:p>
        </p:txBody>
      </p:sp>
      <p:sp>
        <p:nvSpPr>
          <p:cNvPr id="19" name="Text 17"/>
          <p:cNvSpPr/>
          <p:nvPr/>
        </p:nvSpPr>
        <p:spPr>
          <a:xfrm>
            <a:off x="7450336" y="2980968"/>
            <a:ext cx="3420070" cy="172045"/>
          </a:xfrm>
          <a:prstGeom prst="rect">
            <a:avLst/>
          </a:prstGeom>
          <a:noFill/>
          <a:ln/>
        </p:spPr>
        <p:txBody>
          <a:bodyPr wrap="none" lIns="0" tIns="0" rIns="0" bIns="0" rtlCol="0" anchor="t"/>
          <a:lstStyle/>
          <a:p>
            <a:pPr marL="0" indent="0" algn="l">
              <a:lnSpc>
                <a:spcPts val="1350"/>
              </a:lnSpc>
              <a:buNone/>
            </a:pPr>
            <a:r>
              <a:rPr lang="en-US" sz="1050" b="1" dirty="0">
                <a:solidFill>
                  <a:srgbClr val="2E3C4E"/>
                </a:solidFill>
                <a:latin typeface="Barlow Bold" pitchFamily="34" charset="0"/>
                <a:ea typeface="Barlow Bold" pitchFamily="34" charset="-122"/>
                <a:cs typeface="Barlow Bold" pitchFamily="34" charset="-120"/>
              </a:rPr>
              <a:t>What Religion Positively Is — Crawford's Implicit Account</a:t>
            </a:r>
            <a:endParaRPr lang="en-US" sz="1050" dirty="0"/>
          </a:p>
        </p:txBody>
      </p:sp>
      <p:pic>
        <p:nvPicPr>
          <p:cNvPr id="20"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89508" y="3220998"/>
            <a:ext cx="156805" cy="156805"/>
          </a:xfrm>
          <a:prstGeom prst="rect">
            <a:avLst/>
          </a:prstGeom>
        </p:spPr>
      </p:pic>
      <p:sp>
        <p:nvSpPr>
          <p:cNvPr id="21" name="Text 18"/>
          <p:cNvSpPr/>
          <p:nvPr/>
        </p:nvSpPr>
        <p:spPr>
          <a:xfrm>
            <a:off x="7790140" y="3217783"/>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384653"/>
                </a:solidFill>
                <a:latin typeface="Barlow Bold" pitchFamily="34" charset="0"/>
                <a:ea typeface="Barlow Bold" pitchFamily="34" charset="-122"/>
                <a:cs typeface="Barlow Bold" pitchFamily="34" charset="-120"/>
              </a:rPr>
              <a:t>Historically Embedded</a:t>
            </a:r>
            <a:endParaRPr lang="en-US" sz="1050" dirty="0"/>
          </a:p>
        </p:txBody>
      </p:sp>
      <p:sp>
        <p:nvSpPr>
          <p:cNvPr id="22" name="Text 19"/>
          <p:cNvSpPr/>
          <p:nvPr/>
        </p:nvSpPr>
        <p:spPr>
          <a:xfrm>
            <a:off x="7790140" y="3447455"/>
            <a:ext cx="1730335" cy="1037273"/>
          </a:xfrm>
          <a:prstGeom prst="rect">
            <a:avLst/>
          </a:prstGeom>
          <a:noFill/>
          <a:ln/>
        </p:spPr>
        <p:txBody>
          <a:bodyPr wrap="square" lIns="0" tIns="0" rIns="0" bIns="0" rtlCol="0" anchor="t"/>
          <a:lstStyle/>
          <a:p>
            <a:pPr marL="0" indent="0" algn="l">
              <a:lnSpc>
                <a:spcPts val="1000"/>
              </a:lnSpc>
              <a:buNone/>
            </a:pPr>
            <a:r>
              <a:rPr lang="en-US" sz="800" dirty="0">
                <a:solidFill>
                  <a:srgbClr val="384653"/>
                </a:solidFill>
                <a:latin typeface="Montserrat" pitchFamily="34" charset="0"/>
                <a:ea typeface="Montserrat" pitchFamily="34" charset="-122"/>
                <a:cs typeface="Montserrat" pitchFamily="34" charset="-120"/>
              </a:rPr>
              <a:t>Religion is always located within specific historical contexts and cannot be understood apart from the contingencies of time, culture, and social circumstance. There is no religion in the abstract — only concrete religious traditions in history.</a:t>
            </a:r>
            <a:endParaRPr lang="en-US" sz="800" dirty="0"/>
          </a:p>
        </p:txBody>
      </p:sp>
      <p:pic>
        <p:nvPicPr>
          <p:cNvPr id="23"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31680" y="3220998"/>
            <a:ext cx="156805" cy="156805"/>
          </a:xfrm>
          <a:prstGeom prst="rect">
            <a:avLst/>
          </a:prstGeom>
        </p:spPr>
      </p:pic>
      <p:sp>
        <p:nvSpPr>
          <p:cNvPr id="24" name="Text 20"/>
          <p:cNvSpPr/>
          <p:nvPr/>
        </p:nvSpPr>
        <p:spPr>
          <a:xfrm>
            <a:off x="9932313" y="3217783"/>
            <a:ext cx="1375886" cy="172045"/>
          </a:xfrm>
          <a:prstGeom prst="rect">
            <a:avLst/>
          </a:prstGeom>
          <a:noFill/>
          <a:ln/>
        </p:spPr>
        <p:txBody>
          <a:bodyPr wrap="none" lIns="0" tIns="0" rIns="0" bIns="0" rtlCol="0" anchor="t"/>
          <a:lstStyle/>
          <a:p>
            <a:pPr marL="0" indent="0" algn="l">
              <a:lnSpc>
                <a:spcPts val="1350"/>
              </a:lnSpc>
              <a:buNone/>
            </a:pPr>
            <a:r>
              <a:rPr lang="en-US" sz="1050" b="1" dirty="0">
                <a:solidFill>
                  <a:srgbClr val="384653"/>
                </a:solidFill>
                <a:latin typeface="Barlow Bold" pitchFamily="34" charset="0"/>
                <a:ea typeface="Barlow Bold" pitchFamily="34" charset="-122"/>
                <a:cs typeface="Barlow Bold" pitchFamily="34" charset="-120"/>
              </a:rPr>
              <a:t>Socially Expressed</a:t>
            </a:r>
            <a:endParaRPr lang="en-US" sz="1050" dirty="0"/>
          </a:p>
        </p:txBody>
      </p:sp>
      <p:sp>
        <p:nvSpPr>
          <p:cNvPr id="25" name="Text 21"/>
          <p:cNvSpPr/>
          <p:nvPr/>
        </p:nvSpPr>
        <p:spPr>
          <a:xfrm>
            <a:off x="9932313" y="3447455"/>
            <a:ext cx="1730454" cy="907613"/>
          </a:xfrm>
          <a:prstGeom prst="rect">
            <a:avLst/>
          </a:prstGeom>
          <a:noFill/>
          <a:ln/>
        </p:spPr>
        <p:txBody>
          <a:bodyPr wrap="square" lIns="0" tIns="0" rIns="0" bIns="0" rtlCol="0" anchor="t"/>
          <a:lstStyle/>
          <a:p>
            <a:pPr marL="0" indent="0" algn="l">
              <a:lnSpc>
                <a:spcPts val="1000"/>
              </a:lnSpc>
              <a:buNone/>
            </a:pPr>
            <a:r>
              <a:rPr lang="en-US" sz="800" dirty="0">
                <a:solidFill>
                  <a:srgbClr val="384653"/>
                </a:solidFill>
                <a:latin typeface="Montserrat" pitchFamily="34" charset="0"/>
                <a:ea typeface="Montserrat" pitchFamily="34" charset="-122"/>
                <a:cs typeface="Montserrat" pitchFamily="34" charset="-120"/>
              </a:rPr>
              <a:t>Religion is never purely private. It takes shape in communities, institutions, rituals, and practices that are inherently social and that bind individuals into broader webs of meaning and belonging.</a:t>
            </a:r>
            <a:endParaRPr lang="en-US" sz="800" dirty="0"/>
          </a:p>
        </p:txBody>
      </p:sp>
      <p:pic>
        <p:nvPicPr>
          <p:cNvPr id="26"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89508" y="4603194"/>
            <a:ext cx="156805" cy="156805"/>
          </a:xfrm>
          <a:prstGeom prst="rect">
            <a:avLst/>
          </a:prstGeom>
        </p:spPr>
      </p:pic>
      <p:sp>
        <p:nvSpPr>
          <p:cNvPr id="27" name="Text 22"/>
          <p:cNvSpPr/>
          <p:nvPr/>
        </p:nvSpPr>
        <p:spPr>
          <a:xfrm>
            <a:off x="7790140" y="4599980"/>
            <a:ext cx="1566148" cy="172045"/>
          </a:xfrm>
          <a:prstGeom prst="rect">
            <a:avLst/>
          </a:prstGeom>
          <a:noFill/>
          <a:ln/>
        </p:spPr>
        <p:txBody>
          <a:bodyPr wrap="none" lIns="0" tIns="0" rIns="0" bIns="0" rtlCol="0" anchor="t"/>
          <a:lstStyle/>
          <a:p>
            <a:pPr marL="0" indent="0" algn="l">
              <a:lnSpc>
                <a:spcPts val="1350"/>
              </a:lnSpc>
              <a:buNone/>
            </a:pPr>
            <a:r>
              <a:rPr lang="en-US" sz="1050" b="1" dirty="0">
                <a:solidFill>
                  <a:srgbClr val="384653"/>
                </a:solidFill>
                <a:latin typeface="Barlow Bold" pitchFamily="34" charset="0"/>
                <a:ea typeface="Barlow Bold" pitchFamily="34" charset="-122"/>
                <a:cs typeface="Barlow Bold" pitchFamily="34" charset="-120"/>
              </a:rPr>
              <a:t>Experientially Interpreted</a:t>
            </a:r>
            <a:endParaRPr lang="en-US" sz="1050" dirty="0"/>
          </a:p>
        </p:txBody>
      </p:sp>
      <p:sp>
        <p:nvSpPr>
          <p:cNvPr id="28" name="Text 23"/>
          <p:cNvSpPr/>
          <p:nvPr/>
        </p:nvSpPr>
        <p:spPr>
          <a:xfrm>
            <a:off x="7790140" y="4829651"/>
            <a:ext cx="1730335" cy="907613"/>
          </a:xfrm>
          <a:prstGeom prst="rect">
            <a:avLst/>
          </a:prstGeom>
          <a:noFill/>
          <a:ln/>
        </p:spPr>
        <p:txBody>
          <a:bodyPr wrap="square" lIns="0" tIns="0" rIns="0" bIns="0" rtlCol="0" anchor="t"/>
          <a:lstStyle/>
          <a:p>
            <a:pPr marL="0" indent="0" algn="l">
              <a:lnSpc>
                <a:spcPts val="1000"/>
              </a:lnSpc>
              <a:buNone/>
            </a:pPr>
            <a:r>
              <a:rPr lang="en-US" sz="800" dirty="0">
                <a:solidFill>
                  <a:srgbClr val="384653"/>
                </a:solidFill>
                <a:latin typeface="Montserrat" pitchFamily="34" charset="0"/>
                <a:ea typeface="Montserrat" pitchFamily="34" charset="-122"/>
                <a:cs typeface="Montserrat" pitchFamily="34" charset="-120"/>
              </a:rPr>
              <a:t>Religion is grounded in and animated by experiences of ultimacy, transcendence, or the sacred — experiences that resist exhaustive theoretical explanation but demand serious scholarly engagement.</a:t>
            </a:r>
            <a:endParaRPr lang="en-US" sz="800" dirty="0"/>
          </a:p>
        </p:txBody>
      </p:sp>
      <p:pic>
        <p:nvPicPr>
          <p:cNvPr id="29"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31680" y="4603194"/>
            <a:ext cx="156805" cy="156805"/>
          </a:xfrm>
          <a:prstGeom prst="rect">
            <a:avLst/>
          </a:prstGeom>
        </p:spPr>
      </p:pic>
      <p:sp>
        <p:nvSpPr>
          <p:cNvPr id="30" name="Text 24"/>
          <p:cNvSpPr/>
          <p:nvPr/>
        </p:nvSpPr>
        <p:spPr>
          <a:xfrm>
            <a:off x="9932313" y="4599980"/>
            <a:ext cx="1695807" cy="172045"/>
          </a:xfrm>
          <a:prstGeom prst="rect">
            <a:avLst/>
          </a:prstGeom>
          <a:noFill/>
          <a:ln/>
        </p:spPr>
        <p:txBody>
          <a:bodyPr wrap="none" lIns="0" tIns="0" rIns="0" bIns="0" rtlCol="0" anchor="t"/>
          <a:lstStyle/>
          <a:p>
            <a:pPr marL="0" indent="0" algn="l">
              <a:lnSpc>
                <a:spcPts val="1350"/>
              </a:lnSpc>
              <a:buNone/>
            </a:pPr>
            <a:r>
              <a:rPr lang="en-US" sz="1050" b="1" dirty="0">
                <a:solidFill>
                  <a:srgbClr val="384653"/>
                </a:solidFill>
                <a:latin typeface="Barlow Bold" pitchFamily="34" charset="0"/>
                <a:ea typeface="Barlow Bold" pitchFamily="34" charset="-122"/>
                <a:cs typeface="Barlow Bold" pitchFamily="34" charset="-120"/>
              </a:rPr>
              <a:t>Methodologically Contested</a:t>
            </a:r>
            <a:endParaRPr lang="en-US" sz="1050" dirty="0"/>
          </a:p>
        </p:txBody>
      </p:sp>
      <p:sp>
        <p:nvSpPr>
          <p:cNvPr id="31" name="Text 25"/>
          <p:cNvSpPr/>
          <p:nvPr/>
        </p:nvSpPr>
        <p:spPr>
          <a:xfrm>
            <a:off x="9932313" y="4829651"/>
            <a:ext cx="1730454" cy="1037273"/>
          </a:xfrm>
          <a:prstGeom prst="rect">
            <a:avLst/>
          </a:prstGeom>
          <a:noFill/>
          <a:ln/>
        </p:spPr>
        <p:txBody>
          <a:bodyPr wrap="square" lIns="0" tIns="0" rIns="0" bIns="0" rtlCol="0" anchor="t"/>
          <a:lstStyle/>
          <a:p>
            <a:pPr marL="0" indent="0" algn="l">
              <a:lnSpc>
                <a:spcPts val="1000"/>
              </a:lnSpc>
              <a:buNone/>
            </a:pPr>
            <a:r>
              <a:rPr lang="en-US" sz="800" dirty="0">
                <a:solidFill>
                  <a:srgbClr val="384653"/>
                </a:solidFill>
                <a:latin typeface="Montserrat" pitchFamily="34" charset="0"/>
                <a:ea typeface="Montserrat" pitchFamily="34" charset="-122"/>
                <a:cs typeface="Montserrat" pitchFamily="34" charset="-120"/>
              </a:rPr>
              <a:t>The academic study of religion is itself a site of ongoing methodological debate. There is no neutral vantage point from which religion can be studied — every methodology brings its own assumptions, strengths, and blind spots.</a:t>
            </a:r>
            <a:endParaRPr lang="en-US" sz="800" dirty="0"/>
          </a:p>
        </p:txBody>
      </p:sp>
      <p:sp>
        <p:nvSpPr>
          <p:cNvPr id="32" name="Text 26"/>
          <p:cNvSpPr/>
          <p:nvPr/>
        </p:nvSpPr>
        <p:spPr>
          <a:xfrm>
            <a:off x="3132058" y="6061234"/>
            <a:ext cx="8523089" cy="388977"/>
          </a:xfrm>
          <a:prstGeom prst="rect">
            <a:avLst/>
          </a:prstGeom>
          <a:noFill/>
          <a:ln/>
        </p:spPr>
        <p:txBody>
          <a:bodyPr wrap="square" lIns="0" tIns="0" rIns="0" bIns="0" rtlCol="0" anchor="t"/>
          <a:lstStyle/>
          <a:p>
            <a:pPr marL="0" indent="0" algn="l">
              <a:lnSpc>
                <a:spcPts val="1000"/>
              </a:lnSpc>
              <a:buNone/>
            </a:pPr>
            <a:r>
              <a:rPr lang="en-US" sz="800" b="1" dirty="0">
                <a:solidFill>
                  <a:srgbClr val="384653"/>
                </a:solidFill>
                <a:latin typeface="Montserrat" pitchFamily="34" charset="0"/>
                <a:ea typeface="Montserrat" pitchFamily="34" charset="-122"/>
                <a:cs typeface="Montserrat" pitchFamily="34" charset="-120"/>
              </a:rPr>
              <a:t>Final Critical Thought:</a:t>
            </a:r>
            <a:r>
              <a:rPr lang="en-US" sz="800" dirty="0">
                <a:solidFill>
                  <a:srgbClr val="384653"/>
                </a:solidFill>
                <a:latin typeface="Montserrat" pitchFamily="34" charset="0"/>
                <a:ea typeface="Montserrat" pitchFamily="34" charset="-122"/>
                <a:cs typeface="Montserrat" pitchFamily="34" charset="-120"/>
              </a:rPr>
              <a:t> Crawford's refusal to fix a single definition of religion may itself be his most important methodological claim. In a field characterised by irreducible diversity and contested boundaries, the willingness to hold the question open — to resist premature closure — is not a failure of intellectual nerve but a form of scholarly integrity. The question </a:t>
            </a:r>
            <a:r>
              <a:rPr lang="en-US" sz="800" i="1" dirty="0">
                <a:solidFill>
                  <a:srgbClr val="384653"/>
                </a:solidFill>
                <a:latin typeface="Montserrat" pitchFamily="34" charset="0"/>
                <a:ea typeface="Montserrat" pitchFamily="34" charset="-122"/>
                <a:cs typeface="Montserrat" pitchFamily="34" charset="-120"/>
              </a:rPr>
              <a:t>What is religion?</a:t>
            </a:r>
            <a:r>
              <a:rPr lang="en-US" sz="800" dirty="0">
                <a:solidFill>
                  <a:srgbClr val="384653"/>
                </a:solidFill>
                <a:latin typeface="Montserrat" pitchFamily="34" charset="0"/>
                <a:ea typeface="Montserrat" pitchFamily="34" charset="-122"/>
                <a:cs typeface="Montserrat" pitchFamily="34" charset="-120"/>
              </a:rPr>
              <a:t> remains, as Crawford intends, genuinely and productively open.</a:t>
            </a:r>
            <a:endParaRPr lang="en-US" sz="800" dirty="0"/>
          </a:p>
        </p:txBody>
      </p:sp>
      <p:sp>
        <p:nvSpPr>
          <p:cNvPr id="33" name="Shape 27"/>
          <p:cNvSpPr/>
          <p:nvPr/>
        </p:nvSpPr>
        <p:spPr>
          <a:xfrm>
            <a:off x="2975253" y="5996464"/>
            <a:ext cx="15240" cy="518517"/>
          </a:xfrm>
          <a:prstGeom prst="rect">
            <a:avLst/>
          </a:prstGeom>
          <a:solidFill>
            <a:srgbClr val="75BAE6"/>
          </a:solidFill>
          <a:ln/>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3381018" y="612458"/>
            <a:ext cx="4192072" cy="311706"/>
          </a:xfrm>
          <a:prstGeom prst="rect">
            <a:avLst/>
          </a:prstGeom>
          <a:noFill/>
          <a:ln/>
        </p:spPr>
        <p:txBody>
          <a:bodyPr wrap="none" lIns="0" tIns="0" rIns="0" bIns="0" rtlCol="0" anchor="t"/>
          <a:lstStyle/>
          <a:p>
            <a:pPr marL="0" indent="0" algn="l">
              <a:lnSpc>
                <a:spcPts val="2450"/>
              </a:lnSpc>
              <a:buNone/>
            </a:pPr>
            <a:r>
              <a:rPr lang="en-US" sz="1950" b="1" dirty="0">
                <a:solidFill>
                  <a:srgbClr val="2E3C4E"/>
                </a:solidFill>
                <a:latin typeface="Barlow Bold" pitchFamily="34" charset="0"/>
                <a:ea typeface="Barlow Bold" pitchFamily="34" charset="-122"/>
                <a:cs typeface="Barlow Bold" pitchFamily="34" charset="-120"/>
              </a:rPr>
              <a:t>Key Takeaways and Further Reflection</a:t>
            </a:r>
            <a:endParaRPr lang="en-US" sz="1950" dirty="0"/>
          </a:p>
        </p:txBody>
      </p:sp>
      <p:sp>
        <p:nvSpPr>
          <p:cNvPr id="3" name="Text 1"/>
          <p:cNvSpPr/>
          <p:nvPr/>
        </p:nvSpPr>
        <p:spPr>
          <a:xfrm>
            <a:off x="3381018" y="943094"/>
            <a:ext cx="3912632" cy="155972"/>
          </a:xfrm>
          <a:prstGeom prst="rect">
            <a:avLst/>
          </a:prstGeom>
          <a:noFill/>
          <a:ln/>
        </p:spPr>
        <p:txBody>
          <a:bodyPr wrap="none" lIns="0" tIns="0" rIns="0" bIns="0" rtlCol="0" anchor="t"/>
          <a:lstStyle/>
          <a:p>
            <a:pPr marL="0" indent="0" algn="l">
              <a:lnSpc>
                <a:spcPts val="1200"/>
              </a:lnSpc>
              <a:buNone/>
            </a:pPr>
            <a:r>
              <a:rPr lang="en-US" sz="950" b="1" dirty="0">
                <a:solidFill>
                  <a:srgbClr val="2E3C4E"/>
                </a:solidFill>
                <a:latin typeface="Barlow Bold" pitchFamily="34" charset="0"/>
                <a:ea typeface="Barlow Bold" pitchFamily="34" charset="-122"/>
                <a:cs typeface="Barlow Bold" pitchFamily="34" charset="-120"/>
              </a:rPr>
              <a:t>Consolidating the Analysis — What This Engagement Has Demonstrated</a:t>
            </a:r>
            <a:endParaRPr lang="en-US" sz="950" dirty="0"/>
          </a:p>
        </p:txBody>
      </p:sp>
      <p:sp>
        <p:nvSpPr>
          <p:cNvPr id="4" name="Text 2"/>
          <p:cNvSpPr/>
          <p:nvPr/>
        </p:nvSpPr>
        <p:spPr>
          <a:xfrm>
            <a:off x="3381018" y="1217533"/>
            <a:ext cx="1593771" cy="155972"/>
          </a:xfrm>
          <a:prstGeom prst="rect">
            <a:avLst/>
          </a:prstGeom>
          <a:noFill/>
          <a:ln/>
        </p:spPr>
        <p:txBody>
          <a:bodyPr wrap="none" lIns="0" tIns="0" rIns="0" bIns="0" rtlCol="0" anchor="t"/>
          <a:lstStyle/>
          <a:p>
            <a:pPr marL="0" indent="0" algn="l">
              <a:lnSpc>
                <a:spcPts val="1200"/>
              </a:lnSpc>
              <a:buNone/>
            </a:pPr>
            <a:r>
              <a:rPr lang="en-US" sz="950" b="1" dirty="0">
                <a:solidFill>
                  <a:srgbClr val="2E3C4E"/>
                </a:solidFill>
                <a:latin typeface="Barlow Bold" pitchFamily="34" charset="0"/>
                <a:ea typeface="Barlow Bold" pitchFamily="34" charset="-122"/>
                <a:cs typeface="Barlow Bold" pitchFamily="34" charset="-120"/>
              </a:rPr>
              <a:t>Summary of Core Arguments</a:t>
            </a:r>
            <a:endParaRPr lang="en-US" sz="950" dirty="0"/>
          </a:p>
        </p:txBody>
      </p:sp>
      <p:sp>
        <p:nvSpPr>
          <p:cNvPr id="5" name="Text 3"/>
          <p:cNvSpPr/>
          <p:nvPr/>
        </p:nvSpPr>
        <p:spPr>
          <a:xfrm>
            <a:off x="3381018" y="1420892"/>
            <a:ext cx="3818453" cy="454819"/>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This presentation has engaged critically and analytically with the first two chapters of Robert Crawford's </a:t>
            </a:r>
            <a:r>
              <a:rPr lang="en-US" sz="700" i="1" dirty="0">
                <a:solidFill>
                  <a:srgbClr val="384653"/>
                </a:solidFill>
                <a:latin typeface="Montserrat" pitchFamily="34" charset="0"/>
                <a:ea typeface="Montserrat" pitchFamily="34" charset="-122"/>
                <a:cs typeface="Montserrat" pitchFamily="34" charset="-120"/>
              </a:rPr>
              <a:t>What Is Religion?</a:t>
            </a:r>
            <a:r>
              <a:rPr lang="en-US" sz="700" dirty="0">
                <a:solidFill>
                  <a:srgbClr val="384653"/>
                </a:solidFill>
                <a:latin typeface="Montserrat" pitchFamily="34" charset="0"/>
                <a:ea typeface="Montserrat" pitchFamily="34" charset="-122"/>
                <a:cs typeface="Montserrat" pitchFamily="34" charset="-120"/>
              </a:rPr>
              <a:t>, moving systematically from close reading to critical evaluation. The following key insights have emerged across the analysis:</a:t>
            </a:r>
            <a:endParaRPr lang="en-US" sz="700" dirty="0"/>
          </a:p>
        </p:txBody>
      </p:sp>
      <p:sp>
        <p:nvSpPr>
          <p:cNvPr id="6" name="Text 4"/>
          <p:cNvSpPr/>
          <p:nvPr/>
        </p:nvSpPr>
        <p:spPr>
          <a:xfrm>
            <a:off x="3381018" y="1928932"/>
            <a:ext cx="94774" cy="118467"/>
          </a:xfrm>
          <a:prstGeom prst="rect">
            <a:avLst/>
          </a:prstGeom>
          <a:noFill/>
          <a:ln/>
        </p:spPr>
        <p:txBody>
          <a:bodyPr wrap="none" lIns="0" tIns="0" rIns="0" bIns="0" rtlCol="0" anchor="t"/>
          <a:lstStyle/>
          <a:p>
            <a:pPr marL="0" indent="0" algn="l">
              <a:lnSpc>
                <a:spcPts val="850"/>
              </a:lnSpc>
              <a:buNone/>
            </a:pPr>
            <a:r>
              <a:rPr lang="en-US" sz="700" dirty="0">
                <a:solidFill>
                  <a:srgbClr val="384653"/>
                </a:solidFill>
                <a:latin typeface="Barlow Light" pitchFamily="34" charset="0"/>
                <a:ea typeface="Barlow Light" pitchFamily="34" charset="-122"/>
                <a:cs typeface="Barlow Light" pitchFamily="34" charset="-120"/>
              </a:rPr>
              <a:t>01</a:t>
            </a:r>
            <a:endParaRPr lang="en-US" sz="700" dirty="0"/>
          </a:p>
        </p:txBody>
      </p:sp>
      <p:pic>
        <p:nvPicPr>
          <p:cNvPr id="7" name="Image 0" descr="preencoded.png"/>
          <p:cNvPicPr>
            <a:picLocks noChangeAspect="1"/>
          </p:cNvPicPr>
          <p:nvPr/>
        </p:nvPicPr>
        <p:blipFill>
          <a:blip r:embed="rId3"/>
          <a:stretch>
            <a:fillRect/>
          </a:stretch>
        </p:blipFill>
        <p:spPr>
          <a:xfrm>
            <a:off x="3381018" y="2074783"/>
            <a:ext cx="3818453" cy="15240"/>
          </a:xfrm>
          <a:prstGeom prst="rect">
            <a:avLst/>
          </a:prstGeom>
        </p:spPr>
      </p:pic>
      <p:sp>
        <p:nvSpPr>
          <p:cNvPr id="8" name="Text 5"/>
          <p:cNvSpPr/>
          <p:nvPr/>
        </p:nvSpPr>
        <p:spPr>
          <a:xfrm>
            <a:off x="3381018" y="2152650"/>
            <a:ext cx="1920954" cy="155972"/>
          </a:xfrm>
          <a:prstGeom prst="rect">
            <a:avLst/>
          </a:prstGeom>
          <a:noFill/>
          <a:ln/>
        </p:spPr>
        <p:txBody>
          <a:bodyPr wrap="none" lIns="0" tIns="0" rIns="0" bIns="0" rtlCol="0" anchor="t"/>
          <a:lstStyle/>
          <a:p>
            <a:pPr marL="0" indent="0" algn="l">
              <a:lnSpc>
                <a:spcPts val="1200"/>
              </a:lnSpc>
              <a:buNone/>
            </a:pPr>
            <a:r>
              <a:rPr lang="en-US" sz="950" b="1" dirty="0">
                <a:solidFill>
                  <a:srgbClr val="384653"/>
                </a:solidFill>
                <a:latin typeface="Barlow Bold" pitchFamily="34" charset="0"/>
                <a:ea typeface="Barlow Bold" pitchFamily="34" charset="-122"/>
                <a:cs typeface="Barlow Bold" pitchFamily="34" charset="-120"/>
              </a:rPr>
              <a:t>Definitional Instability Is Structural</a:t>
            </a:r>
            <a:endParaRPr lang="en-US" sz="950" dirty="0"/>
          </a:p>
        </p:txBody>
      </p:sp>
      <p:sp>
        <p:nvSpPr>
          <p:cNvPr id="9" name="Text 6"/>
          <p:cNvSpPr/>
          <p:nvPr/>
        </p:nvSpPr>
        <p:spPr>
          <a:xfrm>
            <a:off x="3381018" y="2356009"/>
            <a:ext cx="3818453" cy="454819"/>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The inability to arrive at a universally accepted definition of religion is not a temporary scholarly failure but a constitutive feature of the subject. Crawford demonstrates this through the deliberate juxtaposition of conflicting definitions from Durkheim, Freud, Marx, Otto, and Smart.</a:t>
            </a:r>
            <a:endParaRPr lang="en-US" sz="700" dirty="0"/>
          </a:p>
        </p:txBody>
      </p:sp>
      <p:sp>
        <p:nvSpPr>
          <p:cNvPr id="10" name="Text 7"/>
          <p:cNvSpPr/>
          <p:nvPr/>
        </p:nvSpPr>
        <p:spPr>
          <a:xfrm>
            <a:off x="3381018" y="2929295"/>
            <a:ext cx="94774" cy="118467"/>
          </a:xfrm>
          <a:prstGeom prst="rect">
            <a:avLst/>
          </a:prstGeom>
          <a:noFill/>
          <a:ln/>
        </p:spPr>
        <p:txBody>
          <a:bodyPr wrap="none" lIns="0" tIns="0" rIns="0" bIns="0" rtlCol="0" anchor="t"/>
          <a:lstStyle/>
          <a:p>
            <a:pPr marL="0" indent="0" algn="l">
              <a:lnSpc>
                <a:spcPts val="850"/>
              </a:lnSpc>
              <a:buNone/>
            </a:pPr>
            <a:r>
              <a:rPr lang="en-US" sz="700" dirty="0">
                <a:solidFill>
                  <a:srgbClr val="384653"/>
                </a:solidFill>
                <a:latin typeface="Barlow Light" pitchFamily="34" charset="0"/>
                <a:ea typeface="Barlow Light" pitchFamily="34" charset="-122"/>
                <a:cs typeface="Barlow Light" pitchFamily="34" charset="-120"/>
              </a:rPr>
              <a:t>02</a:t>
            </a:r>
            <a:endParaRPr lang="en-US" sz="700" dirty="0"/>
          </a:p>
        </p:txBody>
      </p:sp>
      <p:pic>
        <p:nvPicPr>
          <p:cNvPr id="11" name="Image 1" descr="preencoded.png"/>
          <p:cNvPicPr>
            <a:picLocks noChangeAspect="1"/>
          </p:cNvPicPr>
          <p:nvPr/>
        </p:nvPicPr>
        <p:blipFill>
          <a:blip r:embed="rId3"/>
          <a:stretch>
            <a:fillRect/>
          </a:stretch>
        </p:blipFill>
        <p:spPr>
          <a:xfrm>
            <a:off x="3381018" y="3065621"/>
            <a:ext cx="3818453" cy="15240"/>
          </a:xfrm>
          <a:prstGeom prst="rect">
            <a:avLst/>
          </a:prstGeom>
        </p:spPr>
      </p:pic>
      <p:sp>
        <p:nvSpPr>
          <p:cNvPr id="12" name="Text 8"/>
          <p:cNvSpPr/>
          <p:nvPr/>
        </p:nvSpPr>
        <p:spPr>
          <a:xfrm>
            <a:off x="3381018" y="3153013"/>
            <a:ext cx="2819043" cy="155972"/>
          </a:xfrm>
          <a:prstGeom prst="rect">
            <a:avLst/>
          </a:prstGeom>
          <a:noFill/>
          <a:ln/>
        </p:spPr>
        <p:txBody>
          <a:bodyPr wrap="none" lIns="0" tIns="0" rIns="0" bIns="0" rtlCol="0" anchor="t"/>
          <a:lstStyle/>
          <a:p>
            <a:pPr marL="0" indent="0" algn="l">
              <a:lnSpc>
                <a:spcPts val="1200"/>
              </a:lnSpc>
              <a:buNone/>
            </a:pPr>
            <a:r>
              <a:rPr lang="en-US" sz="950" b="1" dirty="0">
                <a:solidFill>
                  <a:srgbClr val="384653"/>
                </a:solidFill>
                <a:latin typeface="Barlow Bold" pitchFamily="34" charset="0"/>
                <a:ea typeface="Barlow Bold" pitchFamily="34" charset="-122"/>
                <a:cs typeface="Barlow Bold" pitchFamily="34" charset="-120"/>
              </a:rPr>
              <a:t>The Functional/Substantive Distinction Is Essential</a:t>
            </a:r>
            <a:endParaRPr lang="en-US" sz="950" dirty="0"/>
          </a:p>
        </p:txBody>
      </p:sp>
      <p:sp>
        <p:nvSpPr>
          <p:cNvPr id="13" name="Text 9"/>
          <p:cNvSpPr/>
          <p:nvPr/>
        </p:nvSpPr>
        <p:spPr>
          <a:xfrm>
            <a:off x="3381018" y="3356372"/>
            <a:ext cx="3818453" cy="454819"/>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Crawford's analytical distinction between definitions that identify what religion </a:t>
            </a:r>
            <a:r>
              <a:rPr lang="en-US" sz="700" i="1" dirty="0">
                <a:solidFill>
                  <a:srgbClr val="384653"/>
                </a:solidFill>
                <a:latin typeface="Montserrat" pitchFamily="34" charset="0"/>
                <a:ea typeface="Montserrat" pitchFamily="34" charset="-122"/>
                <a:cs typeface="Montserrat" pitchFamily="34" charset="-120"/>
              </a:rPr>
              <a:t>is</a:t>
            </a:r>
            <a:r>
              <a:rPr lang="en-US" sz="700" dirty="0">
                <a:solidFill>
                  <a:srgbClr val="384653"/>
                </a:solidFill>
                <a:latin typeface="Montserrat" pitchFamily="34" charset="0"/>
                <a:ea typeface="Montserrat" pitchFamily="34" charset="-122"/>
                <a:cs typeface="Montserrat" pitchFamily="34" charset="-120"/>
              </a:rPr>
              <a:t> and definitions that identify what religion </a:t>
            </a:r>
            <a:r>
              <a:rPr lang="en-US" sz="700" i="1" dirty="0">
                <a:solidFill>
                  <a:srgbClr val="384653"/>
                </a:solidFill>
                <a:latin typeface="Montserrat" pitchFamily="34" charset="0"/>
                <a:ea typeface="Montserrat" pitchFamily="34" charset="-122"/>
                <a:cs typeface="Montserrat" pitchFamily="34" charset="-120"/>
              </a:rPr>
              <a:t>does</a:t>
            </a:r>
            <a:r>
              <a:rPr lang="en-US" sz="700" dirty="0">
                <a:solidFill>
                  <a:srgbClr val="384653"/>
                </a:solidFill>
                <a:latin typeface="Montserrat" pitchFamily="34" charset="0"/>
                <a:ea typeface="Montserrat" pitchFamily="34" charset="-122"/>
                <a:cs typeface="Montserrat" pitchFamily="34" charset="-120"/>
              </a:rPr>
              <a:t> provides an indispensable conceptual framework. Neither approach is sufficient alone; each exposes the limitations of the other.</a:t>
            </a:r>
            <a:endParaRPr lang="en-US" sz="700" dirty="0"/>
          </a:p>
        </p:txBody>
      </p:sp>
      <p:sp>
        <p:nvSpPr>
          <p:cNvPr id="14" name="Text 10"/>
          <p:cNvSpPr/>
          <p:nvPr/>
        </p:nvSpPr>
        <p:spPr>
          <a:xfrm>
            <a:off x="3381018" y="3929658"/>
            <a:ext cx="94774" cy="118467"/>
          </a:xfrm>
          <a:prstGeom prst="rect">
            <a:avLst/>
          </a:prstGeom>
          <a:noFill/>
          <a:ln/>
        </p:spPr>
        <p:txBody>
          <a:bodyPr wrap="none" lIns="0" tIns="0" rIns="0" bIns="0" rtlCol="0" anchor="t"/>
          <a:lstStyle/>
          <a:p>
            <a:pPr marL="0" indent="0" algn="l">
              <a:lnSpc>
                <a:spcPts val="850"/>
              </a:lnSpc>
              <a:buNone/>
            </a:pPr>
            <a:r>
              <a:rPr lang="en-US" sz="700" dirty="0">
                <a:solidFill>
                  <a:srgbClr val="384653"/>
                </a:solidFill>
                <a:latin typeface="Barlow Light" pitchFamily="34" charset="0"/>
                <a:ea typeface="Barlow Light" pitchFamily="34" charset="-122"/>
                <a:cs typeface="Barlow Light" pitchFamily="34" charset="-120"/>
              </a:rPr>
              <a:t>03</a:t>
            </a:r>
            <a:endParaRPr lang="en-US" sz="700" dirty="0"/>
          </a:p>
        </p:txBody>
      </p:sp>
      <p:pic>
        <p:nvPicPr>
          <p:cNvPr id="15" name="Image 2" descr="preencoded.png"/>
          <p:cNvPicPr>
            <a:picLocks noChangeAspect="1"/>
          </p:cNvPicPr>
          <p:nvPr/>
        </p:nvPicPr>
        <p:blipFill>
          <a:blip r:embed="rId3"/>
          <a:stretch>
            <a:fillRect/>
          </a:stretch>
        </p:blipFill>
        <p:spPr>
          <a:xfrm>
            <a:off x="3381018" y="4056578"/>
            <a:ext cx="3818453" cy="15240"/>
          </a:xfrm>
          <a:prstGeom prst="rect">
            <a:avLst/>
          </a:prstGeom>
        </p:spPr>
      </p:pic>
      <p:sp>
        <p:nvSpPr>
          <p:cNvPr id="16" name="Text 11"/>
          <p:cNvSpPr/>
          <p:nvPr/>
        </p:nvSpPr>
        <p:spPr>
          <a:xfrm>
            <a:off x="3381018" y="4153376"/>
            <a:ext cx="1247180" cy="155972"/>
          </a:xfrm>
          <a:prstGeom prst="rect">
            <a:avLst/>
          </a:prstGeom>
          <a:noFill/>
          <a:ln/>
        </p:spPr>
        <p:txBody>
          <a:bodyPr wrap="none" lIns="0" tIns="0" rIns="0" bIns="0" rtlCol="0" anchor="t"/>
          <a:lstStyle/>
          <a:p>
            <a:pPr marL="0" indent="0" algn="l">
              <a:lnSpc>
                <a:spcPts val="1200"/>
              </a:lnSpc>
              <a:buNone/>
            </a:pPr>
            <a:r>
              <a:rPr lang="en-US" sz="950" b="1" dirty="0">
                <a:solidFill>
                  <a:srgbClr val="384653"/>
                </a:solidFill>
                <a:latin typeface="Barlow Bold" pitchFamily="34" charset="0"/>
                <a:ea typeface="Barlow Bold" pitchFamily="34" charset="-122"/>
                <a:cs typeface="Barlow Bold" pitchFamily="34" charset="-120"/>
              </a:rPr>
              <a:t>Method Shapes Object</a:t>
            </a:r>
            <a:endParaRPr lang="en-US" sz="950" dirty="0"/>
          </a:p>
        </p:txBody>
      </p:sp>
      <p:sp>
        <p:nvSpPr>
          <p:cNvPr id="17" name="Text 12"/>
          <p:cNvSpPr/>
          <p:nvPr/>
        </p:nvSpPr>
        <p:spPr>
          <a:xfrm>
            <a:off x="3381018" y="4356735"/>
            <a:ext cx="3818453" cy="341114"/>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The shift from Chapter 1 (definition) to Chapter 2 (methodology) encodes a profound theoretical claim: the disciplinary tools we bring to the study of religion partly determine what we find. Method is never neutral.</a:t>
            </a:r>
            <a:endParaRPr lang="en-US" sz="700" dirty="0"/>
          </a:p>
        </p:txBody>
      </p:sp>
      <p:sp>
        <p:nvSpPr>
          <p:cNvPr id="18" name="Text 13"/>
          <p:cNvSpPr/>
          <p:nvPr/>
        </p:nvSpPr>
        <p:spPr>
          <a:xfrm>
            <a:off x="3381018" y="4816316"/>
            <a:ext cx="94774" cy="118467"/>
          </a:xfrm>
          <a:prstGeom prst="rect">
            <a:avLst/>
          </a:prstGeom>
          <a:noFill/>
          <a:ln/>
        </p:spPr>
        <p:txBody>
          <a:bodyPr wrap="none" lIns="0" tIns="0" rIns="0" bIns="0" rtlCol="0" anchor="t"/>
          <a:lstStyle/>
          <a:p>
            <a:pPr marL="0" indent="0" algn="l">
              <a:lnSpc>
                <a:spcPts val="850"/>
              </a:lnSpc>
              <a:buNone/>
            </a:pPr>
            <a:r>
              <a:rPr lang="en-US" sz="700" dirty="0">
                <a:solidFill>
                  <a:srgbClr val="384653"/>
                </a:solidFill>
                <a:latin typeface="Barlow Light" pitchFamily="34" charset="0"/>
                <a:ea typeface="Barlow Light" pitchFamily="34" charset="-122"/>
                <a:cs typeface="Barlow Light" pitchFamily="34" charset="-120"/>
              </a:rPr>
              <a:t>04</a:t>
            </a:r>
            <a:endParaRPr lang="en-US" sz="700" dirty="0"/>
          </a:p>
        </p:txBody>
      </p:sp>
      <p:pic>
        <p:nvPicPr>
          <p:cNvPr id="19" name="Image 3" descr="preencoded.png"/>
          <p:cNvPicPr>
            <a:picLocks noChangeAspect="1"/>
          </p:cNvPicPr>
          <p:nvPr/>
        </p:nvPicPr>
        <p:blipFill>
          <a:blip r:embed="rId3"/>
          <a:stretch>
            <a:fillRect/>
          </a:stretch>
        </p:blipFill>
        <p:spPr>
          <a:xfrm>
            <a:off x="3381018" y="4933712"/>
            <a:ext cx="3818453" cy="15240"/>
          </a:xfrm>
          <a:prstGeom prst="rect">
            <a:avLst/>
          </a:prstGeom>
        </p:spPr>
      </p:pic>
      <p:sp>
        <p:nvSpPr>
          <p:cNvPr id="20" name="Text 14"/>
          <p:cNvSpPr/>
          <p:nvPr/>
        </p:nvSpPr>
        <p:spPr>
          <a:xfrm>
            <a:off x="3381018" y="5040035"/>
            <a:ext cx="3101697" cy="155972"/>
          </a:xfrm>
          <a:prstGeom prst="rect">
            <a:avLst/>
          </a:prstGeom>
          <a:noFill/>
          <a:ln/>
        </p:spPr>
        <p:txBody>
          <a:bodyPr wrap="none" lIns="0" tIns="0" rIns="0" bIns="0" rtlCol="0" anchor="t"/>
          <a:lstStyle/>
          <a:p>
            <a:pPr marL="0" indent="0" algn="l">
              <a:lnSpc>
                <a:spcPts val="1200"/>
              </a:lnSpc>
              <a:buNone/>
            </a:pPr>
            <a:r>
              <a:rPr lang="en-US" sz="950" b="1" dirty="0">
                <a:solidFill>
                  <a:srgbClr val="384653"/>
                </a:solidFill>
                <a:latin typeface="Barlow Bold" pitchFamily="34" charset="0"/>
                <a:ea typeface="Barlow Bold" pitchFamily="34" charset="-122"/>
                <a:cs typeface="Barlow Bold" pitchFamily="34" charset="-120"/>
              </a:rPr>
              <a:t>Methodological Pluralism Is Both Strength and Challenge</a:t>
            </a:r>
            <a:endParaRPr lang="en-US" sz="950" dirty="0"/>
          </a:p>
        </p:txBody>
      </p:sp>
      <p:sp>
        <p:nvSpPr>
          <p:cNvPr id="21" name="Text 15"/>
          <p:cNvSpPr/>
          <p:nvPr/>
        </p:nvSpPr>
        <p:spPr>
          <a:xfrm>
            <a:off x="3381018" y="5243393"/>
            <a:ext cx="3818453" cy="341114"/>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Crawford's integrative conclusion — that no single method suffices — is epistemologically humble and intellectually honest, but it raises the unresolved question of how competing methodological claims are to be adjudicated.</a:t>
            </a:r>
            <a:endParaRPr lang="en-US" sz="700" dirty="0"/>
          </a:p>
        </p:txBody>
      </p:sp>
      <p:sp>
        <p:nvSpPr>
          <p:cNvPr id="22" name="Text 16"/>
          <p:cNvSpPr/>
          <p:nvPr/>
        </p:nvSpPr>
        <p:spPr>
          <a:xfrm>
            <a:off x="3381018" y="5702975"/>
            <a:ext cx="94774" cy="118467"/>
          </a:xfrm>
          <a:prstGeom prst="rect">
            <a:avLst/>
          </a:prstGeom>
          <a:noFill/>
          <a:ln/>
        </p:spPr>
        <p:txBody>
          <a:bodyPr wrap="none" lIns="0" tIns="0" rIns="0" bIns="0" rtlCol="0" anchor="t"/>
          <a:lstStyle/>
          <a:p>
            <a:pPr marL="0" indent="0" algn="l">
              <a:lnSpc>
                <a:spcPts val="850"/>
              </a:lnSpc>
              <a:buNone/>
            </a:pPr>
            <a:r>
              <a:rPr lang="en-US" sz="700" dirty="0">
                <a:solidFill>
                  <a:srgbClr val="384653"/>
                </a:solidFill>
                <a:latin typeface="Barlow Light" pitchFamily="34" charset="0"/>
                <a:ea typeface="Barlow Light" pitchFamily="34" charset="-122"/>
                <a:cs typeface="Barlow Light" pitchFamily="34" charset="-120"/>
              </a:rPr>
              <a:t>05</a:t>
            </a:r>
            <a:endParaRPr lang="en-US" sz="700" dirty="0"/>
          </a:p>
        </p:txBody>
      </p:sp>
      <p:pic>
        <p:nvPicPr>
          <p:cNvPr id="23" name="Image 4" descr="preencoded.png"/>
          <p:cNvPicPr>
            <a:picLocks noChangeAspect="1"/>
          </p:cNvPicPr>
          <p:nvPr/>
        </p:nvPicPr>
        <p:blipFill>
          <a:blip r:embed="rId3"/>
          <a:stretch>
            <a:fillRect/>
          </a:stretch>
        </p:blipFill>
        <p:spPr>
          <a:xfrm>
            <a:off x="3381018" y="5810964"/>
            <a:ext cx="3818453" cy="15240"/>
          </a:xfrm>
          <a:prstGeom prst="rect">
            <a:avLst/>
          </a:prstGeom>
        </p:spPr>
      </p:pic>
      <p:sp>
        <p:nvSpPr>
          <p:cNvPr id="24" name="Text 17"/>
          <p:cNvSpPr/>
          <p:nvPr/>
        </p:nvSpPr>
        <p:spPr>
          <a:xfrm>
            <a:off x="3381018" y="5926693"/>
            <a:ext cx="1994654" cy="155972"/>
          </a:xfrm>
          <a:prstGeom prst="rect">
            <a:avLst/>
          </a:prstGeom>
          <a:noFill/>
          <a:ln/>
        </p:spPr>
        <p:txBody>
          <a:bodyPr wrap="none" lIns="0" tIns="0" rIns="0" bIns="0" rtlCol="0" anchor="t"/>
          <a:lstStyle/>
          <a:p>
            <a:pPr marL="0" indent="0" algn="l">
              <a:lnSpc>
                <a:spcPts val="1200"/>
              </a:lnSpc>
              <a:buNone/>
            </a:pPr>
            <a:r>
              <a:rPr lang="en-US" sz="950" b="1" dirty="0">
                <a:solidFill>
                  <a:srgbClr val="384653"/>
                </a:solidFill>
                <a:latin typeface="Barlow Bold" pitchFamily="34" charset="0"/>
                <a:ea typeface="Barlow Bold" pitchFamily="34" charset="-122"/>
                <a:cs typeface="Barlow Bold" pitchFamily="34" charset="-120"/>
              </a:rPr>
              <a:t>The Open Question Is the Conclusion</a:t>
            </a:r>
            <a:endParaRPr lang="en-US" sz="950" dirty="0"/>
          </a:p>
        </p:txBody>
      </p:sp>
      <p:sp>
        <p:nvSpPr>
          <p:cNvPr id="25" name="Text 18"/>
          <p:cNvSpPr/>
          <p:nvPr/>
        </p:nvSpPr>
        <p:spPr>
          <a:xfrm>
            <a:off x="3381018" y="6130052"/>
            <a:ext cx="3818453" cy="341114"/>
          </a:xfrm>
          <a:prstGeom prst="rect">
            <a:avLst/>
          </a:prstGeom>
          <a:noFill/>
          <a:ln/>
        </p:spPr>
        <p:txBody>
          <a:bodyPr wrap="square" lIns="0" tIns="0" rIns="0" bIns="0" rtlCol="0" anchor="t"/>
          <a:lstStyle/>
          <a:p>
            <a:pPr marL="0" indent="0" algn="l">
              <a:lnSpc>
                <a:spcPts val="850"/>
              </a:lnSpc>
              <a:buNone/>
            </a:pPr>
            <a:r>
              <a:rPr lang="en-US" sz="700" dirty="0">
                <a:solidFill>
                  <a:srgbClr val="384653"/>
                </a:solidFill>
                <a:latin typeface="Montserrat" pitchFamily="34" charset="0"/>
                <a:ea typeface="Montserrat" pitchFamily="34" charset="-122"/>
                <a:cs typeface="Montserrat" pitchFamily="34" charset="-120"/>
              </a:rPr>
              <a:t>Crawford's most significant methodological claim is implicit in his refusal to close the definitional question. Keeping the question open is itself a scholarly virtue — one that this presentation has sought to model throughout.</a:t>
            </a:r>
            <a:endParaRPr lang="en-US" sz="700" dirty="0"/>
          </a:p>
        </p:txBody>
      </p:sp>
      <p:sp>
        <p:nvSpPr>
          <p:cNvPr id="26" name="Shape 19"/>
          <p:cNvSpPr/>
          <p:nvPr/>
        </p:nvSpPr>
        <p:spPr>
          <a:xfrm>
            <a:off x="7370088" y="1217414"/>
            <a:ext cx="3954899" cy="5330666"/>
          </a:xfrm>
          <a:prstGeom prst="roundRect">
            <a:avLst>
              <a:gd name="adj" fmla="val 5752"/>
            </a:avLst>
          </a:prstGeom>
          <a:solidFill>
            <a:srgbClr val="063E5F"/>
          </a:solidFill>
          <a:ln/>
        </p:spPr>
        <p:txBody>
          <a:bodyPr/>
          <a:lstStyle/>
          <a:p>
            <a:endParaRPr lang="en-GB"/>
          </a:p>
        </p:txBody>
      </p:sp>
      <p:sp>
        <p:nvSpPr>
          <p:cNvPr id="27" name="Text 20"/>
          <p:cNvSpPr/>
          <p:nvPr/>
        </p:nvSpPr>
        <p:spPr>
          <a:xfrm>
            <a:off x="7464862" y="1217533"/>
            <a:ext cx="1772722" cy="155972"/>
          </a:xfrm>
          <a:prstGeom prst="rect">
            <a:avLst/>
          </a:prstGeom>
          <a:noFill/>
          <a:ln/>
        </p:spPr>
        <p:txBody>
          <a:bodyPr wrap="none" lIns="0" tIns="0" rIns="0" bIns="0" rtlCol="0" anchor="t"/>
          <a:lstStyle/>
          <a:p>
            <a:pPr marL="0" indent="0" algn="l">
              <a:lnSpc>
                <a:spcPts val="1200"/>
              </a:lnSpc>
              <a:buNone/>
            </a:pPr>
            <a:r>
              <a:rPr lang="en-US" sz="950" b="1" dirty="0">
                <a:solidFill>
                  <a:srgbClr val="FFFFFF"/>
                </a:solidFill>
                <a:latin typeface="Barlow Bold" pitchFamily="34" charset="0"/>
                <a:ea typeface="Barlow Bold" pitchFamily="34" charset="-122"/>
                <a:cs typeface="Barlow Bold" pitchFamily="34" charset="-120"/>
              </a:rPr>
              <a:t>Questions for Further Reflection</a:t>
            </a:r>
            <a:endParaRPr lang="en-US" sz="950" dirty="0"/>
          </a:p>
        </p:txBody>
      </p:sp>
      <p:sp>
        <p:nvSpPr>
          <p:cNvPr id="28" name="Text 21"/>
          <p:cNvSpPr/>
          <p:nvPr/>
        </p:nvSpPr>
        <p:spPr>
          <a:xfrm>
            <a:off x="7464862" y="1420892"/>
            <a:ext cx="3765352" cy="341114"/>
          </a:xfrm>
          <a:prstGeom prst="rect">
            <a:avLst/>
          </a:prstGeom>
          <a:noFill/>
          <a:ln/>
        </p:spPr>
        <p:txBody>
          <a:bodyPr wrap="square" lIns="0" tIns="0" rIns="0" bIns="0" rtlCol="0" anchor="t"/>
          <a:lstStyle/>
          <a:p>
            <a:pPr marL="0" indent="0" algn="l">
              <a:lnSpc>
                <a:spcPts val="850"/>
              </a:lnSpc>
              <a:buNone/>
            </a:pPr>
            <a:r>
              <a:rPr lang="en-US" sz="700" dirty="0">
                <a:solidFill>
                  <a:srgbClr val="FFFFFF"/>
                </a:solidFill>
                <a:latin typeface="Montserrat" pitchFamily="34" charset="0"/>
                <a:ea typeface="Montserrat" pitchFamily="34" charset="-122"/>
                <a:cs typeface="Montserrat" pitchFamily="34" charset="-120"/>
              </a:rPr>
              <a:t>The following questions invite further critical engagement beyond the scope of this presentation, and may be productively pursued in written assessments, seminar discussion, or independent study:</a:t>
            </a:r>
            <a:endParaRPr lang="en-US" sz="700" dirty="0"/>
          </a:p>
        </p:txBody>
      </p:sp>
      <p:sp>
        <p:nvSpPr>
          <p:cNvPr id="29" name="Text 22"/>
          <p:cNvSpPr/>
          <p:nvPr/>
        </p:nvSpPr>
        <p:spPr>
          <a:xfrm>
            <a:off x="7464862" y="1804630"/>
            <a:ext cx="3765352" cy="2226588"/>
          </a:xfrm>
          <a:prstGeom prst="rect">
            <a:avLst/>
          </a:prstGeom>
          <a:noFill/>
          <a:ln/>
        </p:spPr>
        <p:txBody>
          <a:bodyPr wrap="square" lIns="0" tIns="0" rIns="0" bIns="0" rtlCol="0" anchor="t"/>
          <a:lstStyle/>
          <a:p>
            <a:pPr marL="342900" indent="-342900" algn="l">
              <a:lnSpc>
                <a:spcPts val="850"/>
              </a:lnSpc>
              <a:buSzPct val="100000"/>
              <a:buChar char="•"/>
            </a:pPr>
            <a:r>
              <a:rPr lang="en-US" sz="700" dirty="0">
                <a:solidFill>
                  <a:srgbClr val="FFFFFF"/>
                </a:solidFill>
                <a:latin typeface="Montserrat" pitchFamily="34" charset="0"/>
                <a:ea typeface="Montserrat" pitchFamily="34" charset="-122"/>
                <a:cs typeface="Montserrat" pitchFamily="34" charset="-120"/>
              </a:rPr>
              <a:t>Can a working definition of religion be both inclusive enough to encompass non-theistic traditions and precise enough to exclude phenomena like nationalism or football culture? What criteria would such a definition need to satisfy?</a:t>
            </a:r>
            <a:endParaRPr lang="en-US" sz="700" dirty="0"/>
          </a:p>
          <a:p>
            <a:pPr marL="342900" indent="-342900" algn="l">
              <a:lnSpc>
                <a:spcPts val="850"/>
              </a:lnSpc>
              <a:buSzPct val="100000"/>
              <a:buChar char="•"/>
            </a:pPr>
            <a:r>
              <a:rPr lang="en-US" sz="700" dirty="0">
                <a:solidFill>
                  <a:srgbClr val="FFFFFF"/>
                </a:solidFill>
                <a:latin typeface="Montserrat" pitchFamily="34" charset="0"/>
                <a:ea typeface="Montserrat" pitchFamily="34" charset="-122"/>
                <a:cs typeface="Montserrat" pitchFamily="34" charset="-120"/>
              </a:rPr>
              <a:t>To what extent does Crawford's survey of methodological approaches itself reflect a distinctively Western, post-Enlightenment epistemology? How might non-Western scholars characterise the same methodological landscape differently?</a:t>
            </a:r>
            <a:endParaRPr lang="en-US" sz="700" dirty="0"/>
          </a:p>
          <a:p>
            <a:pPr marL="342900" indent="-342900" algn="l">
              <a:lnSpc>
                <a:spcPts val="850"/>
              </a:lnSpc>
              <a:buSzPct val="100000"/>
              <a:buChar char="•"/>
            </a:pPr>
            <a:r>
              <a:rPr lang="en-US" sz="700" dirty="0">
                <a:solidFill>
                  <a:srgbClr val="FFFFFF"/>
                </a:solidFill>
                <a:latin typeface="Montserrat" pitchFamily="34" charset="0"/>
                <a:ea typeface="Montserrat" pitchFamily="34" charset="-122"/>
                <a:cs typeface="Montserrat" pitchFamily="34" charset="-120"/>
              </a:rPr>
              <a:t>Is methodological pluralism a principled position or an avoidance of the hard work of theoretical adjudication? What meta-level criteria might guide the integration of different methodological approaches?</a:t>
            </a:r>
            <a:endParaRPr lang="en-US" sz="700" dirty="0"/>
          </a:p>
          <a:p>
            <a:pPr marL="342900" indent="-342900" algn="l">
              <a:lnSpc>
                <a:spcPts val="850"/>
              </a:lnSpc>
              <a:buSzPct val="100000"/>
              <a:buChar char="•"/>
            </a:pPr>
            <a:r>
              <a:rPr lang="en-US" sz="700" dirty="0">
                <a:solidFill>
                  <a:srgbClr val="FFFFFF"/>
                </a:solidFill>
                <a:latin typeface="Montserrat" pitchFamily="34" charset="0"/>
                <a:ea typeface="Montserrat" pitchFamily="34" charset="-122"/>
                <a:cs typeface="Montserrat" pitchFamily="34" charset="-120"/>
              </a:rPr>
              <a:t>Does the academic study of religion require methodological neutrality with respect to truth claims — the so-called </a:t>
            </a:r>
            <a:r>
              <a:rPr lang="en-US" sz="700" i="1" dirty="0">
                <a:solidFill>
                  <a:srgbClr val="FFFFFF"/>
                </a:solidFill>
                <a:latin typeface="Montserrat" pitchFamily="34" charset="0"/>
                <a:ea typeface="Montserrat" pitchFamily="34" charset="-122"/>
                <a:cs typeface="Montserrat" pitchFamily="34" charset="-120"/>
              </a:rPr>
              <a:t>epoché</a:t>
            </a:r>
            <a:r>
              <a:rPr lang="en-US" sz="700" dirty="0">
                <a:solidFill>
                  <a:srgbClr val="FFFFFF"/>
                </a:solidFill>
                <a:latin typeface="Montserrat" pitchFamily="34" charset="0"/>
                <a:ea typeface="Montserrat" pitchFamily="34" charset="-122"/>
                <a:cs typeface="Montserrat" pitchFamily="34" charset="-120"/>
              </a:rPr>
              <a:t> of phenomenology — or can it legitimately engage with the question of whether religious beliefs are true?</a:t>
            </a:r>
            <a:endParaRPr lang="en-US" sz="700" dirty="0"/>
          </a:p>
          <a:p>
            <a:pPr marL="342900" indent="-342900" algn="l">
              <a:lnSpc>
                <a:spcPts val="850"/>
              </a:lnSpc>
              <a:buSzPct val="100000"/>
              <a:buChar char="•"/>
            </a:pPr>
            <a:r>
              <a:rPr lang="en-US" sz="700" dirty="0">
                <a:solidFill>
                  <a:srgbClr val="FFFFFF"/>
                </a:solidFill>
                <a:latin typeface="Montserrat" pitchFamily="34" charset="0"/>
                <a:ea typeface="Montserrat" pitchFamily="34" charset="-122"/>
                <a:cs typeface="Montserrat" pitchFamily="34" charset="-120"/>
              </a:rPr>
              <a:t>How has the field developed since Crawford's text was published? What new methodological approaches — cognitive science of religion, post-colonial theory, lived religion — would need to be incorporated into a fully contemporary account?</a:t>
            </a:r>
            <a:endParaRPr lang="en-US" sz="700" dirty="0"/>
          </a:p>
        </p:txBody>
      </p:sp>
      <p:sp>
        <p:nvSpPr>
          <p:cNvPr id="30" name="Shape 23"/>
          <p:cNvSpPr/>
          <p:nvPr/>
        </p:nvSpPr>
        <p:spPr>
          <a:xfrm>
            <a:off x="7464862" y="4179098"/>
            <a:ext cx="3765352" cy="19407"/>
          </a:xfrm>
          <a:prstGeom prst="rect">
            <a:avLst/>
          </a:prstGeom>
          <a:solidFill>
            <a:srgbClr val="FFFFFF">
              <a:alpha val="50000"/>
            </a:srgbClr>
          </a:solidFill>
          <a:ln/>
        </p:spPr>
        <p:txBody>
          <a:bodyPr/>
          <a:lstStyle/>
          <a:p>
            <a:endParaRPr lang="en-GB"/>
          </a:p>
        </p:txBody>
      </p:sp>
      <p:sp>
        <p:nvSpPr>
          <p:cNvPr id="31" name="Shape 24"/>
          <p:cNvSpPr/>
          <p:nvPr/>
        </p:nvSpPr>
        <p:spPr>
          <a:xfrm>
            <a:off x="7464862" y="4251722"/>
            <a:ext cx="1521857" cy="147638"/>
          </a:xfrm>
          <a:prstGeom prst="roundRect">
            <a:avLst>
              <a:gd name="adj" fmla="val 77045"/>
            </a:avLst>
          </a:prstGeom>
          <a:solidFill>
            <a:srgbClr val="0C2C41"/>
          </a:solidFill>
          <a:ln/>
        </p:spPr>
        <p:txBody>
          <a:bodyPr/>
          <a:lstStyle/>
          <a:p>
            <a:endParaRPr lang="en-GB"/>
          </a:p>
        </p:txBody>
      </p:sp>
      <p:sp>
        <p:nvSpPr>
          <p:cNvPr id="32" name="Text 25"/>
          <p:cNvSpPr/>
          <p:nvPr/>
        </p:nvSpPr>
        <p:spPr>
          <a:xfrm>
            <a:off x="7521654" y="4232791"/>
            <a:ext cx="1408271" cy="90964"/>
          </a:xfrm>
          <a:prstGeom prst="rect">
            <a:avLst/>
          </a:prstGeom>
          <a:noFill/>
          <a:ln/>
        </p:spPr>
        <p:txBody>
          <a:bodyPr wrap="none" lIns="0" tIns="0" rIns="0" bIns="0" rtlCol="0" anchor="t"/>
          <a:lstStyle/>
          <a:p>
            <a:pPr marL="0" indent="0" algn="l">
              <a:lnSpc>
                <a:spcPts val="700"/>
              </a:lnSpc>
              <a:buNone/>
            </a:pPr>
            <a:r>
              <a:rPr lang="en-US" sz="550" dirty="0">
                <a:solidFill>
                  <a:srgbClr val="FFFFFF"/>
                </a:solidFill>
                <a:latin typeface="Montserrat" pitchFamily="34" charset="0"/>
                <a:ea typeface="Montserrat" pitchFamily="34" charset="-122"/>
                <a:cs typeface="Montserrat" pitchFamily="34" charset="-120"/>
              </a:rPr>
              <a:t>MODULE: KNOWLEDGE AND BELIEF</a:t>
            </a:r>
            <a:endParaRPr lang="en-US" sz="550" dirty="0"/>
          </a:p>
        </p:txBody>
      </p:sp>
      <p:sp>
        <p:nvSpPr>
          <p:cNvPr id="33" name="Shape 26"/>
          <p:cNvSpPr/>
          <p:nvPr/>
        </p:nvSpPr>
        <p:spPr>
          <a:xfrm>
            <a:off x="7464862" y="4452580"/>
            <a:ext cx="1854041" cy="162878"/>
          </a:xfrm>
          <a:prstGeom prst="roundRect">
            <a:avLst>
              <a:gd name="adj" fmla="val 69836"/>
            </a:avLst>
          </a:prstGeom>
          <a:noFill/>
          <a:ln w="7620">
            <a:solidFill>
              <a:srgbClr val="75BAE6"/>
            </a:solidFill>
            <a:prstDash val="solid"/>
          </a:ln>
        </p:spPr>
        <p:txBody>
          <a:bodyPr/>
          <a:lstStyle/>
          <a:p>
            <a:endParaRPr lang="en-GB"/>
          </a:p>
        </p:txBody>
      </p:sp>
      <p:sp>
        <p:nvSpPr>
          <p:cNvPr id="34" name="Text 27"/>
          <p:cNvSpPr/>
          <p:nvPr/>
        </p:nvSpPr>
        <p:spPr>
          <a:xfrm>
            <a:off x="7529274" y="4441269"/>
            <a:ext cx="1725216" cy="90964"/>
          </a:xfrm>
          <a:prstGeom prst="rect">
            <a:avLst/>
          </a:prstGeom>
          <a:noFill/>
          <a:ln/>
        </p:spPr>
        <p:txBody>
          <a:bodyPr wrap="none" lIns="0" tIns="0" rIns="0" bIns="0" rtlCol="0" anchor="t"/>
          <a:lstStyle/>
          <a:p>
            <a:pPr marL="0" indent="0" algn="l">
              <a:lnSpc>
                <a:spcPts val="700"/>
              </a:lnSpc>
              <a:buNone/>
            </a:pPr>
            <a:r>
              <a:rPr lang="en-US" sz="550" dirty="0">
                <a:solidFill>
                  <a:srgbClr val="75BAE6"/>
                </a:solidFill>
                <a:latin typeface="Montserrat" pitchFamily="34" charset="0"/>
                <a:ea typeface="Montserrat" pitchFamily="34" charset="-122"/>
                <a:cs typeface="Montserrat" pitchFamily="34" charset="-120"/>
              </a:rPr>
              <a:t>UNIVERSITY OF WALES TRINITY SAINT DAVID</a:t>
            </a:r>
            <a:endParaRPr lang="en-US" sz="550" dirty="0"/>
          </a:p>
        </p:txBody>
      </p:sp>
      <p:sp>
        <p:nvSpPr>
          <p:cNvPr id="35" name="Text 28"/>
          <p:cNvSpPr/>
          <p:nvPr/>
        </p:nvSpPr>
        <p:spPr>
          <a:xfrm>
            <a:off x="7464862" y="4621411"/>
            <a:ext cx="3765352" cy="90964"/>
          </a:xfrm>
          <a:prstGeom prst="rect">
            <a:avLst/>
          </a:prstGeom>
          <a:noFill/>
          <a:ln/>
        </p:spPr>
        <p:txBody>
          <a:bodyPr wrap="none" lIns="0" tIns="0" rIns="0" bIns="0" rtlCol="0" anchor="t"/>
          <a:lstStyle/>
          <a:p>
            <a:pPr marL="0" indent="0" algn="l">
              <a:lnSpc>
                <a:spcPts val="700"/>
              </a:lnSpc>
              <a:buNone/>
            </a:pPr>
            <a:r>
              <a:rPr lang="en-US" sz="550" dirty="0">
                <a:solidFill>
                  <a:srgbClr val="FFFFFF"/>
                </a:solidFill>
                <a:latin typeface="Montserrat" pitchFamily="34" charset="0"/>
                <a:ea typeface="Montserrat" pitchFamily="34" charset="-122"/>
                <a:cs typeface="Montserrat" pitchFamily="34" charset="-120"/>
              </a:rPr>
              <a:t>Emily Brown — Bible and Theology — Level 5</a:t>
            </a:r>
            <a:endParaRPr lang="en-US" sz="550" dirty="0"/>
          </a:p>
        </p:txBody>
      </p:sp>
      <p:sp>
        <p:nvSpPr>
          <p:cNvPr id="36" name="Text 29"/>
          <p:cNvSpPr/>
          <p:nvPr/>
        </p:nvSpPr>
        <p:spPr>
          <a:xfrm>
            <a:off x="3381018" y="6696075"/>
            <a:ext cx="1922621" cy="312777"/>
          </a:xfrm>
          <a:prstGeom prst="rect">
            <a:avLst/>
          </a:prstGeom>
          <a:noFill/>
          <a:ln/>
        </p:spPr>
        <p:txBody>
          <a:bodyPr wrap="none" lIns="0" tIns="0" rIns="0" bIns="0" rtlCol="0" anchor="t"/>
          <a:lstStyle/>
          <a:p>
            <a:pPr marL="0" indent="0" algn="ctr">
              <a:lnSpc>
                <a:spcPts val="2450"/>
              </a:lnSpc>
              <a:buNone/>
            </a:pPr>
            <a:r>
              <a:rPr lang="en-US" sz="2450" b="1" dirty="0">
                <a:solidFill>
                  <a:srgbClr val="384653"/>
                </a:solidFill>
                <a:latin typeface="Barlow Bold" pitchFamily="34" charset="0"/>
                <a:ea typeface="Barlow Bold" pitchFamily="34" charset="-122"/>
                <a:cs typeface="Barlow Bold" pitchFamily="34" charset="-120"/>
              </a:rPr>
              <a:t>8</a:t>
            </a:r>
            <a:endParaRPr lang="en-US" sz="2450" dirty="0"/>
          </a:p>
        </p:txBody>
      </p:sp>
      <p:sp>
        <p:nvSpPr>
          <p:cNvPr id="37" name="Text 30"/>
          <p:cNvSpPr/>
          <p:nvPr/>
        </p:nvSpPr>
        <p:spPr>
          <a:xfrm>
            <a:off x="3571994" y="7091720"/>
            <a:ext cx="1540550" cy="155972"/>
          </a:xfrm>
          <a:prstGeom prst="rect">
            <a:avLst/>
          </a:prstGeom>
          <a:noFill/>
          <a:ln/>
        </p:spPr>
        <p:txBody>
          <a:bodyPr wrap="none" lIns="0" tIns="0" rIns="0" bIns="0" rtlCol="0" anchor="t"/>
          <a:lstStyle/>
          <a:p>
            <a:pPr marL="0" indent="0" algn="ctr">
              <a:lnSpc>
                <a:spcPts val="1200"/>
              </a:lnSpc>
              <a:buNone/>
            </a:pPr>
            <a:r>
              <a:rPr lang="en-US" sz="950" b="1" dirty="0">
                <a:solidFill>
                  <a:srgbClr val="384653"/>
                </a:solidFill>
                <a:latin typeface="Barlow Bold" pitchFamily="34" charset="0"/>
                <a:ea typeface="Barlow Bold" pitchFamily="34" charset="-122"/>
                <a:cs typeface="Barlow Bold" pitchFamily="34" charset="-120"/>
              </a:rPr>
              <a:t>Methodological Approaches</a:t>
            </a:r>
            <a:endParaRPr lang="en-US" sz="950" dirty="0"/>
          </a:p>
        </p:txBody>
      </p:sp>
      <p:sp>
        <p:nvSpPr>
          <p:cNvPr id="38" name="Text 31"/>
          <p:cNvSpPr/>
          <p:nvPr/>
        </p:nvSpPr>
        <p:spPr>
          <a:xfrm>
            <a:off x="3381018" y="7276028"/>
            <a:ext cx="1922621" cy="227409"/>
          </a:xfrm>
          <a:prstGeom prst="rect">
            <a:avLst/>
          </a:prstGeom>
          <a:noFill/>
          <a:ln/>
        </p:spPr>
        <p:txBody>
          <a:bodyPr wrap="square" lIns="0" tIns="0" rIns="0" bIns="0" rtlCol="0" anchor="t"/>
          <a:lstStyle/>
          <a:p>
            <a:pPr marL="0" indent="0" algn="ctr">
              <a:lnSpc>
                <a:spcPts val="850"/>
              </a:lnSpc>
              <a:buNone/>
            </a:pPr>
            <a:r>
              <a:rPr lang="en-US" sz="700" dirty="0">
                <a:solidFill>
                  <a:srgbClr val="384653"/>
                </a:solidFill>
                <a:latin typeface="Montserrat" pitchFamily="34" charset="0"/>
                <a:ea typeface="Montserrat" pitchFamily="34" charset="-122"/>
                <a:cs typeface="Montserrat" pitchFamily="34" charset="-120"/>
              </a:rPr>
              <a:t>Surveyed by Crawford in Chapter 2, from evolutionary to feminist frameworks</a:t>
            </a:r>
            <a:endParaRPr lang="en-US" sz="700" dirty="0"/>
          </a:p>
        </p:txBody>
      </p:sp>
      <p:sp>
        <p:nvSpPr>
          <p:cNvPr id="39" name="Text 32"/>
          <p:cNvSpPr/>
          <p:nvPr/>
        </p:nvSpPr>
        <p:spPr>
          <a:xfrm>
            <a:off x="5362813" y="6696075"/>
            <a:ext cx="1922740" cy="312777"/>
          </a:xfrm>
          <a:prstGeom prst="rect">
            <a:avLst/>
          </a:prstGeom>
          <a:noFill/>
          <a:ln/>
        </p:spPr>
        <p:txBody>
          <a:bodyPr wrap="none" lIns="0" tIns="0" rIns="0" bIns="0" rtlCol="0" anchor="t"/>
          <a:lstStyle/>
          <a:p>
            <a:pPr marL="0" indent="0" algn="ctr">
              <a:lnSpc>
                <a:spcPts val="2450"/>
              </a:lnSpc>
              <a:buNone/>
            </a:pPr>
            <a:r>
              <a:rPr lang="en-US" sz="2450" b="1" dirty="0">
                <a:solidFill>
                  <a:srgbClr val="384653"/>
                </a:solidFill>
                <a:latin typeface="Barlow Bold" pitchFamily="34" charset="0"/>
                <a:ea typeface="Barlow Bold" pitchFamily="34" charset="-122"/>
                <a:cs typeface="Barlow Bold" pitchFamily="34" charset="-120"/>
              </a:rPr>
              <a:t>5</a:t>
            </a:r>
            <a:endParaRPr lang="en-US" sz="2450" dirty="0"/>
          </a:p>
        </p:txBody>
      </p:sp>
      <p:sp>
        <p:nvSpPr>
          <p:cNvPr id="40" name="Text 33"/>
          <p:cNvSpPr/>
          <p:nvPr/>
        </p:nvSpPr>
        <p:spPr>
          <a:xfrm>
            <a:off x="5700593" y="7091720"/>
            <a:ext cx="1247180" cy="155972"/>
          </a:xfrm>
          <a:prstGeom prst="rect">
            <a:avLst/>
          </a:prstGeom>
          <a:noFill/>
          <a:ln/>
        </p:spPr>
        <p:txBody>
          <a:bodyPr wrap="none" lIns="0" tIns="0" rIns="0" bIns="0" rtlCol="0" anchor="t"/>
          <a:lstStyle/>
          <a:p>
            <a:pPr marL="0" indent="0" algn="ctr">
              <a:lnSpc>
                <a:spcPts val="1200"/>
              </a:lnSpc>
              <a:buNone/>
            </a:pPr>
            <a:r>
              <a:rPr lang="en-US" sz="950" b="1" dirty="0">
                <a:solidFill>
                  <a:srgbClr val="384653"/>
                </a:solidFill>
                <a:latin typeface="Barlow Bold" pitchFamily="34" charset="0"/>
                <a:ea typeface="Barlow Bold" pitchFamily="34" charset="-122"/>
                <a:cs typeface="Barlow Bold" pitchFamily="34" charset="-120"/>
              </a:rPr>
              <a:t>Key Theorists</a:t>
            </a:r>
            <a:endParaRPr lang="en-US" sz="950" dirty="0"/>
          </a:p>
        </p:txBody>
      </p:sp>
      <p:sp>
        <p:nvSpPr>
          <p:cNvPr id="41" name="Text 34"/>
          <p:cNvSpPr/>
          <p:nvPr/>
        </p:nvSpPr>
        <p:spPr>
          <a:xfrm>
            <a:off x="5362813" y="7276028"/>
            <a:ext cx="1922740" cy="227409"/>
          </a:xfrm>
          <a:prstGeom prst="rect">
            <a:avLst/>
          </a:prstGeom>
          <a:noFill/>
          <a:ln/>
        </p:spPr>
        <p:txBody>
          <a:bodyPr wrap="square" lIns="0" tIns="0" rIns="0" bIns="0" rtlCol="0" anchor="t"/>
          <a:lstStyle/>
          <a:p>
            <a:pPr marL="0" indent="0" algn="ctr">
              <a:lnSpc>
                <a:spcPts val="850"/>
              </a:lnSpc>
              <a:buNone/>
            </a:pPr>
            <a:r>
              <a:rPr lang="en-US" sz="700" dirty="0">
                <a:solidFill>
                  <a:srgbClr val="384653"/>
                </a:solidFill>
                <a:latin typeface="Montserrat" pitchFamily="34" charset="0"/>
                <a:ea typeface="Montserrat" pitchFamily="34" charset="-122"/>
                <a:cs typeface="Montserrat" pitchFamily="34" charset="-120"/>
              </a:rPr>
              <a:t>Whose definitions of religion Crawford juxtaposes in Chapter 1</a:t>
            </a:r>
            <a:endParaRPr lang="en-US" sz="700" dirty="0"/>
          </a:p>
        </p:txBody>
      </p:sp>
      <p:sp>
        <p:nvSpPr>
          <p:cNvPr id="42" name="Text 35"/>
          <p:cNvSpPr/>
          <p:nvPr/>
        </p:nvSpPr>
        <p:spPr>
          <a:xfrm>
            <a:off x="7344727" y="6696075"/>
            <a:ext cx="1922621" cy="312777"/>
          </a:xfrm>
          <a:prstGeom prst="rect">
            <a:avLst/>
          </a:prstGeom>
          <a:noFill/>
          <a:ln/>
        </p:spPr>
        <p:txBody>
          <a:bodyPr wrap="none" lIns="0" tIns="0" rIns="0" bIns="0" rtlCol="0" anchor="t"/>
          <a:lstStyle/>
          <a:p>
            <a:pPr marL="0" indent="0" algn="ctr">
              <a:lnSpc>
                <a:spcPts val="2450"/>
              </a:lnSpc>
              <a:buNone/>
            </a:pPr>
            <a:r>
              <a:rPr lang="en-US" sz="2450" b="1" dirty="0">
                <a:solidFill>
                  <a:srgbClr val="384653"/>
                </a:solidFill>
                <a:latin typeface="Barlow Bold" pitchFamily="34" charset="0"/>
                <a:ea typeface="Barlow Bold" pitchFamily="34" charset="-122"/>
                <a:cs typeface="Barlow Bold" pitchFamily="34" charset="-120"/>
              </a:rPr>
              <a:t>2</a:t>
            </a:r>
            <a:endParaRPr lang="en-US" sz="2450" dirty="0"/>
          </a:p>
        </p:txBody>
      </p:sp>
      <p:sp>
        <p:nvSpPr>
          <p:cNvPr id="43" name="Text 36"/>
          <p:cNvSpPr/>
          <p:nvPr/>
        </p:nvSpPr>
        <p:spPr>
          <a:xfrm>
            <a:off x="7682389" y="7091720"/>
            <a:ext cx="1247180" cy="155972"/>
          </a:xfrm>
          <a:prstGeom prst="rect">
            <a:avLst/>
          </a:prstGeom>
          <a:noFill/>
          <a:ln/>
        </p:spPr>
        <p:txBody>
          <a:bodyPr wrap="none" lIns="0" tIns="0" rIns="0" bIns="0" rtlCol="0" anchor="t"/>
          <a:lstStyle/>
          <a:p>
            <a:pPr marL="0" indent="0" algn="ctr">
              <a:lnSpc>
                <a:spcPts val="1200"/>
              </a:lnSpc>
              <a:buNone/>
            </a:pPr>
            <a:r>
              <a:rPr lang="en-US" sz="950" b="1" dirty="0">
                <a:solidFill>
                  <a:srgbClr val="384653"/>
                </a:solidFill>
                <a:latin typeface="Barlow Bold" pitchFamily="34" charset="0"/>
                <a:ea typeface="Barlow Bold" pitchFamily="34" charset="-122"/>
                <a:cs typeface="Barlow Bold" pitchFamily="34" charset="-120"/>
              </a:rPr>
              <a:t>Definitional Types</a:t>
            </a:r>
            <a:endParaRPr lang="en-US" sz="950" dirty="0"/>
          </a:p>
        </p:txBody>
      </p:sp>
      <p:sp>
        <p:nvSpPr>
          <p:cNvPr id="44" name="Text 37"/>
          <p:cNvSpPr/>
          <p:nvPr/>
        </p:nvSpPr>
        <p:spPr>
          <a:xfrm>
            <a:off x="7344727" y="7276028"/>
            <a:ext cx="1922621" cy="227409"/>
          </a:xfrm>
          <a:prstGeom prst="rect">
            <a:avLst/>
          </a:prstGeom>
          <a:noFill/>
          <a:ln/>
        </p:spPr>
        <p:txBody>
          <a:bodyPr wrap="square" lIns="0" tIns="0" rIns="0" bIns="0" rtlCol="0" anchor="t"/>
          <a:lstStyle/>
          <a:p>
            <a:pPr marL="0" indent="0" algn="ctr">
              <a:lnSpc>
                <a:spcPts val="850"/>
              </a:lnSpc>
              <a:buNone/>
            </a:pPr>
            <a:r>
              <a:rPr lang="en-US" sz="700" dirty="0">
                <a:solidFill>
                  <a:srgbClr val="384653"/>
                </a:solidFill>
                <a:latin typeface="Montserrat" pitchFamily="34" charset="0"/>
                <a:ea typeface="Montserrat" pitchFamily="34" charset="-122"/>
                <a:cs typeface="Montserrat" pitchFamily="34" charset="-120"/>
              </a:rPr>
              <a:t>Functional and substantive — the central analytical distinction of the text</a:t>
            </a:r>
            <a:endParaRPr lang="en-US" sz="700" dirty="0"/>
          </a:p>
        </p:txBody>
      </p:sp>
      <p:sp>
        <p:nvSpPr>
          <p:cNvPr id="45" name="Text 38"/>
          <p:cNvSpPr/>
          <p:nvPr/>
        </p:nvSpPr>
        <p:spPr>
          <a:xfrm>
            <a:off x="9326523" y="6696075"/>
            <a:ext cx="1922740" cy="312777"/>
          </a:xfrm>
          <a:prstGeom prst="rect">
            <a:avLst/>
          </a:prstGeom>
          <a:noFill/>
          <a:ln/>
        </p:spPr>
        <p:txBody>
          <a:bodyPr wrap="none" lIns="0" tIns="0" rIns="0" bIns="0" rtlCol="0" anchor="t"/>
          <a:lstStyle/>
          <a:p>
            <a:pPr marL="0" indent="0" algn="ctr">
              <a:lnSpc>
                <a:spcPts val="2450"/>
              </a:lnSpc>
              <a:buNone/>
            </a:pPr>
            <a:r>
              <a:rPr lang="en-US" sz="2450" b="1" dirty="0">
                <a:solidFill>
                  <a:srgbClr val="384653"/>
                </a:solidFill>
                <a:latin typeface="Barlow Bold" pitchFamily="34" charset="0"/>
                <a:ea typeface="Barlow Bold" pitchFamily="34" charset="-122"/>
                <a:cs typeface="Barlow Bold" pitchFamily="34" charset="-120"/>
              </a:rPr>
              <a:t>0</a:t>
            </a:r>
            <a:endParaRPr lang="en-US" sz="2450" dirty="0"/>
          </a:p>
        </p:txBody>
      </p:sp>
      <p:sp>
        <p:nvSpPr>
          <p:cNvPr id="46" name="Text 39"/>
          <p:cNvSpPr/>
          <p:nvPr/>
        </p:nvSpPr>
        <p:spPr>
          <a:xfrm>
            <a:off x="9617035" y="7091720"/>
            <a:ext cx="1341715" cy="155972"/>
          </a:xfrm>
          <a:prstGeom prst="rect">
            <a:avLst/>
          </a:prstGeom>
          <a:noFill/>
          <a:ln/>
        </p:spPr>
        <p:txBody>
          <a:bodyPr wrap="none" lIns="0" tIns="0" rIns="0" bIns="0" rtlCol="0" anchor="t"/>
          <a:lstStyle/>
          <a:p>
            <a:pPr marL="0" indent="0" algn="ctr">
              <a:lnSpc>
                <a:spcPts val="1200"/>
              </a:lnSpc>
              <a:buNone/>
            </a:pPr>
            <a:r>
              <a:rPr lang="en-US" sz="950" b="1" dirty="0">
                <a:solidFill>
                  <a:srgbClr val="384653"/>
                </a:solidFill>
                <a:latin typeface="Barlow Bold" pitchFamily="34" charset="0"/>
                <a:ea typeface="Barlow Bold" pitchFamily="34" charset="-122"/>
                <a:cs typeface="Barlow Bold" pitchFamily="34" charset="-120"/>
              </a:rPr>
              <a:t>Final Definitions Offered</a:t>
            </a:r>
            <a:endParaRPr lang="en-US" sz="950" dirty="0"/>
          </a:p>
        </p:txBody>
      </p:sp>
      <p:sp>
        <p:nvSpPr>
          <p:cNvPr id="47" name="Text 40"/>
          <p:cNvSpPr/>
          <p:nvPr/>
        </p:nvSpPr>
        <p:spPr>
          <a:xfrm>
            <a:off x="9326523" y="7276028"/>
            <a:ext cx="1922740" cy="341114"/>
          </a:xfrm>
          <a:prstGeom prst="rect">
            <a:avLst/>
          </a:prstGeom>
          <a:noFill/>
          <a:ln/>
        </p:spPr>
        <p:txBody>
          <a:bodyPr wrap="square" lIns="0" tIns="0" rIns="0" bIns="0" rtlCol="0" anchor="t"/>
          <a:lstStyle/>
          <a:p>
            <a:pPr marL="0" indent="0" algn="ctr">
              <a:lnSpc>
                <a:spcPts val="850"/>
              </a:lnSpc>
              <a:buNone/>
            </a:pPr>
            <a:r>
              <a:rPr lang="en-US" sz="700" dirty="0">
                <a:solidFill>
                  <a:srgbClr val="384653"/>
                </a:solidFill>
                <a:latin typeface="Montserrat" pitchFamily="34" charset="0"/>
                <a:ea typeface="Montserrat" pitchFamily="34" charset="-122"/>
                <a:cs typeface="Montserrat" pitchFamily="34" charset="-120"/>
              </a:rPr>
              <a:t>Crawford deliberately declines to fix a single definition — the open question is his conclusion</a:t>
            </a:r>
            <a:endParaRPr lang="en-US" sz="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4973</Words>
  <Application>Microsoft Office PowerPoint</Application>
  <PresentationFormat>Custom</PresentationFormat>
  <Paragraphs>247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Montserrat</vt:lpstr>
      <vt:lpstr>Arial</vt:lpstr>
      <vt:lpstr>Barlow Light</vt:lpstr>
      <vt:lpstr>Barlow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2026-02-19T20:08:29Z</dcterms:created>
  <dcterms:modified xsi:type="dcterms:W3CDTF">2026-02-19T20:11:30Z</dcterms:modified>
</cp:coreProperties>
</file>