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Arimo" panose="020B0604020202020204" charset="0"/>
      <p:regular r:id="rId13"/>
    </p:embeddedFont>
    <p:embeddedFont>
      <p:font typeface="Arimo Bold" panose="020B0604020202020204" charset="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8" d="100"/>
          <a:sy n="58" d="100"/>
        </p:scale>
        <p:origin x="75" y="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4055070" y="355589"/>
            <a:ext cx="2317307" cy="2317307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-95377" y="-95377"/>
              <a:ext cx="6540754" cy="6540754"/>
            </a:xfrm>
            <a:custGeom>
              <a:avLst/>
              <a:gdLst/>
              <a:ahLst/>
              <a:cxnLst/>
              <a:rect l="l" t="t" r="r" b="b"/>
              <a:pathLst>
                <a:path w="6540754" h="6540754">
                  <a:moveTo>
                    <a:pt x="6540754" y="0"/>
                  </a:moveTo>
                  <a:lnTo>
                    <a:pt x="0" y="6540754"/>
                  </a:lnTo>
                  <a:lnTo>
                    <a:pt x="6540754" y="6540754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Freeform 4"/>
          <p:cNvSpPr/>
          <p:nvPr/>
        </p:nvSpPr>
        <p:spPr>
          <a:xfrm flipV="1">
            <a:off x="3719816" y="1696245"/>
            <a:ext cx="976651" cy="976651"/>
          </a:xfrm>
          <a:custGeom>
            <a:avLst/>
            <a:gdLst/>
            <a:ahLst/>
            <a:cxnLst/>
            <a:rect l="l" t="t" r="r" b="b"/>
            <a:pathLst>
              <a:path w="976651" h="976651">
                <a:moveTo>
                  <a:pt x="0" y="976650"/>
                </a:moveTo>
                <a:lnTo>
                  <a:pt x="976651" y="976650"/>
                </a:lnTo>
                <a:lnTo>
                  <a:pt x="976651" y="0"/>
                </a:lnTo>
                <a:lnTo>
                  <a:pt x="0" y="0"/>
                </a:lnTo>
                <a:lnTo>
                  <a:pt x="0" y="97665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AutoShape 5"/>
          <p:cNvSpPr/>
          <p:nvPr/>
        </p:nvSpPr>
        <p:spPr>
          <a:xfrm>
            <a:off x="3719816" y="2615745"/>
            <a:ext cx="6492240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6" name="AutoShape 6"/>
          <p:cNvSpPr/>
          <p:nvPr/>
        </p:nvSpPr>
        <p:spPr>
          <a:xfrm>
            <a:off x="3030181" y="3068110"/>
            <a:ext cx="3090832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3724995" y="3407119"/>
            <a:ext cx="10838010" cy="2733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174"/>
              </a:lnSpc>
            </a:pPr>
            <a:r>
              <a:rPr lang="en-US" sz="5978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AUTHENTIC FILIPINO RESTAURANT BUSINESS PLAN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769317" y="6306476"/>
            <a:ext cx="6749367" cy="1514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00"/>
              </a:lnSpc>
            </a:pPr>
            <a:r>
              <a:rPr lang="en-US" sz="20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Bringing 'Cooked with Love' Filipino Flavors to London</a:t>
            </a:r>
          </a:p>
          <a:p>
            <a:pPr marL="0" lvl="0" indent="0" algn="ctr">
              <a:lnSpc>
                <a:spcPts val="3000"/>
              </a:lnSpc>
            </a:pPr>
            <a:r>
              <a:rPr lang="en-US" sz="20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Ma Corazon MacAspac | Student #2509848</a:t>
            </a:r>
          </a:p>
          <a:p>
            <a:pPr marL="0" lvl="0" indent="0" algn="ctr">
              <a:lnSpc>
                <a:spcPts val="3000"/>
              </a:lnSpc>
            </a:pPr>
            <a:r>
              <a:rPr lang="en-US" sz="20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Enterprise and Entrepreneurship (LCLM4005) | Lecturer: Shengfeng Mai | August 4, 2026</a:t>
            </a:r>
          </a:p>
        </p:txBody>
      </p:sp>
      <p:sp>
        <p:nvSpPr>
          <p:cNvPr id="9" name="AutoShape 9"/>
          <p:cNvSpPr/>
          <p:nvPr/>
        </p:nvSpPr>
        <p:spPr>
          <a:xfrm>
            <a:off x="6121013" y="7161740"/>
            <a:ext cx="7487079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" name="AutoShape 10"/>
          <p:cNvSpPr/>
          <p:nvPr/>
        </p:nvSpPr>
        <p:spPr>
          <a:xfrm>
            <a:off x="12918456" y="7614105"/>
            <a:ext cx="2339363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1" name="AutoShape 11"/>
          <p:cNvSpPr/>
          <p:nvPr/>
        </p:nvSpPr>
        <p:spPr>
          <a:xfrm>
            <a:off x="7357514" y="7095065"/>
            <a:ext cx="537235" cy="0"/>
          </a:xfrm>
          <a:prstGeom prst="line">
            <a:avLst/>
          </a:prstGeom>
          <a:ln w="1905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12" name="Group 12"/>
          <p:cNvGrpSpPr/>
          <p:nvPr/>
        </p:nvGrpSpPr>
        <p:grpSpPr>
          <a:xfrm>
            <a:off x="13347811" y="7614105"/>
            <a:ext cx="1480654" cy="740327"/>
            <a:chOff x="0" y="0"/>
            <a:chExt cx="2064286" cy="1032143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064286" cy="1032143"/>
            </a:xfrm>
            <a:custGeom>
              <a:avLst/>
              <a:gdLst/>
              <a:ahLst/>
              <a:cxnLst/>
              <a:rect l="l" t="t" r="r" b="b"/>
              <a:pathLst>
                <a:path w="2064286" h="1032143">
                  <a:moveTo>
                    <a:pt x="0" y="0"/>
                  </a:moveTo>
                  <a:lnTo>
                    <a:pt x="1032143" y="1032143"/>
                  </a:lnTo>
                  <a:lnTo>
                    <a:pt x="2064286" y="0"/>
                  </a:lnTo>
                  <a:close/>
                </a:path>
              </a:pathLst>
            </a:custGeom>
            <a:solidFill>
              <a:srgbClr val="4361EE"/>
            </a:solid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6155224" y="6526282"/>
            <a:ext cx="2698470" cy="1349235"/>
            <a:chOff x="0" y="0"/>
            <a:chExt cx="2064286" cy="103214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64286" cy="1032143"/>
            </a:xfrm>
            <a:custGeom>
              <a:avLst/>
              <a:gdLst/>
              <a:ahLst/>
              <a:cxnLst/>
              <a:rect l="l" t="t" r="r" b="b"/>
              <a:pathLst>
                <a:path w="2064286" h="1032143">
                  <a:moveTo>
                    <a:pt x="0" y="0"/>
                  </a:moveTo>
                  <a:lnTo>
                    <a:pt x="1032143" y="1032143"/>
                  </a:lnTo>
                  <a:lnTo>
                    <a:pt x="2064286" y="0"/>
                  </a:lnTo>
                  <a:close/>
                </a:path>
              </a:pathLst>
            </a:custGeom>
            <a:solidFill>
              <a:srgbClr val="4361EE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AutoShape 4"/>
          <p:cNvSpPr/>
          <p:nvPr/>
        </p:nvSpPr>
        <p:spPr>
          <a:xfrm rot="-5400000">
            <a:off x="4046207" y="7889034"/>
            <a:ext cx="5567268" cy="0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5625637" y="5996695"/>
            <a:ext cx="2408410" cy="2408410"/>
            <a:chOff x="0" y="0"/>
            <a:chExt cx="6530848" cy="65308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530848" cy="6530848"/>
            </a:xfrm>
            <a:custGeom>
              <a:avLst/>
              <a:gdLst/>
              <a:ahLst/>
              <a:cxnLst/>
              <a:rect l="l" t="t" r="r" b="b"/>
              <a:pathLst>
                <a:path w="6530848" h="6530848">
                  <a:moveTo>
                    <a:pt x="3265424" y="0"/>
                  </a:moveTo>
                  <a:lnTo>
                    <a:pt x="0" y="3265424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6530848" y="3265424"/>
                  </a:lnTo>
                  <a:lnTo>
                    <a:pt x="6530848" y="3265424"/>
                  </a:lnTo>
                  <a:lnTo>
                    <a:pt x="3265424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580697" y="2411482"/>
            <a:ext cx="2698470" cy="1349235"/>
            <a:chOff x="0" y="0"/>
            <a:chExt cx="2064286" cy="103214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064286" cy="1032143"/>
            </a:xfrm>
            <a:custGeom>
              <a:avLst/>
              <a:gdLst/>
              <a:ahLst/>
              <a:cxnLst/>
              <a:rect l="l" t="t" r="r" b="b"/>
              <a:pathLst>
                <a:path w="2064286" h="1032143">
                  <a:moveTo>
                    <a:pt x="0" y="0"/>
                  </a:moveTo>
                  <a:lnTo>
                    <a:pt x="1032143" y="1032143"/>
                  </a:lnTo>
                  <a:lnTo>
                    <a:pt x="2064286" y="0"/>
                  </a:lnTo>
                  <a:close/>
                </a:path>
              </a:pathLst>
            </a:custGeom>
            <a:solidFill>
              <a:srgbClr val="4361EE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AutoShape 9"/>
          <p:cNvSpPr/>
          <p:nvPr/>
        </p:nvSpPr>
        <p:spPr>
          <a:xfrm rot="-5400000">
            <a:off x="-528255" y="2321830"/>
            <a:ext cx="5567140" cy="0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10" name="Group 10"/>
          <p:cNvGrpSpPr>
            <a:grpSpLocks noChangeAspect="1"/>
          </p:cNvGrpSpPr>
          <p:nvPr/>
        </p:nvGrpSpPr>
        <p:grpSpPr>
          <a:xfrm>
            <a:off x="1051110" y="1881895"/>
            <a:ext cx="2408410" cy="2408410"/>
            <a:chOff x="0" y="0"/>
            <a:chExt cx="6530848" cy="653084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530848" cy="6530848"/>
            </a:xfrm>
            <a:custGeom>
              <a:avLst/>
              <a:gdLst/>
              <a:ahLst/>
              <a:cxnLst/>
              <a:rect l="l" t="t" r="r" b="b"/>
              <a:pathLst>
                <a:path w="6530848" h="6530848">
                  <a:moveTo>
                    <a:pt x="3265424" y="0"/>
                  </a:moveTo>
                  <a:lnTo>
                    <a:pt x="0" y="3265424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6530848" y="3265424"/>
                  </a:lnTo>
                  <a:lnTo>
                    <a:pt x="6530848" y="3265424"/>
                  </a:lnTo>
                  <a:lnTo>
                    <a:pt x="3265424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2" name="AutoShape 12"/>
          <p:cNvSpPr/>
          <p:nvPr/>
        </p:nvSpPr>
        <p:spPr>
          <a:xfrm>
            <a:off x="2217215" y="5105400"/>
            <a:ext cx="4650727" cy="0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3987564" y="2849204"/>
            <a:ext cx="8697209" cy="17131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427"/>
              </a:lnSpc>
            </a:pPr>
            <a:r>
              <a:rPr lang="en-US" sz="2285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Ma Corazon MacAspac brings 10+ years of international experience in London as a nanny, cook, and housekeeper — with a deep passion for authentic Filipino dishes and desserts including biko, ube </a:t>
            </a:r>
            <a:r>
              <a:rPr lang="en-US" sz="2285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kalamay</a:t>
            </a:r>
            <a:r>
              <a:rPr lang="en-US" sz="2285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leche flan, </a:t>
            </a:r>
            <a:r>
              <a:rPr lang="en-US" sz="2285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turon</a:t>
            </a:r>
            <a:r>
              <a:rPr lang="en-US" sz="2285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and halo-halo.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987564" y="1957111"/>
            <a:ext cx="8697209" cy="666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36"/>
              </a:lnSpc>
            </a:pPr>
            <a:r>
              <a:rPr lang="en-US" sz="4197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Founder Background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562091" y="6964004"/>
            <a:ext cx="8697209" cy="17131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427"/>
              </a:lnSpc>
            </a:pPr>
            <a:r>
              <a:rPr lang="en-US" sz="2285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Establish a Filipino brand known for quality, affordability, and excellent service — serving authentic Filipino meals and desserts "cooked with love," bringing the warmth of Filipino home cooking to the heart of London.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562091" y="6071911"/>
            <a:ext cx="8697209" cy="666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36"/>
              </a:lnSpc>
            </a:pPr>
            <a:r>
              <a:rPr lang="en-US" sz="4197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Business Vision &amp; Concept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3096301"/>
            <a:ext cx="7822324" cy="657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40"/>
              </a:lnSpc>
            </a:pPr>
            <a:r>
              <a:rPr lang="en-US" sz="4200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Market Overview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3976964"/>
            <a:ext cx="7822324" cy="3651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00"/>
              </a:lnSpc>
            </a:pPr>
            <a:r>
              <a:rPr lang="en-US" sz="24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The global Filipino restaurant market is valued at $28.4B, projected to reach $52.7B by 2034 at a 7.1% CAGR. Europe holds 11.4% of revenue share, with the UK as a major hub supported by a large and growing Filipino community. Traditional Filipino cuisine dominates 47.3% of the market segment, while online food delivery is expanding rapidly at 11.3% CAGR — presenting a strong opportunity for authentic Filipino dining in London.</a:t>
            </a:r>
          </a:p>
        </p:txBody>
      </p:sp>
      <p:sp>
        <p:nvSpPr>
          <p:cNvPr id="4" name="Freeform 4"/>
          <p:cNvSpPr/>
          <p:nvPr/>
        </p:nvSpPr>
        <p:spPr>
          <a:xfrm flipH="1" flipV="1">
            <a:off x="9029700" y="51435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4114800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4114800" y="0"/>
                </a:lnTo>
                <a:lnTo>
                  <a:pt x="4114800" y="411480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10074984" y="2099596"/>
            <a:ext cx="6087809" cy="6087808"/>
            <a:chOff x="0" y="0"/>
            <a:chExt cx="6530848" cy="65308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530848" cy="6530848"/>
            </a:xfrm>
            <a:custGeom>
              <a:avLst/>
              <a:gdLst/>
              <a:ahLst/>
              <a:cxnLst/>
              <a:rect l="l" t="t" r="r" b="b"/>
              <a:pathLst>
                <a:path w="6530848" h="6530848">
                  <a:moveTo>
                    <a:pt x="3265424" y="0"/>
                  </a:moveTo>
                  <a:lnTo>
                    <a:pt x="0" y="3265424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6530848" y="3265424"/>
                  </a:lnTo>
                  <a:lnTo>
                    <a:pt x="6530848" y="3265424"/>
                  </a:lnTo>
                  <a:lnTo>
                    <a:pt x="3265424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AutoShape 7"/>
          <p:cNvSpPr/>
          <p:nvPr/>
        </p:nvSpPr>
        <p:spPr>
          <a:xfrm rot="8099999">
            <a:off x="7787202" y="8449154"/>
            <a:ext cx="2127644" cy="0"/>
          </a:xfrm>
          <a:prstGeom prst="line">
            <a:avLst/>
          </a:prstGeom>
          <a:ln w="66675" cap="rnd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8" name="AutoShape 8"/>
          <p:cNvSpPr/>
          <p:nvPr/>
        </p:nvSpPr>
        <p:spPr>
          <a:xfrm rot="8100000">
            <a:off x="10296103" y="2179717"/>
            <a:ext cx="3279481" cy="0"/>
          </a:xfrm>
          <a:prstGeom prst="line">
            <a:avLst/>
          </a:prstGeom>
          <a:ln w="66675" cap="rnd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 flipH="1" flipV="1">
            <a:off x="13144500" y="10287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4114800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4114800" y="0"/>
                </a:lnTo>
                <a:lnTo>
                  <a:pt x="4114800" y="4114800"/>
                </a:lnTo>
                <a:close/>
              </a:path>
            </a:pathLst>
          </a:custGeom>
          <a:blipFill>
            <a:blip>
              <a:alphaModFix amt="50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AutoShape 10"/>
          <p:cNvSpPr/>
          <p:nvPr/>
        </p:nvSpPr>
        <p:spPr>
          <a:xfrm rot="8099999">
            <a:off x="13905236" y="7155121"/>
            <a:ext cx="5784016" cy="0"/>
          </a:xfrm>
          <a:prstGeom prst="line">
            <a:avLst/>
          </a:prstGeom>
          <a:ln w="66675" cap="rnd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8100000">
            <a:off x="2264342" y="6008110"/>
            <a:ext cx="2320044" cy="2320044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4361EE">
                <a:alpha val="9804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H="1">
            <a:off x="3401927" y="7145695"/>
            <a:ext cx="1640519" cy="1640519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6" name="AutoShape 6"/>
          <p:cNvSpPr/>
          <p:nvPr/>
        </p:nvSpPr>
        <p:spPr>
          <a:xfrm flipH="1">
            <a:off x="2626541" y="5550050"/>
            <a:ext cx="820259" cy="820259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 rot="-2700000">
            <a:off x="7986230" y="6008110"/>
            <a:ext cx="2320044" cy="232004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4361EE">
                <a:alpha val="9804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AutoShape 10"/>
          <p:cNvSpPr/>
          <p:nvPr/>
        </p:nvSpPr>
        <p:spPr>
          <a:xfrm flipV="1">
            <a:off x="7528170" y="5550050"/>
            <a:ext cx="1640519" cy="1640519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1" name="AutoShape 11"/>
          <p:cNvSpPr/>
          <p:nvPr/>
        </p:nvSpPr>
        <p:spPr>
          <a:xfrm flipV="1">
            <a:off x="9123815" y="7965955"/>
            <a:ext cx="820259" cy="820259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12" name="Group 12"/>
          <p:cNvGrpSpPr/>
          <p:nvPr/>
        </p:nvGrpSpPr>
        <p:grpSpPr>
          <a:xfrm rot="8100000">
            <a:off x="13699110" y="6008110"/>
            <a:ext cx="2320044" cy="2320044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4361EE">
                <a:alpha val="9804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AutoShape 15"/>
          <p:cNvSpPr/>
          <p:nvPr/>
        </p:nvSpPr>
        <p:spPr>
          <a:xfrm flipH="1">
            <a:off x="14836695" y="7145695"/>
            <a:ext cx="1640519" cy="1640519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6" name="AutoShape 16"/>
          <p:cNvSpPr/>
          <p:nvPr/>
        </p:nvSpPr>
        <p:spPr>
          <a:xfrm flipH="1">
            <a:off x="14061309" y="5550050"/>
            <a:ext cx="820259" cy="820259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14118195" y="6254675"/>
            <a:ext cx="1511314" cy="1738730"/>
          </a:xfrm>
          <a:custGeom>
            <a:avLst/>
            <a:gdLst/>
            <a:ahLst/>
            <a:cxnLst/>
            <a:rect l="l" t="t" r="r" b="b"/>
            <a:pathLst>
              <a:path w="1511314" h="1738730">
                <a:moveTo>
                  <a:pt x="0" y="0"/>
                </a:moveTo>
                <a:lnTo>
                  <a:pt x="1511314" y="0"/>
                </a:lnTo>
                <a:lnTo>
                  <a:pt x="1511314" y="1738731"/>
                </a:lnTo>
                <a:lnTo>
                  <a:pt x="0" y="173873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>
            <a:off x="8444529" y="6117704"/>
            <a:ext cx="1413864" cy="1751962"/>
          </a:xfrm>
          <a:custGeom>
            <a:avLst/>
            <a:gdLst/>
            <a:ahLst/>
            <a:cxnLst/>
            <a:rect l="l" t="t" r="r" b="b"/>
            <a:pathLst>
              <a:path w="1413864" h="1751962">
                <a:moveTo>
                  <a:pt x="0" y="0"/>
                </a:moveTo>
                <a:lnTo>
                  <a:pt x="1413864" y="0"/>
                </a:lnTo>
                <a:lnTo>
                  <a:pt x="1413864" y="1751962"/>
                </a:lnTo>
                <a:lnTo>
                  <a:pt x="0" y="17519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2778714" y="6563331"/>
            <a:ext cx="1301673" cy="1304936"/>
          </a:xfrm>
          <a:custGeom>
            <a:avLst/>
            <a:gdLst/>
            <a:ahLst/>
            <a:cxnLst/>
            <a:rect l="l" t="t" r="r" b="b"/>
            <a:pathLst>
              <a:path w="1301673" h="1304936">
                <a:moveTo>
                  <a:pt x="0" y="0"/>
                </a:moveTo>
                <a:lnTo>
                  <a:pt x="1301673" y="0"/>
                </a:lnTo>
                <a:lnTo>
                  <a:pt x="1301673" y="1304936"/>
                </a:lnTo>
                <a:lnTo>
                  <a:pt x="0" y="130493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TextBox 20"/>
          <p:cNvSpPr txBox="1"/>
          <p:nvPr/>
        </p:nvSpPr>
        <p:spPr>
          <a:xfrm>
            <a:off x="1028700" y="1454795"/>
            <a:ext cx="4795832" cy="638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930"/>
              </a:lnSpc>
            </a:pPr>
            <a:r>
              <a:rPr lang="en-US" sz="4109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Legal Structure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028700" y="2344983"/>
            <a:ext cx="4795832" cy="26708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97"/>
              </a:lnSpc>
            </a:pPr>
            <a:r>
              <a:rPr lang="en-US" sz="239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Registered as a </a:t>
            </a:r>
            <a:r>
              <a:rPr lang="en-US" sz="2398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sole trader</a:t>
            </a:r>
            <a:r>
              <a:rPr lang="en-US" sz="239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providing full independence, flexibility, and personal ownership. This structure allows direct family involvement and keeps operations simple and cost-effective.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746084" y="1454795"/>
            <a:ext cx="4795832" cy="638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930"/>
              </a:lnSpc>
            </a:pPr>
            <a:r>
              <a:rPr lang="en-US" sz="4109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Management Setup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746084" y="2344983"/>
            <a:ext cx="4795832" cy="22231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97"/>
              </a:lnSpc>
            </a:pPr>
            <a:r>
              <a:rPr lang="en-US" sz="239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Owner-operated by Ma Corazon MacAspac, with the ability to hire trusted </a:t>
            </a:r>
            <a:r>
              <a:rPr lang="en-US" sz="2398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family members</a:t>
            </a:r>
            <a:r>
              <a:rPr lang="en-US" sz="239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and reliable staff as the business grows and demand increases.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2463468" y="1454795"/>
            <a:ext cx="4795832" cy="638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930"/>
              </a:lnSpc>
            </a:pPr>
            <a:r>
              <a:rPr lang="en-US" sz="4109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Key Benefits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2463468" y="2344983"/>
            <a:ext cx="4795832" cy="26708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97"/>
              </a:lnSpc>
            </a:pPr>
            <a:r>
              <a:rPr lang="en-US" sz="239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Easier decision-making, direct operational control, and a strong connection to the local Filipino community — fostering loyalty, trust, and a welcoming family atmosphere.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2700000">
            <a:off x="6769653" y="2769153"/>
            <a:ext cx="4748694" cy="4748694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4361EE">
                <a:alpha val="9804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-2700000">
            <a:off x="8798560" y="1928752"/>
            <a:ext cx="690881" cy="690881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4361E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7134098" y="3133598"/>
            <a:ext cx="4019804" cy="4019804"/>
            <a:chOff x="0" y="0"/>
            <a:chExt cx="6530848" cy="653084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530848" cy="6530848"/>
            </a:xfrm>
            <a:custGeom>
              <a:avLst/>
              <a:gdLst/>
              <a:ahLst/>
              <a:cxnLst/>
              <a:rect l="l" t="t" r="r" b="b"/>
              <a:pathLst>
                <a:path w="6530848" h="6530848">
                  <a:moveTo>
                    <a:pt x="3265424" y="0"/>
                  </a:moveTo>
                  <a:lnTo>
                    <a:pt x="0" y="3265424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6530848" y="3265424"/>
                  </a:lnTo>
                  <a:lnTo>
                    <a:pt x="6530848" y="3265424"/>
                  </a:lnTo>
                  <a:lnTo>
                    <a:pt x="3265424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10"/>
          <p:cNvGrpSpPr/>
          <p:nvPr/>
        </p:nvGrpSpPr>
        <p:grpSpPr>
          <a:xfrm rot="-2700000">
            <a:off x="8798560" y="7667367"/>
            <a:ext cx="690881" cy="690881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4361E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1028700" y="1000125"/>
            <a:ext cx="5371722" cy="666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5036"/>
              </a:lnSpc>
            </a:pPr>
            <a:r>
              <a:rPr lang="en-US" sz="4197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Political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28700" y="1890313"/>
            <a:ext cx="5371722" cy="2188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3465"/>
              </a:lnSpc>
            </a:pPr>
            <a:r>
              <a:rPr lang="en-US" sz="231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Compliance with local permits and business licenses, adherence to food safety regulations, and full compliance with UK tax laws and reporting requirements.</a:t>
            </a:r>
          </a:p>
        </p:txBody>
      </p:sp>
      <p:sp>
        <p:nvSpPr>
          <p:cNvPr id="15" name="AutoShape 15"/>
          <p:cNvSpPr/>
          <p:nvPr/>
        </p:nvSpPr>
        <p:spPr>
          <a:xfrm>
            <a:off x="1028700" y="5114925"/>
            <a:ext cx="4193502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6" name="AutoShape 16"/>
          <p:cNvSpPr/>
          <p:nvPr/>
        </p:nvSpPr>
        <p:spPr>
          <a:xfrm>
            <a:off x="13065798" y="5114925"/>
            <a:ext cx="4193502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Box 17"/>
          <p:cNvSpPr txBox="1"/>
          <p:nvPr/>
        </p:nvSpPr>
        <p:spPr>
          <a:xfrm>
            <a:off x="11887578" y="1000125"/>
            <a:ext cx="5371722" cy="666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36"/>
              </a:lnSpc>
            </a:pPr>
            <a:r>
              <a:rPr lang="en-US" sz="4197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Economic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1887327" y="1890313"/>
            <a:ext cx="5371722" cy="2188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465"/>
              </a:lnSpc>
            </a:pPr>
            <a:r>
              <a:rPr lang="en-US" sz="231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Sensitive to customer spending habits and cost-of-living pressures. Affordability is key — rising food costs managed through smart sourcing and value-driven menu pricing.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28700" y="6086475"/>
            <a:ext cx="5371722" cy="666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5036"/>
              </a:lnSpc>
            </a:pPr>
            <a:r>
              <a:rPr lang="en-US" sz="4197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Social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28700" y="6976663"/>
            <a:ext cx="5371722" cy="2188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3465"/>
              </a:lnSpc>
            </a:pPr>
            <a:r>
              <a:rPr lang="en-US" sz="231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Growing interest in authentic Filipino cuisine in London. Key segments include Filipino families, students, and food explorers seeking genuine homemade flavors and cultural dining experiences.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1887578" y="6086475"/>
            <a:ext cx="5371722" cy="666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36"/>
              </a:lnSpc>
            </a:pPr>
            <a:r>
              <a:rPr lang="en-US" sz="4197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Technology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1887578" y="6976663"/>
            <a:ext cx="5371722" cy="2188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465"/>
              </a:lnSpc>
            </a:pPr>
            <a:r>
              <a:rPr lang="en-US" sz="231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Leveraging online ordering platforms, food delivery apps, and active social media marketing to reach the UK Filipino community and broader London food lovers.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rot="-5400000">
            <a:off x="8690780" y="8544213"/>
            <a:ext cx="3941222" cy="0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-239625" y="-279563"/>
            <a:ext cx="18767251" cy="5423063"/>
            <a:chOff x="0" y="0"/>
            <a:chExt cx="25023001" cy="7230751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/>
            <a:srcRect t="604" b="604"/>
            <a:stretch>
              <a:fillRect/>
            </a:stretch>
          </p:blipFill>
          <p:spPr>
            <a:xfrm>
              <a:off x="0" y="0"/>
              <a:ext cx="25023001" cy="7230751"/>
            </a:xfrm>
            <a:prstGeom prst="rect">
              <a:avLst/>
            </a:prstGeom>
          </p:spPr>
        </p:pic>
      </p:grpSp>
      <p:sp>
        <p:nvSpPr>
          <p:cNvPr id="5" name="Freeform 5"/>
          <p:cNvSpPr/>
          <p:nvPr/>
        </p:nvSpPr>
        <p:spPr>
          <a:xfrm>
            <a:off x="10651474" y="6246957"/>
            <a:ext cx="908899" cy="1033818"/>
          </a:xfrm>
          <a:custGeom>
            <a:avLst/>
            <a:gdLst/>
            <a:ahLst/>
            <a:cxnLst/>
            <a:rect l="l" t="t" r="r" b="b"/>
            <a:pathLst>
              <a:path w="908899" h="1033818">
                <a:moveTo>
                  <a:pt x="0" y="0"/>
                </a:moveTo>
                <a:lnTo>
                  <a:pt x="908899" y="0"/>
                </a:lnTo>
                <a:lnTo>
                  <a:pt x="908899" y="1033818"/>
                </a:lnTo>
                <a:lnTo>
                  <a:pt x="0" y="1033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2217531" y="5477491"/>
            <a:ext cx="712922" cy="882665"/>
          </a:xfrm>
          <a:custGeom>
            <a:avLst/>
            <a:gdLst/>
            <a:ahLst/>
            <a:cxnLst/>
            <a:rect l="l" t="t" r="r" b="b"/>
            <a:pathLst>
              <a:path w="712922" h="882665">
                <a:moveTo>
                  <a:pt x="0" y="0"/>
                </a:moveTo>
                <a:lnTo>
                  <a:pt x="712922" y="0"/>
                </a:lnTo>
                <a:lnTo>
                  <a:pt x="712922" y="882665"/>
                </a:lnTo>
                <a:lnTo>
                  <a:pt x="0" y="8826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2524083" y="5506172"/>
            <a:ext cx="882725" cy="847517"/>
          </a:xfrm>
          <a:custGeom>
            <a:avLst/>
            <a:gdLst/>
            <a:ahLst/>
            <a:cxnLst/>
            <a:rect l="l" t="t" r="r" b="b"/>
            <a:pathLst>
              <a:path w="882725" h="847517">
                <a:moveTo>
                  <a:pt x="0" y="0"/>
                </a:moveTo>
                <a:lnTo>
                  <a:pt x="882725" y="0"/>
                </a:lnTo>
                <a:lnTo>
                  <a:pt x="882725" y="847517"/>
                </a:lnTo>
                <a:lnTo>
                  <a:pt x="0" y="84751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2582242" y="6468116"/>
            <a:ext cx="5082467" cy="666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36"/>
              </a:lnSpc>
            </a:pPr>
            <a:r>
              <a:rPr lang="en-US" sz="4197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Environmental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582242" y="7358304"/>
            <a:ext cx="5082467" cy="2187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503"/>
              </a:lnSpc>
            </a:pPr>
            <a:r>
              <a:rPr lang="en-US" sz="2335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Committed to responsible waste management, eco-friendly packaging, and sourcing fresh ingredients from local suppliers to reduce carbon footprint and support the community.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176833" y="6468116"/>
            <a:ext cx="5082467" cy="666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36"/>
              </a:lnSpc>
            </a:pPr>
            <a:r>
              <a:rPr lang="en-US" sz="4197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Legal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2176833" y="7358304"/>
            <a:ext cx="5082467" cy="2187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503"/>
              </a:lnSpc>
            </a:pPr>
            <a:r>
              <a:rPr lang="en-US" sz="2335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Full compliance with food safety standards, labor laws, fire safety regulations, and mandatory employee training to ensure a safe and lawful restaurant operation.</a:t>
            </a:r>
          </a:p>
        </p:txBody>
      </p:sp>
      <p:sp>
        <p:nvSpPr>
          <p:cNvPr id="12" name="AutoShape 12"/>
          <p:cNvSpPr/>
          <p:nvPr/>
        </p:nvSpPr>
        <p:spPr>
          <a:xfrm rot="-5400000">
            <a:off x="-903811" y="8544213"/>
            <a:ext cx="3941222" cy="0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962630" y="6240534"/>
            <a:ext cx="1085543" cy="1078471"/>
          </a:xfrm>
          <a:custGeom>
            <a:avLst/>
            <a:gdLst/>
            <a:ahLst/>
            <a:cxnLst/>
            <a:rect l="l" t="t" r="r" b="b"/>
            <a:pathLst>
              <a:path w="1085543" h="1078471">
                <a:moveTo>
                  <a:pt x="0" y="0"/>
                </a:moveTo>
                <a:lnTo>
                  <a:pt x="1085542" y="0"/>
                </a:lnTo>
                <a:lnTo>
                  <a:pt x="1085542" y="1078471"/>
                </a:lnTo>
                <a:lnTo>
                  <a:pt x="0" y="107847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2700000">
            <a:off x="8273439" y="2211716"/>
            <a:ext cx="1741121" cy="1741121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4361EE">
                <a:alpha val="9804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rot="-2700000">
            <a:off x="7674698" y="2459722"/>
            <a:ext cx="1741121" cy="0"/>
          </a:xfrm>
          <a:prstGeom prst="line">
            <a:avLst/>
          </a:prstGeom>
          <a:ln w="47625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6" name="AutoShape 6"/>
          <p:cNvSpPr/>
          <p:nvPr/>
        </p:nvSpPr>
        <p:spPr>
          <a:xfrm rot="-2700000">
            <a:off x="8999671" y="3964995"/>
            <a:ext cx="870561" cy="0"/>
          </a:xfrm>
          <a:prstGeom prst="line">
            <a:avLst/>
          </a:prstGeom>
          <a:ln w="47625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 rot="8100000">
            <a:off x="10334663" y="4272939"/>
            <a:ext cx="1741121" cy="1741121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4361EE">
                <a:alpha val="9804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AutoShape 10"/>
          <p:cNvSpPr/>
          <p:nvPr/>
        </p:nvSpPr>
        <p:spPr>
          <a:xfrm rot="8100000">
            <a:off x="10933404" y="5718429"/>
            <a:ext cx="1741121" cy="0"/>
          </a:xfrm>
          <a:prstGeom prst="line">
            <a:avLst/>
          </a:prstGeom>
          <a:ln w="47625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1" name="AutoShape 11"/>
          <p:cNvSpPr/>
          <p:nvPr/>
        </p:nvSpPr>
        <p:spPr>
          <a:xfrm rot="8100000">
            <a:off x="10478992" y="4213156"/>
            <a:ext cx="870561" cy="0"/>
          </a:xfrm>
          <a:prstGeom prst="line">
            <a:avLst/>
          </a:prstGeom>
          <a:ln w="47625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12" name="Group 12"/>
          <p:cNvGrpSpPr/>
          <p:nvPr/>
        </p:nvGrpSpPr>
        <p:grpSpPr>
          <a:xfrm rot="-2700000">
            <a:off x="8273439" y="6334163"/>
            <a:ext cx="1741121" cy="1741121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4361EE">
                <a:alpha val="9804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AutoShape 15"/>
          <p:cNvSpPr/>
          <p:nvPr/>
        </p:nvSpPr>
        <p:spPr>
          <a:xfrm rot="-2700000">
            <a:off x="7674698" y="6582170"/>
            <a:ext cx="1741121" cy="0"/>
          </a:xfrm>
          <a:prstGeom prst="line">
            <a:avLst/>
          </a:prstGeom>
          <a:ln w="47625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6" name="AutoShape 16"/>
          <p:cNvSpPr/>
          <p:nvPr/>
        </p:nvSpPr>
        <p:spPr>
          <a:xfrm rot="-2700000">
            <a:off x="8999671" y="8087442"/>
            <a:ext cx="870561" cy="0"/>
          </a:xfrm>
          <a:prstGeom prst="line">
            <a:avLst/>
          </a:prstGeom>
          <a:ln w="47625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17" name="Group 17"/>
          <p:cNvGrpSpPr/>
          <p:nvPr/>
        </p:nvGrpSpPr>
        <p:grpSpPr>
          <a:xfrm rot="-10800000">
            <a:off x="5851618" y="3912341"/>
            <a:ext cx="2462318" cy="2462318"/>
            <a:chOff x="0" y="0"/>
            <a:chExt cx="3283090" cy="3283090"/>
          </a:xfrm>
        </p:grpSpPr>
        <p:grpSp>
          <p:nvGrpSpPr>
            <p:cNvPr id="18" name="Group 18"/>
            <p:cNvGrpSpPr/>
            <p:nvPr/>
          </p:nvGrpSpPr>
          <p:grpSpPr>
            <a:xfrm rot="-2700000">
              <a:off x="480797" y="480797"/>
              <a:ext cx="2321495" cy="2321495"/>
              <a:chOff x="0" y="0"/>
              <a:chExt cx="812800" cy="812800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0" y="0"/>
                    </a:moveTo>
                    <a:lnTo>
                      <a:pt x="812800" y="0"/>
                    </a:lnTo>
                    <a:lnTo>
                      <a:pt x="812800" y="812800"/>
                    </a:lnTo>
                    <a:lnTo>
                      <a:pt x="0" y="812800"/>
                    </a:lnTo>
                    <a:close/>
                  </a:path>
                </a:pathLst>
              </a:custGeom>
              <a:solidFill>
                <a:srgbClr val="4361EE">
                  <a:alpha val="9804"/>
                </a:srgbClr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" name="TextBox 20"/>
              <p:cNvSpPr txBox="1"/>
              <p:nvPr/>
            </p:nvSpPr>
            <p:spPr>
              <a:xfrm>
                <a:off x="0" y="-47625"/>
                <a:ext cx="812800" cy="8604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21" name="AutoShape 21"/>
            <p:cNvSpPr/>
            <p:nvPr/>
          </p:nvSpPr>
          <p:spPr>
            <a:xfrm rot="-2700000">
              <a:off x="-317524" y="811473"/>
              <a:ext cx="2321495" cy="0"/>
            </a:xfrm>
            <a:prstGeom prst="line">
              <a:avLst/>
            </a:prstGeom>
            <a:ln w="63500" cap="flat">
              <a:solidFill>
                <a:srgbClr val="4361EE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AutoShape 22"/>
            <p:cNvSpPr/>
            <p:nvPr/>
          </p:nvSpPr>
          <p:spPr>
            <a:xfrm rot="-2700000">
              <a:off x="1449107" y="2818503"/>
              <a:ext cx="1160748" cy="0"/>
            </a:xfrm>
            <a:prstGeom prst="line">
              <a:avLst/>
            </a:prstGeom>
            <a:ln w="63500" cap="flat">
              <a:solidFill>
                <a:srgbClr val="4361EE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3" name="Freeform 23"/>
          <p:cNvSpPr/>
          <p:nvPr/>
        </p:nvSpPr>
        <p:spPr>
          <a:xfrm>
            <a:off x="8677828" y="6768768"/>
            <a:ext cx="967177" cy="891084"/>
          </a:xfrm>
          <a:custGeom>
            <a:avLst/>
            <a:gdLst/>
            <a:ahLst/>
            <a:cxnLst/>
            <a:rect l="l" t="t" r="r" b="b"/>
            <a:pathLst>
              <a:path w="967177" h="891084">
                <a:moveTo>
                  <a:pt x="0" y="0"/>
                </a:moveTo>
                <a:lnTo>
                  <a:pt x="967178" y="0"/>
                </a:lnTo>
                <a:lnTo>
                  <a:pt x="967178" y="891085"/>
                </a:lnTo>
                <a:lnTo>
                  <a:pt x="0" y="89108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4" name="Freeform 24"/>
          <p:cNvSpPr/>
          <p:nvPr/>
        </p:nvSpPr>
        <p:spPr>
          <a:xfrm>
            <a:off x="8306310" y="2613603"/>
            <a:ext cx="1601547" cy="954846"/>
          </a:xfrm>
          <a:custGeom>
            <a:avLst/>
            <a:gdLst/>
            <a:ahLst/>
            <a:cxnLst/>
            <a:rect l="l" t="t" r="r" b="b"/>
            <a:pathLst>
              <a:path w="1601547" h="954846">
                <a:moveTo>
                  <a:pt x="0" y="0"/>
                </a:moveTo>
                <a:lnTo>
                  <a:pt x="1601547" y="0"/>
                </a:lnTo>
                <a:lnTo>
                  <a:pt x="1601547" y="954847"/>
                </a:lnTo>
                <a:lnTo>
                  <a:pt x="0" y="9548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5" name="Freeform 25"/>
          <p:cNvSpPr/>
          <p:nvPr/>
        </p:nvSpPr>
        <p:spPr>
          <a:xfrm>
            <a:off x="6637060" y="4726374"/>
            <a:ext cx="892509" cy="779431"/>
          </a:xfrm>
          <a:custGeom>
            <a:avLst/>
            <a:gdLst/>
            <a:ahLst/>
            <a:cxnLst/>
            <a:rect l="l" t="t" r="r" b="b"/>
            <a:pathLst>
              <a:path w="892509" h="779431">
                <a:moveTo>
                  <a:pt x="0" y="0"/>
                </a:moveTo>
                <a:lnTo>
                  <a:pt x="892509" y="0"/>
                </a:lnTo>
                <a:lnTo>
                  <a:pt x="892509" y="779431"/>
                </a:lnTo>
                <a:lnTo>
                  <a:pt x="0" y="77943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Freeform 26"/>
          <p:cNvSpPr/>
          <p:nvPr/>
        </p:nvSpPr>
        <p:spPr>
          <a:xfrm>
            <a:off x="10853332" y="4639857"/>
            <a:ext cx="713337" cy="925362"/>
          </a:xfrm>
          <a:custGeom>
            <a:avLst/>
            <a:gdLst/>
            <a:ahLst/>
            <a:cxnLst/>
            <a:rect l="l" t="t" r="r" b="b"/>
            <a:pathLst>
              <a:path w="713337" h="925362">
                <a:moveTo>
                  <a:pt x="0" y="0"/>
                </a:moveTo>
                <a:lnTo>
                  <a:pt x="713337" y="0"/>
                </a:lnTo>
                <a:lnTo>
                  <a:pt x="713337" y="925362"/>
                </a:lnTo>
                <a:lnTo>
                  <a:pt x="0" y="92536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7" name="TextBox 27"/>
          <p:cNvSpPr txBox="1"/>
          <p:nvPr/>
        </p:nvSpPr>
        <p:spPr>
          <a:xfrm>
            <a:off x="11502278" y="1013761"/>
            <a:ext cx="6073622" cy="609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14"/>
              </a:lnSpc>
            </a:pPr>
            <a:r>
              <a:rPr lang="en-US" sz="3845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Workers &amp; Professionals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1815908" y="1903949"/>
            <a:ext cx="5446363" cy="2187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03"/>
              </a:lnSpc>
            </a:pPr>
            <a:r>
              <a:rPr lang="en-US" sz="2335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Busy professionals seeking quick, wholesome homemade Filipino lunches and dinners. Convenient online delivery and takeaway options for weekday meals.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1815908" y="6121816"/>
            <a:ext cx="5446363" cy="609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14"/>
              </a:lnSpc>
            </a:pPr>
            <a:r>
              <a:rPr lang="en-US" sz="3845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Tourists &amp; Food Lovers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1815908" y="7012004"/>
            <a:ext cx="5446363" cy="17493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03"/>
              </a:lnSpc>
            </a:pPr>
            <a:r>
              <a:rPr lang="en-US" sz="2335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Tourists and Filipino cuisine enthusiasts seeking authentic desserts like halo-halo, biko, and leche flan — a unique culinary adventure in London.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25730" y="1013761"/>
            <a:ext cx="5446363" cy="609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14"/>
              </a:lnSpc>
            </a:pPr>
            <a:r>
              <a:rPr lang="en-US" sz="3845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Students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025730" y="1903949"/>
            <a:ext cx="5446363" cy="2187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03"/>
              </a:lnSpc>
            </a:pPr>
            <a:r>
              <a:rPr lang="en-US" sz="2335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Seeking affordable, authentic Filipino meals that feel like home. Budget-conscious students looking for hearty, satisfying food near universities and colleges in London.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025730" y="6121816"/>
            <a:ext cx="5446363" cy="609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14"/>
              </a:lnSpc>
            </a:pPr>
            <a:r>
              <a:rPr lang="en-US" sz="3845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Families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025730" y="7012004"/>
            <a:ext cx="5446363" cy="2187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03"/>
              </a:lnSpc>
            </a:pPr>
            <a:r>
              <a:rPr lang="en-US" sz="2335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Filipino and multicultural families wanting a warm, cultural dining experience. A family-friendly atmosphere celebrating authentic flavors and community togetherness.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28700" y="2854804"/>
            <a:ext cx="6709600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3" name="AutoShape 3"/>
          <p:cNvSpPr/>
          <p:nvPr/>
        </p:nvSpPr>
        <p:spPr>
          <a:xfrm>
            <a:off x="1028700" y="2740504"/>
            <a:ext cx="1265039" cy="0"/>
          </a:xfrm>
          <a:prstGeom prst="line">
            <a:avLst/>
          </a:prstGeom>
          <a:ln w="2857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" name="AutoShape 4"/>
          <p:cNvSpPr/>
          <p:nvPr/>
        </p:nvSpPr>
        <p:spPr>
          <a:xfrm>
            <a:off x="1028700" y="7375046"/>
            <a:ext cx="6709600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" name="AutoShape 5"/>
          <p:cNvSpPr/>
          <p:nvPr/>
        </p:nvSpPr>
        <p:spPr>
          <a:xfrm>
            <a:off x="6473261" y="7260746"/>
            <a:ext cx="1265039" cy="0"/>
          </a:xfrm>
          <a:prstGeom prst="line">
            <a:avLst/>
          </a:prstGeom>
          <a:ln w="2857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9552654" y="3884394"/>
            <a:ext cx="7706646" cy="2518212"/>
            <a:chOff x="0" y="0"/>
            <a:chExt cx="2029734" cy="6632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029734" cy="663233"/>
            </a:xfrm>
            <a:custGeom>
              <a:avLst/>
              <a:gdLst/>
              <a:ahLst/>
              <a:cxnLst/>
              <a:rect l="l" t="t" r="r" b="b"/>
              <a:pathLst>
                <a:path w="2029734" h="663233">
                  <a:moveTo>
                    <a:pt x="0" y="0"/>
                  </a:moveTo>
                  <a:lnTo>
                    <a:pt x="2029734" y="0"/>
                  </a:lnTo>
                  <a:lnTo>
                    <a:pt x="2029734" y="663233"/>
                  </a:lnTo>
                  <a:lnTo>
                    <a:pt x="0" y="663233"/>
                  </a:lnTo>
                  <a:close/>
                </a:path>
              </a:pathLst>
            </a:custGeom>
            <a:solidFill>
              <a:srgbClr val="4361EE">
                <a:alpha val="4706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2029734" cy="7108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552654" y="6740088"/>
            <a:ext cx="7706646" cy="2518212"/>
            <a:chOff x="0" y="0"/>
            <a:chExt cx="2029734" cy="66323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029734" cy="663233"/>
            </a:xfrm>
            <a:custGeom>
              <a:avLst/>
              <a:gdLst/>
              <a:ahLst/>
              <a:cxnLst/>
              <a:rect l="l" t="t" r="r" b="b"/>
              <a:pathLst>
                <a:path w="2029734" h="663233">
                  <a:moveTo>
                    <a:pt x="0" y="0"/>
                  </a:moveTo>
                  <a:lnTo>
                    <a:pt x="2029734" y="0"/>
                  </a:lnTo>
                  <a:lnTo>
                    <a:pt x="2029734" y="663233"/>
                  </a:lnTo>
                  <a:lnTo>
                    <a:pt x="0" y="663233"/>
                  </a:lnTo>
                  <a:close/>
                </a:path>
              </a:pathLst>
            </a:custGeom>
            <a:solidFill>
              <a:srgbClr val="4361EE">
                <a:alpha val="4706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2029734" cy="7108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8538773" y="4129619"/>
            <a:ext cx="2027763" cy="2027763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361E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8538773" y="6985313"/>
            <a:ext cx="2027763" cy="2027763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361E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AutoShape 18"/>
          <p:cNvSpPr/>
          <p:nvPr/>
        </p:nvSpPr>
        <p:spPr>
          <a:xfrm>
            <a:off x="9552654" y="1028700"/>
            <a:ext cx="7706646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9" name="AutoShape 19"/>
          <p:cNvSpPr/>
          <p:nvPr/>
        </p:nvSpPr>
        <p:spPr>
          <a:xfrm>
            <a:off x="9552654" y="3489762"/>
            <a:ext cx="7706646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20" name="AutoShape 20"/>
          <p:cNvSpPr/>
          <p:nvPr/>
        </p:nvSpPr>
        <p:spPr>
          <a:xfrm>
            <a:off x="9552654" y="6345456"/>
            <a:ext cx="7706646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21" name="AutoShape 21"/>
          <p:cNvSpPr/>
          <p:nvPr/>
        </p:nvSpPr>
        <p:spPr>
          <a:xfrm>
            <a:off x="9552654" y="3884394"/>
            <a:ext cx="7706646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22" name="AutoShape 22"/>
          <p:cNvSpPr/>
          <p:nvPr/>
        </p:nvSpPr>
        <p:spPr>
          <a:xfrm>
            <a:off x="9552654" y="9201150"/>
            <a:ext cx="7706646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23" name="AutoShape 23"/>
          <p:cNvSpPr/>
          <p:nvPr/>
        </p:nvSpPr>
        <p:spPr>
          <a:xfrm>
            <a:off x="9552654" y="6740088"/>
            <a:ext cx="7706646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24" name="Freeform 24"/>
          <p:cNvSpPr/>
          <p:nvPr/>
        </p:nvSpPr>
        <p:spPr>
          <a:xfrm>
            <a:off x="8909434" y="4462362"/>
            <a:ext cx="1428643" cy="1156880"/>
          </a:xfrm>
          <a:custGeom>
            <a:avLst/>
            <a:gdLst/>
            <a:ahLst/>
            <a:cxnLst/>
            <a:rect l="l" t="t" r="r" b="b"/>
            <a:pathLst>
              <a:path w="1428643" h="1156880">
                <a:moveTo>
                  <a:pt x="0" y="0"/>
                </a:moveTo>
                <a:lnTo>
                  <a:pt x="1428643" y="0"/>
                </a:lnTo>
                <a:lnTo>
                  <a:pt x="1428643" y="1156880"/>
                </a:lnTo>
                <a:lnTo>
                  <a:pt x="0" y="11568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5" name="Freeform 25"/>
          <p:cNvSpPr/>
          <p:nvPr/>
        </p:nvSpPr>
        <p:spPr>
          <a:xfrm>
            <a:off x="8993658" y="7568887"/>
            <a:ext cx="1127960" cy="861761"/>
          </a:xfrm>
          <a:custGeom>
            <a:avLst/>
            <a:gdLst/>
            <a:ahLst/>
            <a:cxnLst/>
            <a:rect l="l" t="t" r="r" b="b"/>
            <a:pathLst>
              <a:path w="1127960" h="861761">
                <a:moveTo>
                  <a:pt x="0" y="0"/>
                </a:moveTo>
                <a:lnTo>
                  <a:pt x="1127960" y="0"/>
                </a:lnTo>
                <a:lnTo>
                  <a:pt x="1127960" y="861761"/>
                </a:lnTo>
                <a:lnTo>
                  <a:pt x="0" y="8617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6" name="Group 26"/>
          <p:cNvGrpSpPr/>
          <p:nvPr/>
        </p:nvGrpSpPr>
        <p:grpSpPr>
          <a:xfrm>
            <a:off x="9552654" y="1028700"/>
            <a:ext cx="7706646" cy="2518212"/>
            <a:chOff x="0" y="0"/>
            <a:chExt cx="2029734" cy="663233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2029734" cy="663233"/>
            </a:xfrm>
            <a:custGeom>
              <a:avLst/>
              <a:gdLst/>
              <a:ahLst/>
              <a:cxnLst/>
              <a:rect l="l" t="t" r="r" b="b"/>
              <a:pathLst>
                <a:path w="2029734" h="663233">
                  <a:moveTo>
                    <a:pt x="0" y="0"/>
                  </a:moveTo>
                  <a:lnTo>
                    <a:pt x="2029734" y="0"/>
                  </a:lnTo>
                  <a:lnTo>
                    <a:pt x="2029734" y="663233"/>
                  </a:lnTo>
                  <a:lnTo>
                    <a:pt x="0" y="663233"/>
                  </a:lnTo>
                  <a:close/>
                </a:path>
              </a:pathLst>
            </a:custGeom>
            <a:solidFill>
              <a:srgbClr val="4361EE">
                <a:alpha val="4706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47625"/>
              <a:ext cx="2029734" cy="7108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8538773" y="1273925"/>
            <a:ext cx="2027763" cy="2027763"/>
            <a:chOff x="0" y="0"/>
            <a:chExt cx="812800" cy="81280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361E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2" name="Freeform 32"/>
          <p:cNvSpPr/>
          <p:nvPr/>
        </p:nvSpPr>
        <p:spPr>
          <a:xfrm>
            <a:off x="8786003" y="1608820"/>
            <a:ext cx="1461814" cy="1240714"/>
          </a:xfrm>
          <a:custGeom>
            <a:avLst/>
            <a:gdLst/>
            <a:ahLst/>
            <a:cxnLst/>
            <a:rect l="l" t="t" r="r" b="b"/>
            <a:pathLst>
              <a:path w="1461814" h="1240714">
                <a:moveTo>
                  <a:pt x="0" y="0"/>
                </a:moveTo>
                <a:lnTo>
                  <a:pt x="1461814" y="0"/>
                </a:lnTo>
                <a:lnTo>
                  <a:pt x="1461814" y="1240714"/>
                </a:lnTo>
                <a:lnTo>
                  <a:pt x="0" y="124071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3" name="TextBox 33"/>
          <p:cNvSpPr txBox="1"/>
          <p:nvPr/>
        </p:nvSpPr>
        <p:spPr>
          <a:xfrm>
            <a:off x="11008280" y="1147663"/>
            <a:ext cx="5905796" cy="1894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51"/>
              </a:lnSpc>
            </a:pPr>
            <a:r>
              <a:rPr lang="en-US" sz="2034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Social media engagement targeting the UK Filipino community and food lovers — sharing authentic recipes, behind-the-scenes stories, and promotions on Facebook, Instagram, and TikTok to build a loyal and growing online following.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1008280" y="4227195"/>
            <a:ext cx="5905796" cy="1513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51"/>
              </a:lnSpc>
            </a:pPr>
            <a:r>
              <a:rPr lang="en-US" sz="2034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Online delivery partnerships with platforms such as Deliveroo and Uber Eats, supported by seasonal promotions and introductory discounts to drive trial, repeat orders, and wider reach across London.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1008280" y="6859052"/>
            <a:ext cx="5905796" cy="1894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51"/>
              </a:lnSpc>
            </a:pPr>
            <a:r>
              <a:rPr lang="en-US" sz="2034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Community events and a family-friendly atmosphere — hosting Filipino cultural celebrations, food tasting events, and festive gatherings to foster loyalty, word-of-mouth referrals, and a welcoming dining experience for all.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028700" y="4225567"/>
            <a:ext cx="6709600" cy="1894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51"/>
              </a:lnSpc>
            </a:pPr>
            <a:r>
              <a:rPr lang="en-US" sz="2034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Our marketing approach centres on the heart of our brand — "Cooked with Love." We build genuine connections through authentic Filipino flavours, warm hospitality, and a community-first mindset that resonates with both the Filipino diaspora and food lovers across London.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028700" y="3314423"/>
            <a:ext cx="6709600" cy="666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036"/>
              </a:lnSpc>
            </a:pPr>
            <a:r>
              <a:rPr lang="en-US" sz="4197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Marketing Strategies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6155224" y="6526282"/>
            <a:ext cx="2698470" cy="1349235"/>
            <a:chOff x="0" y="0"/>
            <a:chExt cx="2064286" cy="103214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64286" cy="1032143"/>
            </a:xfrm>
            <a:custGeom>
              <a:avLst/>
              <a:gdLst/>
              <a:ahLst/>
              <a:cxnLst/>
              <a:rect l="l" t="t" r="r" b="b"/>
              <a:pathLst>
                <a:path w="2064286" h="1032143">
                  <a:moveTo>
                    <a:pt x="0" y="0"/>
                  </a:moveTo>
                  <a:lnTo>
                    <a:pt x="1032143" y="1032143"/>
                  </a:lnTo>
                  <a:lnTo>
                    <a:pt x="2064286" y="0"/>
                  </a:lnTo>
                  <a:close/>
                </a:path>
              </a:pathLst>
            </a:custGeom>
            <a:solidFill>
              <a:srgbClr val="4361EE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AutoShape 4"/>
          <p:cNvSpPr/>
          <p:nvPr/>
        </p:nvSpPr>
        <p:spPr>
          <a:xfrm rot="-5400000">
            <a:off x="4046207" y="7889034"/>
            <a:ext cx="5567268" cy="0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5625637" y="5996695"/>
            <a:ext cx="2408410" cy="2408410"/>
            <a:chOff x="0" y="0"/>
            <a:chExt cx="6530848" cy="65308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530848" cy="6530848"/>
            </a:xfrm>
            <a:custGeom>
              <a:avLst/>
              <a:gdLst/>
              <a:ahLst/>
              <a:cxnLst/>
              <a:rect l="l" t="t" r="r" b="b"/>
              <a:pathLst>
                <a:path w="6530848" h="6530848">
                  <a:moveTo>
                    <a:pt x="3265424" y="0"/>
                  </a:moveTo>
                  <a:lnTo>
                    <a:pt x="0" y="3265424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6530848" y="3265424"/>
                  </a:lnTo>
                  <a:lnTo>
                    <a:pt x="6530848" y="3265424"/>
                  </a:lnTo>
                  <a:lnTo>
                    <a:pt x="3265424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580697" y="2411482"/>
            <a:ext cx="2698470" cy="1349235"/>
            <a:chOff x="0" y="0"/>
            <a:chExt cx="2064286" cy="103214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064286" cy="1032143"/>
            </a:xfrm>
            <a:custGeom>
              <a:avLst/>
              <a:gdLst/>
              <a:ahLst/>
              <a:cxnLst/>
              <a:rect l="l" t="t" r="r" b="b"/>
              <a:pathLst>
                <a:path w="2064286" h="1032143">
                  <a:moveTo>
                    <a:pt x="0" y="0"/>
                  </a:moveTo>
                  <a:lnTo>
                    <a:pt x="1032143" y="1032143"/>
                  </a:lnTo>
                  <a:lnTo>
                    <a:pt x="2064286" y="0"/>
                  </a:lnTo>
                  <a:close/>
                </a:path>
              </a:pathLst>
            </a:custGeom>
            <a:solidFill>
              <a:srgbClr val="4361EE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AutoShape 9"/>
          <p:cNvSpPr/>
          <p:nvPr/>
        </p:nvSpPr>
        <p:spPr>
          <a:xfrm rot="-5400000">
            <a:off x="-528255" y="2321830"/>
            <a:ext cx="5567140" cy="0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10" name="Group 10"/>
          <p:cNvGrpSpPr>
            <a:grpSpLocks noChangeAspect="1"/>
          </p:cNvGrpSpPr>
          <p:nvPr/>
        </p:nvGrpSpPr>
        <p:grpSpPr>
          <a:xfrm>
            <a:off x="1051110" y="1881895"/>
            <a:ext cx="2408410" cy="2408410"/>
            <a:chOff x="0" y="0"/>
            <a:chExt cx="6530848" cy="653084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530848" cy="6530848"/>
            </a:xfrm>
            <a:custGeom>
              <a:avLst/>
              <a:gdLst/>
              <a:ahLst/>
              <a:cxnLst/>
              <a:rect l="l" t="t" r="r" b="b"/>
              <a:pathLst>
                <a:path w="6530848" h="6530848">
                  <a:moveTo>
                    <a:pt x="3265424" y="0"/>
                  </a:moveTo>
                  <a:lnTo>
                    <a:pt x="0" y="3265424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3265424" y="6530848"/>
                  </a:lnTo>
                  <a:lnTo>
                    <a:pt x="6530848" y="3265424"/>
                  </a:lnTo>
                  <a:lnTo>
                    <a:pt x="6530848" y="3265424"/>
                  </a:lnTo>
                  <a:lnTo>
                    <a:pt x="3265424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2" name="AutoShape 12"/>
          <p:cNvSpPr/>
          <p:nvPr/>
        </p:nvSpPr>
        <p:spPr>
          <a:xfrm>
            <a:off x="2217215" y="5105400"/>
            <a:ext cx="4650727" cy="0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3987564" y="2849204"/>
            <a:ext cx="8697209" cy="1365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00"/>
              </a:lnSpc>
            </a:pPr>
            <a:r>
              <a:rPr lang="en-US" sz="24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Furniture: £8,000 | Accessories: £4,000 | Renovation: £5,000 | Toiletries: £1,000. One-time investment to create a warm, authentic Filipino dining atmosphere in London.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987564" y="1966636"/>
            <a:ext cx="8697209" cy="657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40"/>
              </a:lnSpc>
            </a:pPr>
            <a:r>
              <a:rPr lang="en-US" sz="4200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Startup Costs – £18,000 Total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562091" y="6964004"/>
            <a:ext cx="8697209" cy="1365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00"/>
              </a:lnSpc>
            </a:pPr>
            <a:r>
              <a:rPr lang="en-US" sz="24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Fixed costs: £5,550/month (Rent £1,500, Business Rate £300, Gas £150, Salaries £3,500, Accountant £100). Variable costs grow from £700 (Jan) to £2,450 (Jun) as operations scale up.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562091" y="6081436"/>
            <a:ext cx="8697209" cy="657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40"/>
              </a:lnSpc>
            </a:pPr>
            <a:r>
              <a:rPr lang="en-US" sz="4200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Monthly Fixed &amp; Variable Costs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9881764" y="-235204"/>
            <a:ext cx="9562141" cy="4781070"/>
            <a:chOff x="0" y="0"/>
            <a:chExt cx="9591040" cy="47955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591040" cy="4795520"/>
            </a:xfrm>
            <a:custGeom>
              <a:avLst/>
              <a:gdLst/>
              <a:ahLst/>
              <a:cxnLst/>
              <a:rect l="l" t="t" r="r" b="b"/>
              <a:pathLst>
                <a:path w="9591040" h="4795520">
                  <a:moveTo>
                    <a:pt x="0" y="0"/>
                  </a:moveTo>
                  <a:lnTo>
                    <a:pt x="4795520" y="4795520"/>
                  </a:lnTo>
                  <a:lnTo>
                    <a:pt x="9591040" y="0"/>
                  </a:lnTo>
                  <a:close/>
                </a:path>
              </a:pathLst>
            </a:custGeom>
            <a:blipFill>
              <a:blip r:embed="rId2"/>
              <a:stretch>
                <a:fillRect t="-374" b="-3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-1155905" y="5741134"/>
            <a:ext cx="9559980" cy="4781070"/>
            <a:chOff x="0" y="0"/>
            <a:chExt cx="8987536" cy="449478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987536" cy="4494784"/>
            </a:xfrm>
            <a:custGeom>
              <a:avLst/>
              <a:gdLst/>
              <a:ahLst/>
              <a:cxnLst/>
              <a:rect l="l" t="t" r="r" b="b"/>
              <a:pathLst>
                <a:path w="8987536" h="4494784">
                  <a:moveTo>
                    <a:pt x="4493768" y="0"/>
                  </a:moveTo>
                  <a:lnTo>
                    <a:pt x="0" y="4494784"/>
                  </a:lnTo>
                  <a:lnTo>
                    <a:pt x="8987536" y="4494784"/>
                  </a:lnTo>
                  <a:lnTo>
                    <a:pt x="4493768" y="0"/>
                  </a:lnTo>
                  <a:lnTo>
                    <a:pt x="4493768" y="0"/>
                  </a:lnTo>
                  <a:lnTo>
                    <a:pt x="4493768" y="0"/>
                  </a:lnTo>
                  <a:close/>
                </a:path>
              </a:pathLst>
            </a:custGeom>
            <a:blipFill>
              <a:blip r:embed="rId3"/>
              <a:stretch>
                <a:fillRect t="-363" b="-363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5232838" y="3324901"/>
            <a:ext cx="7822324" cy="628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851"/>
              </a:lnSpc>
            </a:pPr>
            <a:r>
              <a:rPr lang="en-US" sz="4043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Financial Forecast &amp; Breakeven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232838" y="4215089"/>
            <a:ext cx="7822324" cy="2506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314"/>
              </a:lnSpc>
            </a:pPr>
            <a:r>
              <a:rPr lang="en-US" sz="220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6-month revenue forecast: Jan £3,000 → Jun £9,500, showing steady growth each month. Breakeven is achieved in April (Month 4), with early losses covered by initial investment. Total funding needed: £25,000 — comprising £18,000 startup costs and £7,000 to cover cumulative losses before breakeven. This plan demonstrates a clear and achievable path to profitability.</a:t>
            </a:r>
          </a:p>
        </p:txBody>
      </p:sp>
      <p:sp>
        <p:nvSpPr>
          <p:cNvPr id="8" name="AutoShape 8"/>
          <p:cNvSpPr/>
          <p:nvPr/>
        </p:nvSpPr>
        <p:spPr>
          <a:xfrm rot="2700000">
            <a:off x="14847037" y="6125185"/>
            <a:ext cx="2826775" cy="0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9" name="AutoShape 9"/>
          <p:cNvSpPr/>
          <p:nvPr/>
        </p:nvSpPr>
        <p:spPr>
          <a:xfrm rot="2700000">
            <a:off x="605751" y="4105984"/>
            <a:ext cx="2884389" cy="0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" name="AutoShape 10"/>
          <p:cNvSpPr/>
          <p:nvPr/>
        </p:nvSpPr>
        <p:spPr>
          <a:xfrm rot="2700000">
            <a:off x="16039428" y="7678191"/>
            <a:ext cx="1413387" cy="0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1" name="AutoShape 11"/>
          <p:cNvSpPr/>
          <p:nvPr/>
        </p:nvSpPr>
        <p:spPr>
          <a:xfrm rot="2700000">
            <a:off x="835185" y="2532609"/>
            <a:ext cx="1413387" cy="0"/>
          </a:xfrm>
          <a:prstGeom prst="line">
            <a:avLst/>
          </a:prstGeom>
          <a:ln w="762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7894750" y="355589"/>
            <a:ext cx="2317307" cy="2317307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-95377" y="-95377"/>
              <a:ext cx="6540754" cy="6540754"/>
            </a:xfrm>
            <a:custGeom>
              <a:avLst/>
              <a:gdLst/>
              <a:ahLst/>
              <a:cxnLst/>
              <a:rect l="l" t="t" r="r" b="b"/>
              <a:pathLst>
                <a:path w="6540754" h="6540754">
                  <a:moveTo>
                    <a:pt x="6540754" y="0"/>
                  </a:moveTo>
                  <a:lnTo>
                    <a:pt x="0" y="6540754"/>
                  </a:lnTo>
                  <a:lnTo>
                    <a:pt x="6540754" y="6540754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Freeform 4"/>
          <p:cNvSpPr/>
          <p:nvPr/>
        </p:nvSpPr>
        <p:spPr>
          <a:xfrm>
            <a:off x="7761452" y="1563235"/>
            <a:ext cx="1254134" cy="1259137"/>
          </a:xfrm>
          <a:custGeom>
            <a:avLst/>
            <a:gdLst/>
            <a:ahLst/>
            <a:cxnLst/>
            <a:rect l="l" t="t" r="r" b="b"/>
            <a:pathLst>
              <a:path w="1254134" h="1259137">
                <a:moveTo>
                  <a:pt x="0" y="0"/>
                </a:moveTo>
                <a:lnTo>
                  <a:pt x="1254134" y="0"/>
                </a:lnTo>
                <a:lnTo>
                  <a:pt x="1254134" y="1259137"/>
                </a:lnTo>
                <a:lnTo>
                  <a:pt x="0" y="125913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AutoShape 5"/>
          <p:cNvSpPr/>
          <p:nvPr/>
        </p:nvSpPr>
        <p:spPr>
          <a:xfrm>
            <a:off x="3719816" y="2615745"/>
            <a:ext cx="6492240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6" name="AutoShape 6"/>
          <p:cNvSpPr/>
          <p:nvPr/>
        </p:nvSpPr>
        <p:spPr>
          <a:xfrm>
            <a:off x="3030181" y="3068110"/>
            <a:ext cx="3090832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7" name="AutoShape 7"/>
          <p:cNvSpPr/>
          <p:nvPr/>
        </p:nvSpPr>
        <p:spPr>
          <a:xfrm>
            <a:off x="6121013" y="7161740"/>
            <a:ext cx="7487079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8" name="AutoShape 8"/>
          <p:cNvSpPr/>
          <p:nvPr/>
        </p:nvSpPr>
        <p:spPr>
          <a:xfrm>
            <a:off x="12918456" y="7614105"/>
            <a:ext cx="2339363" cy="0"/>
          </a:xfrm>
          <a:prstGeom prst="line">
            <a:avLst/>
          </a:prstGeom>
          <a:ln w="5715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9" name="AutoShape 9"/>
          <p:cNvSpPr/>
          <p:nvPr/>
        </p:nvSpPr>
        <p:spPr>
          <a:xfrm>
            <a:off x="7357514" y="7095065"/>
            <a:ext cx="537235" cy="0"/>
          </a:xfrm>
          <a:prstGeom prst="line">
            <a:avLst/>
          </a:prstGeom>
          <a:ln w="190500" cap="flat">
            <a:solidFill>
              <a:srgbClr val="4361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Box 10"/>
          <p:cNvSpPr txBox="1"/>
          <p:nvPr/>
        </p:nvSpPr>
        <p:spPr>
          <a:xfrm>
            <a:off x="3724995" y="3397594"/>
            <a:ext cx="10838010" cy="2752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792"/>
              </a:lnSpc>
            </a:pPr>
            <a:r>
              <a:rPr lang="en-US" sz="8993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SALAMAT!</a:t>
            </a:r>
          </a:p>
          <a:p>
            <a:pPr marL="0" lvl="0" indent="0" algn="ctr">
              <a:lnSpc>
                <a:spcPts val="10792"/>
              </a:lnSpc>
            </a:pPr>
            <a:r>
              <a:rPr lang="en-US" sz="8993" b="1">
                <a:solidFill>
                  <a:srgbClr val="4361EE"/>
                </a:solidFill>
                <a:latin typeface="Arimo Bold"/>
                <a:ea typeface="Arimo Bold"/>
                <a:cs typeface="Arimo Bold"/>
                <a:sym typeface="Arimo Bold"/>
              </a:rPr>
              <a:t>THANK YOU!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679909" y="6296951"/>
            <a:ext cx="8928183" cy="342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26"/>
              </a:lnSpc>
            </a:pPr>
            <a:r>
              <a:rPr lang="en-US" sz="175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Ma Corazon MacAspac | Student #2509848 | Enterprise &amp; Entrepreneurship (LCLM4005)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13347811" y="7614105"/>
            <a:ext cx="1480654" cy="740327"/>
            <a:chOff x="0" y="0"/>
            <a:chExt cx="2064286" cy="1032143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064286" cy="1032143"/>
            </a:xfrm>
            <a:custGeom>
              <a:avLst/>
              <a:gdLst/>
              <a:ahLst/>
              <a:cxnLst/>
              <a:rect l="l" t="t" r="r" b="b"/>
              <a:pathLst>
                <a:path w="2064286" h="1032143">
                  <a:moveTo>
                    <a:pt x="0" y="0"/>
                  </a:moveTo>
                  <a:lnTo>
                    <a:pt x="1032143" y="1032143"/>
                  </a:lnTo>
                  <a:lnTo>
                    <a:pt x="2064286" y="0"/>
                  </a:lnTo>
                  <a:close/>
                </a:path>
              </a:pathLst>
            </a:custGeom>
            <a:solidFill>
              <a:srgbClr val="4361EE"/>
            </a:solid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3031</TotalTime>
  <Words>899</Words>
  <Application>Microsoft Office PowerPoint</Application>
  <PresentationFormat>Custom</PresentationFormat>
  <Paragraphs>50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Arimo</vt:lpstr>
      <vt:lpstr>Arimo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Authentic Filipino Restaurant Plan</dc:title>
  <cp:lastModifiedBy>Ma. Corazon MacAspac (2509848)</cp:lastModifiedBy>
  <cp:revision>1</cp:revision>
  <dcterms:created xsi:type="dcterms:W3CDTF">2006-08-16T00:00:00Z</dcterms:created>
  <dcterms:modified xsi:type="dcterms:W3CDTF">2026-08-06T17:08:56Z</dcterms:modified>
  <dc:identifier>DAHRVliEV48</dc:identifier>
</cp:coreProperties>
</file>