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6.xml" ContentType="application/vnd.openxmlformats-officedocument.presentationml.notesSlide+xml"/>
  <Override PartName="/ppt/tags/tag2.xml" ContentType="application/vnd.openxmlformats-officedocument.presentationml.tags+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3.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4.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7.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8.xml" ContentType="application/vnd.openxmlformats-officedocument.presentationml.tags+xml"/>
  <Override PartName="/ppt/notesSlides/notesSlide20.xml" ContentType="application/vnd.openxmlformats-officedocument.presentationml.notesSlide+xml"/>
  <Override PartName="/ppt/tags/tag9.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handoutMasterIdLst>
    <p:handoutMasterId r:id="rId30"/>
  </p:handoutMasterIdLst>
  <p:sldIdLst>
    <p:sldId id="257" r:id="rId2"/>
    <p:sldId id="322" r:id="rId3"/>
    <p:sldId id="323" r:id="rId4"/>
    <p:sldId id="309" r:id="rId5"/>
    <p:sldId id="258" r:id="rId6"/>
    <p:sldId id="310" r:id="rId7"/>
    <p:sldId id="259" r:id="rId8"/>
    <p:sldId id="306" r:id="rId9"/>
    <p:sldId id="311" r:id="rId10"/>
    <p:sldId id="279" r:id="rId11"/>
    <p:sldId id="307" r:id="rId12"/>
    <p:sldId id="305" r:id="rId13"/>
    <p:sldId id="308" r:id="rId14"/>
    <p:sldId id="312" r:id="rId15"/>
    <p:sldId id="295" r:id="rId16"/>
    <p:sldId id="296" r:id="rId17"/>
    <p:sldId id="300" r:id="rId18"/>
    <p:sldId id="313" r:id="rId19"/>
    <p:sldId id="298" r:id="rId20"/>
    <p:sldId id="316" r:id="rId21"/>
    <p:sldId id="317" r:id="rId22"/>
    <p:sldId id="291" r:id="rId23"/>
    <p:sldId id="303" r:id="rId24"/>
    <p:sldId id="304" r:id="rId25"/>
    <p:sldId id="292" r:id="rId26"/>
    <p:sldId id="293" r:id="rId27"/>
    <p:sldId id="287" r:id="rId2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5000" autoAdjust="0"/>
  </p:normalViewPr>
  <p:slideViewPr>
    <p:cSldViewPr>
      <p:cViewPr varScale="1">
        <p:scale>
          <a:sx n="89" d="100"/>
          <a:sy n="89" d="100"/>
        </p:scale>
        <p:origin x="675" y="4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image" Target="../media/image5.png"/><Relationship Id="rId4" Type="http://schemas.openxmlformats.org/officeDocument/2006/relationships/image" Target="../media/image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image" Target="../media/image5.png"/><Relationship Id="rId4"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0B373A-A6DB-45F4-B259-CF6BFDE27CF6}" type="doc">
      <dgm:prSet loTypeId="urn:microsoft.com/office/officeart/2005/8/layout/vList3" loCatId="list" qsTypeId="urn:microsoft.com/office/officeart/2005/8/quickstyle/simple1" qsCatId="simple" csTypeId="urn:microsoft.com/office/officeart/2005/8/colors/colorful4" csCatId="colorful" phldr="1"/>
      <dgm:spPr/>
    </dgm:pt>
    <dgm:pt modelId="{B14BB2AF-9CD7-4FA4-8B4D-47DA29FCD64F}">
      <dgm:prSet phldrT="[Text]"/>
      <dgm:spPr/>
      <dgm:t>
        <a:bodyPr/>
        <a:lstStyle/>
        <a:p>
          <a:r>
            <a:rPr lang="en-US" dirty="0" err="1">
              <a:latin typeface="Calibri" panose="020F0502020204030204" pitchFamily="34" charset="0"/>
            </a:rPr>
            <a:t>Monitro</a:t>
          </a:r>
          <a:r>
            <a:rPr lang="en-US" dirty="0">
              <a:latin typeface="Calibri" panose="020F0502020204030204" pitchFamily="34" charset="0"/>
            </a:rPr>
            <a:t>/</a:t>
          </a:r>
          <a:r>
            <a:rPr lang="en-US" dirty="0" err="1">
              <a:latin typeface="Calibri" panose="020F0502020204030204" pitchFamily="34" charset="0"/>
            </a:rPr>
            <a:t>tracio</a:t>
          </a:r>
          <a:r>
            <a:rPr lang="en-US" dirty="0">
              <a:latin typeface="Calibri" panose="020F0502020204030204" pitchFamily="34" charset="0"/>
            </a:rPr>
            <a:t> </a:t>
          </a:r>
          <a:r>
            <a:rPr lang="en-US" dirty="0" err="1">
              <a:latin typeface="Calibri" panose="020F0502020204030204" pitchFamily="34" charset="0"/>
            </a:rPr>
            <a:t>cynnydd</a:t>
          </a:r>
          <a:endParaRPr lang="en-US" dirty="0">
            <a:latin typeface="Calibri" panose="020F0502020204030204" pitchFamily="34" charset="0"/>
          </a:endParaRPr>
        </a:p>
      </dgm:t>
    </dgm:pt>
    <dgm:pt modelId="{E802DC0F-2D1D-4000-AFB4-0D9F2A8EE746}" type="parTrans" cxnId="{1647AB4A-1419-4BFE-B09C-AEAAA27C3BB3}">
      <dgm:prSet/>
      <dgm:spPr/>
      <dgm:t>
        <a:bodyPr/>
        <a:lstStyle/>
        <a:p>
          <a:endParaRPr lang="en-US"/>
        </a:p>
      </dgm:t>
    </dgm:pt>
    <dgm:pt modelId="{C6D7EFAF-C5D9-48EB-9F26-036088BA1AA5}" type="sibTrans" cxnId="{1647AB4A-1419-4BFE-B09C-AEAAA27C3BB3}">
      <dgm:prSet/>
      <dgm:spPr/>
      <dgm:t>
        <a:bodyPr/>
        <a:lstStyle/>
        <a:p>
          <a:endParaRPr lang="en-US"/>
        </a:p>
      </dgm:t>
    </dgm:pt>
    <dgm:pt modelId="{F609C5EF-4511-4E8A-B232-3DC959DC37F6}">
      <dgm:prSet phldrT="[Text]"/>
      <dgm:spPr/>
      <dgm:t>
        <a:bodyPr/>
        <a:lstStyle/>
        <a:p>
          <a:r>
            <a:rPr lang="en-US" dirty="0" err="1">
              <a:latin typeface="Calibri" panose="020F0502020204030204" pitchFamily="34" charset="0"/>
            </a:rPr>
            <a:t>Gweld</a:t>
          </a:r>
          <a:r>
            <a:rPr lang="en-US" dirty="0">
              <a:latin typeface="Calibri" panose="020F0502020204030204" pitchFamily="34" charset="0"/>
            </a:rPr>
            <a:t> </a:t>
          </a:r>
          <a:r>
            <a:rPr lang="en-US" dirty="0" err="1">
              <a:latin typeface="Calibri" panose="020F0502020204030204" pitchFamily="34" charset="0"/>
            </a:rPr>
            <a:t>beth</a:t>
          </a:r>
          <a:r>
            <a:rPr lang="en-US" dirty="0">
              <a:latin typeface="Calibri" panose="020F0502020204030204" pitchFamily="34" charset="0"/>
            </a:rPr>
            <a:t> </a:t>
          </a:r>
          <a:r>
            <a:rPr lang="en-US" dirty="0" err="1">
              <a:latin typeface="Calibri" panose="020F0502020204030204" pitchFamily="34" charset="0"/>
            </a:rPr>
            <a:t>mae</a:t>
          </a:r>
          <a:r>
            <a:rPr lang="en-US" dirty="0">
              <a:latin typeface="Calibri" panose="020F0502020204030204" pitchFamily="34" charset="0"/>
            </a:rPr>
            <a:t> </a:t>
          </a:r>
          <a:r>
            <a:rPr lang="en-US" dirty="0" err="1">
              <a:latin typeface="Calibri" panose="020F0502020204030204" pitchFamily="34" charset="0"/>
            </a:rPr>
            <a:t>disgyblion</a:t>
          </a:r>
          <a:r>
            <a:rPr lang="en-US" dirty="0">
              <a:latin typeface="Calibri" panose="020F0502020204030204" pitchFamily="34" charset="0"/>
            </a:rPr>
            <a:t> </a:t>
          </a:r>
          <a:r>
            <a:rPr lang="en-US" dirty="0" err="1">
              <a:latin typeface="Calibri" panose="020F0502020204030204" pitchFamily="34" charset="0"/>
            </a:rPr>
            <a:t>yn</a:t>
          </a:r>
          <a:r>
            <a:rPr lang="en-US" dirty="0">
              <a:latin typeface="Calibri" panose="020F0502020204030204" pitchFamily="34" charset="0"/>
            </a:rPr>
            <a:t> </a:t>
          </a:r>
          <a:r>
            <a:rPr lang="en-US" dirty="0" err="1">
              <a:latin typeface="Calibri" panose="020F0502020204030204" pitchFamily="34" charset="0"/>
            </a:rPr>
            <a:t>deall</a:t>
          </a:r>
          <a:endParaRPr lang="en-US" dirty="0">
            <a:latin typeface="Calibri" panose="020F0502020204030204" pitchFamily="34" charset="0"/>
          </a:endParaRPr>
        </a:p>
      </dgm:t>
    </dgm:pt>
    <dgm:pt modelId="{7E8B4B38-16F0-4DBD-A0CE-BA9B02C3EAC1}" type="parTrans" cxnId="{1EAA1E35-BBDA-4E2A-81D5-B7F6E5A51E53}">
      <dgm:prSet/>
      <dgm:spPr/>
      <dgm:t>
        <a:bodyPr/>
        <a:lstStyle/>
        <a:p>
          <a:endParaRPr lang="en-US"/>
        </a:p>
      </dgm:t>
    </dgm:pt>
    <dgm:pt modelId="{3A403591-D132-4315-8135-305EB8208784}" type="sibTrans" cxnId="{1EAA1E35-BBDA-4E2A-81D5-B7F6E5A51E53}">
      <dgm:prSet/>
      <dgm:spPr/>
      <dgm:t>
        <a:bodyPr/>
        <a:lstStyle/>
        <a:p>
          <a:endParaRPr lang="en-US"/>
        </a:p>
      </dgm:t>
    </dgm:pt>
    <dgm:pt modelId="{3756921A-2D85-404F-AC79-2EE0D837AC00}">
      <dgm:prSet phldrT="[Text]"/>
      <dgm:spPr/>
      <dgm:t>
        <a:bodyPr/>
        <a:lstStyle/>
        <a:p>
          <a:r>
            <a:rPr lang="en-US" dirty="0" err="1">
              <a:latin typeface="Calibri" panose="020F0502020204030204" pitchFamily="34" charset="0"/>
            </a:rPr>
            <a:t>Gweld</a:t>
          </a:r>
          <a:r>
            <a:rPr lang="en-US" dirty="0">
              <a:latin typeface="Calibri" panose="020F0502020204030204" pitchFamily="34" charset="0"/>
            </a:rPr>
            <a:t> </a:t>
          </a:r>
          <a:r>
            <a:rPr lang="en-US" dirty="0" err="1">
              <a:latin typeface="Calibri" panose="020F0502020204030204" pitchFamily="34" charset="0"/>
            </a:rPr>
            <a:t>ble</a:t>
          </a:r>
          <a:r>
            <a:rPr lang="en-US" dirty="0">
              <a:latin typeface="Calibri" panose="020F0502020204030204" pitchFamily="34" charset="0"/>
            </a:rPr>
            <a:t> </a:t>
          </a:r>
          <a:r>
            <a:rPr lang="en-US" dirty="0" err="1">
              <a:latin typeface="Calibri" panose="020F0502020204030204" pitchFamily="34" charset="0"/>
            </a:rPr>
            <a:t>sydd</a:t>
          </a:r>
          <a:r>
            <a:rPr lang="en-US" dirty="0">
              <a:latin typeface="Calibri" panose="020F0502020204030204" pitchFamily="34" charset="0"/>
            </a:rPr>
            <a:t> </a:t>
          </a:r>
          <a:r>
            <a:rPr lang="en-US" dirty="0" err="1">
              <a:latin typeface="Calibri" panose="020F0502020204030204" pitchFamily="34" charset="0"/>
            </a:rPr>
            <a:t>angen</a:t>
          </a:r>
          <a:r>
            <a:rPr lang="en-US" dirty="0">
              <a:latin typeface="Calibri" panose="020F0502020204030204" pitchFamily="34" charset="0"/>
            </a:rPr>
            <a:t> </a:t>
          </a:r>
          <a:r>
            <a:rPr lang="en-US" dirty="0" err="1">
              <a:latin typeface="Calibri" panose="020F0502020204030204" pitchFamily="34" charset="0"/>
            </a:rPr>
            <a:t>gwella</a:t>
          </a:r>
          <a:r>
            <a:rPr lang="en-US" dirty="0">
              <a:latin typeface="Calibri" panose="020F0502020204030204" pitchFamily="34" charset="0"/>
            </a:rPr>
            <a:t> </a:t>
          </a:r>
          <a:r>
            <a:rPr lang="en-US" dirty="0" err="1">
              <a:latin typeface="Calibri" panose="020F0502020204030204" pitchFamily="34" charset="0"/>
            </a:rPr>
            <a:t>gwybodaeth</a:t>
          </a:r>
          <a:endParaRPr lang="en-US" dirty="0">
            <a:latin typeface="Calibri" panose="020F0502020204030204" pitchFamily="34" charset="0"/>
          </a:endParaRPr>
        </a:p>
      </dgm:t>
    </dgm:pt>
    <dgm:pt modelId="{CE43C7FC-2663-4FE0-ABED-4534ADFC5F71}" type="parTrans" cxnId="{0F16BAC8-0210-45BB-BF15-06D58F56FC65}">
      <dgm:prSet/>
      <dgm:spPr/>
      <dgm:t>
        <a:bodyPr/>
        <a:lstStyle/>
        <a:p>
          <a:endParaRPr lang="en-US"/>
        </a:p>
      </dgm:t>
    </dgm:pt>
    <dgm:pt modelId="{BB5F6B59-F088-4849-B8A6-FD323D31CB1C}" type="sibTrans" cxnId="{0F16BAC8-0210-45BB-BF15-06D58F56FC65}">
      <dgm:prSet/>
      <dgm:spPr/>
      <dgm:t>
        <a:bodyPr/>
        <a:lstStyle/>
        <a:p>
          <a:endParaRPr lang="en-US"/>
        </a:p>
      </dgm:t>
    </dgm:pt>
    <dgm:pt modelId="{69167E04-53BE-4D9A-814F-A41A27608546}">
      <dgm:prSet phldrT="[Text]"/>
      <dgm:spPr/>
      <dgm:t>
        <a:bodyPr/>
        <a:lstStyle/>
        <a:p>
          <a:r>
            <a:rPr lang="en-US" dirty="0" err="1">
              <a:latin typeface="Calibri" panose="020F0502020204030204" pitchFamily="34" charset="0"/>
            </a:rPr>
            <a:t>Gosod</a:t>
          </a:r>
          <a:r>
            <a:rPr lang="en-US" dirty="0">
              <a:latin typeface="Calibri" panose="020F0502020204030204" pitchFamily="34" charset="0"/>
            </a:rPr>
            <a:t> </a:t>
          </a:r>
          <a:r>
            <a:rPr lang="en-US" dirty="0" err="1">
              <a:latin typeface="Calibri" panose="020F0502020204030204" pitchFamily="34" charset="0"/>
            </a:rPr>
            <a:t>targedau</a:t>
          </a:r>
          <a:r>
            <a:rPr lang="en-US" dirty="0">
              <a:latin typeface="Calibri" panose="020F0502020204030204" pitchFamily="34" charset="0"/>
            </a:rPr>
            <a:t> </a:t>
          </a:r>
          <a:r>
            <a:rPr lang="en-US" dirty="0" err="1">
              <a:latin typeface="Calibri" panose="020F0502020204030204" pitchFamily="34" charset="0"/>
            </a:rPr>
            <a:t>i</a:t>
          </a:r>
          <a:r>
            <a:rPr lang="en-US" dirty="0">
              <a:latin typeface="Calibri" panose="020F0502020204030204" pitchFamily="34" charset="0"/>
            </a:rPr>
            <a:t> </a:t>
          </a:r>
          <a:r>
            <a:rPr lang="en-US" dirty="0" err="1">
              <a:latin typeface="Calibri" panose="020F0502020204030204" pitchFamily="34" charset="0"/>
            </a:rPr>
            <a:t>ddisgyblion</a:t>
          </a:r>
          <a:endParaRPr lang="en-US" dirty="0">
            <a:latin typeface="Calibri" panose="020F0502020204030204" pitchFamily="34" charset="0"/>
          </a:endParaRPr>
        </a:p>
      </dgm:t>
    </dgm:pt>
    <dgm:pt modelId="{0302D171-A5CB-4E9F-8E4E-9B45F6EFAE4E}" type="parTrans" cxnId="{62CE3E85-9145-4FB2-B4C7-B870FABC8F65}">
      <dgm:prSet/>
      <dgm:spPr/>
      <dgm:t>
        <a:bodyPr/>
        <a:lstStyle/>
        <a:p>
          <a:endParaRPr lang="en-US"/>
        </a:p>
      </dgm:t>
    </dgm:pt>
    <dgm:pt modelId="{B8527400-95E1-4F57-98F7-0F02AD672523}" type="sibTrans" cxnId="{62CE3E85-9145-4FB2-B4C7-B870FABC8F65}">
      <dgm:prSet/>
      <dgm:spPr/>
      <dgm:t>
        <a:bodyPr/>
        <a:lstStyle/>
        <a:p>
          <a:endParaRPr lang="en-US"/>
        </a:p>
      </dgm:t>
    </dgm:pt>
    <dgm:pt modelId="{ED87A273-68DB-4FE4-A65F-234E31A06B08}" type="pres">
      <dgm:prSet presAssocID="{310B373A-A6DB-45F4-B259-CF6BFDE27CF6}" presName="linearFlow" presStyleCnt="0">
        <dgm:presLayoutVars>
          <dgm:dir/>
          <dgm:resizeHandles val="exact"/>
        </dgm:presLayoutVars>
      </dgm:prSet>
      <dgm:spPr/>
    </dgm:pt>
    <dgm:pt modelId="{04042CC9-EB6B-4A3C-999A-5F7B8D271F51}" type="pres">
      <dgm:prSet presAssocID="{B14BB2AF-9CD7-4FA4-8B4D-47DA29FCD64F}" presName="composite" presStyleCnt="0"/>
      <dgm:spPr/>
    </dgm:pt>
    <dgm:pt modelId="{8123A01A-8E31-4FD7-AF00-A37ADCAAF061}" type="pres">
      <dgm:prSet presAssocID="{B14BB2AF-9CD7-4FA4-8B4D-47DA29FCD64F}" presName="imgShp" presStyleLbl="fgImgPlace1" presStyleIdx="0" presStyleCnt="4"/>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18000" r="-18000"/>
          </a:stretch>
        </a:blipFill>
      </dgm:spPr>
    </dgm:pt>
    <dgm:pt modelId="{A46C3CC7-7A7A-4A7C-9A43-5DEF88BE63C6}" type="pres">
      <dgm:prSet presAssocID="{B14BB2AF-9CD7-4FA4-8B4D-47DA29FCD64F}" presName="txShp" presStyleLbl="node1" presStyleIdx="0" presStyleCnt="4">
        <dgm:presLayoutVars>
          <dgm:bulletEnabled val="1"/>
        </dgm:presLayoutVars>
      </dgm:prSet>
      <dgm:spPr/>
    </dgm:pt>
    <dgm:pt modelId="{7C19BAD5-B2EE-4526-8253-D2A049BF58E4}" type="pres">
      <dgm:prSet presAssocID="{C6D7EFAF-C5D9-48EB-9F26-036088BA1AA5}" presName="spacing" presStyleCnt="0"/>
      <dgm:spPr/>
    </dgm:pt>
    <dgm:pt modelId="{D1CA70CE-10D2-4BFB-B5E4-D36B0B5C05BF}" type="pres">
      <dgm:prSet presAssocID="{F609C5EF-4511-4E8A-B232-3DC959DC37F6}" presName="composite" presStyleCnt="0"/>
      <dgm:spPr/>
    </dgm:pt>
    <dgm:pt modelId="{A4039D41-391E-43BC-BC88-76AC9F6E207A}" type="pres">
      <dgm:prSet presAssocID="{F609C5EF-4511-4E8A-B232-3DC959DC37F6}" presName="imgShp" presStyleLbl="fgImgPlace1" presStyleIdx="1" presStyleCnt="4" custLinFactNeighborX="-6049" custLinFactNeighborY="-127"/>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t="-9000" b="-9000"/>
          </a:stretch>
        </a:blipFill>
      </dgm:spPr>
    </dgm:pt>
    <dgm:pt modelId="{5D6D2C86-47D3-41AB-A616-15ECA2A0FF8E}" type="pres">
      <dgm:prSet presAssocID="{F609C5EF-4511-4E8A-B232-3DC959DC37F6}" presName="txShp" presStyleLbl="node1" presStyleIdx="1" presStyleCnt="4">
        <dgm:presLayoutVars>
          <dgm:bulletEnabled val="1"/>
        </dgm:presLayoutVars>
      </dgm:prSet>
      <dgm:spPr/>
    </dgm:pt>
    <dgm:pt modelId="{8DE55A55-548D-493B-A683-DD1BB3ECE33E}" type="pres">
      <dgm:prSet presAssocID="{3A403591-D132-4315-8135-305EB8208784}" presName="spacing" presStyleCnt="0"/>
      <dgm:spPr/>
    </dgm:pt>
    <dgm:pt modelId="{C8057416-2ADD-494C-9127-150FB9D5AE78}" type="pres">
      <dgm:prSet presAssocID="{3756921A-2D85-404F-AC79-2EE0D837AC00}" presName="composite" presStyleCnt="0"/>
      <dgm:spPr/>
    </dgm:pt>
    <dgm:pt modelId="{D4CEB3BB-F314-4EAE-970E-9B40F4515438}" type="pres">
      <dgm:prSet presAssocID="{3756921A-2D85-404F-AC79-2EE0D837AC00}" presName="imgShp"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pt>
    <dgm:pt modelId="{805EB603-E2D9-4B2B-AB57-3115A2F114BB}" type="pres">
      <dgm:prSet presAssocID="{3756921A-2D85-404F-AC79-2EE0D837AC00}" presName="txShp" presStyleLbl="node1" presStyleIdx="2" presStyleCnt="4">
        <dgm:presLayoutVars>
          <dgm:bulletEnabled val="1"/>
        </dgm:presLayoutVars>
      </dgm:prSet>
      <dgm:spPr/>
    </dgm:pt>
    <dgm:pt modelId="{9D6A4ACC-D5B8-4D70-9034-FB770B631D03}" type="pres">
      <dgm:prSet presAssocID="{BB5F6B59-F088-4849-B8A6-FD323D31CB1C}" presName="spacing" presStyleCnt="0"/>
      <dgm:spPr/>
    </dgm:pt>
    <dgm:pt modelId="{D216948B-5450-4CB4-9918-57DF830F8F45}" type="pres">
      <dgm:prSet presAssocID="{69167E04-53BE-4D9A-814F-A41A27608546}" presName="composite" presStyleCnt="0"/>
      <dgm:spPr/>
    </dgm:pt>
    <dgm:pt modelId="{37299EE5-4AE9-4D5B-A1D8-89828CC3937B}" type="pres">
      <dgm:prSet presAssocID="{69167E04-53BE-4D9A-814F-A41A27608546}" presName="imgShp" presStyleLbl="fgImgPlace1" presStyleIdx="3" presStyleCnt="4"/>
      <dgm:spPr>
        <a:blipFill>
          <a:blip xmlns:r="http://schemas.openxmlformats.org/officeDocument/2006/relationships" r:embed="rId4" cstate="print">
            <a:extLst>
              <a:ext uri="{28A0092B-C50C-407E-A947-70E740481C1C}">
                <a14:useLocalDpi xmlns:a14="http://schemas.microsoft.com/office/drawing/2010/main" val="0"/>
              </a:ext>
            </a:extLst>
          </a:blip>
          <a:srcRect/>
          <a:stretch>
            <a:fillRect l="-17000" r="-17000"/>
          </a:stretch>
        </a:blipFill>
      </dgm:spPr>
    </dgm:pt>
    <dgm:pt modelId="{5AC52F27-8488-46A3-85D0-DA366B48DD46}" type="pres">
      <dgm:prSet presAssocID="{69167E04-53BE-4D9A-814F-A41A27608546}" presName="txShp" presStyleLbl="node1" presStyleIdx="3" presStyleCnt="4">
        <dgm:presLayoutVars>
          <dgm:bulletEnabled val="1"/>
        </dgm:presLayoutVars>
      </dgm:prSet>
      <dgm:spPr/>
    </dgm:pt>
  </dgm:ptLst>
  <dgm:cxnLst>
    <dgm:cxn modelId="{D68F0135-205A-4101-9054-DE4F25BC0B54}" type="presOf" srcId="{310B373A-A6DB-45F4-B259-CF6BFDE27CF6}" destId="{ED87A273-68DB-4FE4-A65F-234E31A06B08}" srcOrd="0" destOrd="0" presId="urn:microsoft.com/office/officeart/2005/8/layout/vList3"/>
    <dgm:cxn modelId="{1EAA1E35-BBDA-4E2A-81D5-B7F6E5A51E53}" srcId="{310B373A-A6DB-45F4-B259-CF6BFDE27CF6}" destId="{F609C5EF-4511-4E8A-B232-3DC959DC37F6}" srcOrd="1" destOrd="0" parTransId="{7E8B4B38-16F0-4DBD-A0CE-BA9B02C3EAC1}" sibTransId="{3A403591-D132-4315-8135-305EB8208784}"/>
    <dgm:cxn modelId="{3D284660-351A-4E92-82D7-4BCA616B27EB}" type="presOf" srcId="{3756921A-2D85-404F-AC79-2EE0D837AC00}" destId="{805EB603-E2D9-4B2B-AB57-3115A2F114BB}" srcOrd="0" destOrd="0" presId="urn:microsoft.com/office/officeart/2005/8/layout/vList3"/>
    <dgm:cxn modelId="{B178A941-5995-487E-AC31-08BCCFE96776}" type="presOf" srcId="{F609C5EF-4511-4E8A-B232-3DC959DC37F6}" destId="{5D6D2C86-47D3-41AB-A616-15ECA2A0FF8E}" srcOrd="0" destOrd="0" presId="urn:microsoft.com/office/officeart/2005/8/layout/vList3"/>
    <dgm:cxn modelId="{1647AB4A-1419-4BFE-B09C-AEAAA27C3BB3}" srcId="{310B373A-A6DB-45F4-B259-CF6BFDE27CF6}" destId="{B14BB2AF-9CD7-4FA4-8B4D-47DA29FCD64F}" srcOrd="0" destOrd="0" parTransId="{E802DC0F-2D1D-4000-AFB4-0D9F2A8EE746}" sibTransId="{C6D7EFAF-C5D9-48EB-9F26-036088BA1AA5}"/>
    <dgm:cxn modelId="{FFC98772-6C20-4B86-914A-C617B1B57AA8}" type="presOf" srcId="{69167E04-53BE-4D9A-814F-A41A27608546}" destId="{5AC52F27-8488-46A3-85D0-DA366B48DD46}" srcOrd="0" destOrd="0" presId="urn:microsoft.com/office/officeart/2005/8/layout/vList3"/>
    <dgm:cxn modelId="{0C602774-0365-472C-B6E3-1DC71FC5690C}" type="presOf" srcId="{B14BB2AF-9CD7-4FA4-8B4D-47DA29FCD64F}" destId="{A46C3CC7-7A7A-4A7C-9A43-5DEF88BE63C6}" srcOrd="0" destOrd="0" presId="urn:microsoft.com/office/officeart/2005/8/layout/vList3"/>
    <dgm:cxn modelId="{62CE3E85-9145-4FB2-B4C7-B870FABC8F65}" srcId="{310B373A-A6DB-45F4-B259-CF6BFDE27CF6}" destId="{69167E04-53BE-4D9A-814F-A41A27608546}" srcOrd="3" destOrd="0" parTransId="{0302D171-A5CB-4E9F-8E4E-9B45F6EFAE4E}" sibTransId="{B8527400-95E1-4F57-98F7-0F02AD672523}"/>
    <dgm:cxn modelId="{0F16BAC8-0210-45BB-BF15-06D58F56FC65}" srcId="{310B373A-A6DB-45F4-B259-CF6BFDE27CF6}" destId="{3756921A-2D85-404F-AC79-2EE0D837AC00}" srcOrd="2" destOrd="0" parTransId="{CE43C7FC-2663-4FE0-ABED-4534ADFC5F71}" sibTransId="{BB5F6B59-F088-4849-B8A6-FD323D31CB1C}"/>
    <dgm:cxn modelId="{266F93B8-F5FD-4124-8477-6B6FE3F37039}" type="presParOf" srcId="{ED87A273-68DB-4FE4-A65F-234E31A06B08}" destId="{04042CC9-EB6B-4A3C-999A-5F7B8D271F51}" srcOrd="0" destOrd="0" presId="urn:microsoft.com/office/officeart/2005/8/layout/vList3"/>
    <dgm:cxn modelId="{6A854D0A-9611-4042-B44A-36A53371F2E1}" type="presParOf" srcId="{04042CC9-EB6B-4A3C-999A-5F7B8D271F51}" destId="{8123A01A-8E31-4FD7-AF00-A37ADCAAF061}" srcOrd="0" destOrd="0" presId="urn:microsoft.com/office/officeart/2005/8/layout/vList3"/>
    <dgm:cxn modelId="{78AD919A-3FC9-4B59-B988-331693D95BEE}" type="presParOf" srcId="{04042CC9-EB6B-4A3C-999A-5F7B8D271F51}" destId="{A46C3CC7-7A7A-4A7C-9A43-5DEF88BE63C6}" srcOrd="1" destOrd="0" presId="urn:microsoft.com/office/officeart/2005/8/layout/vList3"/>
    <dgm:cxn modelId="{E7A428FA-8188-4F72-9515-C5DBE98829C1}" type="presParOf" srcId="{ED87A273-68DB-4FE4-A65F-234E31A06B08}" destId="{7C19BAD5-B2EE-4526-8253-D2A049BF58E4}" srcOrd="1" destOrd="0" presId="urn:microsoft.com/office/officeart/2005/8/layout/vList3"/>
    <dgm:cxn modelId="{A5A5C56D-6C01-4C4E-B309-57E758909431}" type="presParOf" srcId="{ED87A273-68DB-4FE4-A65F-234E31A06B08}" destId="{D1CA70CE-10D2-4BFB-B5E4-D36B0B5C05BF}" srcOrd="2" destOrd="0" presId="urn:microsoft.com/office/officeart/2005/8/layout/vList3"/>
    <dgm:cxn modelId="{479426F4-A497-4D7E-BCDB-569A628B2E9F}" type="presParOf" srcId="{D1CA70CE-10D2-4BFB-B5E4-D36B0B5C05BF}" destId="{A4039D41-391E-43BC-BC88-76AC9F6E207A}" srcOrd="0" destOrd="0" presId="urn:microsoft.com/office/officeart/2005/8/layout/vList3"/>
    <dgm:cxn modelId="{C061C021-2FB3-436C-88F4-71A452E50DD2}" type="presParOf" srcId="{D1CA70CE-10D2-4BFB-B5E4-D36B0B5C05BF}" destId="{5D6D2C86-47D3-41AB-A616-15ECA2A0FF8E}" srcOrd="1" destOrd="0" presId="urn:microsoft.com/office/officeart/2005/8/layout/vList3"/>
    <dgm:cxn modelId="{3CAFC190-3EF2-4707-9EDD-AC4CE8A7016A}" type="presParOf" srcId="{ED87A273-68DB-4FE4-A65F-234E31A06B08}" destId="{8DE55A55-548D-493B-A683-DD1BB3ECE33E}" srcOrd="3" destOrd="0" presId="urn:microsoft.com/office/officeart/2005/8/layout/vList3"/>
    <dgm:cxn modelId="{B5756861-8C7F-444E-8931-FD7F42B39A36}" type="presParOf" srcId="{ED87A273-68DB-4FE4-A65F-234E31A06B08}" destId="{C8057416-2ADD-494C-9127-150FB9D5AE78}" srcOrd="4" destOrd="0" presId="urn:microsoft.com/office/officeart/2005/8/layout/vList3"/>
    <dgm:cxn modelId="{83C6A8D7-4DFC-4DDE-8430-F14167555335}" type="presParOf" srcId="{C8057416-2ADD-494C-9127-150FB9D5AE78}" destId="{D4CEB3BB-F314-4EAE-970E-9B40F4515438}" srcOrd="0" destOrd="0" presId="urn:microsoft.com/office/officeart/2005/8/layout/vList3"/>
    <dgm:cxn modelId="{631A0D11-293E-4878-A83D-02B092C95F9D}" type="presParOf" srcId="{C8057416-2ADD-494C-9127-150FB9D5AE78}" destId="{805EB603-E2D9-4B2B-AB57-3115A2F114BB}" srcOrd="1" destOrd="0" presId="urn:microsoft.com/office/officeart/2005/8/layout/vList3"/>
    <dgm:cxn modelId="{5737AC99-EC77-4B5B-A888-47779ED3145F}" type="presParOf" srcId="{ED87A273-68DB-4FE4-A65F-234E31A06B08}" destId="{9D6A4ACC-D5B8-4D70-9034-FB770B631D03}" srcOrd="5" destOrd="0" presId="urn:microsoft.com/office/officeart/2005/8/layout/vList3"/>
    <dgm:cxn modelId="{459C8B72-7D38-42C2-9EE6-0E7FDCF3A322}" type="presParOf" srcId="{ED87A273-68DB-4FE4-A65F-234E31A06B08}" destId="{D216948B-5450-4CB4-9918-57DF830F8F45}" srcOrd="6" destOrd="0" presId="urn:microsoft.com/office/officeart/2005/8/layout/vList3"/>
    <dgm:cxn modelId="{AC7FFF4E-1F82-45A5-9920-A1D26A4F66F9}" type="presParOf" srcId="{D216948B-5450-4CB4-9918-57DF830F8F45}" destId="{37299EE5-4AE9-4D5B-A1D8-89828CC3937B}" srcOrd="0" destOrd="0" presId="urn:microsoft.com/office/officeart/2005/8/layout/vList3"/>
    <dgm:cxn modelId="{61CE5419-9F5D-492B-8E1F-79DCF1FB309F}" type="presParOf" srcId="{D216948B-5450-4CB4-9918-57DF830F8F45}" destId="{5AC52F27-8488-46A3-85D0-DA366B48DD46}"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1FA5ED-C58D-4A73-9141-FB9AFAB843F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F5F7BA7-A832-4C72-BE34-07C0F4887C81}">
      <dgm:prSet phldrT="[Text]"/>
      <dgm:spPr/>
      <dgm:t>
        <a:bodyPr/>
        <a:lstStyle/>
        <a:p>
          <a:r>
            <a:rPr lang="en-US" dirty="0" err="1">
              <a:latin typeface="Calibri" panose="020F0502020204030204" pitchFamily="34" charset="0"/>
            </a:rPr>
            <a:t>Lefel</a:t>
          </a:r>
          <a:r>
            <a:rPr lang="en-US" dirty="0">
              <a:latin typeface="Calibri" panose="020F0502020204030204" pitchFamily="34" charset="0"/>
            </a:rPr>
            <a:t> 7 </a:t>
          </a:r>
          <a:r>
            <a:rPr lang="en-US" dirty="0" err="1">
              <a:latin typeface="Calibri" panose="020F0502020204030204" pitchFamily="34" charset="0"/>
            </a:rPr>
            <a:t>Gwyddoniaeth</a:t>
          </a:r>
          <a:r>
            <a:rPr lang="en-US" dirty="0">
              <a:latin typeface="Calibri" panose="020F0502020204030204" pitchFamily="34" charset="0"/>
            </a:rPr>
            <a:t> CA3</a:t>
          </a:r>
        </a:p>
      </dgm:t>
    </dgm:pt>
    <dgm:pt modelId="{206F2FF5-EBE0-4173-916E-22EA5978E433}" type="parTrans" cxnId="{5BC3B4D2-08B3-4F70-B717-020A37A91F7A}">
      <dgm:prSet/>
      <dgm:spPr/>
      <dgm:t>
        <a:bodyPr/>
        <a:lstStyle/>
        <a:p>
          <a:endParaRPr lang="en-US"/>
        </a:p>
      </dgm:t>
    </dgm:pt>
    <dgm:pt modelId="{2BA53E2D-262D-4ADE-9707-8F01068C4F42}" type="sibTrans" cxnId="{5BC3B4D2-08B3-4F70-B717-020A37A91F7A}">
      <dgm:prSet/>
      <dgm:spPr/>
      <dgm:t>
        <a:bodyPr/>
        <a:lstStyle/>
        <a:p>
          <a:endParaRPr lang="en-US"/>
        </a:p>
      </dgm:t>
    </dgm:pt>
    <dgm:pt modelId="{203C415D-2442-4B6B-89A4-4A18605D1E30}">
      <dgm:prSet phldrT="[Text]"/>
      <dgm:spPr/>
      <dgm:t>
        <a:bodyPr/>
        <a:lstStyle/>
        <a:p>
          <a:r>
            <a:rPr lang="en-US" dirty="0" err="1">
              <a:latin typeface="Calibri" panose="020F0502020204030204" pitchFamily="34" charset="0"/>
            </a:rPr>
            <a:t>Gradd</a:t>
          </a:r>
          <a:r>
            <a:rPr lang="en-US" dirty="0">
              <a:latin typeface="Calibri" panose="020F0502020204030204" pitchFamily="34" charset="0"/>
            </a:rPr>
            <a:t> B TGAU </a:t>
          </a:r>
          <a:r>
            <a:rPr lang="en-US" dirty="0" err="1">
              <a:latin typeface="Calibri" panose="020F0502020204030204" pitchFamily="34" charset="0"/>
            </a:rPr>
            <a:t>Celf</a:t>
          </a:r>
          <a:endParaRPr lang="en-US" dirty="0">
            <a:latin typeface="Calibri" panose="020F0502020204030204" pitchFamily="34" charset="0"/>
          </a:endParaRPr>
        </a:p>
      </dgm:t>
    </dgm:pt>
    <dgm:pt modelId="{18540C19-90B5-466D-899C-C3502959021D}" type="parTrans" cxnId="{B061EBBB-B387-4C93-A82E-6EE0A9E265E0}">
      <dgm:prSet/>
      <dgm:spPr/>
      <dgm:t>
        <a:bodyPr/>
        <a:lstStyle/>
        <a:p>
          <a:endParaRPr lang="en-US"/>
        </a:p>
      </dgm:t>
    </dgm:pt>
    <dgm:pt modelId="{63B4137C-68ED-4DD9-AC5F-3FA29BD8F452}" type="sibTrans" cxnId="{B061EBBB-B387-4C93-A82E-6EE0A9E265E0}">
      <dgm:prSet/>
      <dgm:spPr/>
      <dgm:t>
        <a:bodyPr/>
        <a:lstStyle/>
        <a:p>
          <a:endParaRPr lang="en-US"/>
        </a:p>
      </dgm:t>
    </dgm:pt>
    <dgm:pt modelId="{17F84EB1-D712-4816-93E0-1282FB6CF684}">
      <dgm:prSet phldrT="[Text]"/>
      <dgm:spPr/>
      <dgm:t>
        <a:bodyPr/>
        <a:lstStyle/>
        <a:p>
          <a:r>
            <a:rPr lang="en-US" dirty="0" err="1">
              <a:latin typeface="Calibri" panose="020F0502020204030204" pitchFamily="34" charset="0"/>
            </a:rPr>
            <a:t>Adroddiad</a:t>
          </a:r>
          <a:r>
            <a:rPr lang="en-US" dirty="0">
              <a:latin typeface="Calibri" panose="020F0502020204030204" pitchFamily="34" charset="0"/>
            </a:rPr>
            <a:t> </a:t>
          </a:r>
          <a:r>
            <a:rPr lang="en-US" dirty="0" err="1">
              <a:latin typeface="Calibri" panose="020F0502020204030204" pitchFamily="34" charset="0"/>
            </a:rPr>
            <a:t>diwedd</a:t>
          </a:r>
          <a:r>
            <a:rPr lang="en-US" dirty="0">
              <a:latin typeface="Calibri" panose="020F0502020204030204" pitchFamily="34" charset="0"/>
            </a:rPr>
            <a:t> </a:t>
          </a:r>
          <a:r>
            <a:rPr lang="en-US" dirty="0" err="1">
              <a:latin typeface="Calibri" panose="020F0502020204030204" pitchFamily="34" charset="0"/>
            </a:rPr>
            <a:t>blwyddyn</a:t>
          </a:r>
          <a:r>
            <a:rPr lang="en-US" dirty="0">
              <a:latin typeface="Calibri" panose="020F0502020204030204" pitchFamily="34" charset="0"/>
            </a:rPr>
            <a:t> 8</a:t>
          </a:r>
        </a:p>
      </dgm:t>
    </dgm:pt>
    <dgm:pt modelId="{7730C50B-E20C-46DD-BD96-6EF321816CAF}" type="parTrans" cxnId="{6140341E-4A82-4F44-840A-6BEB6B5BDFAE}">
      <dgm:prSet/>
      <dgm:spPr/>
      <dgm:t>
        <a:bodyPr/>
        <a:lstStyle/>
        <a:p>
          <a:endParaRPr lang="en-US"/>
        </a:p>
      </dgm:t>
    </dgm:pt>
    <dgm:pt modelId="{862668B9-9B3E-46AA-86DA-F339996C9FD3}" type="sibTrans" cxnId="{6140341E-4A82-4F44-840A-6BEB6B5BDFAE}">
      <dgm:prSet/>
      <dgm:spPr/>
      <dgm:t>
        <a:bodyPr/>
        <a:lstStyle/>
        <a:p>
          <a:endParaRPr lang="en-US"/>
        </a:p>
      </dgm:t>
    </dgm:pt>
    <dgm:pt modelId="{1C5F1337-4558-46A5-B4B1-B717E8C4329D}">
      <dgm:prSet phldrT="[Text]"/>
      <dgm:spPr/>
      <dgm:t>
        <a:bodyPr/>
        <a:lstStyle/>
        <a:p>
          <a:r>
            <a:rPr lang="en-US" dirty="0" err="1">
              <a:latin typeface="Calibri" panose="020F0502020204030204" pitchFamily="34" charset="0"/>
            </a:rPr>
            <a:t>Llwyddo</a:t>
          </a:r>
          <a:r>
            <a:rPr lang="en-US" dirty="0">
              <a:latin typeface="Calibri" panose="020F0502020204030204" pitchFamily="34" charset="0"/>
            </a:rPr>
            <a:t> – Y </a:t>
          </a:r>
          <a:r>
            <a:rPr lang="en-US" dirty="0" err="1">
              <a:latin typeface="Calibri" panose="020F0502020204030204" pitchFamily="34" charset="0"/>
            </a:rPr>
            <a:t>Fagloriaeth</a:t>
          </a:r>
          <a:r>
            <a:rPr lang="en-US" dirty="0">
              <a:latin typeface="Calibri" panose="020F0502020204030204" pitchFamily="34" charset="0"/>
            </a:rPr>
            <a:t> </a:t>
          </a:r>
          <a:r>
            <a:rPr lang="en-US" dirty="0" err="1">
              <a:latin typeface="Calibri" panose="020F0502020204030204" pitchFamily="34" charset="0"/>
            </a:rPr>
            <a:t>Gymreig</a:t>
          </a:r>
          <a:endParaRPr lang="en-US" dirty="0">
            <a:latin typeface="Calibri" panose="020F0502020204030204" pitchFamily="34" charset="0"/>
          </a:endParaRPr>
        </a:p>
      </dgm:t>
    </dgm:pt>
    <dgm:pt modelId="{956C65A0-B218-46EB-885C-65432BC8DEFE}" type="parTrans" cxnId="{8D2C0873-8F81-4D62-8731-FF497CCE8DAC}">
      <dgm:prSet/>
      <dgm:spPr/>
      <dgm:t>
        <a:bodyPr/>
        <a:lstStyle/>
        <a:p>
          <a:endParaRPr lang="en-US"/>
        </a:p>
      </dgm:t>
    </dgm:pt>
    <dgm:pt modelId="{B8811885-96BD-4A3A-8E98-60B93CD26135}" type="sibTrans" cxnId="{8D2C0873-8F81-4D62-8731-FF497CCE8DAC}">
      <dgm:prSet/>
      <dgm:spPr/>
      <dgm:t>
        <a:bodyPr/>
        <a:lstStyle/>
        <a:p>
          <a:endParaRPr lang="en-US"/>
        </a:p>
      </dgm:t>
    </dgm:pt>
    <dgm:pt modelId="{78C86B1F-0FF6-47DC-9AED-F450A18F30EC}">
      <dgm:prSet phldrT="[Text]"/>
      <dgm:spPr/>
      <dgm:t>
        <a:bodyPr/>
        <a:lstStyle/>
        <a:p>
          <a:r>
            <a:rPr lang="en-US" dirty="0" err="1">
              <a:latin typeface="Calibri" panose="020F0502020204030204" pitchFamily="34" charset="0"/>
            </a:rPr>
            <a:t>Sgôr</a:t>
          </a:r>
          <a:r>
            <a:rPr lang="en-US" dirty="0">
              <a:latin typeface="Calibri" panose="020F0502020204030204" pitchFamily="34" charset="0"/>
            </a:rPr>
            <a:t> </a:t>
          </a:r>
          <a:r>
            <a:rPr lang="en-US" dirty="0" err="1">
              <a:latin typeface="Calibri" panose="020F0502020204030204" pitchFamily="34" charset="0"/>
            </a:rPr>
            <a:t>safonedig</a:t>
          </a:r>
          <a:r>
            <a:rPr lang="en-US" dirty="0">
              <a:latin typeface="Calibri" panose="020F0502020204030204" pitchFamily="34" charset="0"/>
            </a:rPr>
            <a:t> 108 </a:t>
          </a:r>
          <a:r>
            <a:rPr lang="en-US" dirty="0" err="1">
              <a:latin typeface="Calibri" panose="020F0502020204030204" pitchFamily="34" charset="0"/>
            </a:rPr>
            <a:t>Rhifedd</a:t>
          </a:r>
          <a:endParaRPr lang="en-US" dirty="0">
            <a:latin typeface="Calibri" panose="020F0502020204030204" pitchFamily="34" charset="0"/>
          </a:endParaRPr>
        </a:p>
      </dgm:t>
    </dgm:pt>
    <dgm:pt modelId="{89241A1B-6D26-4A76-86B1-54578CF4A680}" type="parTrans" cxnId="{F92712EE-519E-430C-BC40-4CF7739D74AD}">
      <dgm:prSet/>
      <dgm:spPr/>
      <dgm:t>
        <a:bodyPr/>
        <a:lstStyle/>
        <a:p>
          <a:endParaRPr lang="en-US"/>
        </a:p>
      </dgm:t>
    </dgm:pt>
    <dgm:pt modelId="{A6349D72-CB8D-46D1-A0E3-11745D04876D}" type="sibTrans" cxnId="{F92712EE-519E-430C-BC40-4CF7739D74AD}">
      <dgm:prSet/>
      <dgm:spPr/>
      <dgm:t>
        <a:bodyPr/>
        <a:lstStyle/>
        <a:p>
          <a:endParaRPr lang="en-US"/>
        </a:p>
      </dgm:t>
    </dgm:pt>
    <dgm:pt modelId="{A610002F-0199-4F0B-9F8A-C9D9DF965ACF}">
      <dgm:prSet phldrT="[Text]"/>
      <dgm:spPr/>
      <dgm:t>
        <a:bodyPr/>
        <a:lstStyle/>
        <a:p>
          <a:r>
            <a:rPr lang="en-US" dirty="0">
              <a:latin typeface="Calibri" panose="020F0502020204030204" pitchFamily="34" charset="0"/>
            </a:rPr>
            <a:t>7/10 </a:t>
          </a:r>
          <a:r>
            <a:rPr lang="en-US" dirty="0" err="1">
              <a:latin typeface="Calibri" panose="020F0502020204030204" pitchFamily="34" charset="0"/>
            </a:rPr>
            <a:t>prawf</a:t>
          </a:r>
          <a:r>
            <a:rPr lang="en-US" dirty="0">
              <a:latin typeface="Calibri" panose="020F0502020204030204" pitchFamily="34" charset="0"/>
            </a:rPr>
            <a:t> </a:t>
          </a:r>
          <a:r>
            <a:rPr lang="en-US" dirty="0" err="1">
              <a:latin typeface="Calibri" panose="020F0502020204030204" pitchFamily="34" charset="0"/>
            </a:rPr>
            <a:t>sillafu</a:t>
          </a:r>
          <a:endParaRPr lang="en-US" dirty="0">
            <a:latin typeface="Calibri" panose="020F0502020204030204" pitchFamily="34" charset="0"/>
          </a:endParaRPr>
        </a:p>
      </dgm:t>
    </dgm:pt>
    <dgm:pt modelId="{B8ED719C-F815-4F71-B3A6-2EDE7CE0BBCE}" type="parTrans" cxnId="{8578D694-3F98-4894-AB4D-4EEAAEC99DFF}">
      <dgm:prSet/>
      <dgm:spPr/>
      <dgm:t>
        <a:bodyPr/>
        <a:lstStyle/>
        <a:p>
          <a:endParaRPr lang="en-US"/>
        </a:p>
      </dgm:t>
    </dgm:pt>
    <dgm:pt modelId="{68337DC2-9781-4FEE-9426-AB49C0DC8774}" type="sibTrans" cxnId="{8578D694-3F98-4894-AB4D-4EEAAEC99DFF}">
      <dgm:prSet/>
      <dgm:spPr/>
      <dgm:t>
        <a:bodyPr/>
        <a:lstStyle/>
        <a:p>
          <a:endParaRPr lang="en-US"/>
        </a:p>
      </dgm:t>
    </dgm:pt>
    <dgm:pt modelId="{37156FBD-C3F2-4AAE-B64E-5E5D387B583F}" type="pres">
      <dgm:prSet presAssocID="{6D1FA5ED-C58D-4A73-9141-FB9AFAB843F6}" presName="diagram" presStyleCnt="0">
        <dgm:presLayoutVars>
          <dgm:dir/>
          <dgm:resizeHandles val="exact"/>
        </dgm:presLayoutVars>
      </dgm:prSet>
      <dgm:spPr/>
    </dgm:pt>
    <dgm:pt modelId="{978CD990-A090-47D1-A316-3C540AFE7AC1}" type="pres">
      <dgm:prSet presAssocID="{0F5F7BA7-A832-4C72-BE34-07C0F4887C81}" presName="node" presStyleLbl="node1" presStyleIdx="0" presStyleCnt="6">
        <dgm:presLayoutVars>
          <dgm:bulletEnabled val="1"/>
        </dgm:presLayoutVars>
      </dgm:prSet>
      <dgm:spPr/>
    </dgm:pt>
    <dgm:pt modelId="{99C8F955-2B5B-4B3A-96C4-A83235B57057}" type="pres">
      <dgm:prSet presAssocID="{2BA53E2D-262D-4ADE-9707-8F01068C4F42}" presName="sibTrans" presStyleCnt="0"/>
      <dgm:spPr/>
    </dgm:pt>
    <dgm:pt modelId="{062BF6BB-6A15-4E54-9E02-AB8EA5118ED7}" type="pres">
      <dgm:prSet presAssocID="{203C415D-2442-4B6B-89A4-4A18605D1E30}" presName="node" presStyleLbl="node1" presStyleIdx="1" presStyleCnt="6">
        <dgm:presLayoutVars>
          <dgm:bulletEnabled val="1"/>
        </dgm:presLayoutVars>
      </dgm:prSet>
      <dgm:spPr/>
    </dgm:pt>
    <dgm:pt modelId="{0E5BBD99-6D3F-453C-88B3-E598898C95F7}" type="pres">
      <dgm:prSet presAssocID="{63B4137C-68ED-4DD9-AC5F-3FA29BD8F452}" presName="sibTrans" presStyleCnt="0"/>
      <dgm:spPr/>
    </dgm:pt>
    <dgm:pt modelId="{634F19F5-3768-4FE9-B0F8-43CC4BF78628}" type="pres">
      <dgm:prSet presAssocID="{17F84EB1-D712-4816-93E0-1282FB6CF684}" presName="node" presStyleLbl="node1" presStyleIdx="2" presStyleCnt="6">
        <dgm:presLayoutVars>
          <dgm:bulletEnabled val="1"/>
        </dgm:presLayoutVars>
      </dgm:prSet>
      <dgm:spPr/>
    </dgm:pt>
    <dgm:pt modelId="{02625463-DCA7-4FCF-979A-FDA7A93CFA05}" type="pres">
      <dgm:prSet presAssocID="{862668B9-9B3E-46AA-86DA-F339996C9FD3}" presName="sibTrans" presStyleCnt="0"/>
      <dgm:spPr/>
    </dgm:pt>
    <dgm:pt modelId="{788917ED-7C58-4DE9-9DA2-F69D14CB565A}" type="pres">
      <dgm:prSet presAssocID="{1C5F1337-4558-46A5-B4B1-B717E8C4329D}" presName="node" presStyleLbl="node1" presStyleIdx="3" presStyleCnt="6">
        <dgm:presLayoutVars>
          <dgm:bulletEnabled val="1"/>
        </dgm:presLayoutVars>
      </dgm:prSet>
      <dgm:spPr/>
    </dgm:pt>
    <dgm:pt modelId="{E36ABA74-0A5B-4908-9A96-D668199BBA4B}" type="pres">
      <dgm:prSet presAssocID="{B8811885-96BD-4A3A-8E98-60B93CD26135}" presName="sibTrans" presStyleCnt="0"/>
      <dgm:spPr/>
    </dgm:pt>
    <dgm:pt modelId="{D538BF5F-D4CC-414B-AAE9-70DD6596DF4A}" type="pres">
      <dgm:prSet presAssocID="{78C86B1F-0FF6-47DC-9AED-F450A18F30EC}" presName="node" presStyleLbl="node1" presStyleIdx="4" presStyleCnt="6">
        <dgm:presLayoutVars>
          <dgm:bulletEnabled val="1"/>
        </dgm:presLayoutVars>
      </dgm:prSet>
      <dgm:spPr/>
    </dgm:pt>
    <dgm:pt modelId="{13C5FD4F-D00C-4AC4-8172-6219C3F07025}" type="pres">
      <dgm:prSet presAssocID="{A6349D72-CB8D-46D1-A0E3-11745D04876D}" presName="sibTrans" presStyleCnt="0"/>
      <dgm:spPr/>
    </dgm:pt>
    <dgm:pt modelId="{55DC3C5E-62A5-405A-8E49-777A88326D89}" type="pres">
      <dgm:prSet presAssocID="{A610002F-0199-4F0B-9F8A-C9D9DF965ACF}" presName="node" presStyleLbl="node1" presStyleIdx="5" presStyleCnt="6">
        <dgm:presLayoutVars>
          <dgm:bulletEnabled val="1"/>
        </dgm:presLayoutVars>
      </dgm:prSet>
      <dgm:spPr/>
    </dgm:pt>
  </dgm:ptLst>
  <dgm:cxnLst>
    <dgm:cxn modelId="{9CA55418-14D7-4AA4-9201-F331ACD6793F}" type="presOf" srcId="{78C86B1F-0FF6-47DC-9AED-F450A18F30EC}" destId="{D538BF5F-D4CC-414B-AAE9-70DD6596DF4A}" srcOrd="0" destOrd="0" presId="urn:microsoft.com/office/officeart/2005/8/layout/default"/>
    <dgm:cxn modelId="{6140341E-4A82-4F44-840A-6BEB6B5BDFAE}" srcId="{6D1FA5ED-C58D-4A73-9141-FB9AFAB843F6}" destId="{17F84EB1-D712-4816-93E0-1282FB6CF684}" srcOrd="2" destOrd="0" parTransId="{7730C50B-E20C-46DD-BD96-6EF321816CAF}" sibTransId="{862668B9-9B3E-46AA-86DA-F339996C9FD3}"/>
    <dgm:cxn modelId="{6C59186F-F753-4EE7-9BD9-F39A0B4F26D2}" type="presOf" srcId="{0F5F7BA7-A832-4C72-BE34-07C0F4887C81}" destId="{978CD990-A090-47D1-A316-3C540AFE7AC1}" srcOrd="0" destOrd="0" presId="urn:microsoft.com/office/officeart/2005/8/layout/default"/>
    <dgm:cxn modelId="{8D2C0873-8F81-4D62-8731-FF497CCE8DAC}" srcId="{6D1FA5ED-C58D-4A73-9141-FB9AFAB843F6}" destId="{1C5F1337-4558-46A5-B4B1-B717E8C4329D}" srcOrd="3" destOrd="0" parTransId="{956C65A0-B218-46EB-885C-65432BC8DEFE}" sibTransId="{B8811885-96BD-4A3A-8E98-60B93CD26135}"/>
    <dgm:cxn modelId="{8578D694-3F98-4894-AB4D-4EEAAEC99DFF}" srcId="{6D1FA5ED-C58D-4A73-9141-FB9AFAB843F6}" destId="{A610002F-0199-4F0B-9F8A-C9D9DF965ACF}" srcOrd="5" destOrd="0" parTransId="{B8ED719C-F815-4F71-B3A6-2EDE7CE0BBCE}" sibTransId="{68337DC2-9781-4FEE-9426-AB49C0DC8774}"/>
    <dgm:cxn modelId="{822334A7-6FBE-4CDB-9F7B-46576ABA9F81}" type="presOf" srcId="{17F84EB1-D712-4816-93E0-1282FB6CF684}" destId="{634F19F5-3768-4FE9-B0F8-43CC4BF78628}" srcOrd="0" destOrd="0" presId="urn:microsoft.com/office/officeart/2005/8/layout/default"/>
    <dgm:cxn modelId="{B061EBBB-B387-4C93-A82E-6EE0A9E265E0}" srcId="{6D1FA5ED-C58D-4A73-9141-FB9AFAB843F6}" destId="{203C415D-2442-4B6B-89A4-4A18605D1E30}" srcOrd="1" destOrd="0" parTransId="{18540C19-90B5-466D-899C-C3502959021D}" sibTransId="{63B4137C-68ED-4DD9-AC5F-3FA29BD8F452}"/>
    <dgm:cxn modelId="{92F905CE-342A-4DA8-85AB-CA1123429569}" type="presOf" srcId="{1C5F1337-4558-46A5-B4B1-B717E8C4329D}" destId="{788917ED-7C58-4DE9-9DA2-F69D14CB565A}" srcOrd="0" destOrd="0" presId="urn:microsoft.com/office/officeart/2005/8/layout/default"/>
    <dgm:cxn modelId="{19BD8ED1-60B2-47DB-AFE2-FE24B6573203}" type="presOf" srcId="{6D1FA5ED-C58D-4A73-9141-FB9AFAB843F6}" destId="{37156FBD-C3F2-4AAE-B64E-5E5D387B583F}" srcOrd="0" destOrd="0" presId="urn:microsoft.com/office/officeart/2005/8/layout/default"/>
    <dgm:cxn modelId="{575B9DD1-4123-4EF3-BF43-16A56583D8E6}" type="presOf" srcId="{203C415D-2442-4B6B-89A4-4A18605D1E30}" destId="{062BF6BB-6A15-4E54-9E02-AB8EA5118ED7}" srcOrd="0" destOrd="0" presId="urn:microsoft.com/office/officeart/2005/8/layout/default"/>
    <dgm:cxn modelId="{5BC3B4D2-08B3-4F70-B717-020A37A91F7A}" srcId="{6D1FA5ED-C58D-4A73-9141-FB9AFAB843F6}" destId="{0F5F7BA7-A832-4C72-BE34-07C0F4887C81}" srcOrd="0" destOrd="0" parTransId="{206F2FF5-EBE0-4173-916E-22EA5978E433}" sibTransId="{2BA53E2D-262D-4ADE-9707-8F01068C4F42}"/>
    <dgm:cxn modelId="{B1EC25E0-7D8F-4498-B236-983D766F6F27}" type="presOf" srcId="{A610002F-0199-4F0B-9F8A-C9D9DF965ACF}" destId="{55DC3C5E-62A5-405A-8E49-777A88326D89}" srcOrd="0" destOrd="0" presId="urn:microsoft.com/office/officeart/2005/8/layout/default"/>
    <dgm:cxn modelId="{F92712EE-519E-430C-BC40-4CF7739D74AD}" srcId="{6D1FA5ED-C58D-4A73-9141-FB9AFAB843F6}" destId="{78C86B1F-0FF6-47DC-9AED-F450A18F30EC}" srcOrd="4" destOrd="0" parTransId="{89241A1B-6D26-4A76-86B1-54578CF4A680}" sibTransId="{A6349D72-CB8D-46D1-A0E3-11745D04876D}"/>
    <dgm:cxn modelId="{F29AEAE4-B985-4B47-8D7D-03168DF2FC2A}" type="presParOf" srcId="{37156FBD-C3F2-4AAE-B64E-5E5D387B583F}" destId="{978CD990-A090-47D1-A316-3C540AFE7AC1}" srcOrd="0" destOrd="0" presId="urn:microsoft.com/office/officeart/2005/8/layout/default"/>
    <dgm:cxn modelId="{463143CC-4621-4A4D-8AB8-2EFE3CA6783E}" type="presParOf" srcId="{37156FBD-C3F2-4AAE-B64E-5E5D387B583F}" destId="{99C8F955-2B5B-4B3A-96C4-A83235B57057}" srcOrd="1" destOrd="0" presId="urn:microsoft.com/office/officeart/2005/8/layout/default"/>
    <dgm:cxn modelId="{190BCD0E-334E-49D7-B85D-E59799EDE089}" type="presParOf" srcId="{37156FBD-C3F2-4AAE-B64E-5E5D387B583F}" destId="{062BF6BB-6A15-4E54-9E02-AB8EA5118ED7}" srcOrd="2" destOrd="0" presId="urn:microsoft.com/office/officeart/2005/8/layout/default"/>
    <dgm:cxn modelId="{A73E25D0-66DC-4C5D-A616-64721EF396CE}" type="presParOf" srcId="{37156FBD-C3F2-4AAE-B64E-5E5D387B583F}" destId="{0E5BBD99-6D3F-453C-88B3-E598898C95F7}" srcOrd="3" destOrd="0" presId="urn:microsoft.com/office/officeart/2005/8/layout/default"/>
    <dgm:cxn modelId="{FD6162D9-DDC1-4F37-8CCF-3F3080DDFC7A}" type="presParOf" srcId="{37156FBD-C3F2-4AAE-B64E-5E5D387B583F}" destId="{634F19F5-3768-4FE9-B0F8-43CC4BF78628}" srcOrd="4" destOrd="0" presId="urn:microsoft.com/office/officeart/2005/8/layout/default"/>
    <dgm:cxn modelId="{A262BAB3-4DFE-4A61-B766-646E6EB9457C}" type="presParOf" srcId="{37156FBD-C3F2-4AAE-B64E-5E5D387B583F}" destId="{02625463-DCA7-4FCF-979A-FDA7A93CFA05}" srcOrd="5" destOrd="0" presId="urn:microsoft.com/office/officeart/2005/8/layout/default"/>
    <dgm:cxn modelId="{19E16C86-C51B-4149-A605-736B0E697E56}" type="presParOf" srcId="{37156FBD-C3F2-4AAE-B64E-5E5D387B583F}" destId="{788917ED-7C58-4DE9-9DA2-F69D14CB565A}" srcOrd="6" destOrd="0" presId="urn:microsoft.com/office/officeart/2005/8/layout/default"/>
    <dgm:cxn modelId="{A3E48EA5-6625-4DE4-A87D-7B1C1FBD28B0}" type="presParOf" srcId="{37156FBD-C3F2-4AAE-B64E-5E5D387B583F}" destId="{E36ABA74-0A5B-4908-9A96-D668199BBA4B}" srcOrd="7" destOrd="0" presId="urn:microsoft.com/office/officeart/2005/8/layout/default"/>
    <dgm:cxn modelId="{9C82C74D-B5A8-48A4-AF6A-B53DA06AFF56}" type="presParOf" srcId="{37156FBD-C3F2-4AAE-B64E-5E5D387B583F}" destId="{D538BF5F-D4CC-414B-AAE9-70DD6596DF4A}" srcOrd="8" destOrd="0" presId="urn:microsoft.com/office/officeart/2005/8/layout/default"/>
    <dgm:cxn modelId="{9AF7E2EF-2F4F-4438-BF5E-632154D62143}" type="presParOf" srcId="{37156FBD-C3F2-4AAE-B64E-5E5D387B583F}" destId="{13C5FD4F-D00C-4AC4-8172-6219C3F07025}" srcOrd="9" destOrd="0" presId="urn:microsoft.com/office/officeart/2005/8/layout/default"/>
    <dgm:cxn modelId="{73ED0750-81F3-4CBF-BB77-E44166E34CD4}" type="presParOf" srcId="{37156FBD-C3F2-4AAE-B64E-5E5D387B583F}" destId="{55DC3C5E-62A5-405A-8E49-777A88326D8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6C3CC7-7A7A-4A7C-9A43-5DEF88BE63C6}">
      <dsp:nvSpPr>
        <dsp:cNvPr id="0" name=""/>
        <dsp:cNvSpPr/>
      </dsp:nvSpPr>
      <dsp:spPr>
        <a:xfrm rot="10800000">
          <a:off x="1692165" y="973"/>
          <a:ext cx="5506811" cy="1220445"/>
        </a:xfrm>
        <a:prstGeom prst="homePlat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8182" tIns="129540" rIns="241808" bIns="129540" numCol="1" spcCol="1270" anchor="ctr" anchorCtr="0">
          <a:noAutofit/>
        </a:bodyPr>
        <a:lstStyle/>
        <a:p>
          <a:pPr marL="0" lvl="0" indent="0" algn="ctr" defTabSz="1511300">
            <a:lnSpc>
              <a:spcPct val="90000"/>
            </a:lnSpc>
            <a:spcBef>
              <a:spcPct val="0"/>
            </a:spcBef>
            <a:spcAft>
              <a:spcPct val="35000"/>
            </a:spcAft>
            <a:buNone/>
          </a:pPr>
          <a:r>
            <a:rPr lang="en-US" sz="3400" kern="1200" dirty="0" err="1">
              <a:latin typeface="Calibri" panose="020F0502020204030204" pitchFamily="34" charset="0"/>
            </a:rPr>
            <a:t>Monitro</a:t>
          </a:r>
          <a:r>
            <a:rPr lang="en-US" sz="3400" kern="1200" dirty="0">
              <a:latin typeface="Calibri" panose="020F0502020204030204" pitchFamily="34" charset="0"/>
            </a:rPr>
            <a:t>/</a:t>
          </a:r>
          <a:r>
            <a:rPr lang="en-US" sz="3400" kern="1200" dirty="0" err="1">
              <a:latin typeface="Calibri" panose="020F0502020204030204" pitchFamily="34" charset="0"/>
            </a:rPr>
            <a:t>tracio</a:t>
          </a:r>
          <a:r>
            <a:rPr lang="en-US" sz="3400" kern="1200" dirty="0">
              <a:latin typeface="Calibri" panose="020F0502020204030204" pitchFamily="34" charset="0"/>
            </a:rPr>
            <a:t> </a:t>
          </a:r>
          <a:r>
            <a:rPr lang="en-US" sz="3400" kern="1200" dirty="0" err="1">
              <a:latin typeface="Calibri" panose="020F0502020204030204" pitchFamily="34" charset="0"/>
            </a:rPr>
            <a:t>cynnydd</a:t>
          </a:r>
          <a:endParaRPr lang="en-US" sz="3400" kern="1200" dirty="0">
            <a:latin typeface="Calibri" panose="020F0502020204030204" pitchFamily="34" charset="0"/>
          </a:endParaRPr>
        </a:p>
      </dsp:txBody>
      <dsp:txXfrm rot="10800000">
        <a:off x="1997276" y="973"/>
        <a:ext cx="5201700" cy="1220445"/>
      </dsp:txXfrm>
    </dsp:sp>
    <dsp:sp modelId="{8123A01A-8E31-4FD7-AF00-A37ADCAAF061}">
      <dsp:nvSpPr>
        <dsp:cNvPr id="0" name=""/>
        <dsp:cNvSpPr/>
      </dsp:nvSpPr>
      <dsp:spPr>
        <a:xfrm>
          <a:off x="1081942" y="973"/>
          <a:ext cx="1220445" cy="1220445"/>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18000" r="-18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D6D2C86-47D3-41AB-A616-15ECA2A0FF8E}">
      <dsp:nvSpPr>
        <dsp:cNvPr id="0" name=""/>
        <dsp:cNvSpPr/>
      </dsp:nvSpPr>
      <dsp:spPr>
        <a:xfrm rot="10800000">
          <a:off x="1692165" y="1585730"/>
          <a:ext cx="5506811" cy="1220445"/>
        </a:xfrm>
        <a:prstGeom prst="homePlate">
          <a:avLst/>
        </a:prstGeom>
        <a:solidFill>
          <a:schemeClr val="accent4">
            <a:hueOff val="6807678"/>
            <a:satOff val="-7995"/>
            <a:lumOff val="307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8182" tIns="129540" rIns="241808" bIns="129540" numCol="1" spcCol="1270" anchor="ctr" anchorCtr="0">
          <a:noAutofit/>
        </a:bodyPr>
        <a:lstStyle/>
        <a:p>
          <a:pPr marL="0" lvl="0" indent="0" algn="ctr" defTabSz="1511300">
            <a:lnSpc>
              <a:spcPct val="90000"/>
            </a:lnSpc>
            <a:spcBef>
              <a:spcPct val="0"/>
            </a:spcBef>
            <a:spcAft>
              <a:spcPct val="35000"/>
            </a:spcAft>
            <a:buNone/>
          </a:pPr>
          <a:r>
            <a:rPr lang="en-US" sz="3400" kern="1200" dirty="0" err="1">
              <a:latin typeface="Calibri" panose="020F0502020204030204" pitchFamily="34" charset="0"/>
            </a:rPr>
            <a:t>Gweld</a:t>
          </a:r>
          <a:r>
            <a:rPr lang="en-US" sz="3400" kern="1200" dirty="0">
              <a:latin typeface="Calibri" panose="020F0502020204030204" pitchFamily="34" charset="0"/>
            </a:rPr>
            <a:t> </a:t>
          </a:r>
          <a:r>
            <a:rPr lang="en-US" sz="3400" kern="1200" dirty="0" err="1">
              <a:latin typeface="Calibri" panose="020F0502020204030204" pitchFamily="34" charset="0"/>
            </a:rPr>
            <a:t>beth</a:t>
          </a:r>
          <a:r>
            <a:rPr lang="en-US" sz="3400" kern="1200" dirty="0">
              <a:latin typeface="Calibri" panose="020F0502020204030204" pitchFamily="34" charset="0"/>
            </a:rPr>
            <a:t> </a:t>
          </a:r>
          <a:r>
            <a:rPr lang="en-US" sz="3400" kern="1200" dirty="0" err="1">
              <a:latin typeface="Calibri" panose="020F0502020204030204" pitchFamily="34" charset="0"/>
            </a:rPr>
            <a:t>mae</a:t>
          </a:r>
          <a:r>
            <a:rPr lang="en-US" sz="3400" kern="1200" dirty="0">
              <a:latin typeface="Calibri" panose="020F0502020204030204" pitchFamily="34" charset="0"/>
            </a:rPr>
            <a:t> </a:t>
          </a:r>
          <a:r>
            <a:rPr lang="en-US" sz="3400" kern="1200" dirty="0" err="1">
              <a:latin typeface="Calibri" panose="020F0502020204030204" pitchFamily="34" charset="0"/>
            </a:rPr>
            <a:t>disgyblion</a:t>
          </a:r>
          <a:r>
            <a:rPr lang="en-US" sz="3400" kern="1200" dirty="0">
              <a:latin typeface="Calibri" panose="020F0502020204030204" pitchFamily="34" charset="0"/>
            </a:rPr>
            <a:t> </a:t>
          </a:r>
          <a:r>
            <a:rPr lang="en-US" sz="3400" kern="1200" dirty="0" err="1">
              <a:latin typeface="Calibri" panose="020F0502020204030204" pitchFamily="34" charset="0"/>
            </a:rPr>
            <a:t>yn</a:t>
          </a:r>
          <a:r>
            <a:rPr lang="en-US" sz="3400" kern="1200" dirty="0">
              <a:latin typeface="Calibri" panose="020F0502020204030204" pitchFamily="34" charset="0"/>
            </a:rPr>
            <a:t> </a:t>
          </a:r>
          <a:r>
            <a:rPr lang="en-US" sz="3400" kern="1200" dirty="0" err="1">
              <a:latin typeface="Calibri" panose="020F0502020204030204" pitchFamily="34" charset="0"/>
            </a:rPr>
            <a:t>deall</a:t>
          </a:r>
          <a:endParaRPr lang="en-US" sz="3400" kern="1200" dirty="0">
            <a:latin typeface="Calibri" panose="020F0502020204030204" pitchFamily="34" charset="0"/>
          </a:endParaRPr>
        </a:p>
      </dsp:txBody>
      <dsp:txXfrm rot="10800000">
        <a:off x="1997276" y="1585730"/>
        <a:ext cx="5201700" cy="1220445"/>
      </dsp:txXfrm>
    </dsp:sp>
    <dsp:sp modelId="{A4039D41-391E-43BC-BC88-76AC9F6E207A}">
      <dsp:nvSpPr>
        <dsp:cNvPr id="0" name=""/>
        <dsp:cNvSpPr/>
      </dsp:nvSpPr>
      <dsp:spPr>
        <a:xfrm>
          <a:off x="1008118" y="1584180"/>
          <a:ext cx="1220445" cy="1220445"/>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t="-9000" b="-9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05EB603-E2D9-4B2B-AB57-3115A2F114BB}">
      <dsp:nvSpPr>
        <dsp:cNvPr id="0" name=""/>
        <dsp:cNvSpPr/>
      </dsp:nvSpPr>
      <dsp:spPr>
        <a:xfrm rot="10800000">
          <a:off x="1692165" y="3170487"/>
          <a:ext cx="5506811" cy="1220445"/>
        </a:xfrm>
        <a:prstGeom prst="homePlate">
          <a:avLst/>
        </a:prstGeom>
        <a:solidFill>
          <a:schemeClr val="accent4">
            <a:hueOff val="13615356"/>
            <a:satOff val="-15991"/>
            <a:lumOff val="614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8182" tIns="129540" rIns="241808" bIns="129540" numCol="1" spcCol="1270" anchor="ctr" anchorCtr="0">
          <a:noAutofit/>
        </a:bodyPr>
        <a:lstStyle/>
        <a:p>
          <a:pPr marL="0" lvl="0" indent="0" algn="ctr" defTabSz="1511300">
            <a:lnSpc>
              <a:spcPct val="90000"/>
            </a:lnSpc>
            <a:spcBef>
              <a:spcPct val="0"/>
            </a:spcBef>
            <a:spcAft>
              <a:spcPct val="35000"/>
            </a:spcAft>
            <a:buNone/>
          </a:pPr>
          <a:r>
            <a:rPr lang="en-US" sz="3400" kern="1200" dirty="0" err="1">
              <a:latin typeface="Calibri" panose="020F0502020204030204" pitchFamily="34" charset="0"/>
            </a:rPr>
            <a:t>Gweld</a:t>
          </a:r>
          <a:r>
            <a:rPr lang="en-US" sz="3400" kern="1200" dirty="0">
              <a:latin typeface="Calibri" panose="020F0502020204030204" pitchFamily="34" charset="0"/>
            </a:rPr>
            <a:t> </a:t>
          </a:r>
          <a:r>
            <a:rPr lang="en-US" sz="3400" kern="1200" dirty="0" err="1">
              <a:latin typeface="Calibri" panose="020F0502020204030204" pitchFamily="34" charset="0"/>
            </a:rPr>
            <a:t>ble</a:t>
          </a:r>
          <a:r>
            <a:rPr lang="en-US" sz="3400" kern="1200" dirty="0">
              <a:latin typeface="Calibri" panose="020F0502020204030204" pitchFamily="34" charset="0"/>
            </a:rPr>
            <a:t> </a:t>
          </a:r>
          <a:r>
            <a:rPr lang="en-US" sz="3400" kern="1200" dirty="0" err="1">
              <a:latin typeface="Calibri" panose="020F0502020204030204" pitchFamily="34" charset="0"/>
            </a:rPr>
            <a:t>sydd</a:t>
          </a:r>
          <a:r>
            <a:rPr lang="en-US" sz="3400" kern="1200" dirty="0">
              <a:latin typeface="Calibri" panose="020F0502020204030204" pitchFamily="34" charset="0"/>
            </a:rPr>
            <a:t> </a:t>
          </a:r>
          <a:r>
            <a:rPr lang="en-US" sz="3400" kern="1200" dirty="0" err="1">
              <a:latin typeface="Calibri" panose="020F0502020204030204" pitchFamily="34" charset="0"/>
            </a:rPr>
            <a:t>angen</a:t>
          </a:r>
          <a:r>
            <a:rPr lang="en-US" sz="3400" kern="1200" dirty="0">
              <a:latin typeface="Calibri" panose="020F0502020204030204" pitchFamily="34" charset="0"/>
            </a:rPr>
            <a:t> </a:t>
          </a:r>
          <a:r>
            <a:rPr lang="en-US" sz="3400" kern="1200" dirty="0" err="1">
              <a:latin typeface="Calibri" panose="020F0502020204030204" pitchFamily="34" charset="0"/>
            </a:rPr>
            <a:t>gwella</a:t>
          </a:r>
          <a:r>
            <a:rPr lang="en-US" sz="3400" kern="1200" dirty="0">
              <a:latin typeface="Calibri" panose="020F0502020204030204" pitchFamily="34" charset="0"/>
            </a:rPr>
            <a:t> </a:t>
          </a:r>
          <a:r>
            <a:rPr lang="en-US" sz="3400" kern="1200" dirty="0" err="1">
              <a:latin typeface="Calibri" panose="020F0502020204030204" pitchFamily="34" charset="0"/>
            </a:rPr>
            <a:t>gwybodaeth</a:t>
          </a:r>
          <a:endParaRPr lang="en-US" sz="3400" kern="1200" dirty="0">
            <a:latin typeface="Calibri" panose="020F0502020204030204" pitchFamily="34" charset="0"/>
          </a:endParaRPr>
        </a:p>
      </dsp:txBody>
      <dsp:txXfrm rot="10800000">
        <a:off x="1997276" y="3170487"/>
        <a:ext cx="5201700" cy="1220445"/>
      </dsp:txXfrm>
    </dsp:sp>
    <dsp:sp modelId="{D4CEB3BB-F314-4EAE-970E-9B40F4515438}">
      <dsp:nvSpPr>
        <dsp:cNvPr id="0" name=""/>
        <dsp:cNvSpPr/>
      </dsp:nvSpPr>
      <dsp:spPr>
        <a:xfrm>
          <a:off x="1081942" y="3170487"/>
          <a:ext cx="1220445" cy="1220445"/>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C52F27-8488-46A3-85D0-DA366B48DD46}">
      <dsp:nvSpPr>
        <dsp:cNvPr id="0" name=""/>
        <dsp:cNvSpPr/>
      </dsp:nvSpPr>
      <dsp:spPr>
        <a:xfrm rot="10800000">
          <a:off x="1692165" y="4755245"/>
          <a:ext cx="5506811" cy="1220445"/>
        </a:xfrm>
        <a:prstGeom prst="homePlate">
          <a:avLst/>
        </a:prstGeom>
        <a:solidFill>
          <a:schemeClr val="accent4">
            <a:hueOff val="20423033"/>
            <a:satOff val="-23986"/>
            <a:lumOff val="921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8182" tIns="129540" rIns="241808" bIns="129540" numCol="1" spcCol="1270" anchor="ctr" anchorCtr="0">
          <a:noAutofit/>
        </a:bodyPr>
        <a:lstStyle/>
        <a:p>
          <a:pPr marL="0" lvl="0" indent="0" algn="ctr" defTabSz="1511300">
            <a:lnSpc>
              <a:spcPct val="90000"/>
            </a:lnSpc>
            <a:spcBef>
              <a:spcPct val="0"/>
            </a:spcBef>
            <a:spcAft>
              <a:spcPct val="35000"/>
            </a:spcAft>
            <a:buNone/>
          </a:pPr>
          <a:r>
            <a:rPr lang="en-US" sz="3400" kern="1200" dirty="0" err="1">
              <a:latin typeface="Calibri" panose="020F0502020204030204" pitchFamily="34" charset="0"/>
            </a:rPr>
            <a:t>Gosod</a:t>
          </a:r>
          <a:r>
            <a:rPr lang="en-US" sz="3400" kern="1200" dirty="0">
              <a:latin typeface="Calibri" panose="020F0502020204030204" pitchFamily="34" charset="0"/>
            </a:rPr>
            <a:t> </a:t>
          </a:r>
          <a:r>
            <a:rPr lang="en-US" sz="3400" kern="1200" dirty="0" err="1">
              <a:latin typeface="Calibri" panose="020F0502020204030204" pitchFamily="34" charset="0"/>
            </a:rPr>
            <a:t>targedau</a:t>
          </a:r>
          <a:r>
            <a:rPr lang="en-US" sz="3400" kern="1200" dirty="0">
              <a:latin typeface="Calibri" panose="020F0502020204030204" pitchFamily="34" charset="0"/>
            </a:rPr>
            <a:t> </a:t>
          </a:r>
          <a:r>
            <a:rPr lang="en-US" sz="3400" kern="1200" dirty="0" err="1">
              <a:latin typeface="Calibri" panose="020F0502020204030204" pitchFamily="34" charset="0"/>
            </a:rPr>
            <a:t>i</a:t>
          </a:r>
          <a:r>
            <a:rPr lang="en-US" sz="3400" kern="1200" dirty="0">
              <a:latin typeface="Calibri" panose="020F0502020204030204" pitchFamily="34" charset="0"/>
            </a:rPr>
            <a:t> </a:t>
          </a:r>
          <a:r>
            <a:rPr lang="en-US" sz="3400" kern="1200" dirty="0" err="1">
              <a:latin typeface="Calibri" panose="020F0502020204030204" pitchFamily="34" charset="0"/>
            </a:rPr>
            <a:t>ddisgyblion</a:t>
          </a:r>
          <a:endParaRPr lang="en-US" sz="3400" kern="1200" dirty="0">
            <a:latin typeface="Calibri" panose="020F0502020204030204" pitchFamily="34" charset="0"/>
          </a:endParaRPr>
        </a:p>
      </dsp:txBody>
      <dsp:txXfrm rot="10800000">
        <a:off x="1997276" y="4755245"/>
        <a:ext cx="5201700" cy="1220445"/>
      </dsp:txXfrm>
    </dsp:sp>
    <dsp:sp modelId="{37299EE5-4AE9-4D5B-A1D8-89828CC3937B}">
      <dsp:nvSpPr>
        <dsp:cNvPr id="0" name=""/>
        <dsp:cNvSpPr/>
      </dsp:nvSpPr>
      <dsp:spPr>
        <a:xfrm>
          <a:off x="1081942" y="4755245"/>
          <a:ext cx="1220445" cy="1220445"/>
        </a:xfrm>
        <a:prstGeom prst="ellipse">
          <a:avLst/>
        </a:prstGeom>
        <a:blipFill>
          <a:blip xmlns:r="http://schemas.openxmlformats.org/officeDocument/2006/relationships" r:embed="rId4" cstate="print">
            <a:extLst>
              <a:ext uri="{28A0092B-C50C-407E-A947-70E740481C1C}">
                <a14:useLocalDpi xmlns:a14="http://schemas.microsoft.com/office/drawing/2010/main" val="0"/>
              </a:ext>
            </a:extLst>
          </a:blip>
          <a:srcRect/>
          <a:stretch>
            <a:fillRect l="-17000" r="-17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8CD990-A090-47D1-A316-3C540AFE7AC1}">
      <dsp:nvSpPr>
        <dsp:cNvPr id="0" name=""/>
        <dsp:cNvSpPr/>
      </dsp:nvSpPr>
      <dsp:spPr>
        <a:xfrm>
          <a:off x="0" y="739886"/>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err="1">
              <a:latin typeface="Calibri" panose="020F0502020204030204" pitchFamily="34" charset="0"/>
            </a:rPr>
            <a:t>Lefel</a:t>
          </a:r>
          <a:r>
            <a:rPr lang="en-US" sz="3000" kern="1200" dirty="0">
              <a:latin typeface="Calibri" panose="020F0502020204030204" pitchFamily="34" charset="0"/>
            </a:rPr>
            <a:t> 7 </a:t>
          </a:r>
          <a:r>
            <a:rPr lang="en-US" sz="3000" kern="1200" dirty="0" err="1">
              <a:latin typeface="Calibri" panose="020F0502020204030204" pitchFamily="34" charset="0"/>
            </a:rPr>
            <a:t>Gwyddoniaeth</a:t>
          </a:r>
          <a:r>
            <a:rPr lang="en-US" sz="3000" kern="1200" dirty="0">
              <a:latin typeface="Calibri" panose="020F0502020204030204" pitchFamily="34" charset="0"/>
            </a:rPr>
            <a:t> CA3</a:t>
          </a:r>
        </a:p>
      </dsp:txBody>
      <dsp:txXfrm>
        <a:off x="0" y="739886"/>
        <a:ext cx="2571749" cy="1543050"/>
      </dsp:txXfrm>
    </dsp:sp>
    <dsp:sp modelId="{062BF6BB-6A15-4E54-9E02-AB8EA5118ED7}">
      <dsp:nvSpPr>
        <dsp:cNvPr id="0" name=""/>
        <dsp:cNvSpPr/>
      </dsp:nvSpPr>
      <dsp:spPr>
        <a:xfrm>
          <a:off x="2828925" y="739886"/>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err="1">
              <a:latin typeface="Calibri" panose="020F0502020204030204" pitchFamily="34" charset="0"/>
            </a:rPr>
            <a:t>Gradd</a:t>
          </a:r>
          <a:r>
            <a:rPr lang="en-US" sz="3000" kern="1200" dirty="0">
              <a:latin typeface="Calibri" panose="020F0502020204030204" pitchFamily="34" charset="0"/>
            </a:rPr>
            <a:t> B TGAU </a:t>
          </a:r>
          <a:r>
            <a:rPr lang="en-US" sz="3000" kern="1200" dirty="0" err="1">
              <a:latin typeface="Calibri" panose="020F0502020204030204" pitchFamily="34" charset="0"/>
            </a:rPr>
            <a:t>Celf</a:t>
          </a:r>
          <a:endParaRPr lang="en-US" sz="3000" kern="1200" dirty="0">
            <a:latin typeface="Calibri" panose="020F0502020204030204" pitchFamily="34" charset="0"/>
          </a:endParaRPr>
        </a:p>
      </dsp:txBody>
      <dsp:txXfrm>
        <a:off x="2828925" y="739886"/>
        <a:ext cx="2571749" cy="1543050"/>
      </dsp:txXfrm>
    </dsp:sp>
    <dsp:sp modelId="{634F19F5-3768-4FE9-B0F8-43CC4BF78628}">
      <dsp:nvSpPr>
        <dsp:cNvPr id="0" name=""/>
        <dsp:cNvSpPr/>
      </dsp:nvSpPr>
      <dsp:spPr>
        <a:xfrm>
          <a:off x="5657849" y="739886"/>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err="1">
              <a:latin typeface="Calibri" panose="020F0502020204030204" pitchFamily="34" charset="0"/>
            </a:rPr>
            <a:t>Adroddiad</a:t>
          </a:r>
          <a:r>
            <a:rPr lang="en-US" sz="3000" kern="1200" dirty="0">
              <a:latin typeface="Calibri" panose="020F0502020204030204" pitchFamily="34" charset="0"/>
            </a:rPr>
            <a:t> </a:t>
          </a:r>
          <a:r>
            <a:rPr lang="en-US" sz="3000" kern="1200" dirty="0" err="1">
              <a:latin typeface="Calibri" panose="020F0502020204030204" pitchFamily="34" charset="0"/>
            </a:rPr>
            <a:t>diwedd</a:t>
          </a:r>
          <a:r>
            <a:rPr lang="en-US" sz="3000" kern="1200" dirty="0">
              <a:latin typeface="Calibri" panose="020F0502020204030204" pitchFamily="34" charset="0"/>
            </a:rPr>
            <a:t> </a:t>
          </a:r>
          <a:r>
            <a:rPr lang="en-US" sz="3000" kern="1200" dirty="0" err="1">
              <a:latin typeface="Calibri" panose="020F0502020204030204" pitchFamily="34" charset="0"/>
            </a:rPr>
            <a:t>blwyddyn</a:t>
          </a:r>
          <a:r>
            <a:rPr lang="en-US" sz="3000" kern="1200" dirty="0">
              <a:latin typeface="Calibri" panose="020F0502020204030204" pitchFamily="34" charset="0"/>
            </a:rPr>
            <a:t> 8</a:t>
          </a:r>
        </a:p>
      </dsp:txBody>
      <dsp:txXfrm>
        <a:off x="5657849" y="739886"/>
        <a:ext cx="2571749" cy="1543050"/>
      </dsp:txXfrm>
    </dsp:sp>
    <dsp:sp modelId="{788917ED-7C58-4DE9-9DA2-F69D14CB565A}">
      <dsp:nvSpPr>
        <dsp:cNvPr id="0" name=""/>
        <dsp:cNvSpPr/>
      </dsp:nvSpPr>
      <dsp:spPr>
        <a:xfrm>
          <a:off x="0" y="2540111"/>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err="1">
              <a:latin typeface="Calibri" panose="020F0502020204030204" pitchFamily="34" charset="0"/>
            </a:rPr>
            <a:t>Llwyddo</a:t>
          </a:r>
          <a:r>
            <a:rPr lang="en-US" sz="3000" kern="1200" dirty="0">
              <a:latin typeface="Calibri" panose="020F0502020204030204" pitchFamily="34" charset="0"/>
            </a:rPr>
            <a:t> – Y </a:t>
          </a:r>
          <a:r>
            <a:rPr lang="en-US" sz="3000" kern="1200" dirty="0" err="1">
              <a:latin typeface="Calibri" panose="020F0502020204030204" pitchFamily="34" charset="0"/>
            </a:rPr>
            <a:t>Fagloriaeth</a:t>
          </a:r>
          <a:r>
            <a:rPr lang="en-US" sz="3000" kern="1200" dirty="0">
              <a:latin typeface="Calibri" panose="020F0502020204030204" pitchFamily="34" charset="0"/>
            </a:rPr>
            <a:t> </a:t>
          </a:r>
          <a:r>
            <a:rPr lang="en-US" sz="3000" kern="1200" dirty="0" err="1">
              <a:latin typeface="Calibri" panose="020F0502020204030204" pitchFamily="34" charset="0"/>
            </a:rPr>
            <a:t>Gymreig</a:t>
          </a:r>
          <a:endParaRPr lang="en-US" sz="3000" kern="1200" dirty="0">
            <a:latin typeface="Calibri" panose="020F0502020204030204" pitchFamily="34" charset="0"/>
          </a:endParaRPr>
        </a:p>
      </dsp:txBody>
      <dsp:txXfrm>
        <a:off x="0" y="2540111"/>
        <a:ext cx="2571749" cy="1543050"/>
      </dsp:txXfrm>
    </dsp:sp>
    <dsp:sp modelId="{D538BF5F-D4CC-414B-AAE9-70DD6596DF4A}">
      <dsp:nvSpPr>
        <dsp:cNvPr id="0" name=""/>
        <dsp:cNvSpPr/>
      </dsp:nvSpPr>
      <dsp:spPr>
        <a:xfrm>
          <a:off x="2828925" y="2540111"/>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err="1">
              <a:latin typeface="Calibri" panose="020F0502020204030204" pitchFamily="34" charset="0"/>
            </a:rPr>
            <a:t>Sgôr</a:t>
          </a:r>
          <a:r>
            <a:rPr lang="en-US" sz="3000" kern="1200" dirty="0">
              <a:latin typeface="Calibri" panose="020F0502020204030204" pitchFamily="34" charset="0"/>
            </a:rPr>
            <a:t> </a:t>
          </a:r>
          <a:r>
            <a:rPr lang="en-US" sz="3000" kern="1200" dirty="0" err="1">
              <a:latin typeface="Calibri" panose="020F0502020204030204" pitchFamily="34" charset="0"/>
            </a:rPr>
            <a:t>safonedig</a:t>
          </a:r>
          <a:r>
            <a:rPr lang="en-US" sz="3000" kern="1200" dirty="0">
              <a:latin typeface="Calibri" panose="020F0502020204030204" pitchFamily="34" charset="0"/>
            </a:rPr>
            <a:t> 108 </a:t>
          </a:r>
          <a:r>
            <a:rPr lang="en-US" sz="3000" kern="1200" dirty="0" err="1">
              <a:latin typeface="Calibri" panose="020F0502020204030204" pitchFamily="34" charset="0"/>
            </a:rPr>
            <a:t>Rhifedd</a:t>
          </a:r>
          <a:endParaRPr lang="en-US" sz="3000" kern="1200" dirty="0">
            <a:latin typeface="Calibri" panose="020F0502020204030204" pitchFamily="34" charset="0"/>
          </a:endParaRPr>
        </a:p>
      </dsp:txBody>
      <dsp:txXfrm>
        <a:off x="2828925" y="2540111"/>
        <a:ext cx="2571749" cy="1543050"/>
      </dsp:txXfrm>
    </dsp:sp>
    <dsp:sp modelId="{55DC3C5E-62A5-405A-8E49-777A88326D89}">
      <dsp:nvSpPr>
        <dsp:cNvPr id="0" name=""/>
        <dsp:cNvSpPr/>
      </dsp:nvSpPr>
      <dsp:spPr>
        <a:xfrm>
          <a:off x="5657849" y="2540111"/>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latin typeface="Calibri" panose="020F0502020204030204" pitchFamily="34" charset="0"/>
            </a:rPr>
            <a:t>7/10 </a:t>
          </a:r>
          <a:r>
            <a:rPr lang="en-US" sz="3000" kern="1200" dirty="0" err="1">
              <a:latin typeface="Calibri" panose="020F0502020204030204" pitchFamily="34" charset="0"/>
            </a:rPr>
            <a:t>prawf</a:t>
          </a:r>
          <a:r>
            <a:rPr lang="en-US" sz="3000" kern="1200" dirty="0">
              <a:latin typeface="Calibri" panose="020F0502020204030204" pitchFamily="34" charset="0"/>
            </a:rPr>
            <a:t> </a:t>
          </a:r>
          <a:r>
            <a:rPr lang="en-US" sz="3000" kern="1200" dirty="0" err="1">
              <a:latin typeface="Calibri" panose="020F0502020204030204" pitchFamily="34" charset="0"/>
            </a:rPr>
            <a:t>sillafu</a:t>
          </a:r>
          <a:endParaRPr lang="en-US" sz="3000" kern="1200" dirty="0">
            <a:latin typeface="Calibri" panose="020F0502020204030204" pitchFamily="34" charset="0"/>
          </a:endParaRPr>
        </a:p>
      </dsp:txBody>
      <dsp:txXfrm>
        <a:off x="5657849" y="2540111"/>
        <a:ext cx="2571749" cy="1543050"/>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DCFB3FA7-1935-4C48-A0DC-AB29D439D2BC}" type="datetimeFigureOut">
              <a:rPr lang="en-GB" smtClean="0"/>
              <a:t>02/10/2022</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C3C92D2E-9C0A-4529-A74F-FBC6C10D7DF9}" type="slidenum">
              <a:rPr lang="en-GB" smtClean="0"/>
              <a:t>‹#›</a:t>
            </a:fld>
            <a:endParaRPr lang="en-GB"/>
          </a:p>
        </p:txBody>
      </p:sp>
    </p:spTree>
    <p:extLst>
      <p:ext uri="{BB962C8B-B14F-4D97-AF65-F5344CB8AC3E}">
        <p14:creationId xmlns:p14="http://schemas.microsoft.com/office/powerpoint/2010/main" val="231471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8886FF7B-B180-4A47-AF93-ECA049D58239}" type="datetimeFigureOut">
              <a:rPr lang="en-GB" smtClean="0"/>
              <a:t>02/10/2022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9902DAC-7D19-4A83-928E-C9984FCD9667}" type="slidenum">
              <a:rPr lang="en-GB" smtClean="0"/>
              <a:t>‹#›</a:t>
            </a:fld>
            <a:endParaRPr lang="en-GB"/>
          </a:p>
        </p:txBody>
      </p:sp>
    </p:spTree>
    <p:extLst>
      <p:ext uri="{BB962C8B-B14F-4D97-AF65-F5344CB8AC3E}">
        <p14:creationId xmlns:p14="http://schemas.microsoft.com/office/powerpoint/2010/main" val="3597929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a:t>
            </a:fld>
            <a:endParaRPr lang="en-GB"/>
          </a:p>
        </p:txBody>
      </p:sp>
    </p:spTree>
    <p:extLst>
      <p:ext uri="{BB962C8B-B14F-4D97-AF65-F5344CB8AC3E}">
        <p14:creationId xmlns:p14="http://schemas.microsoft.com/office/powerpoint/2010/main" val="4023941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a:t>
            </a:r>
            <a:r>
              <a:rPr lang="en-GB" baseline="0" dirty="0"/>
              <a:t> illustrate some aspects of </a:t>
            </a:r>
            <a:r>
              <a:rPr lang="en-GB" baseline="0" dirty="0" err="1"/>
              <a:t>AfL</a:t>
            </a:r>
            <a:r>
              <a:rPr lang="en-GB" baseline="0" dirty="0"/>
              <a:t>, we are going to draw a picture of the Titanic</a:t>
            </a:r>
          </a:p>
          <a:p>
            <a:r>
              <a:rPr lang="en-GB" baseline="0" dirty="0"/>
              <a:t>You have 3 minutes to complete your drawing (Full marks = 15)</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67F13EDF-A0C2-4299-A0B0-2D4E56DDF845}" type="slidenum">
              <a:rPr lang="en-GB" smtClean="0"/>
              <a:t>2</a:t>
            </a:fld>
            <a:endParaRPr lang="en-GB"/>
          </a:p>
        </p:txBody>
      </p:sp>
    </p:spTree>
    <p:extLst>
      <p:ext uri="{BB962C8B-B14F-4D97-AF65-F5344CB8AC3E}">
        <p14:creationId xmlns:p14="http://schemas.microsoft.com/office/powerpoint/2010/main" val="42774111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that you have completed your drawing, here is what would have got you full marks (full marks = 15).  </a:t>
            </a:r>
          </a:p>
          <a:p>
            <a:r>
              <a:rPr lang="en-GB" dirty="0"/>
              <a:t>MARK</a:t>
            </a:r>
            <a:r>
              <a:rPr lang="en-GB" baseline="0" dirty="0"/>
              <a:t> YOUR OWN WORK.</a:t>
            </a:r>
          </a:p>
          <a:p>
            <a:endParaRPr lang="en-GB" baseline="0" dirty="0"/>
          </a:p>
          <a:p>
            <a:r>
              <a:rPr lang="en-GB" baseline="0" dirty="0"/>
              <a:t>Quick Q&amp;A:</a:t>
            </a:r>
          </a:p>
          <a:p>
            <a:pPr marL="171450" indent="-171450">
              <a:buFont typeface="Arial" panose="020B0604020202020204" pitchFamily="34" charset="0"/>
              <a:buChar char="•"/>
            </a:pPr>
            <a:r>
              <a:rPr lang="en-GB" baseline="0" dirty="0"/>
              <a:t>How did you all do?</a:t>
            </a:r>
          </a:p>
          <a:p>
            <a:pPr marL="171450" indent="-171450">
              <a:buFont typeface="Arial" panose="020B0604020202020204" pitchFamily="34" charset="0"/>
              <a:buChar char="•"/>
            </a:pPr>
            <a:r>
              <a:rPr lang="en-GB" baseline="0" dirty="0"/>
              <a:t>What did you score?</a:t>
            </a:r>
          </a:p>
          <a:p>
            <a:pPr marL="171450" indent="-171450">
              <a:buFont typeface="Arial" panose="020B0604020202020204" pitchFamily="34" charset="0"/>
              <a:buChar char="•"/>
            </a:pPr>
            <a:r>
              <a:rPr lang="en-GB" baseline="0" dirty="0"/>
              <a:t>Did anyone get full marks?</a:t>
            </a:r>
          </a:p>
          <a:p>
            <a:pPr marL="171450" indent="-171450">
              <a:buFont typeface="Arial" panose="020B0604020202020204" pitchFamily="34" charset="0"/>
              <a:buChar char="•"/>
            </a:pPr>
            <a:r>
              <a:rPr lang="en-GB" baseline="0" dirty="0"/>
              <a:t>Did anyone get less than 10 marks?  What went wrong?</a:t>
            </a:r>
          </a:p>
          <a:p>
            <a:pPr marL="171450" indent="-171450">
              <a:buFont typeface="Arial" panose="020B0604020202020204" pitchFamily="34" charset="0"/>
              <a:buChar char="•"/>
            </a:pPr>
            <a:endParaRPr lang="en-GB" baseline="0" dirty="0"/>
          </a:p>
          <a:p>
            <a:pPr marL="0" indent="0">
              <a:buFont typeface="Arial" panose="020B0604020202020204" pitchFamily="34" charset="0"/>
              <a:buNone/>
            </a:pPr>
            <a:r>
              <a:rPr lang="en-GB" baseline="0" dirty="0"/>
              <a:t>Discuss how they felt (being in pupils’ shoes):</a:t>
            </a:r>
          </a:p>
          <a:p>
            <a:pPr marL="171450" indent="-171450">
              <a:buFont typeface="Arial" panose="020B0604020202020204" pitchFamily="34" charset="0"/>
              <a:buChar char="•"/>
            </a:pPr>
            <a:r>
              <a:rPr lang="en-GB" baseline="0" dirty="0"/>
              <a:t>How did this activity make you feel as a learner?</a:t>
            </a:r>
          </a:p>
          <a:p>
            <a:pPr marL="171450" indent="-171450">
              <a:buFont typeface="Arial" panose="020B0604020202020204" pitchFamily="34" charset="0"/>
              <a:buChar char="•"/>
            </a:pPr>
            <a:r>
              <a:rPr lang="en-GB" baseline="0" dirty="0"/>
              <a:t>How did you feel when you saw the ‘full marks’ drawing?</a:t>
            </a:r>
          </a:p>
          <a:p>
            <a:pPr marL="171450" indent="-171450">
              <a:buFont typeface="Arial" panose="020B0604020202020204" pitchFamily="34" charset="0"/>
              <a:buChar char="•"/>
            </a:pPr>
            <a:r>
              <a:rPr lang="en-GB" baseline="0" dirty="0"/>
              <a:t>What did you feel was being assessed?</a:t>
            </a:r>
          </a:p>
          <a:p>
            <a:pPr marL="171450" indent="-171450">
              <a:buFont typeface="Arial" panose="020B0604020202020204" pitchFamily="34" charset="0"/>
              <a:buChar char="•"/>
            </a:pPr>
            <a:r>
              <a:rPr lang="en-GB" baseline="0" dirty="0"/>
              <a:t>What would help you do better in this assessment?</a:t>
            </a:r>
          </a:p>
          <a:p>
            <a:pPr marL="171450" indent="-171450">
              <a:buFont typeface="Arial" panose="020B0604020202020204" pitchFamily="34" charset="0"/>
              <a:buChar char="•"/>
            </a:pPr>
            <a:r>
              <a:rPr lang="en-GB" baseline="0" dirty="0"/>
              <a:t>What would have made this a better assessment? </a:t>
            </a:r>
            <a:endParaRPr lang="en-GB" dirty="0"/>
          </a:p>
        </p:txBody>
      </p:sp>
      <p:sp>
        <p:nvSpPr>
          <p:cNvPr id="4" name="Slide Number Placeholder 3"/>
          <p:cNvSpPr>
            <a:spLocks noGrp="1"/>
          </p:cNvSpPr>
          <p:nvPr>
            <p:ph type="sldNum" sz="quarter" idx="10"/>
          </p:nvPr>
        </p:nvSpPr>
        <p:spPr/>
        <p:txBody>
          <a:bodyPr/>
          <a:lstStyle/>
          <a:p>
            <a:fld id="{67F13EDF-A0C2-4299-A0B0-2D4E56DDF845}" type="slidenum">
              <a:rPr lang="en-GB" smtClean="0"/>
              <a:t>3</a:t>
            </a:fld>
            <a:endParaRPr lang="en-GB"/>
          </a:p>
        </p:txBody>
      </p:sp>
    </p:spTree>
    <p:extLst>
      <p:ext uri="{BB962C8B-B14F-4D97-AF65-F5344CB8AC3E}">
        <p14:creationId xmlns:p14="http://schemas.microsoft.com/office/powerpoint/2010/main" val="4089730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5</a:t>
            </a:fld>
            <a:endParaRPr lang="en-GB"/>
          </a:p>
        </p:txBody>
      </p:sp>
    </p:spTree>
    <p:extLst>
      <p:ext uri="{BB962C8B-B14F-4D97-AF65-F5344CB8AC3E}">
        <p14:creationId xmlns:p14="http://schemas.microsoft.com/office/powerpoint/2010/main" val="40714316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79902DAC-7D19-4A83-928E-C9984FCD9667}" type="slidenum">
              <a:rPr lang="en-GB" smtClean="0"/>
              <a:t>6</a:t>
            </a:fld>
            <a:endParaRPr lang="en-GB"/>
          </a:p>
        </p:txBody>
      </p:sp>
    </p:spTree>
    <p:extLst>
      <p:ext uri="{BB962C8B-B14F-4D97-AF65-F5344CB8AC3E}">
        <p14:creationId xmlns:p14="http://schemas.microsoft.com/office/powerpoint/2010/main" val="13458118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7</a:t>
            </a:fld>
            <a:endParaRPr lang="en-GB"/>
          </a:p>
        </p:txBody>
      </p:sp>
    </p:spTree>
    <p:extLst>
      <p:ext uri="{BB962C8B-B14F-4D97-AF65-F5344CB8AC3E}">
        <p14:creationId xmlns:p14="http://schemas.microsoft.com/office/powerpoint/2010/main" val="1438655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8</a:t>
            </a:fld>
            <a:endParaRPr lang="en-GB"/>
          </a:p>
        </p:txBody>
      </p:sp>
    </p:spTree>
    <p:extLst>
      <p:ext uri="{BB962C8B-B14F-4D97-AF65-F5344CB8AC3E}">
        <p14:creationId xmlns:p14="http://schemas.microsoft.com/office/powerpoint/2010/main" val="13881738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79902DAC-7D19-4A83-928E-C9984FCD9667}" type="slidenum">
              <a:rPr lang="en-GB" smtClean="0"/>
              <a:t>10</a:t>
            </a:fld>
            <a:endParaRPr lang="en-GB"/>
          </a:p>
        </p:txBody>
      </p:sp>
    </p:spTree>
    <p:extLst>
      <p:ext uri="{BB962C8B-B14F-4D97-AF65-F5344CB8AC3E}">
        <p14:creationId xmlns:p14="http://schemas.microsoft.com/office/powerpoint/2010/main" val="39626307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Link to click to the website</a:t>
            </a:r>
          </a:p>
        </p:txBody>
      </p:sp>
      <p:sp>
        <p:nvSpPr>
          <p:cNvPr id="4" name="Slide Number Placeholder 3"/>
          <p:cNvSpPr>
            <a:spLocks noGrp="1"/>
          </p:cNvSpPr>
          <p:nvPr>
            <p:ph type="sldNum" sz="quarter" idx="10"/>
          </p:nvPr>
        </p:nvSpPr>
        <p:spPr/>
        <p:txBody>
          <a:bodyPr/>
          <a:lstStyle/>
          <a:p>
            <a:fld id="{79902DAC-7D19-4A83-928E-C9984FCD9667}" type="slidenum">
              <a:rPr lang="en-GB" smtClean="0"/>
              <a:t>11</a:t>
            </a:fld>
            <a:endParaRPr lang="en-GB"/>
          </a:p>
        </p:txBody>
      </p:sp>
    </p:spTree>
    <p:extLst>
      <p:ext uri="{BB962C8B-B14F-4D97-AF65-F5344CB8AC3E}">
        <p14:creationId xmlns:p14="http://schemas.microsoft.com/office/powerpoint/2010/main" val="1115693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79902DAC-7D19-4A83-928E-C9984FCD9667}" type="slidenum">
              <a:rPr lang="en-GB" smtClean="0"/>
              <a:t>12</a:t>
            </a:fld>
            <a:endParaRPr lang="en-GB"/>
          </a:p>
        </p:txBody>
      </p:sp>
    </p:spTree>
    <p:extLst>
      <p:ext uri="{BB962C8B-B14F-4D97-AF65-F5344CB8AC3E}">
        <p14:creationId xmlns:p14="http://schemas.microsoft.com/office/powerpoint/2010/main" val="30823196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That links nicely into formative assessment...</a:t>
            </a:r>
          </a:p>
        </p:txBody>
      </p:sp>
      <p:sp>
        <p:nvSpPr>
          <p:cNvPr id="4" name="Slide Number Placeholder 3"/>
          <p:cNvSpPr>
            <a:spLocks noGrp="1"/>
          </p:cNvSpPr>
          <p:nvPr>
            <p:ph type="sldNum" sz="quarter" idx="10"/>
          </p:nvPr>
        </p:nvSpPr>
        <p:spPr/>
        <p:txBody>
          <a:bodyPr/>
          <a:lstStyle/>
          <a:p>
            <a:fld id="{79902DAC-7D19-4A83-928E-C9984FCD9667}" type="slidenum">
              <a:rPr lang="en-GB" smtClean="0"/>
              <a:t>13</a:t>
            </a:fld>
            <a:endParaRPr lang="en-GB"/>
          </a:p>
        </p:txBody>
      </p:sp>
    </p:spTree>
    <p:extLst>
      <p:ext uri="{BB962C8B-B14F-4D97-AF65-F5344CB8AC3E}">
        <p14:creationId xmlns:p14="http://schemas.microsoft.com/office/powerpoint/2010/main" val="6039045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That links nicely into formative assessment...</a:t>
            </a:r>
          </a:p>
        </p:txBody>
      </p:sp>
      <p:sp>
        <p:nvSpPr>
          <p:cNvPr id="4" name="Slide Number Placeholder 3"/>
          <p:cNvSpPr>
            <a:spLocks noGrp="1"/>
          </p:cNvSpPr>
          <p:nvPr>
            <p:ph type="sldNum" sz="quarter" idx="10"/>
          </p:nvPr>
        </p:nvSpPr>
        <p:spPr/>
        <p:txBody>
          <a:bodyPr/>
          <a:lstStyle/>
          <a:p>
            <a:fld id="{79902DAC-7D19-4A83-928E-C9984FCD9667}" type="slidenum">
              <a:rPr lang="en-GB" smtClean="0"/>
              <a:t>14</a:t>
            </a:fld>
            <a:endParaRPr lang="en-GB"/>
          </a:p>
        </p:txBody>
      </p:sp>
    </p:spTree>
    <p:extLst>
      <p:ext uri="{BB962C8B-B14F-4D97-AF65-F5344CB8AC3E}">
        <p14:creationId xmlns:p14="http://schemas.microsoft.com/office/powerpoint/2010/main" val="19956300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15</a:t>
            </a:fld>
            <a:endParaRPr lang="en-GB"/>
          </a:p>
        </p:txBody>
      </p:sp>
    </p:spTree>
    <p:extLst>
      <p:ext uri="{BB962C8B-B14F-4D97-AF65-F5344CB8AC3E}">
        <p14:creationId xmlns:p14="http://schemas.microsoft.com/office/powerpoint/2010/main" val="38135204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16</a:t>
            </a:fld>
            <a:endParaRPr lang="en-GB"/>
          </a:p>
        </p:txBody>
      </p:sp>
    </p:spTree>
    <p:extLst>
      <p:ext uri="{BB962C8B-B14F-4D97-AF65-F5344CB8AC3E}">
        <p14:creationId xmlns:p14="http://schemas.microsoft.com/office/powerpoint/2010/main" val="3685382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17</a:t>
            </a:fld>
            <a:endParaRPr lang="en-GB"/>
          </a:p>
        </p:txBody>
      </p:sp>
    </p:spTree>
    <p:extLst>
      <p:ext uri="{BB962C8B-B14F-4D97-AF65-F5344CB8AC3E}">
        <p14:creationId xmlns:p14="http://schemas.microsoft.com/office/powerpoint/2010/main" val="24101432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061" indent="-170061">
              <a:buFont typeface="Arial" panose="020B0604020202020204" pitchFamily="34" charset="0"/>
              <a:buChar char="•"/>
            </a:pPr>
            <a:r>
              <a:rPr lang="en-GB" dirty="0"/>
              <a:t>AfL is founded on a constructivist view of learning, which strongly recognises that </a:t>
            </a:r>
            <a:r>
              <a:rPr lang="en-GB" u="sng" dirty="0"/>
              <a:t>learning is something that</a:t>
            </a:r>
            <a:r>
              <a:rPr lang="en-GB" u="sng" baseline="0" dirty="0"/>
              <a:t> happens inside the mind of the learner – it is something they DO.  </a:t>
            </a:r>
          </a:p>
          <a:p>
            <a:pPr marL="170061" indent="-170061">
              <a:buFont typeface="Arial" panose="020B0604020202020204" pitchFamily="34" charset="0"/>
              <a:buChar char="•"/>
            </a:pPr>
            <a:endParaRPr lang="en-GB" u="sng" baseline="0" dirty="0"/>
          </a:p>
          <a:p>
            <a:pPr marL="170061" indent="-170061">
              <a:buFont typeface="Arial" panose="020B0604020202020204" pitchFamily="34" charset="0"/>
              <a:buChar char="•"/>
            </a:pPr>
            <a:r>
              <a:rPr lang="en-GB" u="none" baseline="0" dirty="0"/>
              <a:t>No matter what ARTISTRY we employ as teachers, learning is still something that learners do for themselves</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It’s all too easy to get in to the habit of talking about learning as a product – as the outcome of teaching.  AfL focuses on learning as a PROCESS, giving pupils the opportunity to reflect and make sense of their recent learning experiences</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Question should NOT be “How can I teach better?” but “How can I help my pupils to become better learners?”</a:t>
            </a:r>
          </a:p>
          <a:p>
            <a:pPr marL="170061" indent="-170061">
              <a:buFont typeface="Arial" panose="020B0604020202020204" pitchFamily="34" charset="0"/>
              <a:buChar char="•"/>
            </a:pPr>
            <a:r>
              <a:rPr lang="en-GB" u="none" baseline="0" dirty="0"/>
              <a:t>Therefore, the role of the teacher is to provide sufficient structure to SCAFFOLD tasks and activities and to REGULATE learning by intervening and providing FEEDBACK </a:t>
            </a:r>
          </a:p>
          <a:p>
            <a:pPr marL="170061" indent="-170061">
              <a:buFont typeface="Arial" panose="020B0604020202020204" pitchFamily="34" charset="0"/>
              <a:buChar char="•"/>
            </a:pPr>
            <a:r>
              <a:rPr lang="en-GB" u="none" baseline="0" dirty="0"/>
              <a:t>Each new task will generate a different ZPD </a:t>
            </a:r>
            <a:endParaRPr lang="en-GB" u="none" dirty="0"/>
          </a:p>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19</a:t>
            </a:fld>
            <a:endParaRPr lang="en-GB"/>
          </a:p>
        </p:txBody>
      </p:sp>
    </p:spTree>
    <p:extLst>
      <p:ext uri="{BB962C8B-B14F-4D97-AF65-F5344CB8AC3E}">
        <p14:creationId xmlns:p14="http://schemas.microsoft.com/office/powerpoint/2010/main" val="29035951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Good quality feedback </a:t>
            </a:r>
            <a:r>
              <a:rPr lang="en-GB" dirty="0"/>
              <a:t>can significantly </a:t>
            </a:r>
            <a:r>
              <a:rPr lang="en-GB" b="1" dirty="0"/>
              <a:t>raise both pupils’</a:t>
            </a:r>
            <a:r>
              <a:rPr lang="en-GB" b="1" baseline="0" dirty="0"/>
              <a:t> self esteem </a:t>
            </a:r>
            <a:r>
              <a:rPr lang="en-GB" baseline="0" dirty="0"/>
              <a:t>and their </a:t>
            </a:r>
            <a:r>
              <a:rPr lang="en-GB" b="1" baseline="0" dirty="0"/>
              <a:t>performanc</a:t>
            </a:r>
            <a:r>
              <a:rPr lang="en-GB" baseline="0" dirty="0"/>
              <a:t>e.  </a:t>
            </a:r>
          </a:p>
          <a:p>
            <a:endParaRPr lang="en-GB" baseline="0" dirty="0"/>
          </a:p>
          <a:p>
            <a:r>
              <a:rPr lang="en-GB" baseline="0" dirty="0" err="1"/>
              <a:t>AfL</a:t>
            </a:r>
            <a:r>
              <a:rPr lang="en-GB" baseline="0" dirty="0"/>
              <a:t> culture embraces the notion that </a:t>
            </a:r>
            <a:r>
              <a:rPr lang="en-GB" b="1" baseline="0" dirty="0"/>
              <a:t>everyone can have areas for improvement, even the best</a:t>
            </a:r>
            <a:r>
              <a:rPr lang="en-GB" baseline="0" dirty="0"/>
              <a:t>.</a:t>
            </a:r>
          </a:p>
          <a:p>
            <a:endParaRPr lang="en-GB" baseline="0" dirty="0"/>
          </a:p>
          <a:p>
            <a:r>
              <a:rPr lang="en-GB" b="1" baseline="0" dirty="0"/>
              <a:t>Model process of giving feedback </a:t>
            </a:r>
            <a:r>
              <a:rPr lang="en-GB" baseline="0" dirty="0"/>
              <a:t>and help </a:t>
            </a:r>
            <a:r>
              <a:rPr lang="en-GB" b="1" baseline="0" dirty="0"/>
              <a:t>pupils develop the skills </a:t>
            </a:r>
            <a:r>
              <a:rPr lang="en-GB" baseline="0" dirty="0"/>
              <a:t>and approaches to do it themselves.  </a:t>
            </a:r>
          </a:p>
          <a:p>
            <a:endParaRPr lang="en-GB" baseline="0" dirty="0"/>
          </a:p>
          <a:p>
            <a:r>
              <a:rPr lang="en-GB" baseline="0" dirty="0"/>
              <a:t>TYPES:</a:t>
            </a:r>
          </a:p>
          <a:p>
            <a:r>
              <a:rPr lang="en-GB" baseline="0" dirty="0"/>
              <a:t>Oral, quality marking by teacher, quality marking by pupil, </a:t>
            </a:r>
            <a:r>
              <a:rPr lang="en-GB" baseline="0" dirty="0" err="1"/>
              <a:t>etc</a:t>
            </a:r>
            <a:r>
              <a:rPr lang="en-GB" baseline="0" dirty="0"/>
              <a:t> </a:t>
            </a:r>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22</a:t>
            </a:fld>
            <a:endParaRPr lang="en-GB"/>
          </a:p>
        </p:txBody>
      </p:sp>
    </p:spTree>
    <p:extLst>
      <p:ext uri="{BB962C8B-B14F-4D97-AF65-F5344CB8AC3E}">
        <p14:creationId xmlns:p14="http://schemas.microsoft.com/office/powerpoint/2010/main" val="17194551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23</a:t>
            </a:fld>
            <a:endParaRPr lang="en-GB"/>
          </a:p>
        </p:txBody>
      </p:sp>
    </p:spTree>
    <p:extLst>
      <p:ext uri="{BB962C8B-B14F-4D97-AF65-F5344CB8AC3E}">
        <p14:creationId xmlns:p14="http://schemas.microsoft.com/office/powerpoint/2010/main" val="39873368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24</a:t>
            </a:fld>
            <a:endParaRPr lang="en-GB"/>
          </a:p>
        </p:txBody>
      </p:sp>
    </p:spTree>
    <p:extLst>
      <p:ext uri="{BB962C8B-B14F-4D97-AF65-F5344CB8AC3E}">
        <p14:creationId xmlns:p14="http://schemas.microsoft.com/office/powerpoint/2010/main" val="20141751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25</a:t>
            </a:fld>
            <a:endParaRPr lang="en-GB"/>
          </a:p>
        </p:txBody>
      </p:sp>
    </p:spTree>
    <p:extLst>
      <p:ext uri="{BB962C8B-B14F-4D97-AF65-F5344CB8AC3E}">
        <p14:creationId xmlns:p14="http://schemas.microsoft.com/office/powerpoint/2010/main" val="39890006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26</a:t>
            </a:fld>
            <a:endParaRPr lang="en-GB"/>
          </a:p>
        </p:txBody>
      </p:sp>
    </p:spTree>
    <p:extLst>
      <p:ext uri="{BB962C8B-B14F-4D97-AF65-F5344CB8AC3E}">
        <p14:creationId xmlns:p14="http://schemas.microsoft.com/office/powerpoint/2010/main" val="20437024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27</a:t>
            </a:fld>
            <a:endParaRPr lang="en-GB"/>
          </a:p>
        </p:txBody>
      </p:sp>
    </p:spTree>
    <p:extLst>
      <p:ext uri="{BB962C8B-B14F-4D97-AF65-F5344CB8AC3E}">
        <p14:creationId xmlns:p14="http://schemas.microsoft.com/office/powerpoint/2010/main" val="39792067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4BA390FC-FBC9-4BF6-9A70-8C5F01748034}" type="datetimeFigureOut">
              <a:rPr lang="en-GB" smtClean="0"/>
              <a:t>02/10/2022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2C76AB58-D6E6-4204-8913-AE37556CC591}" type="slidenum">
              <a:rPr lang="en-GB" smtClean="0"/>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4BA390FC-FBC9-4BF6-9A70-8C5F01748034}" type="datetimeFigureOut">
              <a:rPr lang="en-GB" smtClean="0"/>
              <a:t>02/10/2022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76AB58-D6E6-4204-8913-AE37556CC591}" type="slidenum">
              <a:rPr lang="en-GB" smtClean="0"/>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BA390FC-FBC9-4BF6-9A70-8C5F01748034}" type="datetimeFigureOut">
              <a:rPr lang="en-GB" smtClean="0"/>
              <a:t>02/10/2022</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2C76AB58-D6E6-4204-8913-AE37556CC591}"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4BA390FC-FBC9-4BF6-9A70-8C5F01748034}" type="datetimeFigureOut">
              <a:rPr lang="en-GB" smtClean="0"/>
              <a:t>02/10/2022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76AB58-D6E6-4204-8913-AE37556CC591}" type="slidenum">
              <a:rPr lang="en-GB" smtClean="0"/>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4BA390FC-FBC9-4BF6-9A70-8C5F01748034}" type="datetimeFigureOut">
              <a:rPr lang="en-GB" smtClean="0"/>
              <a:t>02/10/2022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76AB58-D6E6-4204-8913-AE37556CC591}" type="slidenum">
              <a:rPr lang="en-GB" smtClean="0"/>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4BA390FC-FBC9-4BF6-9A70-8C5F01748034}" type="datetimeFigureOut">
              <a:rPr lang="en-GB" smtClean="0"/>
              <a:t>02/10/2022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76AB58-D6E6-4204-8913-AE37556CC59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A390FC-FBC9-4BF6-9A70-8C5F01748034}" type="datetimeFigureOut">
              <a:rPr lang="en-GB" smtClean="0"/>
              <a:t>02/10/2022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76AB58-D6E6-4204-8913-AE37556CC59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BA390FC-FBC9-4BF6-9A70-8C5F01748034}" type="datetimeFigureOut">
              <a:rPr lang="en-GB" smtClean="0"/>
              <a:t>02/10/2022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76AB58-D6E6-4204-8913-AE37556CC591}" type="slidenum">
              <a:rPr lang="en-GB" smtClean="0"/>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BA390FC-FBC9-4BF6-9A70-8C5F01748034}" type="datetimeFigureOut">
              <a:rPr lang="en-GB" smtClean="0"/>
              <a:t>02/10/2022</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2C76AB58-D6E6-4204-8913-AE37556CC591}" type="slidenum">
              <a:rPr lang="en-GB" smtClean="0"/>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BA390FC-FBC9-4BF6-9A70-8C5F01748034}" type="datetimeFigureOut">
              <a:rPr lang="en-GB" smtClean="0"/>
              <a:t>02/10/2022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76AB58-D6E6-4204-8913-AE37556CC59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BA390FC-FBC9-4BF6-9A70-8C5F01748034}" type="datetimeFigureOut">
              <a:rPr lang="en-GB" smtClean="0"/>
              <a:t>02/10/2022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76AB58-D6E6-4204-8913-AE37556CC59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4BA390FC-FBC9-4BF6-9A70-8C5F01748034}" type="datetimeFigureOut">
              <a:rPr lang="en-GB" smtClean="0"/>
              <a:t>02/10/2022</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2C76AB58-D6E6-4204-8913-AE37556CC59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hyperlink" Target="http://www.qualificationswales.org/" TargetMode="Externa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4" Type="http://schemas.microsoft.com/office/2007/relationships/hdphoto" Target="../media/hdphoto2.wdp"/></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tags" Target="../tags/tag8.xml"/><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9.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GB" sz="8000" dirty="0"/>
              <a:t>ASESU</a:t>
            </a:r>
            <a:endParaRPr lang="cy-GB" dirty="0"/>
          </a:p>
        </p:txBody>
      </p:sp>
      <p:sp>
        <p:nvSpPr>
          <p:cNvPr id="4" name="Subtitle 3"/>
          <p:cNvSpPr>
            <a:spLocks noGrp="1"/>
          </p:cNvSpPr>
          <p:nvPr>
            <p:ph type="subTitle" idx="1"/>
          </p:nvPr>
        </p:nvSpPr>
        <p:spPr>
          <a:xfrm>
            <a:off x="611560" y="3845024"/>
            <a:ext cx="8173144" cy="1600200"/>
          </a:xfrm>
        </p:spPr>
        <p:txBody>
          <a:bodyPr>
            <a:noAutofit/>
          </a:bodyPr>
          <a:lstStyle/>
          <a:p>
            <a:r>
              <a:rPr lang="en-GB" sz="3600" dirty="0" err="1">
                <a:solidFill>
                  <a:schemeClr val="bg1"/>
                </a:solidFill>
                <a:latin typeface="Calibri" panose="020F0502020204030204" pitchFamily="34" charset="0"/>
              </a:rPr>
              <a:t>Asesu</a:t>
            </a:r>
            <a:r>
              <a:rPr lang="en-GB" sz="3600" dirty="0">
                <a:solidFill>
                  <a:schemeClr val="bg1"/>
                </a:solidFill>
                <a:latin typeface="Calibri" panose="020F0502020204030204" pitchFamily="34" charset="0"/>
              </a:rPr>
              <a:t> </a:t>
            </a:r>
            <a:r>
              <a:rPr lang="en-GB" sz="3600" dirty="0" err="1">
                <a:solidFill>
                  <a:srgbClr val="FF0000"/>
                </a:solidFill>
                <a:latin typeface="Calibri" panose="020F0502020204030204" pitchFamily="34" charset="0"/>
              </a:rPr>
              <a:t>crynodol</a:t>
            </a:r>
            <a:r>
              <a:rPr lang="en-GB" sz="3600" dirty="0">
                <a:solidFill>
                  <a:srgbClr val="FF0000"/>
                </a:solidFill>
                <a:latin typeface="Calibri" panose="020F0502020204030204" pitchFamily="34" charset="0"/>
              </a:rPr>
              <a:t> </a:t>
            </a:r>
            <a:r>
              <a:rPr lang="en-GB" sz="3600" dirty="0">
                <a:solidFill>
                  <a:schemeClr val="bg1"/>
                </a:solidFill>
                <a:latin typeface="Calibri" panose="020F0502020204030204" pitchFamily="34" charset="0"/>
              </a:rPr>
              <a:t>a </a:t>
            </a:r>
            <a:r>
              <a:rPr lang="en-GB" sz="3600" dirty="0" err="1">
                <a:solidFill>
                  <a:srgbClr val="92D050"/>
                </a:solidFill>
                <a:latin typeface="Calibri" panose="020F0502020204030204" pitchFamily="34" charset="0"/>
              </a:rPr>
              <a:t>ffurfiannol</a:t>
            </a:r>
            <a:endParaRPr lang="en-GB" sz="3600" dirty="0">
              <a:solidFill>
                <a:srgbClr val="92D050"/>
              </a:solidFill>
              <a:latin typeface="Calibri" panose="020F0502020204030204" pitchFamily="34" charset="0"/>
            </a:endParaRPr>
          </a:p>
          <a:p>
            <a:r>
              <a:rPr lang="en-GB" sz="3600" dirty="0">
                <a:solidFill>
                  <a:srgbClr val="FF0000"/>
                </a:solidFill>
                <a:latin typeface="Calibri" panose="020F0502020204030204" pitchFamily="34" charset="0"/>
              </a:rPr>
              <a:t>Summative</a:t>
            </a:r>
            <a:r>
              <a:rPr lang="en-GB" sz="3600" dirty="0">
                <a:solidFill>
                  <a:schemeClr val="accent1">
                    <a:lumMod val="75000"/>
                  </a:schemeClr>
                </a:solidFill>
                <a:latin typeface="Calibri" panose="020F0502020204030204" pitchFamily="34" charset="0"/>
              </a:rPr>
              <a:t> </a:t>
            </a:r>
            <a:r>
              <a:rPr lang="en-GB" sz="3600" dirty="0">
                <a:solidFill>
                  <a:schemeClr val="bg1">
                    <a:lumMod val="65000"/>
                  </a:schemeClr>
                </a:solidFill>
                <a:latin typeface="Calibri" panose="020F0502020204030204" pitchFamily="34" charset="0"/>
              </a:rPr>
              <a:t>and </a:t>
            </a:r>
            <a:r>
              <a:rPr lang="en-GB" sz="3600" dirty="0">
                <a:solidFill>
                  <a:srgbClr val="92D050"/>
                </a:solidFill>
                <a:latin typeface="Calibri" panose="020F0502020204030204" pitchFamily="34" charset="0"/>
              </a:rPr>
              <a:t>formative</a:t>
            </a:r>
            <a:r>
              <a:rPr lang="en-GB" sz="3600" dirty="0">
                <a:solidFill>
                  <a:schemeClr val="bg1">
                    <a:lumMod val="65000"/>
                  </a:schemeClr>
                </a:solidFill>
                <a:latin typeface="Calibri" panose="020F0502020204030204" pitchFamily="34" charset="0"/>
              </a:rPr>
              <a:t> assessment</a:t>
            </a:r>
            <a:endParaRPr lang="cy-GB" sz="3600" dirty="0">
              <a:solidFill>
                <a:schemeClr val="bg1">
                  <a:lumMod val="65000"/>
                </a:schemeClr>
              </a:solidFill>
              <a:latin typeface="Calibri" panose="020F0502020204030204" pitchFamily="34" charset="0"/>
            </a:endParaRPr>
          </a:p>
        </p:txBody>
      </p:sp>
    </p:spTree>
    <p:extLst>
      <p:ext uri="{BB962C8B-B14F-4D97-AF65-F5344CB8AC3E}">
        <p14:creationId xmlns:p14="http://schemas.microsoft.com/office/powerpoint/2010/main" val="474033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54360" y="188640"/>
            <a:ext cx="3122971" cy="1200329"/>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7200" b="1" cap="none" spc="0" dirty="0" err="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Calibri" panose="020F0502020204030204" pitchFamily="34" charset="0"/>
              </a:rPr>
              <a:t>Asesiad</a:t>
            </a:r>
            <a:endParaRPr lang="en-US" sz="72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Calibri" panose="020F0502020204030204" pitchFamily="34" charset="0"/>
            </a:endParaRPr>
          </a:p>
        </p:txBody>
      </p:sp>
      <p:sp>
        <p:nvSpPr>
          <p:cNvPr id="3" name="TextBox 2"/>
          <p:cNvSpPr txBox="1"/>
          <p:nvPr/>
        </p:nvSpPr>
        <p:spPr>
          <a:xfrm>
            <a:off x="467544" y="1556792"/>
            <a:ext cx="7848872" cy="2800767"/>
          </a:xfrm>
          <a:prstGeom prst="rect">
            <a:avLst/>
          </a:prstGeom>
          <a:solidFill>
            <a:schemeClr val="bg1"/>
          </a:solidFill>
        </p:spPr>
        <p:txBody>
          <a:bodyPr wrap="square" rtlCol="0">
            <a:spAutoFit/>
          </a:bodyPr>
          <a:lstStyle/>
          <a:p>
            <a:pPr algn="ctr"/>
            <a:r>
              <a:rPr lang="en-GB" sz="8800" dirty="0" err="1">
                <a:latin typeface="Calibri" panose="020F0502020204030204" pitchFamily="34" charset="0"/>
              </a:rPr>
              <a:t>Tynnwch</a:t>
            </a:r>
            <a:r>
              <a:rPr lang="en-GB" sz="8800" dirty="0">
                <a:latin typeface="Calibri" panose="020F0502020204030204" pitchFamily="34" charset="0"/>
              </a:rPr>
              <a:t> </a:t>
            </a:r>
            <a:r>
              <a:rPr lang="en-GB" sz="8800" dirty="0" err="1">
                <a:latin typeface="Calibri" panose="020F0502020204030204" pitchFamily="34" charset="0"/>
              </a:rPr>
              <a:t>lun</a:t>
            </a:r>
            <a:r>
              <a:rPr lang="en-GB" sz="8800" dirty="0">
                <a:latin typeface="Calibri" panose="020F0502020204030204" pitchFamily="34" charset="0"/>
              </a:rPr>
              <a:t> o long y Titanic</a:t>
            </a:r>
            <a:endParaRPr lang="en-GB" sz="5400" dirty="0">
              <a:latin typeface="Calibri" panose="020F0502020204030204" pitchFamily="34" charset="0"/>
            </a:endParaRPr>
          </a:p>
        </p:txBody>
      </p:sp>
      <p:sp>
        <p:nvSpPr>
          <p:cNvPr id="4" name="TextBox 3"/>
          <p:cNvSpPr txBox="1"/>
          <p:nvPr/>
        </p:nvSpPr>
        <p:spPr>
          <a:xfrm>
            <a:off x="683568" y="4571548"/>
            <a:ext cx="7632848" cy="2062103"/>
          </a:xfrm>
          <a:prstGeom prst="rect">
            <a:avLst/>
          </a:prstGeom>
          <a:solidFill>
            <a:schemeClr val="bg1"/>
          </a:solidFill>
        </p:spPr>
        <p:txBody>
          <a:bodyPr wrap="square" rtlCol="0">
            <a:spAutoFit/>
          </a:bodyPr>
          <a:lstStyle/>
          <a:p>
            <a:pPr marL="457200" indent="-457200">
              <a:buFont typeface="Arial" panose="020B0604020202020204" pitchFamily="34" charset="0"/>
              <a:buChar char="•"/>
            </a:pPr>
            <a:r>
              <a:rPr lang="en-GB" sz="3200" dirty="0" err="1">
                <a:latin typeface="Calibri" panose="020F0502020204030204" pitchFamily="34" charset="0"/>
              </a:rPr>
              <a:t>Byddwch</a:t>
            </a:r>
            <a:r>
              <a:rPr lang="en-GB" sz="3200" dirty="0">
                <a:latin typeface="Calibri" panose="020F0502020204030204" pitchFamily="34" charset="0"/>
              </a:rPr>
              <a:t> </a:t>
            </a:r>
            <a:r>
              <a:rPr lang="en-GB" sz="3200" dirty="0" err="1">
                <a:latin typeface="Calibri" panose="020F0502020204030204" pitchFamily="34" charset="0"/>
              </a:rPr>
              <a:t>yn</a:t>
            </a:r>
            <a:r>
              <a:rPr lang="en-GB" sz="3200" dirty="0">
                <a:latin typeface="Calibri" panose="020F0502020204030204" pitchFamily="34" charset="0"/>
              </a:rPr>
              <a:t> </a:t>
            </a:r>
            <a:r>
              <a:rPr lang="en-GB" sz="3200" dirty="0" err="1">
                <a:latin typeface="Calibri" panose="020F0502020204030204" pitchFamily="34" charset="0"/>
              </a:rPr>
              <a:t>fanwl</a:t>
            </a:r>
            <a:endParaRPr lang="en-GB" sz="3200" dirty="0">
              <a:latin typeface="Calibri" panose="020F0502020204030204" pitchFamily="34" charset="0"/>
            </a:endParaRPr>
          </a:p>
          <a:p>
            <a:pPr marL="457200" indent="-457200">
              <a:buFont typeface="Arial" panose="020B0604020202020204" pitchFamily="34" charset="0"/>
              <a:buChar char="•"/>
            </a:pPr>
            <a:r>
              <a:rPr lang="en-GB" sz="3200" dirty="0" err="1">
                <a:latin typeface="Calibri" panose="020F0502020204030204" pitchFamily="34" charset="0"/>
              </a:rPr>
              <a:t>Tynnwch</a:t>
            </a:r>
            <a:r>
              <a:rPr lang="en-GB" sz="3200" dirty="0">
                <a:latin typeface="Calibri" panose="020F0502020204030204" pitchFamily="34" charset="0"/>
              </a:rPr>
              <a:t> </a:t>
            </a:r>
            <a:r>
              <a:rPr lang="en-GB" sz="3200" dirty="0" err="1">
                <a:latin typeface="Calibri" panose="020F0502020204030204" pitchFamily="34" charset="0"/>
              </a:rPr>
              <a:t>lun</a:t>
            </a:r>
            <a:r>
              <a:rPr lang="en-GB" sz="3200" dirty="0">
                <a:latin typeface="Calibri" panose="020F0502020204030204" pitchFamily="34" charset="0"/>
              </a:rPr>
              <a:t> o </a:t>
            </a:r>
            <a:r>
              <a:rPr lang="en-GB" sz="3200" dirty="0" err="1">
                <a:latin typeface="Calibri" panose="020F0502020204030204" pitchFamily="34" charset="0"/>
              </a:rPr>
              <a:t>ochr</a:t>
            </a:r>
            <a:r>
              <a:rPr lang="en-GB" sz="3200" dirty="0">
                <a:latin typeface="Calibri" panose="020F0502020204030204" pitchFamily="34" charset="0"/>
              </a:rPr>
              <a:t> y </a:t>
            </a:r>
            <a:r>
              <a:rPr lang="en-GB" sz="3200" dirty="0" err="1">
                <a:latin typeface="Calibri" panose="020F0502020204030204" pitchFamily="34" charset="0"/>
              </a:rPr>
              <a:t>llong</a:t>
            </a:r>
            <a:endParaRPr lang="en-GB" sz="3200" dirty="0">
              <a:latin typeface="Calibri" panose="020F0502020204030204" pitchFamily="34" charset="0"/>
            </a:endParaRPr>
          </a:p>
          <a:p>
            <a:pPr marL="457200" indent="-457200">
              <a:buFont typeface="Arial" panose="020B0604020202020204" pitchFamily="34" charset="0"/>
              <a:buChar char="•"/>
            </a:pPr>
            <a:r>
              <a:rPr lang="en-GB" sz="3200" dirty="0" err="1">
                <a:latin typeface="Calibri" panose="020F0502020204030204" pitchFamily="34" charset="0"/>
              </a:rPr>
              <a:t>Dangoswch</a:t>
            </a:r>
            <a:r>
              <a:rPr lang="en-GB" sz="3200" dirty="0">
                <a:latin typeface="Calibri" panose="020F0502020204030204" pitchFamily="34" charset="0"/>
              </a:rPr>
              <a:t> y </a:t>
            </a:r>
            <a:r>
              <a:rPr lang="en-GB" sz="3200" dirty="0" err="1">
                <a:latin typeface="Calibri" panose="020F0502020204030204" pitchFamily="34" charset="0"/>
              </a:rPr>
              <a:t>llong</a:t>
            </a:r>
            <a:r>
              <a:rPr lang="en-GB" sz="3200" dirty="0">
                <a:latin typeface="Calibri" panose="020F0502020204030204" pitchFamily="34" charset="0"/>
              </a:rPr>
              <a:t> </a:t>
            </a:r>
            <a:r>
              <a:rPr lang="en-GB" sz="3200" dirty="0" err="1">
                <a:latin typeface="Calibri" panose="020F0502020204030204" pitchFamily="34" charset="0"/>
              </a:rPr>
              <a:t>yn</a:t>
            </a:r>
            <a:r>
              <a:rPr lang="en-GB" sz="3200" dirty="0">
                <a:latin typeface="Calibri" panose="020F0502020204030204" pitchFamily="34" charset="0"/>
              </a:rPr>
              <a:t> </a:t>
            </a:r>
            <a:r>
              <a:rPr lang="en-GB" sz="3200" dirty="0" err="1">
                <a:latin typeface="Calibri" panose="020F0502020204030204" pitchFamily="34" charset="0"/>
              </a:rPr>
              <a:t>ystod</a:t>
            </a:r>
            <a:r>
              <a:rPr lang="en-GB" sz="3200" dirty="0">
                <a:latin typeface="Calibri" panose="020F0502020204030204" pitchFamily="34" charset="0"/>
              </a:rPr>
              <a:t> y </a:t>
            </a:r>
            <a:r>
              <a:rPr lang="en-GB" sz="3200" dirty="0" err="1">
                <a:latin typeface="Calibri" panose="020F0502020204030204" pitchFamily="34" charset="0"/>
              </a:rPr>
              <a:t>dydd</a:t>
            </a:r>
            <a:r>
              <a:rPr lang="en-GB" sz="3200" dirty="0">
                <a:latin typeface="Calibri" panose="020F0502020204030204" pitchFamily="34" charset="0"/>
              </a:rPr>
              <a:t> ac </a:t>
            </a:r>
            <a:r>
              <a:rPr lang="en-GB" sz="3200" dirty="0" err="1">
                <a:latin typeface="Calibri" panose="020F0502020204030204" pitchFamily="34" charset="0"/>
              </a:rPr>
              <a:t>yn</a:t>
            </a:r>
            <a:r>
              <a:rPr lang="en-GB" sz="3200" dirty="0">
                <a:latin typeface="Calibri" panose="020F0502020204030204" pitchFamily="34" charset="0"/>
              </a:rPr>
              <a:t> </a:t>
            </a:r>
            <a:r>
              <a:rPr lang="en-GB" sz="3200" dirty="0" err="1">
                <a:latin typeface="Calibri" panose="020F0502020204030204" pitchFamily="34" charset="0"/>
              </a:rPr>
              <a:t>arnofio</a:t>
            </a:r>
            <a:endParaRPr lang="en-GB" sz="3200" dirty="0">
              <a:latin typeface="Calibri" panose="020F0502020204030204" pitchFamily="34" charset="0"/>
            </a:endParaRPr>
          </a:p>
        </p:txBody>
      </p:sp>
    </p:spTree>
    <p:extLst>
      <p:ext uri="{BB962C8B-B14F-4D97-AF65-F5344CB8AC3E}">
        <p14:creationId xmlns:p14="http://schemas.microsoft.com/office/powerpoint/2010/main" val="139994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p:cNvGraphicFramePr>
            <a:graphicFrameLocks noGrp="1"/>
          </p:cNvGraphicFramePr>
          <p:nvPr>
            <p:extLst>
              <p:ext uri="{D42A27DB-BD31-4B8C-83A1-F6EECF244321}">
                <p14:modId xmlns:p14="http://schemas.microsoft.com/office/powerpoint/2010/main" val="1898308348"/>
              </p:ext>
            </p:extLst>
          </p:nvPr>
        </p:nvGraphicFramePr>
        <p:xfrm>
          <a:off x="428312" y="2651720"/>
          <a:ext cx="8424935" cy="4114800"/>
        </p:xfrm>
        <a:graphic>
          <a:graphicData uri="http://schemas.openxmlformats.org/drawingml/2006/table">
            <a:tbl>
              <a:tblPr firstRow="1" bandRow="1">
                <a:tableStyleId>{5C22544A-7EE6-4342-B048-85BDC9FD1C3A}</a:tableStyleId>
              </a:tblPr>
              <a:tblGrid>
                <a:gridCol w="6101409">
                  <a:extLst>
                    <a:ext uri="{9D8B030D-6E8A-4147-A177-3AD203B41FA5}">
                      <a16:colId xmlns:a16="http://schemas.microsoft.com/office/drawing/2014/main" val="20000"/>
                    </a:ext>
                  </a:extLst>
                </a:gridCol>
                <a:gridCol w="2323526">
                  <a:extLst>
                    <a:ext uri="{9D8B030D-6E8A-4147-A177-3AD203B41FA5}">
                      <a16:colId xmlns:a16="http://schemas.microsoft.com/office/drawing/2014/main" val="20001"/>
                    </a:ext>
                  </a:extLst>
                </a:gridCol>
              </a:tblGrid>
              <a:tr h="408691">
                <a:tc>
                  <a:txBody>
                    <a:bodyPr/>
                    <a:lstStyle/>
                    <a:p>
                      <a:r>
                        <a:rPr lang="en-GB" sz="2400" dirty="0">
                          <a:latin typeface="Calibri" panose="020F0502020204030204" pitchFamily="34" charset="0"/>
                        </a:rPr>
                        <a:t>Beth?</a:t>
                      </a:r>
                    </a:p>
                  </a:txBody>
                  <a:tcPr/>
                </a:tc>
                <a:tc>
                  <a:txBody>
                    <a:bodyPr/>
                    <a:lstStyle/>
                    <a:p>
                      <a:r>
                        <a:rPr lang="en-GB" sz="2400" dirty="0">
                          <a:latin typeface="Calibri" panose="020F0502020204030204" pitchFamily="34" charset="0"/>
                        </a:rPr>
                        <a:t>Marc</a:t>
                      </a:r>
                    </a:p>
                  </a:txBody>
                  <a:tcPr/>
                </a:tc>
                <a:extLst>
                  <a:ext uri="{0D108BD9-81ED-4DB2-BD59-A6C34878D82A}">
                    <a16:rowId xmlns:a16="http://schemas.microsoft.com/office/drawing/2014/main" val="10000"/>
                  </a:ext>
                </a:extLst>
              </a:tr>
              <a:tr h="408691">
                <a:tc>
                  <a:txBody>
                    <a:bodyPr/>
                    <a:lstStyle/>
                    <a:p>
                      <a:r>
                        <a:rPr lang="en-GB" sz="2400" dirty="0" err="1">
                          <a:latin typeface="Calibri" panose="020F0502020204030204" pitchFamily="34" charset="0"/>
                        </a:rPr>
                        <a:t>Siap</a:t>
                      </a:r>
                      <a:r>
                        <a:rPr lang="en-GB" sz="2400" dirty="0">
                          <a:latin typeface="Calibri" panose="020F0502020204030204" pitchFamily="34" charset="0"/>
                        </a:rPr>
                        <a:t> </a:t>
                      </a:r>
                      <a:r>
                        <a:rPr lang="en-GB" sz="2400" dirty="0" err="1">
                          <a:latin typeface="Calibri" panose="020F0502020204030204" pitchFamily="34" charset="0"/>
                        </a:rPr>
                        <a:t>corff</a:t>
                      </a:r>
                      <a:r>
                        <a:rPr lang="en-GB" sz="2400" dirty="0">
                          <a:latin typeface="Calibri" panose="020F0502020204030204" pitchFamily="34" charset="0"/>
                        </a:rPr>
                        <a:t> y </a:t>
                      </a:r>
                      <a:r>
                        <a:rPr lang="en-GB" sz="2400" dirty="0" err="1">
                          <a:latin typeface="Calibri" panose="020F0502020204030204" pitchFamily="34" charset="0"/>
                        </a:rPr>
                        <a:t>llong</a:t>
                      </a:r>
                      <a:r>
                        <a:rPr lang="en-GB" sz="2400" dirty="0">
                          <a:latin typeface="Calibri" panose="020F0502020204030204" pitchFamily="34" charset="0"/>
                        </a:rPr>
                        <a:t> </a:t>
                      </a:r>
                      <a:r>
                        <a:rPr lang="en-GB" sz="2400" dirty="0" err="1">
                          <a:latin typeface="Calibri" panose="020F0502020204030204" pitchFamily="34" charset="0"/>
                        </a:rPr>
                        <a:t>yn</a:t>
                      </a:r>
                      <a:r>
                        <a:rPr lang="en-GB" sz="2400" dirty="0">
                          <a:latin typeface="Calibri" panose="020F0502020204030204" pitchFamily="34" charset="0"/>
                        </a:rPr>
                        <a:t> </a:t>
                      </a:r>
                      <a:r>
                        <a:rPr lang="en-GB" sz="2400" dirty="0" err="1">
                          <a:latin typeface="Calibri" panose="020F0502020204030204" pitchFamily="34" charset="0"/>
                        </a:rPr>
                        <a:t>gywir</a:t>
                      </a:r>
                      <a:endParaRPr lang="en-GB" sz="2400" dirty="0">
                        <a:latin typeface="Calibri" panose="020F0502020204030204" pitchFamily="34" charset="0"/>
                      </a:endParaRPr>
                    </a:p>
                  </a:txBody>
                  <a:tcPr/>
                </a:tc>
                <a:tc>
                  <a:txBody>
                    <a:bodyPr/>
                    <a:lstStyle/>
                    <a:p>
                      <a:r>
                        <a:rPr lang="en-GB" sz="2400" dirty="0">
                          <a:latin typeface="Calibri" panose="020F0502020204030204" pitchFamily="34" charset="0"/>
                        </a:rPr>
                        <a:t>1</a:t>
                      </a:r>
                    </a:p>
                  </a:txBody>
                  <a:tcPr/>
                </a:tc>
                <a:extLst>
                  <a:ext uri="{0D108BD9-81ED-4DB2-BD59-A6C34878D82A}">
                    <a16:rowId xmlns:a16="http://schemas.microsoft.com/office/drawing/2014/main" val="10001"/>
                  </a:ext>
                </a:extLst>
              </a:tr>
              <a:tr h="408691">
                <a:tc>
                  <a:txBody>
                    <a:bodyPr/>
                    <a:lstStyle/>
                    <a:p>
                      <a:r>
                        <a:rPr lang="en-GB" sz="2400" dirty="0">
                          <a:latin typeface="Calibri" panose="020F0502020204030204" pitchFamily="34" charset="0"/>
                        </a:rPr>
                        <a:t>4 </a:t>
                      </a:r>
                      <a:r>
                        <a:rPr lang="en-GB" sz="2400" dirty="0" err="1">
                          <a:latin typeface="Calibri" panose="020F0502020204030204" pitchFamily="34" charset="0"/>
                        </a:rPr>
                        <a:t>simne</a:t>
                      </a:r>
                      <a:endParaRPr lang="en-GB" sz="2400" dirty="0">
                        <a:latin typeface="Calibri" panose="020F0502020204030204" pitchFamily="34" charset="0"/>
                      </a:endParaRPr>
                    </a:p>
                  </a:txBody>
                  <a:tcPr/>
                </a:tc>
                <a:tc>
                  <a:txBody>
                    <a:bodyPr/>
                    <a:lstStyle/>
                    <a:p>
                      <a:r>
                        <a:rPr lang="en-GB" sz="2400" dirty="0">
                          <a:latin typeface="Calibri" panose="020F0502020204030204" pitchFamily="34" charset="0"/>
                        </a:rPr>
                        <a:t>4</a:t>
                      </a:r>
                    </a:p>
                  </a:txBody>
                  <a:tcPr/>
                </a:tc>
                <a:extLst>
                  <a:ext uri="{0D108BD9-81ED-4DB2-BD59-A6C34878D82A}">
                    <a16:rowId xmlns:a16="http://schemas.microsoft.com/office/drawing/2014/main" val="10002"/>
                  </a:ext>
                </a:extLst>
              </a:tr>
              <a:tr h="408691">
                <a:tc>
                  <a:txBody>
                    <a:bodyPr/>
                    <a:lstStyle/>
                    <a:p>
                      <a:r>
                        <a:rPr lang="en-GB" sz="2400" dirty="0">
                          <a:latin typeface="Calibri" panose="020F0502020204030204" pitchFamily="34" charset="0"/>
                        </a:rPr>
                        <a:t>2 mast</a:t>
                      </a:r>
                    </a:p>
                  </a:txBody>
                  <a:tcPr/>
                </a:tc>
                <a:tc>
                  <a:txBody>
                    <a:bodyPr/>
                    <a:lstStyle/>
                    <a:p>
                      <a:r>
                        <a:rPr lang="en-GB" sz="2400" dirty="0">
                          <a:latin typeface="Calibri" panose="020F0502020204030204" pitchFamily="34" charset="0"/>
                        </a:rPr>
                        <a:t>2</a:t>
                      </a:r>
                    </a:p>
                  </a:txBody>
                  <a:tcPr/>
                </a:tc>
                <a:extLst>
                  <a:ext uri="{0D108BD9-81ED-4DB2-BD59-A6C34878D82A}">
                    <a16:rowId xmlns:a16="http://schemas.microsoft.com/office/drawing/2014/main" val="10003"/>
                  </a:ext>
                </a:extLst>
              </a:tr>
              <a:tr h="408691">
                <a:tc>
                  <a:txBody>
                    <a:bodyPr/>
                    <a:lstStyle/>
                    <a:p>
                      <a:r>
                        <a:rPr lang="en-GB" sz="2400" dirty="0">
                          <a:latin typeface="Calibri" panose="020F0502020204030204" pitchFamily="34" charset="0"/>
                        </a:rPr>
                        <a:t>5 </a:t>
                      </a:r>
                      <a:r>
                        <a:rPr lang="en-GB" sz="2400" dirty="0" err="1">
                          <a:latin typeface="Calibri" panose="020F0502020204030204" pitchFamily="34" charset="0"/>
                        </a:rPr>
                        <a:t>rhes</a:t>
                      </a:r>
                      <a:r>
                        <a:rPr lang="en-GB" sz="2400" dirty="0">
                          <a:latin typeface="Calibri" panose="020F0502020204030204" pitchFamily="34" charset="0"/>
                        </a:rPr>
                        <a:t> o </a:t>
                      </a:r>
                      <a:r>
                        <a:rPr lang="en-GB" sz="2400" dirty="0" err="1">
                          <a:latin typeface="Calibri" panose="020F0502020204030204" pitchFamily="34" charset="0"/>
                        </a:rPr>
                        <a:t>ffenestri</a:t>
                      </a:r>
                      <a:r>
                        <a:rPr lang="en-GB" sz="2400" dirty="0">
                          <a:latin typeface="Calibri" panose="020F0502020204030204" pitchFamily="34" charset="0"/>
                        </a:rPr>
                        <a:t> </a:t>
                      </a:r>
                      <a:r>
                        <a:rPr lang="en-GB" sz="2400" dirty="0" err="1">
                          <a:latin typeface="Calibri" panose="020F0502020204030204" pitchFamily="34" charset="0"/>
                        </a:rPr>
                        <a:t>crwn</a:t>
                      </a:r>
                      <a:r>
                        <a:rPr lang="en-GB" sz="2400" dirty="0">
                          <a:latin typeface="Calibri" panose="020F0502020204030204" pitchFamily="34" charset="0"/>
                        </a:rPr>
                        <a:t> </a:t>
                      </a:r>
                    </a:p>
                  </a:txBody>
                  <a:tcPr/>
                </a:tc>
                <a:tc>
                  <a:txBody>
                    <a:bodyPr/>
                    <a:lstStyle/>
                    <a:p>
                      <a:r>
                        <a:rPr lang="en-GB" sz="2400" dirty="0">
                          <a:latin typeface="Calibri" panose="020F0502020204030204" pitchFamily="34" charset="0"/>
                        </a:rPr>
                        <a:t>1</a:t>
                      </a:r>
                    </a:p>
                  </a:txBody>
                  <a:tcPr/>
                </a:tc>
                <a:extLst>
                  <a:ext uri="{0D108BD9-81ED-4DB2-BD59-A6C34878D82A}">
                    <a16:rowId xmlns:a16="http://schemas.microsoft.com/office/drawing/2014/main" val="10004"/>
                  </a:ext>
                </a:extLst>
              </a:tr>
              <a:tr h="408691">
                <a:tc>
                  <a:txBody>
                    <a:bodyPr/>
                    <a:lstStyle/>
                    <a:p>
                      <a:r>
                        <a:rPr lang="en-GB" sz="2400" dirty="0">
                          <a:latin typeface="Calibri" panose="020F0502020204030204" pitchFamily="34" charset="0"/>
                        </a:rPr>
                        <a:t>4 </a:t>
                      </a:r>
                      <a:r>
                        <a:rPr lang="en-GB" sz="2400" dirty="0" err="1">
                          <a:latin typeface="Calibri" panose="020F0502020204030204" pitchFamily="34" charset="0"/>
                        </a:rPr>
                        <a:t>baner</a:t>
                      </a:r>
                      <a:endParaRPr lang="en-GB" sz="2400" dirty="0">
                        <a:latin typeface="Calibri" panose="020F0502020204030204" pitchFamily="34" charset="0"/>
                      </a:endParaRPr>
                    </a:p>
                  </a:txBody>
                  <a:tcPr/>
                </a:tc>
                <a:tc>
                  <a:txBody>
                    <a:bodyPr/>
                    <a:lstStyle/>
                    <a:p>
                      <a:r>
                        <a:rPr lang="en-GB" sz="2400" dirty="0">
                          <a:latin typeface="Calibri" panose="020F0502020204030204" pitchFamily="34" charset="0"/>
                        </a:rPr>
                        <a:t>4</a:t>
                      </a:r>
                    </a:p>
                  </a:txBody>
                  <a:tcPr/>
                </a:tc>
                <a:extLst>
                  <a:ext uri="{0D108BD9-81ED-4DB2-BD59-A6C34878D82A}">
                    <a16:rowId xmlns:a16="http://schemas.microsoft.com/office/drawing/2014/main" val="10005"/>
                  </a:ext>
                </a:extLst>
              </a:tr>
              <a:tr h="408691">
                <a:tc>
                  <a:txBody>
                    <a:bodyPr/>
                    <a:lstStyle/>
                    <a:p>
                      <a:r>
                        <a:rPr lang="en-GB" sz="2400" dirty="0" err="1">
                          <a:latin typeface="Calibri" panose="020F0502020204030204" pitchFamily="34" charset="0"/>
                        </a:rPr>
                        <a:t>Mwg</a:t>
                      </a:r>
                      <a:r>
                        <a:rPr lang="en-GB" sz="2400" baseline="0" dirty="0">
                          <a:latin typeface="Calibri" panose="020F0502020204030204" pitchFamily="34" charset="0"/>
                        </a:rPr>
                        <a:t> </a:t>
                      </a:r>
                      <a:endParaRPr lang="en-GB" sz="2400" dirty="0">
                        <a:latin typeface="Calibri" panose="020F0502020204030204" pitchFamily="34" charset="0"/>
                      </a:endParaRPr>
                    </a:p>
                  </a:txBody>
                  <a:tcPr/>
                </a:tc>
                <a:tc>
                  <a:txBody>
                    <a:bodyPr/>
                    <a:lstStyle/>
                    <a:p>
                      <a:r>
                        <a:rPr lang="en-GB" sz="2400" dirty="0">
                          <a:latin typeface="Calibri" panose="020F0502020204030204" pitchFamily="34" charset="0"/>
                        </a:rPr>
                        <a:t>1</a:t>
                      </a:r>
                    </a:p>
                  </a:txBody>
                  <a:tcPr/>
                </a:tc>
                <a:extLst>
                  <a:ext uri="{0D108BD9-81ED-4DB2-BD59-A6C34878D82A}">
                    <a16:rowId xmlns:a16="http://schemas.microsoft.com/office/drawing/2014/main" val="10006"/>
                  </a:ext>
                </a:extLst>
              </a:tr>
              <a:tr h="183976">
                <a:tc>
                  <a:txBody>
                    <a:bodyPr/>
                    <a:lstStyle/>
                    <a:p>
                      <a:r>
                        <a:rPr lang="en-GB" sz="2400" dirty="0">
                          <a:latin typeface="Calibri" panose="020F0502020204030204" pitchFamily="34" charset="0"/>
                        </a:rPr>
                        <a:t>Haul</a:t>
                      </a:r>
                    </a:p>
                  </a:txBody>
                  <a:tcPr/>
                </a:tc>
                <a:tc>
                  <a:txBody>
                    <a:bodyPr/>
                    <a:lstStyle/>
                    <a:p>
                      <a:r>
                        <a:rPr lang="en-GB" sz="2400" dirty="0">
                          <a:latin typeface="Calibri" panose="020F0502020204030204" pitchFamily="34" charset="0"/>
                        </a:rPr>
                        <a:t>1</a:t>
                      </a:r>
                    </a:p>
                  </a:txBody>
                  <a:tcPr/>
                </a:tc>
                <a:extLst>
                  <a:ext uri="{0D108BD9-81ED-4DB2-BD59-A6C34878D82A}">
                    <a16:rowId xmlns:a16="http://schemas.microsoft.com/office/drawing/2014/main" val="10007"/>
                  </a:ext>
                </a:extLst>
              </a:tr>
              <a:tr h="183976">
                <a:tc>
                  <a:txBody>
                    <a:bodyPr/>
                    <a:lstStyle/>
                    <a:p>
                      <a:r>
                        <a:rPr lang="en-GB" sz="2400" dirty="0" err="1">
                          <a:latin typeface="Calibri" panose="020F0502020204030204" pitchFamily="34" charset="0"/>
                        </a:rPr>
                        <a:t>Môr</a:t>
                      </a:r>
                      <a:endParaRPr lang="en-GB" sz="2400" dirty="0">
                        <a:latin typeface="Calibri" panose="020F0502020204030204" pitchFamily="34" charset="0"/>
                      </a:endParaRPr>
                    </a:p>
                  </a:txBody>
                  <a:tcPr/>
                </a:tc>
                <a:tc>
                  <a:txBody>
                    <a:bodyPr/>
                    <a:lstStyle/>
                    <a:p>
                      <a:r>
                        <a:rPr lang="en-GB" sz="2400" dirty="0">
                          <a:latin typeface="Calibri" panose="020F0502020204030204" pitchFamily="34" charset="0"/>
                        </a:rPr>
                        <a:t>1</a:t>
                      </a:r>
                    </a:p>
                  </a:txBody>
                  <a:tcPr/>
                </a:tc>
                <a:extLst>
                  <a:ext uri="{0D108BD9-81ED-4DB2-BD59-A6C34878D82A}">
                    <a16:rowId xmlns:a16="http://schemas.microsoft.com/office/drawing/2014/main" val="10008"/>
                  </a:ext>
                </a:extLst>
              </a:tr>
            </a:tbl>
          </a:graphicData>
        </a:graphic>
      </p:graphicFrame>
      <p:pic>
        <p:nvPicPr>
          <p:cNvPr id="2056" name="Picture 8"/>
          <p:cNvPicPr>
            <a:picLocks noChangeAspect="1" noChangeArrowheads="1"/>
          </p:cNvPicPr>
          <p:nvPr/>
        </p:nvPicPr>
        <p:blipFill rotWithShape="1">
          <a:blip r:embed="rId3">
            <a:extLst>
              <a:ext uri="{28A0092B-C50C-407E-A947-70E740481C1C}">
                <a14:useLocalDpi xmlns:a14="http://schemas.microsoft.com/office/drawing/2010/main" val="0"/>
              </a:ext>
            </a:extLst>
          </a:blip>
          <a:srcRect l="15572" t="32105" r="37556" b="33069"/>
          <a:stretch/>
        </p:blipFill>
        <p:spPr bwMode="auto">
          <a:xfrm>
            <a:off x="1691680" y="116632"/>
            <a:ext cx="5865954" cy="24516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09376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A3ED6DD-D53B-4770-B808-0B7E010F3E20}"/>
              </a:ext>
            </a:extLst>
          </p:cNvPr>
          <p:cNvPicPr>
            <a:picLocks noChangeAspect="1"/>
          </p:cNvPicPr>
          <p:nvPr/>
        </p:nvPicPr>
        <p:blipFill>
          <a:blip r:embed="rId2"/>
          <a:stretch>
            <a:fillRect/>
          </a:stretch>
        </p:blipFill>
        <p:spPr>
          <a:xfrm>
            <a:off x="-1524000" y="0"/>
            <a:ext cx="12360696" cy="6952892"/>
          </a:xfrm>
          <a:prstGeom prst="rect">
            <a:avLst/>
          </a:prstGeom>
        </p:spPr>
      </p:pic>
    </p:spTree>
    <p:extLst>
      <p:ext uri="{BB962C8B-B14F-4D97-AF65-F5344CB8AC3E}">
        <p14:creationId xmlns:p14="http://schemas.microsoft.com/office/powerpoint/2010/main" val="53316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0808" y="-1179512"/>
            <a:ext cx="9293720" cy="9293720"/>
          </a:xfrm>
          <a:prstGeom prst="rect">
            <a:avLst/>
          </a:prstGeom>
        </p:spPr>
      </p:pic>
      <p:sp>
        <p:nvSpPr>
          <p:cNvPr id="7" name="TextBox 6"/>
          <p:cNvSpPr txBox="1"/>
          <p:nvPr/>
        </p:nvSpPr>
        <p:spPr>
          <a:xfrm>
            <a:off x="539552" y="665401"/>
            <a:ext cx="8712968" cy="1323439"/>
          </a:xfrm>
          <a:prstGeom prst="rect">
            <a:avLst/>
          </a:prstGeom>
          <a:noFill/>
        </p:spPr>
        <p:txBody>
          <a:bodyPr wrap="square" rtlCol="0">
            <a:spAutoFit/>
          </a:bodyPr>
          <a:lstStyle/>
          <a:p>
            <a:pPr algn="ctr"/>
            <a:r>
              <a:rPr lang="en-GB" sz="8000" b="1" dirty="0">
                <a:latin typeface="Calibri" panose="020F0502020204030204" pitchFamily="34" charset="0"/>
              </a:rPr>
              <a:t>Pam </a:t>
            </a:r>
            <a:r>
              <a:rPr lang="en-GB" sz="8000" b="1" dirty="0" err="1">
                <a:latin typeface="Calibri" panose="020F0502020204030204" pitchFamily="34" charset="0"/>
              </a:rPr>
              <a:t>asesu</a:t>
            </a:r>
            <a:r>
              <a:rPr lang="en-GB" sz="8000" b="1" dirty="0">
                <a:latin typeface="Calibri" panose="020F0502020204030204" pitchFamily="34" charset="0"/>
              </a:rPr>
              <a:t>? </a:t>
            </a:r>
          </a:p>
        </p:txBody>
      </p:sp>
    </p:spTree>
    <p:extLst>
      <p:ext uri="{BB962C8B-B14F-4D97-AF65-F5344CB8AC3E}">
        <p14:creationId xmlns:p14="http://schemas.microsoft.com/office/powerpoint/2010/main" val="1206895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09AA116-D7A2-4B9A-98C3-A442989C5553}"/>
              </a:ext>
            </a:extLst>
          </p:cNvPr>
          <p:cNvGraphicFramePr/>
          <p:nvPr>
            <p:extLst>
              <p:ext uri="{D42A27DB-BD31-4B8C-83A1-F6EECF244321}">
                <p14:modId xmlns:p14="http://schemas.microsoft.com/office/powerpoint/2010/main" val="2388771330"/>
              </p:ext>
            </p:extLst>
          </p:nvPr>
        </p:nvGraphicFramePr>
        <p:xfrm>
          <a:off x="395536" y="404664"/>
          <a:ext cx="8280920" cy="5976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2317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174740802"/>
              </p:ext>
            </p:extLst>
          </p:nvPr>
        </p:nvGraphicFramePr>
        <p:xfrm>
          <a:off x="323528" y="476672"/>
          <a:ext cx="8568952" cy="5760640"/>
        </p:xfrm>
        <a:graphic>
          <a:graphicData uri="http://schemas.openxmlformats.org/drawingml/2006/table">
            <a:tbl>
              <a:tblPr firstRow="1" firstCol="1" bandRow="1"/>
              <a:tblGrid>
                <a:gridCol w="2880320">
                  <a:extLst>
                    <a:ext uri="{9D8B030D-6E8A-4147-A177-3AD203B41FA5}">
                      <a16:colId xmlns:a16="http://schemas.microsoft.com/office/drawing/2014/main" val="20000"/>
                    </a:ext>
                  </a:extLst>
                </a:gridCol>
                <a:gridCol w="5688632">
                  <a:extLst>
                    <a:ext uri="{9D8B030D-6E8A-4147-A177-3AD203B41FA5}">
                      <a16:colId xmlns:a16="http://schemas.microsoft.com/office/drawing/2014/main" val="20001"/>
                    </a:ext>
                  </a:extLst>
                </a:gridCol>
              </a:tblGrid>
              <a:tr h="1536170">
                <a:tc>
                  <a:txBody>
                    <a:bodyPr/>
                    <a:lstStyle/>
                    <a:p>
                      <a:pPr>
                        <a:lnSpc>
                          <a:spcPct val="115000"/>
                        </a:lnSpc>
                        <a:spcAft>
                          <a:spcPts val="0"/>
                        </a:spcAft>
                      </a:pPr>
                      <a:r>
                        <a:rPr lang="en-GB" sz="3600" b="1" dirty="0" err="1">
                          <a:solidFill>
                            <a:schemeClr val="bg1"/>
                          </a:solidFill>
                          <a:effectLst/>
                          <a:latin typeface="Calibri"/>
                          <a:ea typeface="Calibri"/>
                          <a:cs typeface="Times New Roman"/>
                        </a:rPr>
                        <a:t>Asesu</a:t>
                      </a:r>
                      <a:r>
                        <a:rPr lang="en-GB" sz="3600" b="1" dirty="0">
                          <a:solidFill>
                            <a:schemeClr val="bg1"/>
                          </a:solidFill>
                          <a:effectLst/>
                          <a:latin typeface="Calibri"/>
                          <a:ea typeface="Calibri"/>
                          <a:cs typeface="Times New Roman"/>
                        </a:rPr>
                        <a:t> </a:t>
                      </a:r>
                      <a:r>
                        <a:rPr lang="en-GB" sz="3600" b="1" dirty="0" err="1">
                          <a:solidFill>
                            <a:schemeClr val="bg1"/>
                          </a:solidFill>
                          <a:effectLst/>
                          <a:latin typeface="Calibri"/>
                          <a:ea typeface="Calibri"/>
                          <a:cs typeface="Times New Roman"/>
                        </a:rPr>
                        <a:t>Dysgu</a:t>
                      </a:r>
                      <a:endParaRPr lang="en-GB" sz="3600" dirty="0">
                        <a:solidFill>
                          <a:schemeClr val="bg1"/>
                        </a:solidFill>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400" dirty="0" err="1">
                          <a:solidFill>
                            <a:schemeClr val="bg1"/>
                          </a:solidFill>
                          <a:effectLst/>
                          <a:latin typeface="Calibri"/>
                          <a:ea typeface="Calibri"/>
                          <a:cs typeface="Times New Roman"/>
                        </a:rPr>
                        <a:t>Asesu</a:t>
                      </a:r>
                      <a:r>
                        <a:rPr lang="en-GB" sz="2400" dirty="0">
                          <a:solidFill>
                            <a:schemeClr val="bg1"/>
                          </a:solidFill>
                          <a:effectLst/>
                          <a:latin typeface="Calibri"/>
                          <a:ea typeface="Calibri"/>
                          <a:cs typeface="Times New Roman"/>
                        </a:rPr>
                        <a:t> </a:t>
                      </a:r>
                      <a:r>
                        <a:rPr lang="en-GB" sz="2400" dirty="0">
                          <a:solidFill>
                            <a:srgbClr val="FF0000"/>
                          </a:solidFill>
                          <a:effectLst/>
                          <a:latin typeface="Calibri"/>
                          <a:ea typeface="Calibri"/>
                          <a:cs typeface="Times New Roman"/>
                        </a:rPr>
                        <a:t>crynodol</a:t>
                      </a:r>
                      <a:r>
                        <a:rPr lang="en-GB" sz="2400" dirty="0">
                          <a:solidFill>
                            <a:schemeClr val="bg1"/>
                          </a:solidFill>
                          <a:effectLst/>
                          <a:latin typeface="Calibri"/>
                          <a:ea typeface="Calibri"/>
                          <a:cs typeface="Times New Roman"/>
                        </a:rPr>
                        <a:t> </a:t>
                      </a:r>
                    </a:p>
                    <a:p>
                      <a:pPr marL="0" lvl="0" indent="0">
                        <a:lnSpc>
                          <a:spcPct val="115000"/>
                        </a:lnSpc>
                        <a:spcAft>
                          <a:spcPts val="0"/>
                        </a:spcAft>
                        <a:buFont typeface="Symbol"/>
                        <a:buNone/>
                      </a:pPr>
                      <a:r>
                        <a:rPr lang="en-GB" sz="2400" dirty="0">
                          <a:solidFill>
                            <a:schemeClr val="bg1"/>
                          </a:solidFill>
                          <a:effectLst/>
                          <a:latin typeface="Calibri"/>
                          <a:ea typeface="Calibri"/>
                          <a:cs typeface="Times New Roman"/>
                        </a:rPr>
                        <a:t>(</a:t>
                      </a:r>
                      <a:r>
                        <a:rPr lang="en-GB" sz="2400" dirty="0">
                          <a:solidFill>
                            <a:srgbClr val="FF0000"/>
                          </a:solidFill>
                          <a:effectLst/>
                          <a:latin typeface="Calibri"/>
                          <a:ea typeface="Calibri"/>
                          <a:cs typeface="Times New Roman"/>
                        </a:rPr>
                        <a:t>summative</a:t>
                      </a:r>
                      <a:r>
                        <a:rPr lang="en-GB" sz="2400" dirty="0">
                          <a:solidFill>
                            <a:schemeClr val="bg1"/>
                          </a:solidFill>
                          <a:effectLst/>
                          <a:latin typeface="Calibri"/>
                          <a:ea typeface="Calibri"/>
                          <a:cs typeface="Times New Roman"/>
                        </a:rPr>
                        <a:t> assessment)</a:t>
                      </a:r>
                    </a:p>
                    <a:p>
                      <a:pPr marL="342900" lvl="0" indent="-342900">
                        <a:lnSpc>
                          <a:spcPct val="115000"/>
                        </a:lnSpc>
                        <a:spcAft>
                          <a:spcPts val="0"/>
                        </a:spcAft>
                        <a:buFont typeface="Symbol"/>
                        <a:buChar char=""/>
                      </a:pPr>
                      <a:r>
                        <a:rPr lang="en-GB" sz="2400" dirty="0" err="1">
                          <a:solidFill>
                            <a:schemeClr val="bg1"/>
                          </a:solidFill>
                          <a:effectLst/>
                          <a:latin typeface="Calibri"/>
                          <a:ea typeface="Calibri"/>
                          <a:cs typeface="Times New Roman"/>
                        </a:rPr>
                        <a:t>Asesu</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cyrhaeddiad</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yn</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erbyn</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safonau</a:t>
                      </a:r>
                      <a:endParaRPr lang="en-GB" sz="2400" dirty="0">
                        <a:solidFill>
                          <a:schemeClr val="bg1"/>
                        </a:solidFill>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920214">
                <a:tc>
                  <a:txBody>
                    <a:bodyPr/>
                    <a:lstStyle/>
                    <a:p>
                      <a:pPr>
                        <a:lnSpc>
                          <a:spcPct val="115000"/>
                        </a:lnSpc>
                        <a:spcAft>
                          <a:spcPts val="0"/>
                        </a:spcAft>
                      </a:pPr>
                      <a:r>
                        <a:rPr lang="en-GB" sz="3600" b="1" dirty="0" err="1">
                          <a:solidFill>
                            <a:schemeClr val="bg1"/>
                          </a:solidFill>
                          <a:effectLst/>
                          <a:latin typeface="Calibri"/>
                          <a:ea typeface="Calibri"/>
                          <a:cs typeface="Times New Roman"/>
                        </a:rPr>
                        <a:t>Asesu</a:t>
                      </a:r>
                      <a:r>
                        <a:rPr lang="en-GB" sz="3600" b="1" dirty="0">
                          <a:solidFill>
                            <a:schemeClr val="bg1"/>
                          </a:solidFill>
                          <a:effectLst/>
                          <a:latin typeface="Calibri"/>
                          <a:ea typeface="Calibri"/>
                          <a:cs typeface="Times New Roman"/>
                        </a:rPr>
                        <a:t> </a:t>
                      </a:r>
                      <a:r>
                        <a:rPr lang="en-GB" sz="3600" b="1" dirty="0" err="1">
                          <a:solidFill>
                            <a:srgbClr val="FF0000"/>
                          </a:solidFill>
                          <a:effectLst/>
                          <a:latin typeface="Calibri"/>
                          <a:ea typeface="Calibri"/>
                          <a:cs typeface="Times New Roman"/>
                        </a:rPr>
                        <a:t>ar</a:t>
                      </a:r>
                      <a:r>
                        <a:rPr lang="en-GB" sz="3600" b="1" dirty="0">
                          <a:solidFill>
                            <a:srgbClr val="FF0000"/>
                          </a:solidFill>
                          <a:effectLst/>
                          <a:latin typeface="Calibri"/>
                          <a:ea typeface="Calibri"/>
                          <a:cs typeface="Times New Roman"/>
                        </a:rPr>
                        <a:t> </a:t>
                      </a:r>
                      <a:r>
                        <a:rPr lang="en-GB" sz="3600" b="1" dirty="0" err="1">
                          <a:solidFill>
                            <a:srgbClr val="FF0000"/>
                          </a:solidFill>
                          <a:effectLst/>
                          <a:latin typeface="Calibri"/>
                          <a:ea typeface="Calibri"/>
                          <a:cs typeface="Times New Roman"/>
                        </a:rPr>
                        <a:t>gyfer</a:t>
                      </a:r>
                      <a:r>
                        <a:rPr lang="en-GB" sz="3600" b="1" dirty="0">
                          <a:solidFill>
                            <a:srgbClr val="FF0000"/>
                          </a:solidFill>
                          <a:effectLst/>
                          <a:latin typeface="Calibri"/>
                          <a:ea typeface="Calibri"/>
                          <a:cs typeface="Times New Roman"/>
                        </a:rPr>
                        <a:t> </a:t>
                      </a:r>
                      <a:r>
                        <a:rPr lang="en-GB" sz="3600" b="1" dirty="0" err="1">
                          <a:solidFill>
                            <a:schemeClr val="bg1"/>
                          </a:solidFill>
                          <a:effectLst/>
                          <a:latin typeface="Calibri"/>
                          <a:ea typeface="Calibri"/>
                          <a:cs typeface="Times New Roman"/>
                        </a:rPr>
                        <a:t>Dysgu</a:t>
                      </a:r>
                      <a:r>
                        <a:rPr lang="en-GB" sz="3600" b="1" dirty="0">
                          <a:solidFill>
                            <a:schemeClr val="bg1"/>
                          </a:solidFill>
                          <a:effectLst/>
                          <a:latin typeface="Calibri"/>
                          <a:ea typeface="Calibri"/>
                          <a:cs typeface="Times New Roman"/>
                        </a:rPr>
                        <a:t> </a:t>
                      </a:r>
                      <a:endParaRPr lang="en-GB" sz="3600" dirty="0">
                        <a:solidFill>
                          <a:schemeClr val="bg1"/>
                        </a:solidFill>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400" dirty="0" err="1">
                          <a:solidFill>
                            <a:schemeClr val="bg1"/>
                          </a:solidFill>
                          <a:effectLst/>
                          <a:latin typeface="Calibri"/>
                          <a:ea typeface="Calibri"/>
                          <a:cs typeface="Times New Roman"/>
                        </a:rPr>
                        <a:t>Asesu</a:t>
                      </a:r>
                      <a:r>
                        <a:rPr lang="en-GB" sz="2400" dirty="0">
                          <a:solidFill>
                            <a:schemeClr val="bg1"/>
                          </a:solidFill>
                          <a:effectLst/>
                          <a:latin typeface="Calibri"/>
                          <a:ea typeface="Calibri"/>
                          <a:cs typeface="Times New Roman"/>
                        </a:rPr>
                        <a:t> </a:t>
                      </a:r>
                      <a:r>
                        <a:rPr lang="en-GB" sz="2400" dirty="0" err="1">
                          <a:solidFill>
                            <a:srgbClr val="FF0000"/>
                          </a:solidFill>
                          <a:effectLst/>
                          <a:latin typeface="Calibri"/>
                          <a:ea typeface="Calibri"/>
                          <a:cs typeface="Times New Roman"/>
                        </a:rPr>
                        <a:t>ffurfiannol</a:t>
                      </a:r>
                      <a:r>
                        <a:rPr lang="en-GB" sz="2400" baseline="0" dirty="0">
                          <a:solidFill>
                            <a:schemeClr val="bg1"/>
                          </a:solidFill>
                          <a:effectLst/>
                          <a:latin typeface="Calibri"/>
                          <a:ea typeface="Calibri"/>
                          <a:cs typeface="Times New Roman"/>
                        </a:rPr>
                        <a:t> </a:t>
                      </a:r>
                      <a:r>
                        <a:rPr lang="en-GB" sz="2400" dirty="0">
                          <a:solidFill>
                            <a:schemeClr val="bg1"/>
                          </a:solidFill>
                          <a:effectLst/>
                          <a:latin typeface="Calibri"/>
                          <a:ea typeface="Calibri"/>
                          <a:cs typeface="Times New Roman"/>
                        </a:rPr>
                        <a:t>(</a:t>
                      </a:r>
                      <a:r>
                        <a:rPr lang="en-GB" sz="2400" b="1" dirty="0">
                          <a:solidFill>
                            <a:srgbClr val="FF0000"/>
                          </a:solidFill>
                          <a:effectLst/>
                          <a:latin typeface="Calibri"/>
                          <a:ea typeface="Calibri"/>
                          <a:cs typeface="Times New Roman"/>
                        </a:rPr>
                        <a:t>formative</a:t>
                      </a:r>
                      <a:r>
                        <a:rPr lang="en-GB" sz="2400" dirty="0">
                          <a:solidFill>
                            <a:schemeClr val="bg1"/>
                          </a:solidFill>
                          <a:effectLst/>
                          <a:latin typeface="Calibri"/>
                          <a:ea typeface="Calibri"/>
                          <a:cs typeface="Times New Roman"/>
                        </a:rPr>
                        <a:t> assessment)</a:t>
                      </a:r>
                    </a:p>
                    <a:p>
                      <a:pPr marL="342900" lvl="0" indent="-342900">
                        <a:lnSpc>
                          <a:spcPct val="115000"/>
                        </a:lnSpc>
                        <a:spcAft>
                          <a:spcPts val="0"/>
                        </a:spcAft>
                        <a:buFont typeface="Symbol"/>
                        <a:buChar char=""/>
                      </a:pPr>
                      <a:r>
                        <a:rPr lang="en-GB" sz="2400" dirty="0" err="1">
                          <a:solidFill>
                            <a:schemeClr val="bg1"/>
                          </a:solidFill>
                          <a:effectLst/>
                          <a:latin typeface="Calibri"/>
                          <a:ea typeface="Calibri"/>
                          <a:cs typeface="Times New Roman"/>
                        </a:rPr>
                        <a:t>Asesu</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cynnydd</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yn</a:t>
                      </a:r>
                      <a:r>
                        <a:rPr lang="en-GB" sz="2400" baseline="0" dirty="0">
                          <a:solidFill>
                            <a:schemeClr val="bg1"/>
                          </a:solidFill>
                          <a:effectLst/>
                          <a:latin typeface="Calibri"/>
                          <a:ea typeface="Calibri"/>
                          <a:cs typeface="Times New Roman"/>
                        </a:rPr>
                        <a:t> </a:t>
                      </a:r>
                      <a:r>
                        <a:rPr lang="en-GB" sz="2400" baseline="0" dirty="0" err="1">
                          <a:solidFill>
                            <a:schemeClr val="bg1"/>
                          </a:solidFill>
                          <a:effectLst/>
                          <a:latin typeface="Calibri"/>
                          <a:ea typeface="Calibri"/>
                          <a:cs typeface="Times New Roman"/>
                        </a:rPr>
                        <a:t>g</a:t>
                      </a:r>
                      <a:r>
                        <a:rPr lang="en-GB" sz="2400" dirty="0" err="1">
                          <a:solidFill>
                            <a:schemeClr val="bg1"/>
                          </a:solidFill>
                          <a:effectLst/>
                          <a:latin typeface="Calibri"/>
                          <a:ea typeface="Calibri"/>
                          <a:cs typeface="Times New Roman"/>
                        </a:rPr>
                        <a:t>yson</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gan</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roi</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adborth</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i</a:t>
                      </a:r>
                      <a:r>
                        <a:rPr lang="en-GB" sz="2400" dirty="0">
                          <a:solidFill>
                            <a:schemeClr val="bg1"/>
                          </a:solidFill>
                          <a:effectLst/>
                          <a:latin typeface="Calibri"/>
                          <a:ea typeface="Calibri"/>
                          <a:cs typeface="Times New Roman"/>
                        </a:rPr>
                        <a:t> </a:t>
                      </a:r>
                      <a:r>
                        <a:rPr lang="en-GB" sz="2400" dirty="0" err="1">
                          <a:solidFill>
                            <a:schemeClr val="bg1"/>
                          </a:solidFill>
                          <a:effectLst/>
                          <a:latin typeface="Calibri"/>
                          <a:ea typeface="Calibri"/>
                          <a:cs typeface="Times New Roman"/>
                        </a:rPr>
                        <a:t>ddisgyblion</a:t>
                      </a:r>
                      <a:r>
                        <a:rPr lang="en-GB" sz="2400" baseline="0" dirty="0">
                          <a:solidFill>
                            <a:schemeClr val="bg1"/>
                          </a:solidFill>
                          <a:effectLst/>
                          <a:latin typeface="Calibri"/>
                          <a:ea typeface="Calibri"/>
                          <a:cs typeface="Times New Roman"/>
                        </a:rPr>
                        <a:t> </a:t>
                      </a:r>
                      <a:r>
                        <a:rPr lang="en-GB" sz="2400" baseline="0" dirty="0" err="1">
                          <a:solidFill>
                            <a:schemeClr val="bg1"/>
                          </a:solidFill>
                          <a:effectLst/>
                          <a:latin typeface="Calibri"/>
                          <a:ea typeface="Calibri"/>
                          <a:cs typeface="Times New Roman"/>
                        </a:rPr>
                        <a:t>sy’n</a:t>
                      </a:r>
                      <a:r>
                        <a:rPr lang="en-GB" sz="2400" baseline="0" dirty="0">
                          <a:solidFill>
                            <a:schemeClr val="bg1"/>
                          </a:solidFill>
                          <a:effectLst/>
                          <a:latin typeface="Calibri"/>
                          <a:ea typeface="Calibri"/>
                          <a:cs typeface="Times New Roman"/>
                        </a:rPr>
                        <a:t> </a:t>
                      </a:r>
                      <a:r>
                        <a:rPr lang="en-GB" sz="2400" baseline="0" dirty="0" err="1">
                          <a:solidFill>
                            <a:schemeClr val="bg1"/>
                          </a:solidFill>
                          <a:effectLst/>
                          <a:latin typeface="Calibri"/>
                          <a:ea typeface="Calibri"/>
                          <a:cs typeface="Times New Roman"/>
                        </a:rPr>
                        <a:t>eu</a:t>
                      </a:r>
                      <a:r>
                        <a:rPr lang="en-GB" sz="2400" baseline="0" dirty="0">
                          <a:solidFill>
                            <a:schemeClr val="bg1"/>
                          </a:solidFill>
                          <a:effectLst/>
                          <a:latin typeface="Calibri"/>
                          <a:ea typeface="Calibri"/>
                          <a:cs typeface="Times New Roman"/>
                        </a:rPr>
                        <a:t> </a:t>
                      </a:r>
                      <a:r>
                        <a:rPr lang="en-GB" sz="2400" baseline="0" dirty="0" err="1">
                          <a:solidFill>
                            <a:schemeClr val="bg1"/>
                          </a:solidFill>
                          <a:effectLst/>
                          <a:latin typeface="Calibri"/>
                          <a:ea typeface="Calibri"/>
                          <a:cs typeface="Times New Roman"/>
                        </a:rPr>
                        <a:t>helpu</a:t>
                      </a:r>
                      <a:r>
                        <a:rPr lang="en-GB" sz="2400" baseline="0" dirty="0">
                          <a:solidFill>
                            <a:schemeClr val="bg1"/>
                          </a:solidFill>
                          <a:effectLst/>
                          <a:latin typeface="Calibri"/>
                          <a:ea typeface="Calibri"/>
                          <a:cs typeface="Times New Roman"/>
                        </a:rPr>
                        <a:t> </a:t>
                      </a:r>
                      <a:r>
                        <a:rPr lang="en-GB" sz="2400" baseline="0" dirty="0" err="1">
                          <a:solidFill>
                            <a:schemeClr val="bg1"/>
                          </a:solidFill>
                          <a:effectLst/>
                          <a:latin typeface="Calibri"/>
                          <a:ea typeface="Calibri"/>
                          <a:cs typeface="Times New Roman"/>
                        </a:rPr>
                        <a:t>i</a:t>
                      </a:r>
                      <a:r>
                        <a:rPr lang="en-GB" sz="2400" baseline="0" dirty="0">
                          <a:solidFill>
                            <a:schemeClr val="bg1"/>
                          </a:solidFill>
                          <a:effectLst/>
                          <a:latin typeface="Calibri"/>
                          <a:ea typeface="Calibri"/>
                          <a:cs typeface="Times New Roman"/>
                        </a:rPr>
                        <a:t> </a:t>
                      </a:r>
                      <a:r>
                        <a:rPr lang="en-GB" sz="2400" baseline="0" dirty="0" err="1">
                          <a:solidFill>
                            <a:schemeClr val="bg1"/>
                          </a:solidFill>
                          <a:effectLst/>
                          <a:latin typeface="Calibri"/>
                          <a:ea typeface="Calibri"/>
                          <a:cs typeface="Times New Roman"/>
                        </a:rPr>
                        <a:t>wella</a:t>
                      </a:r>
                      <a:r>
                        <a:rPr lang="en-GB" sz="2400" baseline="0" dirty="0">
                          <a:solidFill>
                            <a:schemeClr val="bg1"/>
                          </a:solidFill>
                          <a:effectLst/>
                          <a:latin typeface="Calibri"/>
                          <a:ea typeface="Calibri"/>
                          <a:cs typeface="Times New Roman"/>
                        </a:rPr>
                        <a:t> </a:t>
                      </a:r>
                      <a:r>
                        <a:rPr lang="en-GB" sz="2400" baseline="0" dirty="0" err="1">
                          <a:solidFill>
                            <a:schemeClr val="bg1"/>
                          </a:solidFill>
                          <a:effectLst/>
                          <a:latin typeface="Calibri"/>
                          <a:ea typeface="Calibri"/>
                          <a:cs typeface="Times New Roman"/>
                        </a:rPr>
                        <a:t>perfformiad</a:t>
                      </a:r>
                      <a:r>
                        <a:rPr lang="en-GB" sz="2400" dirty="0">
                          <a:solidFill>
                            <a:schemeClr val="bg1"/>
                          </a:solidFill>
                          <a:effectLst/>
                          <a:latin typeface="Calibri"/>
                          <a:ea typeface="Calibri"/>
                          <a:cs typeface="Times New Roman"/>
                        </a:rPr>
                        <a:t> </a:t>
                      </a: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304256">
                <a:tc>
                  <a:txBody>
                    <a:bodyPr/>
                    <a:lstStyle/>
                    <a:p>
                      <a:pPr>
                        <a:lnSpc>
                          <a:spcPct val="115000"/>
                        </a:lnSpc>
                        <a:spcAft>
                          <a:spcPts val="0"/>
                        </a:spcAft>
                      </a:pPr>
                      <a:endParaRPr lang="en-GB" sz="3600" dirty="0">
                        <a:solidFill>
                          <a:schemeClr val="bg1"/>
                        </a:solidFill>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endParaRPr lang="en-GB" sz="2400" dirty="0">
                        <a:solidFill>
                          <a:schemeClr val="bg1"/>
                        </a:solidFill>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2" name="TextBox 1"/>
          <p:cNvSpPr txBox="1"/>
          <p:nvPr/>
        </p:nvSpPr>
        <p:spPr>
          <a:xfrm>
            <a:off x="6156176" y="6381328"/>
            <a:ext cx="2232248" cy="369332"/>
          </a:xfrm>
          <a:prstGeom prst="rect">
            <a:avLst/>
          </a:prstGeom>
          <a:noFill/>
        </p:spPr>
        <p:txBody>
          <a:bodyPr wrap="square" rtlCol="0">
            <a:spAutoFit/>
          </a:bodyPr>
          <a:lstStyle/>
          <a:p>
            <a:r>
              <a:rPr lang="en-GB" dirty="0"/>
              <a:t>S Clarke, 2008</a:t>
            </a:r>
          </a:p>
        </p:txBody>
      </p:sp>
      <p:sp>
        <p:nvSpPr>
          <p:cNvPr id="4" name="Rectangle 3"/>
          <p:cNvSpPr/>
          <p:nvPr/>
        </p:nvSpPr>
        <p:spPr>
          <a:xfrm>
            <a:off x="3203848" y="476672"/>
            <a:ext cx="5688632" cy="151216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y-GB"/>
          </a:p>
        </p:txBody>
      </p:sp>
      <p:sp>
        <p:nvSpPr>
          <p:cNvPr id="6" name="Rectangle 5"/>
          <p:cNvSpPr/>
          <p:nvPr/>
        </p:nvSpPr>
        <p:spPr>
          <a:xfrm>
            <a:off x="3203848" y="1973800"/>
            <a:ext cx="5688632" cy="190228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y-GB"/>
          </a:p>
        </p:txBody>
      </p:sp>
    </p:spTree>
    <p:custDataLst>
      <p:tags r:id="rId1"/>
    </p:custDataLst>
    <p:extLst>
      <p:ext uri="{BB962C8B-B14F-4D97-AF65-F5344CB8AC3E}">
        <p14:creationId xmlns:p14="http://schemas.microsoft.com/office/powerpoint/2010/main" val="3784948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1"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xit" presetSubtype="10" fill="hold" grpId="0" nodeType="clickEffect">
                                  <p:stCondLst>
                                    <p:cond delay="0"/>
                                  </p:stCondLst>
                                  <p:childTnLst>
                                    <p:animEffect transition="out" filter="randombar(horizontal)">
                                      <p:cBhvr>
                                        <p:cTn id="16" dur="500"/>
                                        <p:tgtEl>
                                          <p:spTgt spid="6"/>
                                        </p:tgtEl>
                                      </p:cBhvr>
                                    </p:animEffect>
                                    <p:set>
                                      <p:cBhvr>
                                        <p:cTn id="17" dur="1" fill="hold">
                                          <p:stCondLst>
                                            <p:cond delay="499"/>
                                          </p:stCondLst>
                                        </p:cTn>
                                        <p:tgtEl>
                                          <p:spTgt spid="6"/>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1"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randombar(horizont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6" grpId="0" animBg="1"/>
      <p:bldP spid="6" grpId="1"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260648"/>
            <a:ext cx="8712968" cy="923330"/>
          </a:xfrm>
          <a:prstGeom prst="rect">
            <a:avLst/>
          </a:prstGeom>
          <a:noFill/>
        </p:spPr>
        <p:txBody>
          <a:bodyPr wrap="square" rtlCol="0">
            <a:spAutoFit/>
          </a:bodyPr>
          <a:lstStyle/>
          <a:p>
            <a:pPr algn="ctr"/>
            <a:r>
              <a:rPr lang="en-GB" sz="5400" b="1" dirty="0" err="1">
                <a:solidFill>
                  <a:schemeClr val="bg1"/>
                </a:solidFill>
                <a:latin typeface="Calibri" panose="020F0502020204030204" pitchFamily="34" charset="0"/>
              </a:rPr>
              <a:t>Asesu</a:t>
            </a:r>
            <a:r>
              <a:rPr lang="en-GB" sz="5400" b="1" dirty="0">
                <a:solidFill>
                  <a:schemeClr val="bg1"/>
                </a:solidFill>
                <a:latin typeface="Calibri" panose="020F0502020204030204" pitchFamily="34" charset="0"/>
              </a:rPr>
              <a:t> crynodol</a:t>
            </a:r>
          </a:p>
        </p:txBody>
      </p:sp>
      <p:sp>
        <p:nvSpPr>
          <p:cNvPr id="4" name="TextBox 3"/>
          <p:cNvSpPr txBox="1"/>
          <p:nvPr/>
        </p:nvSpPr>
        <p:spPr>
          <a:xfrm>
            <a:off x="467544" y="1548075"/>
            <a:ext cx="8280920" cy="1508105"/>
          </a:xfrm>
          <a:prstGeom prst="rect">
            <a:avLst/>
          </a:prstGeom>
          <a:noFill/>
        </p:spPr>
        <p:txBody>
          <a:bodyPr wrap="square" rtlCol="0">
            <a:spAutoFit/>
          </a:bodyPr>
          <a:lstStyle/>
          <a:p>
            <a:pPr marL="342900" indent="-342900">
              <a:buFont typeface="Arial" panose="020B0604020202020204" pitchFamily="34" charset="0"/>
              <a:buChar char="•"/>
            </a:pPr>
            <a:r>
              <a:rPr lang="en-GB" sz="3200" dirty="0" err="1">
                <a:solidFill>
                  <a:srgbClr val="FF0000"/>
                </a:solidFill>
                <a:latin typeface="Calibri" panose="020F0502020204030204" pitchFamily="34" charset="0"/>
              </a:rPr>
              <a:t>Crynhoi</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mesur</a:t>
            </a:r>
            <a:r>
              <a:rPr lang="en-GB" sz="3200" dirty="0">
                <a:solidFill>
                  <a:schemeClr val="bg1"/>
                </a:solidFill>
                <a:latin typeface="Calibri" panose="020F0502020204030204" pitchFamily="34" charset="0"/>
              </a:rPr>
              <a:t> y </a:t>
            </a:r>
            <a:r>
              <a:rPr lang="en-GB" sz="3200" dirty="0" err="1">
                <a:solidFill>
                  <a:schemeClr val="bg1"/>
                </a:solidFill>
                <a:latin typeface="Calibri" panose="020F0502020204030204" pitchFamily="34" charset="0"/>
              </a:rPr>
              <a:t>dysgu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ar</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ddiwedd</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uned</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neu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gyfnod</a:t>
            </a:r>
            <a:endParaRPr lang="en-GB" sz="2800" dirty="0">
              <a:solidFill>
                <a:schemeClr val="bg1"/>
              </a:solidFill>
              <a:latin typeface="Calibri" panose="020F0502020204030204" pitchFamily="34" charset="0"/>
            </a:endParaRPr>
          </a:p>
          <a:p>
            <a:endParaRPr lang="en-GB" sz="2800" dirty="0">
              <a:latin typeface="Calibri" panose="020F0502020204030204" pitchFamily="34" charset="0"/>
            </a:endParaRPr>
          </a:p>
        </p:txBody>
      </p:sp>
      <p:sp>
        <p:nvSpPr>
          <p:cNvPr id="5" name="TextBox 4">
            <a:extLst>
              <a:ext uri="{FF2B5EF4-FFF2-40B4-BE49-F238E27FC236}">
                <a16:creationId xmlns:a16="http://schemas.microsoft.com/office/drawing/2014/main" id="{24206BD5-F6C6-4E0B-81E6-F2EE7EEE8C21}"/>
              </a:ext>
            </a:extLst>
          </p:cNvPr>
          <p:cNvSpPr txBox="1"/>
          <p:nvPr/>
        </p:nvSpPr>
        <p:spPr>
          <a:xfrm>
            <a:off x="483771" y="2753164"/>
            <a:ext cx="8280920" cy="1354217"/>
          </a:xfrm>
          <a:prstGeom prst="rect">
            <a:avLst/>
          </a:prstGeom>
          <a:noFill/>
        </p:spPr>
        <p:txBody>
          <a:bodyPr wrap="square" rtlCol="0">
            <a:spAutoFit/>
          </a:bodyPr>
          <a:lstStyle/>
          <a:p>
            <a:pPr marL="457200" indent="-457200">
              <a:buFont typeface="Arial" panose="020B0604020202020204" pitchFamily="34" charset="0"/>
              <a:buChar char="•"/>
            </a:pPr>
            <a:r>
              <a:rPr lang="en-GB" sz="3200" dirty="0" err="1">
                <a:solidFill>
                  <a:schemeClr val="bg1"/>
                </a:solidFill>
                <a:latin typeface="Calibri" panose="020F0502020204030204" pitchFamily="34" charset="0"/>
              </a:rPr>
              <a:t>Asesiadau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allanol</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wedi</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eu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rheoli</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gan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gyrff</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tu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allan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i’r</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ysgol</a:t>
            </a:r>
            <a:endParaRPr lang="en-GB" sz="3200" dirty="0">
              <a:solidFill>
                <a:schemeClr val="bg1"/>
              </a:solidFill>
              <a:latin typeface="Calibri" panose="020F0502020204030204" pitchFamily="34" charset="0"/>
            </a:endParaRPr>
          </a:p>
          <a:p>
            <a:endParaRPr lang="cy-GB" dirty="0"/>
          </a:p>
        </p:txBody>
      </p:sp>
      <p:sp>
        <p:nvSpPr>
          <p:cNvPr id="6" name="TextBox 5">
            <a:extLst>
              <a:ext uri="{FF2B5EF4-FFF2-40B4-BE49-F238E27FC236}">
                <a16:creationId xmlns:a16="http://schemas.microsoft.com/office/drawing/2014/main" id="{1672426A-3CD4-4EF3-B3F6-7FD0C5883E10}"/>
              </a:ext>
            </a:extLst>
          </p:cNvPr>
          <p:cNvSpPr txBox="1"/>
          <p:nvPr/>
        </p:nvSpPr>
        <p:spPr>
          <a:xfrm>
            <a:off x="483771" y="5157192"/>
            <a:ext cx="8280920" cy="1354217"/>
          </a:xfrm>
          <a:prstGeom prst="rect">
            <a:avLst/>
          </a:prstGeom>
          <a:noFill/>
        </p:spPr>
        <p:txBody>
          <a:bodyPr wrap="square" rtlCol="0">
            <a:spAutoFit/>
          </a:bodyPr>
          <a:lstStyle/>
          <a:p>
            <a:pPr marL="342900" indent="-342900">
              <a:buFont typeface="Arial" panose="020B0604020202020204" pitchFamily="34" charset="0"/>
              <a:buChar char="•"/>
            </a:pPr>
            <a:r>
              <a:rPr lang="en-GB" sz="3200" dirty="0" err="1">
                <a:solidFill>
                  <a:schemeClr val="bg1"/>
                </a:solidFill>
                <a:latin typeface="Calibri" panose="020F0502020204030204" pitchFamily="34" charset="0"/>
              </a:rPr>
              <a:t>Athrawon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yn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asesu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gwaith</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disgyblion</a:t>
            </a:r>
            <a:r>
              <a:rPr lang="en-GB" sz="3200" dirty="0">
                <a:solidFill>
                  <a:schemeClr val="bg1"/>
                </a:solidFill>
                <a:latin typeface="Calibri" panose="020F0502020204030204" pitchFamily="34" charset="0"/>
              </a:rPr>
              <a:t> a </a:t>
            </a:r>
            <a:r>
              <a:rPr lang="en-GB" sz="3200" dirty="0" err="1">
                <a:solidFill>
                  <a:schemeClr val="bg1"/>
                </a:solidFill>
                <a:latin typeface="Calibri" panose="020F0502020204030204" pitchFamily="34" charset="0"/>
              </a:rPr>
              <a:t>rhoi</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gradd</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neu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farc</a:t>
            </a:r>
            <a:endParaRPr lang="en-GB" sz="3200" dirty="0">
              <a:solidFill>
                <a:schemeClr val="bg1"/>
              </a:solidFill>
              <a:latin typeface="Calibri" panose="020F0502020204030204" pitchFamily="34" charset="0"/>
            </a:endParaRPr>
          </a:p>
          <a:p>
            <a:endParaRPr lang="cy-GB" dirty="0"/>
          </a:p>
        </p:txBody>
      </p:sp>
      <p:sp>
        <p:nvSpPr>
          <p:cNvPr id="7" name="TextBox 6">
            <a:extLst>
              <a:ext uri="{FF2B5EF4-FFF2-40B4-BE49-F238E27FC236}">
                <a16:creationId xmlns:a16="http://schemas.microsoft.com/office/drawing/2014/main" id="{522BEA02-D9DD-4EF0-B6F4-A112E9CD537B}"/>
              </a:ext>
            </a:extLst>
          </p:cNvPr>
          <p:cNvSpPr txBox="1"/>
          <p:nvPr/>
        </p:nvSpPr>
        <p:spPr>
          <a:xfrm>
            <a:off x="483771" y="3886471"/>
            <a:ext cx="8280920" cy="1354217"/>
          </a:xfrm>
          <a:prstGeom prst="rect">
            <a:avLst/>
          </a:prstGeom>
          <a:noFill/>
        </p:spPr>
        <p:txBody>
          <a:bodyPr wrap="square" rtlCol="0">
            <a:spAutoFit/>
          </a:bodyPr>
          <a:lstStyle/>
          <a:p>
            <a:pPr marL="342900" indent="-342900">
              <a:buFont typeface="Arial" panose="020B0604020202020204" pitchFamily="34" charset="0"/>
              <a:buChar char="•"/>
            </a:pPr>
            <a:r>
              <a:rPr lang="en-GB" sz="3200" dirty="0" err="1">
                <a:solidFill>
                  <a:schemeClr val="bg1"/>
                </a:solidFill>
                <a:latin typeface="Calibri" panose="020F0502020204030204" pitchFamily="34" charset="0"/>
              </a:rPr>
              <a:t>Yn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cael</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ei</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fonitro</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gan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gyrff</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allanol</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e.e</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bwrdd</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arholi</a:t>
            </a:r>
            <a:r>
              <a:rPr lang="en-GB" sz="3200" dirty="0">
                <a:solidFill>
                  <a:schemeClr val="bg1"/>
                </a:solidFill>
                <a:latin typeface="Calibri" panose="020F0502020204030204" pitchFamily="34" charset="0"/>
              </a:rPr>
              <a:t>, ESTYN, </a:t>
            </a:r>
            <a:r>
              <a:rPr lang="en-GB" sz="3200" dirty="0" err="1">
                <a:solidFill>
                  <a:schemeClr val="bg1"/>
                </a:solidFill>
                <a:latin typeface="Calibri" panose="020F0502020204030204" pitchFamily="34" charset="0"/>
              </a:rPr>
              <a:t>Llywodraeth</a:t>
            </a:r>
            <a:r>
              <a:rPr lang="en-GB" sz="3200" dirty="0">
                <a:solidFill>
                  <a:schemeClr val="bg1"/>
                </a:solidFill>
                <a:latin typeface="Calibri" panose="020F0502020204030204" pitchFamily="34" charset="0"/>
              </a:rPr>
              <a:t>, OECD)</a:t>
            </a:r>
          </a:p>
          <a:p>
            <a:endParaRPr lang="cy-GB" dirty="0"/>
          </a:p>
        </p:txBody>
      </p:sp>
    </p:spTree>
    <p:custDataLst>
      <p:tags r:id="rId1"/>
    </p:custDataLst>
    <p:extLst>
      <p:ext uri="{BB962C8B-B14F-4D97-AF65-F5344CB8AC3E}">
        <p14:creationId xmlns:p14="http://schemas.microsoft.com/office/powerpoint/2010/main" val="1813620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subTnLst>
                                    <p:animClr clrSpc="rgb" dir="cw">
                                      <p:cBhvr override="childStyle">
                                        <p:cTn dur="1" fill="hold" display="0" masterRel="nextClick" afterEffect="1"/>
                                        <p:tgtEl>
                                          <p:spTgt spid="4"/>
                                        </p:tgtEl>
                                        <p:attrNameLst>
                                          <p:attrName>ppt_c</p:attrName>
                                        </p:attrNameLst>
                                      </p:cBhvr>
                                      <p:to>
                                        <a:schemeClr val="tx2"/>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tx2"/>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subTnLst>
                                    <p:animClr clrSpc="rgb" dir="cw">
                                      <p:cBhvr override="childStyle">
                                        <p:cTn dur="1" fill="hold" display="0" masterRel="nextClick" afterEffect="1"/>
                                        <p:tgtEl>
                                          <p:spTgt spid="7"/>
                                        </p:tgtEl>
                                        <p:attrNameLst>
                                          <p:attrName>ppt_c</p:attrName>
                                        </p:attrNameLst>
                                      </p:cBhvr>
                                      <p:to>
                                        <a:schemeClr val="tx2"/>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0766C5DF-639B-4F68-A38B-6385AB523AF5}"/>
              </a:ext>
            </a:extLst>
          </p:cNvPr>
          <p:cNvGraphicFramePr>
            <a:graphicFrameLocks noGrp="1"/>
          </p:cNvGraphicFramePr>
          <p:nvPr>
            <p:ph sz="quarter" idx="1"/>
            <p:extLst>
              <p:ext uri="{D42A27DB-BD31-4B8C-83A1-F6EECF244321}">
                <p14:modId xmlns:p14="http://schemas.microsoft.com/office/powerpoint/2010/main" val="2871907200"/>
              </p:ext>
            </p:extLst>
          </p:nvPr>
        </p:nvGraphicFramePr>
        <p:xfrm>
          <a:off x="467544" y="1340768"/>
          <a:ext cx="8229600" cy="48230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DB89C33A-A054-4821-9199-F466884FC698}"/>
              </a:ext>
            </a:extLst>
          </p:cNvPr>
          <p:cNvSpPr txBox="1"/>
          <p:nvPr/>
        </p:nvSpPr>
        <p:spPr>
          <a:xfrm>
            <a:off x="179512" y="365755"/>
            <a:ext cx="8712968" cy="830997"/>
          </a:xfrm>
          <a:prstGeom prst="rect">
            <a:avLst/>
          </a:prstGeom>
          <a:noFill/>
        </p:spPr>
        <p:txBody>
          <a:bodyPr wrap="square" rtlCol="0">
            <a:spAutoFit/>
          </a:bodyPr>
          <a:lstStyle/>
          <a:p>
            <a:pPr algn="ctr"/>
            <a:r>
              <a:rPr lang="en-GB" sz="4800" b="1" dirty="0">
                <a:solidFill>
                  <a:schemeClr val="bg1"/>
                </a:solidFill>
                <a:latin typeface="Calibri" panose="020F0502020204030204" pitchFamily="34" charset="0"/>
              </a:rPr>
              <a:t>Pa rai </a:t>
            </a:r>
            <a:r>
              <a:rPr lang="en-GB" sz="4800" b="1" dirty="0" err="1">
                <a:solidFill>
                  <a:schemeClr val="bg1"/>
                </a:solidFill>
                <a:latin typeface="Calibri" panose="020F0502020204030204" pitchFamily="34" charset="0"/>
              </a:rPr>
              <a:t>sy’n</a:t>
            </a:r>
            <a:r>
              <a:rPr lang="en-GB" sz="4800" b="1" dirty="0">
                <a:solidFill>
                  <a:schemeClr val="bg1"/>
                </a:solidFill>
                <a:latin typeface="Calibri" panose="020F0502020204030204" pitchFamily="34" charset="0"/>
              </a:rPr>
              <a:t> </a:t>
            </a:r>
            <a:r>
              <a:rPr lang="en-GB" sz="4800" b="1" dirty="0" err="1">
                <a:solidFill>
                  <a:schemeClr val="bg1"/>
                </a:solidFill>
                <a:latin typeface="Calibri" panose="020F0502020204030204" pitchFamily="34" charset="0"/>
              </a:rPr>
              <a:t>asesiadau</a:t>
            </a:r>
            <a:r>
              <a:rPr lang="en-GB" sz="4800" b="1" dirty="0">
                <a:solidFill>
                  <a:schemeClr val="bg1"/>
                </a:solidFill>
                <a:latin typeface="Calibri" panose="020F0502020204030204" pitchFamily="34" charset="0"/>
              </a:rPr>
              <a:t> crynodol?</a:t>
            </a:r>
          </a:p>
        </p:txBody>
      </p:sp>
    </p:spTree>
    <p:extLst>
      <p:ext uri="{BB962C8B-B14F-4D97-AF65-F5344CB8AC3E}">
        <p14:creationId xmlns:p14="http://schemas.microsoft.com/office/powerpoint/2010/main" val="3109681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2586"/>
            <a:ext cx="8712968" cy="2169825"/>
          </a:xfrm>
          <a:prstGeom prst="rect">
            <a:avLst/>
          </a:prstGeom>
          <a:noFill/>
        </p:spPr>
        <p:txBody>
          <a:bodyPr wrap="square" rtlCol="0">
            <a:spAutoFit/>
          </a:bodyPr>
          <a:lstStyle/>
          <a:p>
            <a:pPr algn="ctr"/>
            <a:r>
              <a:rPr lang="en-GB" sz="5400" b="1" dirty="0" err="1">
                <a:solidFill>
                  <a:schemeClr val="bg1"/>
                </a:solidFill>
                <a:latin typeface="Calibri" panose="020F0502020204030204" pitchFamily="34" charset="0"/>
              </a:rPr>
              <a:t>Gwerth</a:t>
            </a:r>
            <a:r>
              <a:rPr lang="en-GB" sz="5400" b="1" dirty="0">
                <a:solidFill>
                  <a:schemeClr val="bg1"/>
                </a:solidFill>
                <a:latin typeface="Calibri" panose="020F0502020204030204" pitchFamily="34" charset="0"/>
              </a:rPr>
              <a:t> </a:t>
            </a:r>
            <a:r>
              <a:rPr lang="en-GB" sz="5400" b="1" dirty="0" err="1">
                <a:solidFill>
                  <a:schemeClr val="bg1"/>
                </a:solidFill>
                <a:latin typeface="Calibri" panose="020F0502020204030204" pitchFamily="34" charset="0"/>
              </a:rPr>
              <a:t>asesu</a:t>
            </a:r>
            <a:r>
              <a:rPr lang="en-GB" sz="5400" b="1" dirty="0">
                <a:solidFill>
                  <a:schemeClr val="bg1"/>
                </a:solidFill>
                <a:latin typeface="Calibri" panose="020F0502020204030204" pitchFamily="34" charset="0"/>
              </a:rPr>
              <a:t> crynodol</a:t>
            </a:r>
          </a:p>
          <a:p>
            <a:endParaRPr lang="en-GB" sz="2700" dirty="0">
              <a:solidFill>
                <a:srgbClr val="FF0000"/>
              </a:solidFill>
              <a:latin typeface="Calibri" panose="020F0502020204030204" pitchFamily="34" charset="0"/>
            </a:endParaRPr>
          </a:p>
          <a:p>
            <a:pPr algn="ctr"/>
            <a:endParaRPr lang="en-GB" sz="5400" dirty="0">
              <a:latin typeface="Calibri" panose="020F0502020204030204" pitchFamily="34" charset="0"/>
            </a:endParaRPr>
          </a:p>
        </p:txBody>
      </p:sp>
      <p:sp>
        <p:nvSpPr>
          <p:cNvPr id="3" name="TextBox 2"/>
          <p:cNvSpPr txBox="1"/>
          <p:nvPr/>
        </p:nvSpPr>
        <p:spPr>
          <a:xfrm>
            <a:off x="395536" y="1412776"/>
            <a:ext cx="8280920" cy="3908762"/>
          </a:xfrm>
          <a:prstGeom prst="rect">
            <a:avLst/>
          </a:prstGeom>
          <a:noFill/>
        </p:spPr>
        <p:txBody>
          <a:bodyPr wrap="square" rtlCol="0">
            <a:spAutoFit/>
          </a:bodyPr>
          <a:lstStyle/>
          <a:p>
            <a:endParaRPr lang="en-GB" sz="3200" dirty="0">
              <a:solidFill>
                <a:schemeClr val="bg1"/>
              </a:solidFill>
              <a:latin typeface="Calibri" panose="020F0502020204030204" pitchFamily="34" charset="0"/>
            </a:endParaRPr>
          </a:p>
          <a:p>
            <a:pPr marL="457200" indent="-457200">
              <a:buFont typeface="Arial" panose="020B0604020202020204" pitchFamily="34" charset="0"/>
              <a:buChar char="•"/>
            </a:pPr>
            <a:r>
              <a:rPr lang="en-GB" sz="3600" dirty="0" err="1">
                <a:solidFill>
                  <a:schemeClr val="bg1"/>
                </a:solidFill>
                <a:latin typeface="Calibri" panose="020F0502020204030204" pitchFamily="34" charset="0"/>
              </a:rPr>
              <a:t>Adrodd</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i</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rieni</a:t>
            </a:r>
            <a:endParaRPr lang="en-GB" sz="3600" dirty="0">
              <a:solidFill>
                <a:schemeClr val="bg1"/>
              </a:solidFill>
              <a:latin typeface="Calibri" panose="020F0502020204030204" pitchFamily="34" charset="0"/>
            </a:endParaRPr>
          </a:p>
          <a:p>
            <a:pPr marL="457200" indent="-457200">
              <a:buFont typeface="Arial" panose="020B0604020202020204" pitchFamily="34" charset="0"/>
              <a:buChar char="•"/>
            </a:pPr>
            <a:r>
              <a:rPr lang="en-GB" sz="3600" dirty="0" err="1">
                <a:solidFill>
                  <a:schemeClr val="bg1"/>
                </a:solidFill>
                <a:latin typeface="Calibri" panose="020F0502020204030204" pitchFamily="34" charset="0"/>
              </a:rPr>
              <a:t>Cefnogi</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pontio</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cynradd</a:t>
            </a:r>
            <a:r>
              <a:rPr lang="en-GB" sz="3600" dirty="0">
                <a:solidFill>
                  <a:schemeClr val="bg1"/>
                </a:solidFill>
                <a:latin typeface="Calibri" panose="020F0502020204030204" pitchFamily="34" charset="0"/>
              </a:rPr>
              <a:t>/</a:t>
            </a:r>
            <a:r>
              <a:rPr lang="en-GB" sz="3600" dirty="0" err="1">
                <a:solidFill>
                  <a:schemeClr val="bg1"/>
                </a:solidFill>
                <a:latin typeface="Calibri" panose="020F0502020204030204" pitchFamily="34" charset="0"/>
              </a:rPr>
              <a:t>uwchradd</a:t>
            </a:r>
            <a:endParaRPr lang="en-GB" sz="3600" dirty="0">
              <a:solidFill>
                <a:schemeClr val="bg1"/>
              </a:solidFill>
              <a:latin typeface="Calibri" panose="020F0502020204030204" pitchFamily="34" charset="0"/>
            </a:endParaRPr>
          </a:p>
          <a:p>
            <a:pPr marL="457200" indent="-457200">
              <a:buFont typeface="Arial" panose="020B0604020202020204" pitchFamily="34" charset="0"/>
              <a:buChar char="•"/>
            </a:pPr>
            <a:r>
              <a:rPr lang="en-GB" sz="3600" dirty="0" err="1">
                <a:solidFill>
                  <a:schemeClr val="bg1"/>
                </a:solidFill>
                <a:latin typeface="Calibri" panose="020F0502020204030204" pitchFamily="34" charset="0"/>
              </a:rPr>
              <a:t>Cymharu</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perfformiad</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ysgolion</a:t>
            </a:r>
            <a:endParaRPr lang="en-GB" sz="3600" dirty="0">
              <a:solidFill>
                <a:schemeClr val="bg1"/>
              </a:solidFill>
              <a:latin typeface="Calibri" panose="020F0502020204030204" pitchFamily="34" charset="0"/>
            </a:endParaRPr>
          </a:p>
          <a:p>
            <a:pPr marL="457200" indent="-457200">
              <a:buFont typeface="Arial" panose="020B0604020202020204" pitchFamily="34" charset="0"/>
              <a:buChar char="•"/>
            </a:pPr>
            <a:r>
              <a:rPr lang="en-GB" sz="3600" dirty="0" err="1">
                <a:solidFill>
                  <a:schemeClr val="bg1"/>
                </a:solidFill>
                <a:latin typeface="Calibri" panose="020F0502020204030204" pitchFamily="34" charset="0"/>
              </a:rPr>
              <a:t>Adolygu</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cynnydd</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disgyblion</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ar</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gyfnodau</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penodol</a:t>
            </a:r>
            <a:endParaRPr lang="en-GB" sz="3600" dirty="0">
              <a:solidFill>
                <a:schemeClr val="bg1"/>
              </a:solidFill>
              <a:latin typeface="Calibri" panose="020F0502020204030204" pitchFamily="34" charset="0"/>
            </a:endParaRPr>
          </a:p>
          <a:p>
            <a:pPr marL="457200" indent="-457200">
              <a:buFont typeface="Arial" panose="020B0604020202020204" pitchFamily="34" charset="0"/>
              <a:buChar char="•"/>
            </a:pPr>
            <a:r>
              <a:rPr lang="en-GB" sz="3600" dirty="0" err="1">
                <a:solidFill>
                  <a:schemeClr val="bg1"/>
                </a:solidFill>
                <a:latin typeface="Calibri" panose="020F0502020204030204" pitchFamily="34" charset="0"/>
              </a:rPr>
              <a:t>Ennill</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cymwysterau</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trwy</a:t>
            </a:r>
            <a:r>
              <a:rPr lang="en-GB" sz="3600" dirty="0">
                <a:solidFill>
                  <a:schemeClr val="bg1"/>
                </a:solidFill>
                <a:latin typeface="Calibri" panose="020F0502020204030204" pitchFamily="34" charset="0"/>
              </a:rPr>
              <a:t> </a:t>
            </a:r>
            <a:r>
              <a:rPr lang="en-GB" sz="3600" dirty="0" err="1">
                <a:solidFill>
                  <a:schemeClr val="bg1"/>
                </a:solidFill>
                <a:latin typeface="Calibri" panose="020F0502020204030204" pitchFamily="34" charset="0"/>
              </a:rPr>
              <a:t>arholiadau</a:t>
            </a:r>
            <a:endParaRPr lang="en-GB" sz="3600" dirty="0">
              <a:solidFill>
                <a:schemeClr val="bg1"/>
              </a:solidFill>
              <a:latin typeface="Calibri" panose="020F0502020204030204" pitchFamily="34" charset="0"/>
            </a:endParaRPr>
          </a:p>
        </p:txBody>
      </p:sp>
    </p:spTree>
    <p:custDataLst>
      <p:tags r:id="rId1"/>
    </p:custDataLst>
    <p:extLst>
      <p:ext uri="{BB962C8B-B14F-4D97-AF65-F5344CB8AC3E}">
        <p14:creationId xmlns:p14="http://schemas.microsoft.com/office/powerpoint/2010/main" val="3306003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4E4189-F8F9-432F-B9C2-2ED172845450}"/>
              </a:ext>
            </a:extLst>
          </p:cNvPr>
          <p:cNvPicPr>
            <a:picLocks noChangeAspect="1"/>
          </p:cNvPicPr>
          <p:nvPr/>
        </p:nvPicPr>
        <p:blipFill>
          <a:blip r:embed="rId3"/>
          <a:stretch>
            <a:fillRect/>
          </a:stretch>
        </p:blipFill>
        <p:spPr>
          <a:xfrm>
            <a:off x="2771800" y="1124744"/>
            <a:ext cx="3600400" cy="3600400"/>
          </a:xfrm>
          <a:prstGeom prst="rect">
            <a:avLst/>
          </a:prstGeom>
          <a:ln w="76200">
            <a:solidFill>
              <a:schemeClr val="bg1"/>
            </a:solidFill>
          </a:ln>
        </p:spPr>
      </p:pic>
      <p:sp>
        <p:nvSpPr>
          <p:cNvPr id="5" name="TextBox 4">
            <a:extLst>
              <a:ext uri="{FF2B5EF4-FFF2-40B4-BE49-F238E27FC236}">
                <a16:creationId xmlns:a16="http://schemas.microsoft.com/office/drawing/2014/main" id="{DAA0D3DB-0E9A-40F7-A01F-A361F82F91B7}"/>
              </a:ext>
            </a:extLst>
          </p:cNvPr>
          <p:cNvSpPr txBox="1"/>
          <p:nvPr/>
        </p:nvSpPr>
        <p:spPr>
          <a:xfrm>
            <a:off x="1115616" y="5373216"/>
            <a:ext cx="6840760" cy="769441"/>
          </a:xfrm>
          <a:prstGeom prst="rect">
            <a:avLst/>
          </a:prstGeom>
          <a:noFill/>
        </p:spPr>
        <p:txBody>
          <a:bodyPr wrap="square" rtlCol="0">
            <a:spAutoFit/>
          </a:bodyPr>
          <a:lstStyle/>
          <a:p>
            <a:r>
              <a:rPr lang="cy-GB" sz="4400" dirty="0">
                <a:solidFill>
                  <a:srgbClr val="0070C0"/>
                </a:solidFill>
                <a:latin typeface="Calibri" panose="020F0502020204030204" pitchFamily="34" charset="0"/>
              </a:rPr>
              <a:t>www.</a:t>
            </a:r>
            <a:r>
              <a:rPr lang="cy-GB" sz="4400" dirty="0">
                <a:solidFill>
                  <a:srgbClr val="0070C0"/>
                </a:solidFill>
                <a:latin typeface="Calibri" panose="020F0502020204030204" pitchFamily="34" charset="0"/>
                <a:hlinkClick r:id="rId4"/>
              </a:rPr>
              <a:t>qualificationswales</a:t>
            </a:r>
            <a:r>
              <a:rPr lang="cy-GB" sz="4400" dirty="0">
                <a:solidFill>
                  <a:srgbClr val="0070C0"/>
                </a:solidFill>
                <a:latin typeface="Calibri" panose="020F0502020204030204" pitchFamily="34" charset="0"/>
              </a:rPr>
              <a:t>.org</a:t>
            </a:r>
          </a:p>
        </p:txBody>
      </p:sp>
    </p:spTree>
    <p:extLst>
      <p:ext uri="{BB962C8B-B14F-4D97-AF65-F5344CB8AC3E}">
        <p14:creationId xmlns:p14="http://schemas.microsoft.com/office/powerpoint/2010/main" val="1480710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E2D7497-2337-4F21-BA27-D74BF6E02F63}"/>
              </a:ext>
            </a:extLst>
          </p:cNvPr>
          <p:cNvPicPr>
            <a:picLocks noChangeAspect="1"/>
          </p:cNvPicPr>
          <p:nvPr/>
        </p:nvPicPr>
        <p:blipFill rotWithShape="1">
          <a:blip r:embed="rId4"/>
          <a:srcRect l="11412" t="20586" r="44488" b="20553"/>
          <a:stretch/>
        </p:blipFill>
        <p:spPr>
          <a:xfrm>
            <a:off x="395536" y="260648"/>
            <a:ext cx="8344886" cy="6262173"/>
          </a:xfrm>
          <a:prstGeom prst="rect">
            <a:avLst/>
          </a:prstGeom>
        </p:spPr>
      </p:pic>
      <p:sp>
        <p:nvSpPr>
          <p:cNvPr id="3" name="Rectangle: Rounded Corners 2">
            <a:extLst>
              <a:ext uri="{FF2B5EF4-FFF2-40B4-BE49-F238E27FC236}">
                <a16:creationId xmlns:a16="http://schemas.microsoft.com/office/drawing/2014/main" id="{25B05FFE-BAA7-4E43-A908-75C79306AA1C}"/>
              </a:ext>
            </a:extLst>
          </p:cNvPr>
          <p:cNvSpPr/>
          <p:nvPr/>
        </p:nvSpPr>
        <p:spPr>
          <a:xfrm>
            <a:off x="395536" y="4653136"/>
            <a:ext cx="8136904" cy="1728192"/>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dirty="0"/>
          </a:p>
        </p:txBody>
      </p:sp>
    </p:spTree>
    <p:custDataLst>
      <p:tags r:id="rId1"/>
    </p:custDataLst>
    <p:extLst>
      <p:ext uri="{BB962C8B-B14F-4D97-AF65-F5344CB8AC3E}">
        <p14:creationId xmlns:p14="http://schemas.microsoft.com/office/powerpoint/2010/main" val="984364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6C13BB-1ECE-4386-9D05-937A01647E6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694" b="89931" l="9961" r="89844">
                        <a14:foregroundMark x1="56445" y1="8160" x2="56445" y2="8160"/>
                        <a14:foregroundMark x1="55176" y1="3299" x2="55176" y2="3299"/>
                        <a14:foregroundMark x1="55176" y1="2257" x2="55176" y2="2257"/>
                        <a14:foregroundMark x1="52734" y1="694" x2="52734" y2="694"/>
                        <a14:foregroundMark x1="52734" y1="694" x2="52734" y2="694"/>
                        <a14:backgroundMark x1="51074" y1="1563" x2="51074" y2="1563"/>
                        <a14:backgroundMark x1="55176" y1="1042" x2="55176" y2="1042"/>
                      </a14:backgroundRemoval>
                    </a14:imgEffect>
                  </a14:imgLayer>
                </a14:imgProps>
              </a:ext>
            </a:extLst>
          </a:blip>
          <a:stretch>
            <a:fillRect/>
          </a:stretch>
        </p:blipFill>
        <p:spPr>
          <a:xfrm>
            <a:off x="1908720" y="2173932"/>
            <a:ext cx="9144000" cy="5143500"/>
          </a:xfrm>
          <a:prstGeom prst="rect">
            <a:avLst/>
          </a:prstGeom>
        </p:spPr>
      </p:pic>
      <p:sp>
        <p:nvSpPr>
          <p:cNvPr id="3" name="Speech Bubble: Rectangle with Corners Rounded 2">
            <a:extLst>
              <a:ext uri="{FF2B5EF4-FFF2-40B4-BE49-F238E27FC236}">
                <a16:creationId xmlns:a16="http://schemas.microsoft.com/office/drawing/2014/main" id="{8972D0E1-C17B-4E12-AE34-95D912D78853}"/>
              </a:ext>
            </a:extLst>
          </p:cNvPr>
          <p:cNvSpPr/>
          <p:nvPr/>
        </p:nvSpPr>
        <p:spPr>
          <a:xfrm>
            <a:off x="467544" y="620688"/>
            <a:ext cx="4896544" cy="3672408"/>
          </a:xfrm>
          <a:prstGeom prst="wedgeRoundRectCallout">
            <a:avLst>
              <a:gd name="adj1" fmla="val 62965"/>
              <a:gd name="adj2" fmla="val 32481"/>
              <a:gd name="adj3" fmla="val 16667"/>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3200" dirty="0">
                <a:latin typeface="Calibri" panose="020F0502020204030204" pitchFamily="34" charset="0"/>
              </a:rPr>
              <a:t>“Prif bwrpas asesu yw darparu gwybodaeth a all lywio penderfyniadau am y ffordd orau i symud dysgu’r disgyblion yn ei flaen ac adrodd ar hynny i’w rhieni.”</a:t>
            </a:r>
          </a:p>
        </p:txBody>
      </p:sp>
    </p:spTree>
    <p:extLst>
      <p:ext uri="{BB962C8B-B14F-4D97-AF65-F5344CB8AC3E}">
        <p14:creationId xmlns:p14="http://schemas.microsoft.com/office/powerpoint/2010/main" val="2867563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6C13BB-1ECE-4386-9D05-937A01647E6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694" b="89931" l="9961" r="89844">
                        <a14:foregroundMark x1="56445" y1="8160" x2="56445" y2="8160"/>
                        <a14:foregroundMark x1="55176" y1="3299" x2="55176" y2="3299"/>
                        <a14:foregroundMark x1="55176" y1="2257" x2="55176" y2="2257"/>
                        <a14:foregroundMark x1="52734" y1="694" x2="52734" y2="694"/>
                        <a14:foregroundMark x1="52734" y1="694" x2="52734" y2="694"/>
                        <a14:backgroundMark x1="51074" y1="1563" x2="51074" y2="1563"/>
                        <a14:backgroundMark x1="55176" y1="1042" x2="55176" y2="1042"/>
                      </a14:backgroundRemoval>
                    </a14:imgEffect>
                  </a14:imgLayer>
                </a14:imgProps>
              </a:ext>
            </a:extLst>
          </a:blip>
          <a:stretch>
            <a:fillRect/>
          </a:stretch>
        </p:blipFill>
        <p:spPr>
          <a:xfrm>
            <a:off x="1908720" y="2173932"/>
            <a:ext cx="9144000" cy="5143500"/>
          </a:xfrm>
          <a:prstGeom prst="rect">
            <a:avLst/>
          </a:prstGeom>
        </p:spPr>
      </p:pic>
      <p:sp>
        <p:nvSpPr>
          <p:cNvPr id="3" name="Speech Bubble: Rectangle with Corners Rounded 2">
            <a:extLst>
              <a:ext uri="{FF2B5EF4-FFF2-40B4-BE49-F238E27FC236}">
                <a16:creationId xmlns:a16="http://schemas.microsoft.com/office/drawing/2014/main" id="{8972D0E1-C17B-4E12-AE34-95D912D78853}"/>
              </a:ext>
            </a:extLst>
          </p:cNvPr>
          <p:cNvSpPr/>
          <p:nvPr/>
        </p:nvSpPr>
        <p:spPr>
          <a:xfrm>
            <a:off x="467544" y="620688"/>
            <a:ext cx="4320480" cy="5256584"/>
          </a:xfrm>
          <a:prstGeom prst="wedgeRoundRectCallout">
            <a:avLst>
              <a:gd name="adj1" fmla="val 75874"/>
              <a:gd name="adj2" fmla="val 11193"/>
              <a:gd name="adj3" fmla="val 16667"/>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cy-GB" sz="3200" dirty="0">
                <a:latin typeface="Calibri" panose="020F0502020204030204" pitchFamily="34" charset="0"/>
              </a:rPr>
              <a:t>“...dylai asesu wella dysgu dysgwyr, addysgu athrawon a dealltwriaeth rhieni. Dylid ei ddefnyddio er budd gorau’r disgyblion, gan alluogi athrawon i addasu eu strategaethau asesu a chefnogi eu cynnydd.”</a:t>
            </a:r>
          </a:p>
        </p:txBody>
      </p:sp>
    </p:spTree>
    <p:extLst>
      <p:ext uri="{BB962C8B-B14F-4D97-AF65-F5344CB8AC3E}">
        <p14:creationId xmlns:p14="http://schemas.microsoft.com/office/powerpoint/2010/main" val="16403972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508104" y="732570"/>
            <a:ext cx="3333750" cy="4762500"/>
          </a:xfrm>
          <a:prstGeom prst="rect">
            <a:avLst/>
          </a:prstGeom>
          <a:ln>
            <a:noFill/>
          </a:ln>
          <a:effectLst>
            <a:outerShdw blurRad="190500" algn="tl" rotWithShape="0">
              <a:srgbClr val="000000">
                <a:alpha val="70000"/>
              </a:srgbClr>
            </a:outerShdw>
          </a:effectLst>
        </p:spPr>
      </p:pic>
      <p:sp>
        <p:nvSpPr>
          <p:cNvPr id="3" name="TextBox 2"/>
          <p:cNvSpPr txBox="1"/>
          <p:nvPr/>
        </p:nvSpPr>
        <p:spPr>
          <a:xfrm>
            <a:off x="395536" y="332656"/>
            <a:ext cx="4968552" cy="6001643"/>
          </a:xfrm>
          <a:prstGeom prst="rect">
            <a:avLst/>
          </a:prstGeom>
          <a:noFill/>
        </p:spPr>
        <p:txBody>
          <a:bodyPr wrap="square" rtlCol="0">
            <a:spAutoFit/>
          </a:bodyPr>
          <a:lstStyle/>
          <a:p>
            <a:r>
              <a:rPr lang="en-GB" sz="3200" dirty="0">
                <a:solidFill>
                  <a:schemeClr val="bg1"/>
                </a:solidFill>
                <a:latin typeface="Calibri" panose="020F0502020204030204" pitchFamily="34" charset="0"/>
              </a:rPr>
              <a:t>“The major reason for giving summative tests is for teachers to find out WHAT they taught well or not, WHO they taught well or not and where they should focus next.  </a:t>
            </a:r>
          </a:p>
          <a:p>
            <a:r>
              <a:rPr lang="en-GB" sz="3200" dirty="0">
                <a:solidFill>
                  <a:schemeClr val="bg1"/>
                </a:solidFill>
                <a:latin typeface="Calibri" panose="020F0502020204030204" pitchFamily="34" charset="0"/>
              </a:rPr>
              <a:t>If a test does not lead a teacher to evaluate these claims, it was probably a waste of everyone’s time and effort”. </a:t>
            </a:r>
          </a:p>
        </p:txBody>
      </p:sp>
    </p:spTree>
    <p:extLst>
      <p:ext uri="{BB962C8B-B14F-4D97-AF65-F5344CB8AC3E}">
        <p14:creationId xmlns:p14="http://schemas.microsoft.com/office/powerpoint/2010/main" val="38828385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15516" y="417438"/>
            <a:ext cx="8712968" cy="923330"/>
          </a:xfrm>
          <a:prstGeom prst="rect">
            <a:avLst/>
          </a:prstGeom>
          <a:noFill/>
        </p:spPr>
        <p:txBody>
          <a:bodyPr wrap="square" rtlCol="0">
            <a:spAutoFit/>
          </a:bodyPr>
          <a:lstStyle/>
          <a:p>
            <a:pPr algn="ctr"/>
            <a:r>
              <a:rPr lang="en-GB" sz="5400" b="1" dirty="0">
                <a:solidFill>
                  <a:schemeClr val="bg1"/>
                </a:solidFill>
                <a:latin typeface="Calibri" panose="020F0502020204030204" pitchFamily="34" charset="0"/>
              </a:rPr>
              <a:t>Beth </a:t>
            </a:r>
            <a:r>
              <a:rPr lang="en-GB" sz="5400" b="1" dirty="0" err="1">
                <a:solidFill>
                  <a:schemeClr val="bg1"/>
                </a:solidFill>
                <a:latin typeface="Calibri" panose="020F0502020204030204" pitchFamily="34" charset="0"/>
              </a:rPr>
              <a:t>yw</a:t>
            </a:r>
            <a:r>
              <a:rPr lang="en-GB" sz="5400" b="1" dirty="0">
                <a:solidFill>
                  <a:schemeClr val="bg1"/>
                </a:solidFill>
                <a:latin typeface="Calibri" panose="020F0502020204030204" pitchFamily="34" charset="0"/>
              </a:rPr>
              <a:t> </a:t>
            </a:r>
            <a:r>
              <a:rPr lang="en-GB" sz="5400" b="1" dirty="0" err="1">
                <a:solidFill>
                  <a:schemeClr val="bg1"/>
                </a:solidFill>
                <a:latin typeface="Calibri" panose="020F0502020204030204" pitchFamily="34" charset="0"/>
              </a:rPr>
              <a:t>asesu</a:t>
            </a:r>
            <a:r>
              <a:rPr lang="en-GB" sz="5400" b="1" dirty="0">
                <a:solidFill>
                  <a:schemeClr val="bg1"/>
                </a:solidFill>
                <a:latin typeface="Calibri" panose="020F0502020204030204" pitchFamily="34" charset="0"/>
              </a:rPr>
              <a:t> </a:t>
            </a:r>
            <a:r>
              <a:rPr lang="en-GB" sz="5400" b="1" dirty="0" err="1">
                <a:solidFill>
                  <a:schemeClr val="bg1"/>
                </a:solidFill>
                <a:latin typeface="Calibri" panose="020F0502020204030204" pitchFamily="34" charset="0"/>
              </a:rPr>
              <a:t>ffurfiannol</a:t>
            </a:r>
            <a:r>
              <a:rPr lang="en-GB" sz="5400" b="1" dirty="0">
                <a:solidFill>
                  <a:schemeClr val="bg1"/>
                </a:solidFill>
                <a:latin typeface="Calibri" panose="020F0502020204030204" pitchFamily="34" charset="0"/>
              </a:rPr>
              <a:t>?</a:t>
            </a:r>
          </a:p>
        </p:txBody>
      </p:sp>
      <p:pic>
        <p:nvPicPr>
          <p:cNvPr id="2" name="Picture 1"/>
          <p:cNvPicPr>
            <a:picLocks noChangeAspect="1"/>
          </p:cNvPicPr>
          <p:nvPr/>
        </p:nvPicPr>
        <p:blipFill rotWithShape="1">
          <a:blip r:embed="rId3"/>
          <a:srcRect l="29328" t="24406" r="7919" b="37203"/>
          <a:stretch/>
        </p:blipFill>
        <p:spPr>
          <a:xfrm>
            <a:off x="99194" y="1772816"/>
            <a:ext cx="8945611" cy="4104456"/>
          </a:xfrm>
          <a:prstGeom prst="rect">
            <a:avLst/>
          </a:prstGeom>
        </p:spPr>
      </p:pic>
    </p:spTree>
    <p:extLst>
      <p:ext uri="{BB962C8B-B14F-4D97-AF65-F5344CB8AC3E}">
        <p14:creationId xmlns:p14="http://schemas.microsoft.com/office/powerpoint/2010/main" val="10025946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661834" y="404664"/>
            <a:ext cx="5999336" cy="923330"/>
          </a:xfrm>
          <a:prstGeom prst="rect">
            <a:avLst/>
          </a:prstGeom>
          <a:noFill/>
        </p:spPr>
        <p:txBody>
          <a:bodyPr wrap="none" lIns="91440" tIns="45720" rIns="91440" bIns="45720">
            <a:spAutoFit/>
          </a:bodyPr>
          <a:lstStyle/>
          <a:p>
            <a:pPr algn="ctr"/>
            <a:r>
              <a:rPr lang="en-US" sz="5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Asesu</a:t>
            </a:r>
            <a:r>
              <a:rPr lang="en-US" sz="5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a:t>
            </a:r>
            <a:r>
              <a:rPr lang="en-US" sz="5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ar</a:t>
            </a:r>
            <a:r>
              <a:rPr lang="en-US" sz="5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a:t>
            </a:r>
            <a:r>
              <a:rPr lang="en-US" sz="5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gyfer</a:t>
            </a:r>
            <a:r>
              <a:rPr lang="en-US" sz="5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Dysgu</a:t>
            </a:r>
          </a:p>
        </p:txBody>
      </p:sp>
      <p:sp>
        <p:nvSpPr>
          <p:cNvPr id="5" name="TextBox 4"/>
          <p:cNvSpPr txBox="1"/>
          <p:nvPr/>
        </p:nvSpPr>
        <p:spPr>
          <a:xfrm>
            <a:off x="323528" y="1484784"/>
            <a:ext cx="5832648" cy="5016758"/>
          </a:xfrm>
          <a:prstGeom prst="rect">
            <a:avLst/>
          </a:prstGeom>
          <a:noFill/>
        </p:spPr>
        <p:txBody>
          <a:bodyPr wrap="square" rtlCol="0">
            <a:spAutoFit/>
          </a:bodyPr>
          <a:lstStyle/>
          <a:p>
            <a:pPr marL="457200" indent="-457200">
              <a:buFont typeface="Arial" panose="020B0604020202020204" pitchFamily="34" charset="0"/>
              <a:buChar char="•"/>
            </a:pPr>
            <a:r>
              <a:rPr lang="en-GB" sz="3200" dirty="0">
                <a:solidFill>
                  <a:schemeClr val="bg1"/>
                </a:solidFill>
                <a:latin typeface="Calibri" panose="020F0502020204030204" pitchFamily="34" charset="0"/>
              </a:rPr>
              <a:t>Black a Wiliam (1998) – </a:t>
            </a:r>
            <a:r>
              <a:rPr lang="en-GB" sz="3200" dirty="0" err="1">
                <a:solidFill>
                  <a:schemeClr val="bg1"/>
                </a:solidFill>
                <a:latin typeface="Calibri" panose="020F0502020204030204" pitchFamily="34" charset="0"/>
              </a:rPr>
              <a:t>adolygiad</a:t>
            </a:r>
            <a:r>
              <a:rPr lang="en-GB" sz="3200" dirty="0">
                <a:solidFill>
                  <a:schemeClr val="bg1"/>
                </a:solidFill>
                <a:latin typeface="Calibri" panose="020F0502020204030204" pitchFamily="34" charset="0"/>
              </a:rPr>
              <a:t> 250 o </a:t>
            </a:r>
            <a:r>
              <a:rPr lang="en-GB" sz="3200" dirty="0" err="1">
                <a:solidFill>
                  <a:schemeClr val="bg1"/>
                </a:solidFill>
                <a:latin typeface="Calibri" panose="020F0502020204030204" pitchFamily="34" charset="0"/>
              </a:rPr>
              <a:t>astudiaethau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ymchwil</a:t>
            </a:r>
            <a:endParaRPr lang="en-GB" sz="3200" dirty="0">
              <a:solidFill>
                <a:schemeClr val="bg1"/>
              </a:solidFill>
              <a:latin typeface="Calibri" panose="020F0502020204030204" pitchFamily="34" charset="0"/>
            </a:endParaRPr>
          </a:p>
          <a:p>
            <a:pPr marL="457200" indent="-457200">
              <a:buFont typeface="Arial" panose="020B0604020202020204" pitchFamily="34" charset="0"/>
              <a:buChar char="•"/>
            </a:pPr>
            <a:r>
              <a:rPr lang="en-GB" sz="3200" dirty="0" err="1">
                <a:solidFill>
                  <a:schemeClr val="bg1"/>
                </a:solidFill>
                <a:latin typeface="Calibri" panose="020F0502020204030204" pitchFamily="34" charset="0"/>
              </a:rPr>
              <a:t>Cynnydd</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mewn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dysgu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disgyblion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ymysg</a:t>
            </a:r>
            <a:r>
              <a:rPr lang="en-GB" sz="3200" dirty="0">
                <a:solidFill>
                  <a:schemeClr val="bg1"/>
                </a:solidFill>
                <a:latin typeface="Calibri" panose="020F0502020204030204" pitchFamily="34" charset="0"/>
              </a:rPr>
              <a:t> y </a:t>
            </a:r>
            <a:r>
              <a:rPr lang="en-GB" sz="3200" dirty="0" err="1">
                <a:solidFill>
                  <a:schemeClr val="bg1"/>
                </a:solidFill>
                <a:latin typeface="Calibri" panose="020F0502020204030204" pitchFamily="34" charset="0"/>
              </a:rPr>
              <a:t>mwyaf</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sydd</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wedi</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ei</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adrodd</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erioed</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ar</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gyfer</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ymyrraeth</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addysg</a:t>
            </a:r>
            <a:r>
              <a:rPr lang="en-GB" sz="3200" dirty="0">
                <a:solidFill>
                  <a:schemeClr val="bg1"/>
                </a:solidFill>
                <a:latin typeface="Calibri" panose="020F0502020204030204" pitchFamily="34" charset="0"/>
              </a:rPr>
              <a:t>”</a:t>
            </a:r>
          </a:p>
          <a:p>
            <a:pPr marL="457200" indent="-457200">
              <a:buFont typeface="Arial" panose="020B0604020202020204" pitchFamily="34" charset="0"/>
              <a:buChar char="•"/>
            </a:pPr>
            <a:r>
              <a:rPr lang="en-GB" sz="3200" dirty="0">
                <a:solidFill>
                  <a:schemeClr val="bg1"/>
                </a:solidFill>
                <a:latin typeface="Calibri" panose="020F0502020204030204" pitchFamily="34" charset="0"/>
              </a:rPr>
              <a:t>Y </a:t>
            </a:r>
            <a:r>
              <a:rPr lang="en-GB" sz="3200" dirty="0" err="1">
                <a:solidFill>
                  <a:schemeClr val="bg1"/>
                </a:solidFill>
                <a:latin typeface="Calibri" panose="020F0502020204030204" pitchFamily="34" charset="0"/>
              </a:rPr>
              <a:t>cynnydd</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mwyaf</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gyda</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chyflawnwyr</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isel</a:t>
            </a:r>
            <a:r>
              <a:rPr lang="en-GB" sz="3200" dirty="0">
                <a:solidFill>
                  <a:schemeClr val="bg1"/>
                </a:solidFill>
                <a:latin typeface="Calibri" panose="020F0502020204030204" pitchFamily="34" charset="0"/>
              </a:rPr>
              <a:t> (low achievers) </a:t>
            </a:r>
          </a:p>
        </p:txBody>
      </p:sp>
      <p:pic>
        <p:nvPicPr>
          <p:cNvPr id="6" name="Picture 5"/>
          <p:cNvPicPr>
            <a:picLocks noChangeAspect="1"/>
          </p:cNvPicPr>
          <p:nvPr/>
        </p:nvPicPr>
        <p:blipFill>
          <a:blip r:embed="rId3"/>
          <a:stretch>
            <a:fillRect/>
          </a:stretch>
        </p:blipFill>
        <p:spPr>
          <a:xfrm>
            <a:off x="6012160" y="1846994"/>
            <a:ext cx="2523963" cy="3651821"/>
          </a:xfrm>
          <a:prstGeom prst="rect">
            <a:avLst/>
          </a:prstGeom>
        </p:spPr>
      </p:pic>
    </p:spTree>
    <p:extLst>
      <p:ext uri="{BB962C8B-B14F-4D97-AF65-F5344CB8AC3E}">
        <p14:creationId xmlns:p14="http://schemas.microsoft.com/office/powerpoint/2010/main" val="39402432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3528" y="1869717"/>
            <a:ext cx="5472608" cy="3647515"/>
          </a:xfrm>
          <a:prstGeom prst="rect">
            <a:avLst/>
          </a:prstGeom>
        </p:spPr>
      </p:pic>
      <p:pic>
        <p:nvPicPr>
          <p:cNvPr id="3" name="Picture 2"/>
          <p:cNvPicPr>
            <a:picLocks noChangeAspect="1"/>
          </p:cNvPicPr>
          <p:nvPr/>
        </p:nvPicPr>
        <p:blipFill>
          <a:blip r:embed="rId4"/>
          <a:stretch>
            <a:fillRect/>
          </a:stretch>
        </p:blipFill>
        <p:spPr>
          <a:xfrm>
            <a:off x="6012160" y="1846994"/>
            <a:ext cx="2523963" cy="3651821"/>
          </a:xfrm>
          <a:prstGeom prst="rect">
            <a:avLst/>
          </a:prstGeom>
        </p:spPr>
      </p:pic>
    </p:spTree>
    <p:custDataLst>
      <p:tags r:id="rId1"/>
    </p:custDataLst>
    <p:extLst>
      <p:ext uri="{BB962C8B-B14F-4D97-AF65-F5344CB8AC3E}">
        <p14:creationId xmlns:p14="http://schemas.microsoft.com/office/powerpoint/2010/main" val="1412111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260648"/>
            <a:ext cx="9216085" cy="1446550"/>
          </a:xfrm>
          <a:prstGeom prst="rect">
            <a:avLst/>
          </a:prstGeom>
          <a:noFill/>
        </p:spPr>
        <p:txBody>
          <a:bodyPr wrap="square" lIns="91440" tIns="45720" rIns="91440" bIns="45720">
            <a:spAutoFit/>
          </a:bodyPr>
          <a:lstStyle/>
          <a:p>
            <a:pPr algn="ctr"/>
            <a:r>
              <a:rPr lang="en-US" sz="4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Asesu</a:t>
            </a:r>
            <a:r>
              <a:rPr lang="en-US" sz="4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a:t>
            </a:r>
            <a:r>
              <a:rPr lang="en-US" sz="4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ar</a:t>
            </a:r>
            <a:r>
              <a:rPr lang="en-US" sz="4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a:t>
            </a:r>
            <a:r>
              <a:rPr lang="en-US" sz="4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gyfer</a:t>
            </a:r>
            <a:r>
              <a:rPr lang="en-US" sz="4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a:t>
            </a:r>
            <a:r>
              <a:rPr lang="en-US" sz="4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dysgu</a:t>
            </a:r>
            <a:r>
              <a:rPr lang="en-US" sz="4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 </a:t>
            </a:r>
            <a:r>
              <a:rPr lang="en-US" sz="4400" b="0" cap="none" spc="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lluniadaeth</a:t>
            </a:r>
            <a:r>
              <a:rPr lang="en-US" sz="44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(constructivism)</a:t>
            </a:r>
          </a:p>
        </p:txBody>
      </p:sp>
      <p:grpSp>
        <p:nvGrpSpPr>
          <p:cNvPr id="13" name="Group 12"/>
          <p:cNvGrpSpPr/>
          <p:nvPr/>
        </p:nvGrpSpPr>
        <p:grpSpPr>
          <a:xfrm>
            <a:off x="-1332656" y="-315416"/>
            <a:ext cx="7434337" cy="6906419"/>
            <a:chOff x="155575" y="-165051"/>
            <a:chExt cx="7434337" cy="6906419"/>
          </a:xfrm>
        </p:grpSpPr>
        <p:pic>
          <p:nvPicPr>
            <p:cNvPr id="5" name="Picture 4"/>
            <p:cNvPicPr>
              <a:picLocks noChangeAspect="1"/>
            </p:cNvPicPr>
            <p:nvPr/>
          </p:nvPicPr>
          <p:blipFill>
            <a:blip r:embed="rId4"/>
            <a:stretch>
              <a:fillRect/>
            </a:stretch>
          </p:blipFill>
          <p:spPr>
            <a:xfrm>
              <a:off x="1907704" y="1059160"/>
              <a:ext cx="5682208" cy="5682208"/>
            </a:xfrm>
            <a:prstGeom prst="rect">
              <a:avLst/>
            </a:prstGeom>
          </p:spPr>
        </p:pic>
        <p:sp>
          <p:nvSpPr>
            <p:cNvPr id="6" name="TextBox 5"/>
            <p:cNvSpPr txBox="1"/>
            <p:nvPr/>
          </p:nvSpPr>
          <p:spPr>
            <a:xfrm>
              <a:off x="3203848" y="4149080"/>
              <a:ext cx="1008112" cy="523220"/>
            </a:xfrm>
            <a:prstGeom prst="rect">
              <a:avLst/>
            </a:prstGeom>
            <a:solidFill>
              <a:srgbClr val="006600"/>
            </a:solidFill>
          </p:spPr>
          <p:txBody>
            <a:bodyPr wrap="square" rtlCol="0">
              <a:spAutoFit/>
            </a:bodyPr>
            <a:lstStyle/>
            <a:p>
              <a:r>
                <a:rPr lang="en-GB" sz="2800" dirty="0" err="1">
                  <a:latin typeface="Calibri" panose="020F0502020204030204" pitchFamily="34" charset="0"/>
                </a:rPr>
                <a:t>Gallu</a:t>
              </a:r>
              <a:endParaRPr lang="cy-GB" dirty="0">
                <a:latin typeface="Calibri" panose="020F0502020204030204" pitchFamily="34" charset="0"/>
              </a:endParaRPr>
            </a:p>
          </p:txBody>
        </p:sp>
        <p:sp>
          <p:nvSpPr>
            <p:cNvPr id="7" name="AutoShape 2" descr="Image result for zp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sp>
          <p:nvSpPr>
            <p:cNvPr id="8" name="TextBox 7"/>
            <p:cNvSpPr txBox="1"/>
            <p:nvPr/>
          </p:nvSpPr>
          <p:spPr>
            <a:xfrm>
              <a:off x="5868144" y="3789040"/>
              <a:ext cx="936104" cy="1200329"/>
            </a:xfrm>
            <a:prstGeom prst="rect">
              <a:avLst/>
            </a:prstGeom>
            <a:solidFill>
              <a:srgbClr val="FF0000"/>
            </a:solidFill>
          </p:spPr>
          <p:txBody>
            <a:bodyPr wrap="square" rtlCol="0">
              <a:spAutoFit/>
            </a:bodyPr>
            <a:lstStyle/>
            <a:p>
              <a:pPr algn="ctr"/>
              <a:r>
                <a:rPr lang="en-GB" sz="2400" dirty="0" err="1">
                  <a:latin typeface="Calibri" panose="020F0502020204030204" pitchFamily="34" charset="0"/>
                </a:rPr>
                <a:t>Ddim</a:t>
              </a:r>
              <a:r>
                <a:rPr lang="en-GB" sz="2400" dirty="0">
                  <a:latin typeface="Calibri" panose="020F0502020204030204" pitchFamily="34" charset="0"/>
                </a:rPr>
                <a:t> </a:t>
              </a:r>
              <a:r>
                <a:rPr lang="en-GB" sz="2400" dirty="0" err="1">
                  <a:latin typeface="Calibri" panose="020F0502020204030204" pitchFamily="34" charset="0"/>
                </a:rPr>
                <a:t>yn</a:t>
              </a:r>
              <a:r>
                <a:rPr lang="en-GB" sz="2400" dirty="0">
                  <a:latin typeface="Calibri" panose="020F0502020204030204" pitchFamily="34" charset="0"/>
                </a:rPr>
                <a:t> </a:t>
              </a:r>
              <a:r>
                <a:rPr lang="en-GB" sz="2400" dirty="0" err="1">
                  <a:latin typeface="Calibri" panose="020F0502020204030204" pitchFamily="34" charset="0"/>
                </a:rPr>
                <a:t>Gallu</a:t>
              </a:r>
              <a:endParaRPr lang="cy-GB" sz="1600" dirty="0">
                <a:latin typeface="Calibri" panose="020F0502020204030204" pitchFamily="34" charset="0"/>
              </a:endParaRPr>
            </a:p>
          </p:txBody>
        </p:sp>
        <p:sp>
          <p:nvSpPr>
            <p:cNvPr id="9" name="AutoShape 2" descr="Image result for zpd"/>
            <p:cNvSpPr>
              <a:spLocks noChangeAspect="1" noChangeArrowheads="1"/>
            </p:cNvSpPr>
            <p:nvPr/>
          </p:nvSpPr>
          <p:spPr bwMode="auto">
            <a:xfrm>
              <a:off x="2822477" y="-158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sp>
          <p:nvSpPr>
            <p:cNvPr id="10" name="TextBox 9"/>
            <p:cNvSpPr txBox="1"/>
            <p:nvPr/>
          </p:nvSpPr>
          <p:spPr>
            <a:xfrm>
              <a:off x="4860032" y="3933056"/>
              <a:ext cx="936104" cy="984305"/>
            </a:xfrm>
            <a:prstGeom prst="rect">
              <a:avLst/>
            </a:prstGeom>
            <a:solidFill>
              <a:srgbClr val="FFFF00"/>
            </a:solidFill>
          </p:spPr>
          <p:txBody>
            <a:bodyPr wrap="square" rtlCol="0">
              <a:spAutoFit/>
            </a:bodyPr>
            <a:lstStyle/>
            <a:p>
              <a:pPr algn="ctr"/>
              <a:r>
                <a:rPr lang="en-GB" sz="2800" dirty="0">
                  <a:latin typeface="Calibri" panose="020F0502020204030204" pitchFamily="34" charset="0"/>
                </a:rPr>
                <a:t>PDP/ZPD</a:t>
              </a:r>
              <a:endParaRPr lang="cy-GB" dirty="0">
                <a:latin typeface="Calibri" panose="020F0502020204030204" pitchFamily="34" charset="0"/>
              </a:endParaRPr>
            </a:p>
          </p:txBody>
        </p:sp>
        <p:sp>
          <p:nvSpPr>
            <p:cNvPr id="11" name="AutoShape 2" descr="Image result for zpd"/>
            <p:cNvSpPr>
              <a:spLocks noChangeAspect="1" noChangeArrowheads="1"/>
            </p:cNvSpPr>
            <p:nvPr/>
          </p:nvSpPr>
          <p:spPr bwMode="auto">
            <a:xfrm>
              <a:off x="1777353" y="-165051"/>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grpSp>
      <p:sp>
        <p:nvSpPr>
          <p:cNvPr id="14" name="TextBox 13"/>
          <p:cNvSpPr txBox="1"/>
          <p:nvPr/>
        </p:nvSpPr>
        <p:spPr>
          <a:xfrm>
            <a:off x="5912669" y="2967663"/>
            <a:ext cx="2970311" cy="2554545"/>
          </a:xfrm>
          <a:prstGeom prst="rect">
            <a:avLst/>
          </a:prstGeom>
          <a:noFill/>
        </p:spPr>
        <p:txBody>
          <a:bodyPr wrap="square" rtlCol="0">
            <a:spAutoFit/>
          </a:bodyPr>
          <a:lstStyle/>
          <a:p>
            <a:r>
              <a:rPr lang="en-GB" sz="3200" dirty="0" err="1">
                <a:solidFill>
                  <a:schemeClr val="bg1"/>
                </a:solidFill>
                <a:latin typeface="Calibri" panose="020F0502020204030204" pitchFamily="34" charset="0"/>
              </a:rPr>
              <a:t>Parth</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datblygu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Procsimol</a:t>
            </a:r>
            <a:endParaRPr lang="en-GB" sz="3200" dirty="0">
              <a:solidFill>
                <a:schemeClr val="bg1"/>
              </a:solidFill>
              <a:latin typeface="Calibri" panose="020F0502020204030204" pitchFamily="34" charset="0"/>
            </a:endParaRPr>
          </a:p>
          <a:p>
            <a:endParaRPr lang="en-GB" sz="3200" dirty="0">
              <a:solidFill>
                <a:schemeClr val="bg1"/>
              </a:solidFill>
              <a:latin typeface="Calibri" panose="020F0502020204030204" pitchFamily="34" charset="0"/>
            </a:endParaRPr>
          </a:p>
          <a:p>
            <a:r>
              <a:rPr lang="en-GB" sz="3200" dirty="0">
                <a:solidFill>
                  <a:schemeClr val="bg1">
                    <a:lumMod val="85000"/>
                  </a:schemeClr>
                </a:solidFill>
                <a:latin typeface="Calibri" panose="020F0502020204030204" pitchFamily="34" charset="0"/>
              </a:rPr>
              <a:t>Zone of Proximal Development</a:t>
            </a:r>
            <a:endParaRPr lang="cy-GB" sz="3200" dirty="0">
              <a:solidFill>
                <a:schemeClr val="bg1">
                  <a:lumMod val="85000"/>
                </a:schemeClr>
              </a:solidFill>
              <a:latin typeface="Calibri" panose="020F0502020204030204" pitchFamily="34" charset="0"/>
            </a:endParaRPr>
          </a:p>
        </p:txBody>
      </p:sp>
    </p:spTree>
    <p:custDataLst>
      <p:tags r:id="rId1"/>
    </p:custDataLst>
    <p:extLst>
      <p:ext uri="{BB962C8B-B14F-4D97-AF65-F5344CB8AC3E}">
        <p14:creationId xmlns:p14="http://schemas.microsoft.com/office/powerpoint/2010/main" val="1363293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C71A325-3F26-4CEA-A635-FD6F2E723A69}"/>
              </a:ext>
            </a:extLst>
          </p:cNvPr>
          <p:cNvPicPr>
            <a:picLocks noChangeAspect="1"/>
          </p:cNvPicPr>
          <p:nvPr/>
        </p:nvPicPr>
        <p:blipFill>
          <a:blip r:embed="rId2"/>
          <a:stretch>
            <a:fillRect/>
          </a:stretch>
        </p:blipFill>
        <p:spPr>
          <a:xfrm>
            <a:off x="-1420178" y="0"/>
            <a:ext cx="11984355" cy="6858000"/>
          </a:xfrm>
          <a:prstGeom prst="rect">
            <a:avLst/>
          </a:prstGeom>
        </p:spPr>
      </p:pic>
      <p:pic>
        <p:nvPicPr>
          <p:cNvPr id="3" name="Picture 2">
            <a:extLst>
              <a:ext uri="{FF2B5EF4-FFF2-40B4-BE49-F238E27FC236}">
                <a16:creationId xmlns:a16="http://schemas.microsoft.com/office/drawing/2014/main" id="{8C0CFDD2-709B-4CA8-BFE8-B1C68D83616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571500" y="0"/>
            <a:ext cx="8001000" cy="6858000"/>
          </a:xfrm>
          <a:prstGeom prst="rect">
            <a:avLst/>
          </a:prstGeom>
        </p:spPr>
      </p:pic>
    </p:spTree>
    <p:extLst>
      <p:ext uri="{BB962C8B-B14F-4D97-AF65-F5344CB8AC3E}">
        <p14:creationId xmlns:p14="http://schemas.microsoft.com/office/powerpoint/2010/main" val="4015931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26" presetClass="emph" presetSubtype="0" fill="hold" nodeType="withEffect">
                                  <p:stCondLst>
                                    <p:cond delay="0"/>
                                  </p:stCondLst>
                                  <p:childTnLst>
                                    <p:animEffect transition="out" filter="fade">
                                      <p:cBhvr>
                                        <p:cTn id="9" dur="5500" tmFilter="0, 0; .2, .5; .8, .5; 1, 0"/>
                                        <p:tgtEl>
                                          <p:spTgt spid="3"/>
                                        </p:tgtEl>
                                      </p:cBhvr>
                                    </p:animEffect>
                                    <p:animScale>
                                      <p:cBhvr>
                                        <p:cTn id="10" dur="2750" autoRev="1" fill="hold"/>
                                        <p:tgtEl>
                                          <p:spTgt spid="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learning to ride a bike">
            <a:extLst>
              <a:ext uri="{FF2B5EF4-FFF2-40B4-BE49-F238E27FC236}">
                <a16:creationId xmlns:a16="http://schemas.microsoft.com/office/drawing/2014/main" id="{19045CEA-6779-4159-A534-4C06CFC7FD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8680" y="-99392"/>
            <a:ext cx="12673408" cy="7128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1406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99392"/>
            <a:ext cx="8712968" cy="2308324"/>
          </a:xfrm>
          <a:prstGeom prst="rect">
            <a:avLst/>
          </a:prstGeom>
          <a:noFill/>
        </p:spPr>
        <p:txBody>
          <a:bodyPr wrap="square" rtlCol="0">
            <a:spAutoFit/>
          </a:bodyPr>
          <a:lstStyle/>
          <a:p>
            <a:pPr algn="ctr"/>
            <a:r>
              <a:rPr lang="en-GB" sz="5400" b="1" dirty="0" err="1">
                <a:solidFill>
                  <a:schemeClr val="bg1"/>
                </a:solidFill>
                <a:latin typeface="Calibri" panose="020F0502020204030204" pitchFamily="34" charset="0"/>
              </a:rPr>
              <a:t>Asesu</a:t>
            </a:r>
            <a:r>
              <a:rPr lang="en-GB" sz="5400" b="1" dirty="0">
                <a:solidFill>
                  <a:schemeClr val="bg1"/>
                </a:solidFill>
                <a:latin typeface="Calibri" panose="020F0502020204030204" pitchFamily="34" charset="0"/>
              </a:rPr>
              <a:t> </a:t>
            </a:r>
            <a:r>
              <a:rPr lang="en-GB" sz="5400" b="1" dirty="0" err="1">
                <a:solidFill>
                  <a:schemeClr val="bg1"/>
                </a:solidFill>
                <a:latin typeface="Calibri" panose="020F0502020204030204" pitchFamily="34" charset="0"/>
              </a:rPr>
              <a:t>ffurfiannol</a:t>
            </a:r>
            <a:endParaRPr lang="en-GB" sz="5400" b="1" dirty="0">
              <a:solidFill>
                <a:schemeClr val="bg1"/>
              </a:solidFill>
              <a:latin typeface="Calibri" panose="020F0502020204030204" pitchFamily="34" charset="0"/>
            </a:endParaRPr>
          </a:p>
          <a:p>
            <a:pPr algn="ctr"/>
            <a:r>
              <a:rPr lang="en-GB" sz="3600" b="1" dirty="0">
                <a:solidFill>
                  <a:srgbClr val="FF0000"/>
                </a:solidFill>
                <a:latin typeface="Calibri" panose="020F0502020204030204" pitchFamily="34" charset="0"/>
              </a:rPr>
              <a:t>…ac </a:t>
            </a:r>
            <a:r>
              <a:rPr lang="en-GB" sz="3600" b="1" dirty="0" err="1">
                <a:solidFill>
                  <a:srgbClr val="FF0000"/>
                </a:solidFill>
                <a:latin typeface="Calibri" panose="020F0502020204030204" pitchFamily="34" charset="0"/>
              </a:rPr>
              <a:t>adborth</a:t>
            </a:r>
            <a:endParaRPr lang="en-GB" sz="3600" b="1" dirty="0">
              <a:solidFill>
                <a:srgbClr val="FF0000"/>
              </a:solidFill>
              <a:latin typeface="Calibri" panose="020F0502020204030204" pitchFamily="34" charset="0"/>
            </a:endParaRPr>
          </a:p>
          <a:p>
            <a:pPr algn="ctr"/>
            <a:endParaRPr lang="en-GB" sz="5400" dirty="0">
              <a:solidFill>
                <a:schemeClr val="bg1"/>
              </a:solidFill>
              <a:latin typeface="Calibri" panose="020F0502020204030204" pitchFamily="34" charset="0"/>
            </a:endParaRPr>
          </a:p>
        </p:txBody>
      </p:sp>
      <p:sp>
        <p:nvSpPr>
          <p:cNvPr id="4" name="TextBox 3"/>
          <p:cNvSpPr txBox="1"/>
          <p:nvPr/>
        </p:nvSpPr>
        <p:spPr>
          <a:xfrm>
            <a:off x="323528" y="1842973"/>
            <a:ext cx="8424936" cy="3785652"/>
          </a:xfrm>
          <a:prstGeom prst="rect">
            <a:avLst/>
          </a:prstGeom>
          <a:noFill/>
        </p:spPr>
        <p:txBody>
          <a:bodyPr wrap="square" rtlCol="0">
            <a:spAutoFit/>
          </a:bodyPr>
          <a:lstStyle/>
          <a:p>
            <a:r>
              <a:rPr lang="en-GB" sz="4000" dirty="0" err="1">
                <a:solidFill>
                  <a:schemeClr val="bg1"/>
                </a:solidFill>
                <a:latin typeface="Calibri" panose="020F0502020204030204" pitchFamily="34" charset="0"/>
              </a:rPr>
              <a:t>Os</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yw</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adborth</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yn</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gwella</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dysgu</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mae</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angen</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i</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ddisgyblion</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wybod</a:t>
            </a:r>
            <a:r>
              <a:rPr lang="en-GB" sz="4000" dirty="0">
                <a:solidFill>
                  <a:schemeClr val="bg1"/>
                </a:solidFill>
                <a:latin typeface="Calibri" panose="020F0502020204030204" pitchFamily="34" charset="0"/>
              </a:rPr>
              <a:t>:</a:t>
            </a:r>
          </a:p>
          <a:p>
            <a:endParaRPr lang="en-GB" sz="4000" dirty="0">
              <a:solidFill>
                <a:schemeClr val="bg1"/>
              </a:solidFill>
              <a:latin typeface="Calibri" panose="020F0502020204030204" pitchFamily="34" charset="0"/>
            </a:endParaRPr>
          </a:p>
          <a:p>
            <a:pPr marL="342900" indent="-342900">
              <a:buFont typeface="Arial" panose="020B0604020202020204" pitchFamily="34" charset="0"/>
              <a:buChar char="•"/>
            </a:pPr>
            <a:r>
              <a:rPr lang="en-GB" sz="4000" dirty="0" err="1">
                <a:solidFill>
                  <a:schemeClr val="bg1"/>
                </a:solidFill>
                <a:latin typeface="Calibri" panose="020F0502020204030204" pitchFamily="34" charset="0"/>
              </a:rPr>
              <a:t>Ble</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maen</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nhw</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yn</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eu</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dysgu</a:t>
            </a:r>
            <a:r>
              <a:rPr lang="en-GB" sz="4000" dirty="0">
                <a:solidFill>
                  <a:schemeClr val="bg1"/>
                </a:solidFill>
                <a:latin typeface="Calibri" panose="020F0502020204030204" pitchFamily="34" charset="0"/>
              </a:rPr>
              <a:t>?</a:t>
            </a:r>
          </a:p>
          <a:p>
            <a:pPr marL="342900" indent="-342900">
              <a:buFont typeface="Arial" panose="020B0604020202020204" pitchFamily="34" charset="0"/>
              <a:buChar char="•"/>
            </a:pPr>
            <a:r>
              <a:rPr lang="en-GB" sz="4000" dirty="0" err="1">
                <a:solidFill>
                  <a:schemeClr val="bg1"/>
                </a:solidFill>
                <a:latin typeface="Calibri" panose="020F0502020204030204" pitchFamily="34" charset="0"/>
              </a:rPr>
              <a:t>Ble</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mae</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eisiau</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mynd</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nesaf</a:t>
            </a:r>
            <a:r>
              <a:rPr lang="en-GB" sz="4000" dirty="0">
                <a:solidFill>
                  <a:schemeClr val="bg1"/>
                </a:solidFill>
                <a:latin typeface="Calibri" panose="020F0502020204030204" pitchFamily="34" charset="0"/>
              </a:rPr>
              <a:t>?</a:t>
            </a:r>
          </a:p>
          <a:p>
            <a:pPr marL="342900" indent="-342900">
              <a:buFont typeface="Arial" panose="020B0604020202020204" pitchFamily="34" charset="0"/>
              <a:buChar char="•"/>
            </a:pPr>
            <a:r>
              <a:rPr lang="en-GB" sz="4000" dirty="0" err="1">
                <a:solidFill>
                  <a:schemeClr val="bg1"/>
                </a:solidFill>
                <a:latin typeface="Calibri" panose="020F0502020204030204" pitchFamily="34" charset="0"/>
              </a:rPr>
              <a:t>Sut</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maen</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nhw’n</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mynd</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i</a:t>
            </a:r>
            <a:r>
              <a:rPr lang="en-GB" sz="4000" dirty="0">
                <a:solidFill>
                  <a:schemeClr val="bg1"/>
                </a:solidFill>
                <a:latin typeface="Calibri" panose="020F0502020204030204" pitchFamily="34" charset="0"/>
              </a:rPr>
              <a:t> </a:t>
            </a:r>
            <a:r>
              <a:rPr lang="en-GB" sz="4000" dirty="0" err="1">
                <a:solidFill>
                  <a:schemeClr val="bg1"/>
                </a:solidFill>
                <a:latin typeface="Calibri" panose="020F0502020204030204" pitchFamily="34" charset="0"/>
              </a:rPr>
              <a:t>gyrraedd</a:t>
            </a:r>
            <a:r>
              <a:rPr lang="en-GB" sz="4000" dirty="0">
                <a:solidFill>
                  <a:schemeClr val="bg1"/>
                </a:solidFill>
                <a:latin typeface="Calibri" panose="020F0502020204030204" pitchFamily="34" charset="0"/>
              </a:rPr>
              <a:t>?</a:t>
            </a:r>
          </a:p>
        </p:txBody>
      </p:sp>
    </p:spTree>
    <p:extLst>
      <p:ext uri="{BB962C8B-B14F-4D97-AF65-F5344CB8AC3E}">
        <p14:creationId xmlns:p14="http://schemas.microsoft.com/office/powerpoint/2010/main" val="41221614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51179" y="260648"/>
            <a:ext cx="6264600" cy="707886"/>
          </a:xfrm>
          <a:prstGeom prst="rect">
            <a:avLst/>
          </a:prstGeom>
          <a:noFill/>
        </p:spPr>
        <p:txBody>
          <a:bodyPr wrap="none" lIns="91440" tIns="45720" rIns="91440" bIns="45720">
            <a:spAutoFit/>
          </a:bodyPr>
          <a:lstStyle/>
          <a:p>
            <a:pPr algn="ctr"/>
            <a:r>
              <a:rPr lang="en-US" sz="400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Adroddiad</a:t>
            </a:r>
            <a:r>
              <a:rPr lang="en-US" sz="400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Donaldson - </a:t>
            </a:r>
            <a:r>
              <a:rPr lang="en-US" sz="400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asesu</a:t>
            </a:r>
            <a:endParaRPr lang="en-US" sz="40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endParaRPr>
          </a:p>
        </p:txBody>
      </p:sp>
      <p:pic>
        <p:nvPicPr>
          <p:cNvPr id="5" name="Picture 4"/>
          <p:cNvPicPr>
            <a:picLocks noChangeAspect="1"/>
          </p:cNvPicPr>
          <p:nvPr/>
        </p:nvPicPr>
        <p:blipFill rotWithShape="1">
          <a:blip r:embed="rId4"/>
          <a:srcRect l="35234" t="7672" r="35235" b="37203"/>
          <a:stretch/>
        </p:blipFill>
        <p:spPr>
          <a:xfrm>
            <a:off x="323528" y="2276872"/>
            <a:ext cx="3188925" cy="4464496"/>
          </a:xfrm>
          <a:prstGeom prst="rect">
            <a:avLst/>
          </a:prstGeom>
        </p:spPr>
      </p:pic>
      <p:pic>
        <p:nvPicPr>
          <p:cNvPr id="6" name="Picture 5"/>
          <p:cNvPicPr>
            <a:picLocks noChangeAspect="1"/>
          </p:cNvPicPr>
          <p:nvPr/>
        </p:nvPicPr>
        <p:blipFill rotWithShape="1">
          <a:blip r:embed="rId5"/>
          <a:srcRect l="25637" t="11609" r="22684" b="50985"/>
          <a:stretch/>
        </p:blipFill>
        <p:spPr>
          <a:xfrm>
            <a:off x="3800560" y="2636912"/>
            <a:ext cx="5040560" cy="2736304"/>
          </a:xfrm>
          <a:prstGeom prst="rect">
            <a:avLst/>
          </a:prstGeom>
        </p:spPr>
      </p:pic>
      <p:pic>
        <p:nvPicPr>
          <p:cNvPr id="7" name="Picture 6"/>
          <p:cNvPicPr>
            <a:picLocks noChangeAspect="1"/>
          </p:cNvPicPr>
          <p:nvPr/>
        </p:nvPicPr>
        <p:blipFill rotWithShape="1">
          <a:blip r:embed="rId6"/>
          <a:srcRect l="21207" t="57875" r="27114" b="21454"/>
          <a:stretch/>
        </p:blipFill>
        <p:spPr>
          <a:xfrm>
            <a:off x="3800560" y="5229200"/>
            <a:ext cx="5040560" cy="1512168"/>
          </a:xfrm>
          <a:prstGeom prst="rect">
            <a:avLst/>
          </a:prstGeom>
        </p:spPr>
      </p:pic>
      <p:sp>
        <p:nvSpPr>
          <p:cNvPr id="8" name="TextBox 7"/>
          <p:cNvSpPr txBox="1"/>
          <p:nvPr/>
        </p:nvSpPr>
        <p:spPr>
          <a:xfrm>
            <a:off x="755576" y="1193512"/>
            <a:ext cx="8280920" cy="830997"/>
          </a:xfrm>
          <a:prstGeom prst="rect">
            <a:avLst/>
          </a:prstGeom>
          <a:noFill/>
        </p:spPr>
        <p:txBody>
          <a:bodyPr wrap="square" rtlCol="0">
            <a:spAutoFit/>
          </a:bodyPr>
          <a:lstStyle/>
          <a:p>
            <a:r>
              <a:rPr lang="en-GB" sz="2400" dirty="0">
                <a:solidFill>
                  <a:schemeClr val="bg1"/>
                </a:solidFill>
                <a:latin typeface="Calibri" panose="020F0502020204030204" pitchFamily="34" charset="0"/>
              </a:rPr>
              <a:t>Mae </a:t>
            </a:r>
            <a:r>
              <a:rPr lang="en-GB" sz="2400" dirty="0" err="1">
                <a:solidFill>
                  <a:schemeClr val="bg1"/>
                </a:solidFill>
                <a:latin typeface="Calibri" panose="020F0502020204030204" pitchFamily="34" charset="0"/>
              </a:rPr>
              <a:t>llywodraeth</a:t>
            </a:r>
            <a:r>
              <a:rPr lang="en-GB" sz="2400" dirty="0">
                <a:solidFill>
                  <a:schemeClr val="bg1"/>
                </a:solidFill>
                <a:latin typeface="Calibri" panose="020F0502020204030204" pitchFamily="34" charset="0"/>
              </a:rPr>
              <a:t> </a:t>
            </a:r>
            <a:r>
              <a:rPr lang="en-GB" sz="2400" dirty="0" err="1">
                <a:solidFill>
                  <a:schemeClr val="bg1"/>
                </a:solidFill>
                <a:latin typeface="Calibri" panose="020F0502020204030204" pitchFamily="34" charset="0"/>
              </a:rPr>
              <a:t>Cymru</a:t>
            </a:r>
            <a:r>
              <a:rPr lang="en-GB" sz="2400" dirty="0">
                <a:solidFill>
                  <a:schemeClr val="bg1"/>
                </a:solidFill>
                <a:latin typeface="Calibri" panose="020F0502020204030204" pitchFamily="34" charset="0"/>
              </a:rPr>
              <a:t> </a:t>
            </a:r>
            <a:r>
              <a:rPr lang="en-GB" sz="2400" dirty="0" err="1">
                <a:solidFill>
                  <a:schemeClr val="bg1"/>
                </a:solidFill>
                <a:latin typeface="Calibri" panose="020F0502020204030204" pitchFamily="34" charset="0"/>
              </a:rPr>
              <a:t>wedi</a:t>
            </a:r>
            <a:r>
              <a:rPr lang="en-GB" sz="2400" dirty="0">
                <a:solidFill>
                  <a:schemeClr val="bg1"/>
                </a:solidFill>
                <a:latin typeface="Calibri" panose="020F0502020204030204" pitchFamily="34" charset="0"/>
              </a:rPr>
              <a:t> </a:t>
            </a:r>
            <a:r>
              <a:rPr lang="en-GB" sz="2400" dirty="0" err="1">
                <a:solidFill>
                  <a:schemeClr val="bg1"/>
                </a:solidFill>
                <a:latin typeface="Calibri" panose="020F0502020204030204" pitchFamily="34" charset="0"/>
              </a:rPr>
              <a:t>cydnabod</a:t>
            </a:r>
            <a:r>
              <a:rPr lang="en-GB" sz="2400" dirty="0">
                <a:solidFill>
                  <a:schemeClr val="bg1"/>
                </a:solidFill>
                <a:latin typeface="Calibri" panose="020F0502020204030204" pitchFamily="34" charset="0"/>
              </a:rPr>
              <a:t> bod </a:t>
            </a:r>
            <a:r>
              <a:rPr lang="en-GB" sz="2400" dirty="0" err="1">
                <a:solidFill>
                  <a:schemeClr val="bg1"/>
                </a:solidFill>
                <a:latin typeface="Calibri" panose="020F0502020204030204" pitchFamily="34" charset="0"/>
              </a:rPr>
              <a:t>gwendidau</a:t>
            </a:r>
            <a:r>
              <a:rPr lang="en-GB" sz="2400" dirty="0">
                <a:solidFill>
                  <a:schemeClr val="bg1"/>
                </a:solidFill>
                <a:latin typeface="Calibri" panose="020F0502020204030204" pitchFamily="34" charset="0"/>
              </a:rPr>
              <a:t> </a:t>
            </a:r>
            <a:r>
              <a:rPr lang="en-GB" sz="2400" dirty="0" err="1">
                <a:solidFill>
                  <a:schemeClr val="bg1"/>
                </a:solidFill>
                <a:latin typeface="Calibri" panose="020F0502020204030204" pitchFamily="34" charset="0"/>
              </a:rPr>
              <a:t>yn</a:t>
            </a:r>
            <a:r>
              <a:rPr lang="en-GB" sz="2400" dirty="0">
                <a:solidFill>
                  <a:schemeClr val="bg1"/>
                </a:solidFill>
                <a:latin typeface="Calibri" panose="020F0502020204030204" pitchFamily="34" charset="0"/>
              </a:rPr>
              <a:t> </a:t>
            </a:r>
            <a:r>
              <a:rPr lang="en-GB" sz="2400" dirty="0" err="1">
                <a:solidFill>
                  <a:schemeClr val="bg1"/>
                </a:solidFill>
                <a:latin typeface="Calibri" panose="020F0502020204030204" pitchFamily="34" charset="0"/>
              </a:rPr>
              <a:t>ei</a:t>
            </a:r>
            <a:r>
              <a:rPr lang="en-GB" sz="2400" dirty="0">
                <a:solidFill>
                  <a:schemeClr val="bg1"/>
                </a:solidFill>
                <a:latin typeface="Calibri" panose="020F0502020204030204" pitchFamily="34" charset="0"/>
              </a:rPr>
              <a:t> </a:t>
            </a:r>
            <a:r>
              <a:rPr lang="en-GB" sz="2400" dirty="0" err="1">
                <a:solidFill>
                  <a:schemeClr val="bg1"/>
                </a:solidFill>
                <a:latin typeface="Calibri" panose="020F0502020204030204" pitchFamily="34" charset="0"/>
              </a:rPr>
              <a:t>fframwaith</a:t>
            </a:r>
            <a:r>
              <a:rPr lang="en-GB" sz="2400" dirty="0">
                <a:solidFill>
                  <a:schemeClr val="bg1"/>
                </a:solidFill>
                <a:latin typeface="Calibri" panose="020F0502020204030204" pitchFamily="34" charset="0"/>
              </a:rPr>
              <a:t> </a:t>
            </a:r>
            <a:r>
              <a:rPr lang="en-GB" sz="2400" dirty="0" err="1">
                <a:solidFill>
                  <a:schemeClr val="bg1"/>
                </a:solidFill>
                <a:latin typeface="Calibri" panose="020F0502020204030204" pitchFamily="34" charset="0"/>
              </a:rPr>
              <a:t>asesu</a:t>
            </a:r>
            <a:r>
              <a:rPr lang="en-GB" sz="2400" dirty="0">
                <a:solidFill>
                  <a:schemeClr val="bg1"/>
                </a:solidFill>
                <a:latin typeface="Calibri" panose="020F0502020204030204" pitchFamily="34" charset="0"/>
              </a:rPr>
              <a:t> (</a:t>
            </a:r>
            <a:r>
              <a:rPr lang="en-GB" sz="2400" dirty="0" err="1">
                <a:solidFill>
                  <a:schemeClr val="bg1"/>
                </a:solidFill>
                <a:latin typeface="Calibri" panose="020F0502020204030204" pitchFamily="34" charset="0"/>
              </a:rPr>
              <a:t>tud</a:t>
            </a:r>
            <a:r>
              <a:rPr lang="en-GB" sz="2400" dirty="0">
                <a:solidFill>
                  <a:schemeClr val="bg1"/>
                </a:solidFill>
                <a:latin typeface="Calibri" panose="020F0502020204030204" pitchFamily="34" charset="0"/>
              </a:rPr>
              <a:t> 73-85, </a:t>
            </a:r>
            <a:r>
              <a:rPr lang="en-GB" sz="2400" dirty="0" err="1">
                <a:solidFill>
                  <a:schemeClr val="bg1"/>
                </a:solidFill>
                <a:latin typeface="Calibri" panose="020F0502020204030204" pitchFamily="34" charset="0"/>
              </a:rPr>
              <a:t>Dyfodol</a:t>
            </a:r>
            <a:r>
              <a:rPr lang="en-GB" sz="2400" dirty="0">
                <a:solidFill>
                  <a:schemeClr val="bg1"/>
                </a:solidFill>
                <a:latin typeface="Calibri" panose="020F0502020204030204" pitchFamily="34" charset="0"/>
              </a:rPr>
              <a:t> </a:t>
            </a:r>
            <a:r>
              <a:rPr lang="en-GB" sz="2400" dirty="0" err="1">
                <a:solidFill>
                  <a:schemeClr val="bg1"/>
                </a:solidFill>
                <a:latin typeface="Calibri" panose="020F0502020204030204" pitchFamily="34" charset="0"/>
              </a:rPr>
              <a:t>Llwyddiannus</a:t>
            </a:r>
            <a:r>
              <a:rPr lang="en-GB" sz="2400" dirty="0">
                <a:solidFill>
                  <a:schemeClr val="bg1"/>
                </a:solidFill>
                <a:latin typeface="Calibri" panose="020F0502020204030204" pitchFamily="34" charset="0"/>
              </a:rPr>
              <a:t>)</a:t>
            </a:r>
            <a:endParaRPr lang="cy-GB" sz="2400" dirty="0">
              <a:solidFill>
                <a:schemeClr val="bg1"/>
              </a:solidFill>
              <a:latin typeface="Calibri" panose="020F0502020204030204" pitchFamily="34" charset="0"/>
            </a:endParaRPr>
          </a:p>
        </p:txBody>
      </p:sp>
    </p:spTree>
    <p:custDataLst>
      <p:tags r:id="rId1"/>
    </p:custDataLst>
    <p:extLst>
      <p:ext uri="{BB962C8B-B14F-4D97-AF65-F5344CB8AC3E}">
        <p14:creationId xmlns:p14="http://schemas.microsoft.com/office/powerpoint/2010/main" val="3884698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ipe(down)">
                                      <p:cBhvr>
                                        <p:cTn id="23" dur="580">
                                          <p:stCondLst>
                                            <p:cond delay="0"/>
                                          </p:stCondLst>
                                        </p:cTn>
                                        <p:tgtEl>
                                          <p:spTgt spid="7"/>
                                        </p:tgtEl>
                                      </p:cBhvr>
                                    </p:animEffect>
                                    <p:anim calcmode="lin" valueType="num">
                                      <p:cBhvr>
                                        <p:cTn id="24"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29" dur="26">
                                          <p:stCondLst>
                                            <p:cond delay="650"/>
                                          </p:stCondLst>
                                        </p:cTn>
                                        <p:tgtEl>
                                          <p:spTgt spid="7"/>
                                        </p:tgtEl>
                                      </p:cBhvr>
                                      <p:to x="100000" y="60000"/>
                                    </p:animScale>
                                    <p:animScale>
                                      <p:cBhvr>
                                        <p:cTn id="30" dur="166" decel="50000">
                                          <p:stCondLst>
                                            <p:cond delay="676"/>
                                          </p:stCondLst>
                                        </p:cTn>
                                        <p:tgtEl>
                                          <p:spTgt spid="7"/>
                                        </p:tgtEl>
                                      </p:cBhvr>
                                      <p:to x="100000" y="100000"/>
                                    </p:animScale>
                                    <p:animScale>
                                      <p:cBhvr>
                                        <p:cTn id="31" dur="26">
                                          <p:stCondLst>
                                            <p:cond delay="1312"/>
                                          </p:stCondLst>
                                        </p:cTn>
                                        <p:tgtEl>
                                          <p:spTgt spid="7"/>
                                        </p:tgtEl>
                                      </p:cBhvr>
                                      <p:to x="100000" y="80000"/>
                                    </p:animScale>
                                    <p:animScale>
                                      <p:cBhvr>
                                        <p:cTn id="32" dur="166" decel="50000">
                                          <p:stCondLst>
                                            <p:cond delay="1338"/>
                                          </p:stCondLst>
                                        </p:cTn>
                                        <p:tgtEl>
                                          <p:spTgt spid="7"/>
                                        </p:tgtEl>
                                      </p:cBhvr>
                                      <p:to x="100000" y="100000"/>
                                    </p:animScale>
                                    <p:animScale>
                                      <p:cBhvr>
                                        <p:cTn id="33" dur="26">
                                          <p:stCondLst>
                                            <p:cond delay="1642"/>
                                          </p:stCondLst>
                                        </p:cTn>
                                        <p:tgtEl>
                                          <p:spTgt spid="7"/>
                                        </p:tgtEl>
                                      </p:cBhvr>
                                      <p:to x="100000" y="90000"/>
                                    </p:animScale>
                                    <p:animScale>
                                      <p:cBhvr>
                                        <p:cTn id="34" dur="166" decel="50000">
                                          <p:stCondLst>
                                            <p:cond delay="1668"/>
                                          </p:stCondLst>
                                        </p:cTn>
                                        <p:tgtEl>
                                          <p:spTgt spid="7"/>
                                        </p:tgtEl>
                                      </p:cBhvr>
                                      <p:to x="100000" y="100000"/>
                                    </p:animScale>
                                    <p:animScale>
                                      <p:cBhvr>
                                        <p:cTn id="35" dur="26">
                                          <p:stCondLst>
                                            <p:cond delay="1808"/>
                                          </p:stCondLst>
                                        </p:cTn>
                                        <p:tgtEl>
                                          <p:spTgt spid="7"/>
                                        </p:tgtEl>
                                      </p:cBhvr>
                                      <p:to x="100000" y="95000"/>
                                    </p:animScale>
                                    <p:animScale>
                                      <p:cBhvr>
                                        <p:cTn id="36"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7584" y="260648"/>
            <a:ext cx="7731797" cy="707886"/>
          </a:xfrm>
          <a:prstGeom prst="rect">
            <a:avLst/>
          </a:prstGeom>
          <a:noFill/>
        </p:spPr>
        <p:txBody>
          <a:bodyPr wrap="none" lIns="91440" tIns="45720" rIns="91440" bIns="45720">
            <a:spAutoFit/>
          </a:bodyPr>
          <a:lstStyle/>
          <a:p>
            <a:pPr algn="ctr"/>
            <a:r>
              <a:rPr lang="en-US" sz="400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Defnyddio</a:t>
            </a:r>
            <a:r>
              <a:rPr lang="en-US" sz="400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a:t>
            </a:r>
            <a:r>
              <a:rPr lang="en-US" sz="400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strategaethau</a:t>
            </a:r>
            <a:r>
              <a:rPr lang="en-US" sz="400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 </a:t>
            </a:r>
            <a:r>
              <a:rPr lang="en-US" sz="4000" dirty="0" err="1">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amrywiol</a:t>
            </a:r>
            <a:r>
              <a:rPr lang="en-US" sz="400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rPr>
              <a:t>…</a:t>
            </a:r>
            <a:endParaRPr lang="en-US" sz="4000" b="0" cap="none" spc="0" dirty="0">
              <a:ln w="0"/>
              <a:solidFill>
                <a:schemeClr val="bg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endParaRPr>
          </a:p>
        </p:txBody>
      </p:sp>
      <p:pic>
        <p:nvPicPr>
          <p:cNvPr id="5" name="Picture 4"/>
          <p:cNvPicPr>
            <a:picLocks noChangeAspect="1"/>
          </p:cNvPicPr>
          <p:nvPr/>
        </p:nvPicPr>
        <p:blipFill rotWithShape="1">
          <a:blip r:embed="rId3"/>
          <a:srcRect l="15300" t="38188" r="8657" b="31297"/>
          <a:stretch/>
        </p:blipFill>
        <p:spPr>
          <a:xfrm>
            <a:off x="86108" y="2060848"/>
            <a:ext cx="8994748" cy="2707157"/>
          </a:xfrm>
          <a:prstGeom prst="rect">
            <a:avLst/>
          </a:prstGeom>
        </p:spPr>
      </p:pic>
    </p:spTree>
    <p:extLst>
      <p:ext uri="{BB962C8B-B14F-4D97-AF65-F5344CB8AC3E}">
        <p14:creationId xmlns:p14="http://schemas.microsoft.com/office/powerpoint/2010/main" val="8452841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99392"/>
            <a:ext cx="8712968" cy="2308324"/>
          </a:xfrm>
          <a:prstGeom prst="rect">
            <a:avLst/>
          </a:prstGeom>
          <a:noFill/>
        </p:spPr>
        <p:txBody>
          <a:bodyPr wrap="square" rtlCol="0">
            <a:spAutoFit/>
          </a:bodyPr>
          <a:lstStyle/>
          <a:p>
            <a:pPr algn="ctr"/>
            <a:r>
              <a:rPr lang="en-GB" sz="5400" b="1" dirty="0" err="1">
                <a:solidFill>
                  <a:schemeClr val="bg1"/>
                </a:solidFill>
                <a:latin typeface="Calibri" panose="020F0502020204030204" pitchFamily="34" charset="0"/>
              </a:rPr>
              <a:t>Asesu</a:t>
            </a:r>
            <a:r>
              <a:rPr lang="en-GB" sz="5400" b="1" dirty="0">
                <a:solidFill>
                  <a:schemeClr val="bg1"/>
                </a:solidFill>
                <a:latin typeface="Calibri" panose="020F0502020204030204" pitchFamily="34" charset="0"/>
              </a:rPr>
              <a:t> </a:t>
            </a:r>
            <a:r>
              <a:rPr lang="en-GB" sz="5400" b="1" dirty="0" err="1">
                <a:solidFill>
                  <a:schemeClr val="bg1"/>
                </a:solidFill>
                <a:latin typeface="Calibri" panose="020F0502020204030204" pitchFamily="34" charset="0"/>
              </a:rPr>
              <a:t>Ffurfiannol</a:t>
            </a:r>
            <a:endParaRPr lang="en-GB" sz="5400" b="1" dirty="0">
              <a:solidFill>
                <a:schemeClr val="bg1"/>
              </a:solidFill>
              <a:latin typeface="Calibri" panose="020F0502020204030204" pitchFamily="34" charset="0"/>
            </a:endParaRPr>
          </a:p>
          <a:p>
            <a:pPr algn="ctr"/>
            <a:r>
              <a:rPr lang="en-GB" sz="3600" b="1" dirty="0">
                <a:solidFill>
                  <a:srgbClr val="FF0000"/>
                </a:solidFill>
                <a:latin typeface="Calibri" panose="020F0502020204030204" pitchFamily="34" charset="0"/>
              </a:rPr>
              <a:t>… </a:t>
            </a:r>
            <a:r>
              <a:rPr lang="en-GB" sz="3600" b="1" dirty="0" err="1">
                <a:solidFill>
                  <a:srgbClr val="FF0000"/>
                </a:solidFill>
                <a:latin typeface="Calibri" panose="020F0502020204030204" pitchFamily="34" charset="0"/>
              </a:rPr>
              <a:t>strategaethau</a:t>
            </a:r>
            <a:r>
              <a:rPr lang="en-GB" sz="3600" b="1" dirty="0">
                <a:solidFill>
                  <a:srgbClr val="FF0000"/>
                </a:solidFill>
                <a:latin typeface="Calibri" panose="020F0502020204030204" pitchFamily="34" charset="0"/>
              </a:rPr>
              <a:t> </a:t>
            </a:r>
            <a:r>
              <a:rPr lang="en-GB" sz="3600" b="1" dirty="0" err="1">
                <a:solidFill>
                  <a:srgbClr val="FF0000"/>
                </a:solidFill>
                <a:latin typeface="Calibri" panose="020F0502020204030204" pitchFamily="34" charset="0"/>
              </a:rPr>
              <a:t>AaGD</a:t>
            </a:r>
            <a:r>
              <a:rPr lang="en-GB" sz="3600" b="1" dirty="0">
                <a:solidFill>
                  <a:srgbClr val="FF0000"/>
                </a:solidFill>
                <a:latin typeface="Calibri" panose="020F0502020204030204" pitchFamily="34" charset="0"/>
              </a:rPr>
              <a:t> </a:t>
            </a:r>
          </a:p>
          <a:p>
            <a:pPr algn="ctr"/>
            <a:endParaRPr lang="en-GB" sz="5400" dirty="0">
              <a:latin typeface="Calibri" panose="020F0502020204030204" pitchFamily="34" charset="0"/>
            </a:endParaRPr>
          </a:p>
        </p:txBody>
      </p:sp>
      <p:pic>
        <p:nvPicPr>
          <p:cNvPr id="7" name="Picture 6"/>
          <p:cNvPicPr>
            <a:picLocks noChangeAspect="1"/>
          </p:cNvPicPr>
          <p:nvPr/>
        </p:nvPicPr>
        <p:blipFill>
          <a:blip r:embed="rId4"/>
          <a:stretch>
            <a:fillRect/>
          </a:stretch>
        </p:blipFill>
        <p:spPr>
          <a:xfrm>
            <a:off x="467544" y="1700808"/>
            <a:ext cx="2142238" cy="3672408"/>
          </a:xfrm>
          <a:prstGeom prst="rect">
            <a:avLst/>
          </a:prstGeom>
        </p:spPr>
      </p:pic>
      <p:sp>
        <p:nvSpPr>
          <p:cNvPr id="8" name="TextBox 7"/>
          <p:cNvSpPr txBox="1"/>
          <p:nvPr/>
        </p:nvSpPr>
        <p:spPr>
          <a:xfrm>
            <a:off x="2918273" y="2119496"/>
            <a:ext cx="5544616" cy="2985433"/>
          </a:xfrm>
          <a:prstGeom prst="rect">
            <a:avLst/>
          </a:prstGeom>
          <a:noFill/>
        </p:spPr>
        <p:txBody>
          <a:bodyPr wrap="square" rtlCol="0">
            <a:spAutoFit/>
          </a:bodyPr>
          <a:lstStyle/>
          <a:p>
            <a:r>
              <a:rPr lang="en-GB" sz="2800" dirty="0">
                <a:solidFill>
                  <a:schemeClr val="bg1"/>
                </a:solidFill>
                <a:latin typeface="Calibri" panose="020F0502020204030204" pitchFamily="34" charset="0"/>
              </a:rPr>
              <a:t>“</a:t>
            </a:r>
            <a:r>
              <a:rPr lang="en-GB" sz="2800" dirty="0" err="1">
                <a:solidFill>
                  <a:schemeClr val="bg1"/>
                </a:solidFill>
                <a:latin typeface="Calibri" panose="020F0502020204030204" pitchFamily="34" charset="0"/>
              </a:rPr>
              <a:t>Dwi</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ddim</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yn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deall</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hwn</a:t>
            </a:r>
            <a:r>
              <a:rPr lang="en-GB" sz="2800" dirty="0">
                <a:solidFill>
                  <a:schemeClr val="bg1"/>
                </a:solidFill>
                <a:latin typeface="Calibri" panose="020F0502020204030204" pitchFamily="34" charset="0"/>
              </a:rPr>
              <a:t>”</a:t>
            </a:r>
          </a:p>
          <a:p>
            <a:endParaRPr lang="en-GB" sz="2800" dirty="0">
              <a:solidFill>
                <a:schemeClr val="bg1"/>
              </a:solidFill>
              <a:latin typeface="Calibri" panose="020F0502020204030204" pitchFamily="34" charset="0"/>
            </a:endParaRPr>
          </a:p>
          <a:p>
            <a:r>
              <a:rPr lang="en-GB" sz="2800" dirty="0">
                <a:solidFill>
                  <a:schemeClr val="bg1"/>
                </a:solidFill>
                <a:latin typeface="Calibri" panose="020F0502020204030204" pitchFamily="34" charset="0"/>
              </a:rPr>
              <a:t>“</a:t>
            </a:r>
            <a:r>
              <a:rPr lang="en-GB" sz="2800" dirty="0" err="1">
                <a:solidFill>
                  <a:schemeClr val="bg1"/>
                </a:solidFill>
                <a:latin typeface="Calibri" panose="020F0502020204030204" pitchFamily="34" charset="0"/>
              </a:rPr>
              <a:t>Dwi’n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credu</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bo</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fi’n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deall</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ond</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bydd</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yn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anodd</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esbonio</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wrth</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rywun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arall</a:t>
            </a:r>
            <a:r>
              <a:rPr lang="en-GB" sz="2800" dirty="0">
                <a:solidFill>
                  <a:schemeClr val="bg1"/>
                </a:solidFill>
                <a:latin typeface="Calibri" panose="020F0502020204030204" pitchFamily="34" charset="0"/>
              </a:rPr>
              <a:t>”</a:t>
            </a:r>
          </a:p>
          <a:p>
            <a:endParaRPr lang="en-GB" sz="1600" dirty="0">
              <a:solidFill>
                <a:schemeClr val="bg1"/>
              </a:solidFill>
              <a:latin typeface="Calibri" panose="020F0502020204030204" pitchFamily="34" charset="0"/>
            </a:endParaRPr>
          </a:p>
          <a:p>
            <a:r>
              <a:rPr lang="en-GB" sz="2800" dirty="0">
                <a:solidFill>
                  <a:schemeClr val="bg1"/>
                </a:solidFill>
                <a:latin typeface="Calibri" panose="020F0502020204030204" pitchFamily="34" charset="0"/>
              </a:rPr>
              <a:t>“</a:t>
            </a:r>
            <a:r>
              <a:rPr lang="en-GB" sz="2800" dirty="0" err="1">
                <a:solidFill>
                  <a:schemeClr val="bg1"/>
                </a:solidFill>
                <a:latin typeface="Calibri" panose="020F0502020204030204" pitchFamily="34" charset="0"/>
              </a:rPr>
              <a:t>Galla</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i</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esbonio</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hwn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wrth</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rywun</a:t>
            </a:r>
            <a:r>
              <a:rPr lang="en-GB" sz="2800" dirty="0">
                <a:solidFill>
                  <a:schemeClr val="bg1"/>
                </a:solidFill>
                <a:latin typeface="Calibri" panose="020F0502020204030204" pitchFamily="34" charset="0"/>
              </a:rPr>
              <a:t> </a:t>
            </a:r>
            <a:r>
              <a:rPr lang="en-GB" sz="2800" dirty="0" err="1">
                <a:solidFill>
                  <a:schemeClr val="bg1"/>
                </a:solidFill>
                <a:latin typeface="Calibri" panose="020F0502020204030204" pitchFamily="34" charset="0"/>
              </a:rPr>
              <a:t>arall</a:t>
            </a:r>
            <a:r>
              <a:rPr lang="en-GB" sz="2800" dirty="0">
                <a:solidFill>
                  <a:schemeClr val="bg1"/>
                </a:solidFill>
                <a:latin typeface="Calibri" panose="020F0502020204030204" pitchFamily="34" charset="0"/>
              </a:rPr>
              <a:t>” </a:t>
            </a:r>
          </a:p>
        </p:txBody>
      </p:sp>
    </p:spTree>
    <p:custDataLst>
      <p:tags r:id="rId1"/>
    </p:custDataLst>
    <p:extLst>
      <p:ext uri="{BB962C8B-B14F-4D97-AF65-F5344CB8AC3E}">
        <p14:creationId xmlns:p14="http://schemas.microsoft.com/office/powerpoint/2010/main" val="2920775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4" end="4"/>
                                            </p:txEl>
                                          </p:spTgt>
                                        </p:tgtEl>
                                        <p:attrNameLst>
                                          <p:attrName>style.visibility</p:attrName>
                                        </p:attrNameLst>
                                      </p:cBhvr>
                                      <p:to>
                                        <p:strVal val="visible"/>
                                      </p:to>
                                    </p:set>
                                    <p:animEffect transition="in" filter="fade">
                                      <p:cBhvr>
                                        <p:cTn id="7" dur="1000"/>
                                        <p:tgtEl>
                                          <p:spTgt spid="8">
                                            <p:txEl>
                                              <p:pRg st="4" end="4"/>
                                            </p:txEl>
                                          </p:spTgt>
                                        </p:tgtEl>
                                      </p:cBhvr>
                                    </p:animEffect>
                                    <p:anim calcmode="lin" valueType="num">
                                      <p:cBhvr>
                                        <p:cTn id="8"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2" end="2"/>
                                            </p:txEl>
                                          </p:spTgt>
                                        </p:tgtEl>
                                        <p:attrNameLst>
                                          <p:attrName>style.visibility</p:attrName>
                                        </p:attrNameLst>
                                      </p:cBhvr>
                                      <p:to>
                                        <p:strVal val="visible"/>
                                      </p:to>
                                    </p:set>
                                    <p:animEffect transition="in" filter="fade">
                                      <p:cBhvr>
                                        <p:cTn id="14" dur="1000"/>
                                        <p:tgtEl>
                                          <p:spTgt spid="8">
                                            <p:txEl>
                                              <p:pRg st="2" end="2"/>
                                            </p:txEl>
                                          </p:spTgt>
                                        </p:tgtEl>
                                      </p:cBhvr>
                                    </p:animEffect>
                                    <p:anim calcmode="lin" valueType="num">
                                      <p:cBhvr>
                                        <p:cTn id="15"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xEl>
                                              <p:pRg st="0" end="0"/>
                                            </p:txEl>
                                          </p:spTgt>
                                        </p:tgtEl>
                                        <p:attrNameLst>
                                          <p:attrName>style.visibility</p:attrName>
                                        </p:attrNameLst>
                                      </p:cBhvr>
                                      <p:to>
                                        <p:strVal val="visible"/>
                                      </p:to>
                                    </p:set>
                                    <p:animEffect transition="in" filter="fade">
                                      <p:cBhvr>
                                        <p:cTn id="21" dur="1000"/>
                                        <p:tgtEl>
                                          <p:spTgt spid="8">
                                            <p:txEl>
                                              <p:pRg st="0" end="0"/>
                                            </p:txEl>
                                          </p:spTgt>
                                        </p:tgtEl>
                                      </p:cBhvr>
                                    </p:animEffect>
                                    <p:anim calcmode="lin" valueType="num">
                                      <p:cBhvr>
                                        <p:cTn id="22"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99392"/>
            <a:ext cx="8712968" cy="2308324"/>
          </a:xfrm>
          <a:prstGeom prst="rect">
            <a:avLst/>
          </a:prstGeom>
          <a:noFill/>
        </p:spPr>
        <p:txBody>
          <a:bodyPr wrap="square" rtlCol="0">
            <a:spAutoFit/>
          </a:bodyPr>
          <a:lstStyle/>
          <a:p>
            <a:pPr algn="ctr"/>
            <a:r>
              <a:rPr lang="en-GB" sz="5400" b="1" dirty="0" err="1">
                <a:solidFill>
                  <a:schemeClr val="bg1"/>
                </a:solidFill>
                <a:latin typeface="Calibri" panose="020F0502020204030204" pitchFamily="34" charset="0"/>
              </a:rPr>
              <a:t>Asesu</a:t>
            </a:r>
            <a:r>
              <a:rPr lang="en-GB" sz="5400" b="1" dirty="0">
                <a:solidFill>
                  <a:schemeClr val="bg1"/>
                </a:solidFill>
                <a:latin typeface="Calibri" panose="020F0502020204030204" pitchFamily="34" charset="0"/>
              </a:rPr>
              <a:t> </a:t>
            </a:r>
            <a:r>
              <a:rPr lang="en-GB" sz="5400" b="1" dirty="0" err="1">
                <a:solidFill>
                  <a:schemeClr val="bg1"/>
                </a:solidFill>
                <a:latin typeface="Calibri" panose="020F0502020204030204" pitchFamily="34" charset="0"/>
              </a:rPr>
              <a:t>ffurfiannol</a:t>
            </a:r>
            <a:endParaRPr lang="en-GB" sz="5400" b="1" dirty="0">
              <a:solidFill>
                <a:schemeClr val="bg1"/>
              </a:solidFill>
              <a:latin typeface="Calibri" panose="020F0502020204030204" pitchFamily="34" charset="0"/>
            </a:endParaRPr>
          </a:p>
          <a:p>
            <a:pPr algn="ctr"/>
            <a:r>
              <a:rPr lang="en-GB" sz="3600" b="1" dirty="0">
                <a:solidFill>
                  <a:srgbClr val="FF0000"/>
                </a:solidFill>
                <a:latin typeface="Calibri" panose="020F0502020204030204" pitchFamily="34" charset="0"/>
              </a:rPr>
              <a:t>…</a:t>
            </a:r>
            <a:r>
              <a:rPr lang="en-GB" sz="3600" b="1" dirty="0" err="1">
                <a:solidFill>
                  <a:srgbClr val="FF0000"/>
                </a:solidFill>
                <a:latin typeface="Calibri" panose="020F0502020204030204" pitchFamily="34" charset="0"/>
              </a:rPr>
              <a:t>strategaethau</a:t>
            </a:r>
            <a:r>
              <a:rPr lang="en-GB" sz="3600" b="1" dirty="0">
                <a:solidFill>
                  <a:srgbClr val="FF0000"/>
                </a:solidFill>
                <a:latin typeface="Calibri" panose="020F0502020204030204" pitchFamily="34" charset="0"/>
              </a:rPr>
              <a:t> </a:t>
            </a:r>
            <a:r>
              <a:rPr lang="en-GB" sz="3600" b="1" dirty="0" err="1">
                <a:solidFill>
                  <a:srgbClr val="FF0000"/>
                </a:solidFill>
                <a:latin typeface="Calibri" panose="020F0502020204030204" pitchFamily="34" charset="0"/>
              </a:rPr>
              <a:t>AaGD</a:t>
            </a:r>
            <a:endParaRPr lang="en-GB" sz="3600" b="1" dirty="0">
              <a:solidFill>
                <a:srgbClr val="FF0000"/>
              </a:solidFill>
              <a:latin typeface="Calibri" panose="020F0502020204030204" pitchFamily="34" charset="0"/>
            </a:endParaRPr>
          </a:p>
          <a:p>
            <a:pPr algn="ctr"/>
            <a:endParaRPr lang="en-GB" sz="5400" dirty="0">
              <a:latin typeface="Calibri" panose="020F0502020204030204" pitchFamily="34" charset="0"/>
            </a:endParaRPr>
          </a:p>
        </p:txBody>
      </p:sp>
      <p:sp>
        <p:nvSpPr>
          <p:cNvPr id="8" name="TextBox 7"/>
          <p:cNvSpPr txBox="1"/>
          <p:nvPr/>
        </p:nvSpPr>
        <p:spPr>
          <a:xfrm>
            <a:off x="323528" y="1828852"/>
            <a:ext cx="8139361" cy="4524315"/>
          </a:xfrm>
          <a:prstGeom prst="rect">
            <a:avLst/>
          </a:prstGeom>
          <a:noFill/>
        </p:spPr>
        <p:txBody>
          <a:bodyPr wrap="square" rtlCol="0">
            <a:spAutoFit/>
          </a:bodyPr>
          <a:lstStyle/>
          <a:p>
            <a:pPr marL="342900" indent="-342900">
              <a:buFont typeface="Arial" panose="020B0604020202020204" pitchFamily="34" charset="0"/>
              <a:buChar char="•"/>
            </a:pPr>
            <a:r>
              <a:rPr lang="en-GB" sz="3200" dirty="0">
                <a:solidFill>
                  <a:schemeClr val="bg1"/>
                </a:solidFill>
                <a:latin typeface="Calibri" panose="020F0502020204030204" pitchFamily="34" charset="0"/>
              </a:rPr>
              <a:t>Dim </a:t>
            </a:r>
            <a:r>
              <a:rPr lang="en-GB" sz="3200" dirty="0" err="1">
                <a:solidFill>
                  <a:schemeClr val="bg1"/>
                </a:solidFill>
                <a:latin typeface="Calibri" panose="020F0502020204030204" pitchFamily="34" charset="0"/>
              </a:rPr>
              <a:t>dwylo</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i</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fyny</a:t>
            </a:r>
            <a:r>
              <a:rPr lang="en-GB" sz="3200" dirty="0">
                <a:solidFill>
                  <a:schemeClr val="bg1"/>
                </a:solidFill>
                <a:latin typeface="Calibri" panose="020F0502020204030204" pitchFamily="34" charset="0"/>
              </a:rPr>
              <a:t>	</a:t>
            </a:r>
          </a:p>
          <a:p>
            <a:pPr marL="342900" indent="-342900">
              <a:buFont typeface="Arial" panose="020B0604020202020204" pitchFamily="34" charset="0"/>
              <a:buChar char="•"/>
            </a:pPr>
            <a:r>
              <a:rPr lang="en-GB" sz="3200" dirty="0" err="1">
                <a:solidFill>
                  <a:schemeClr val="bg1"/>
                </a:solidFill>
                <a:latin typeface="Calibri" panose="020F0502020204030204" pitchFamily="34" charset="0"/>
              </a:rPr>
              <a:t>Disgyblion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yn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creu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cwestiynau</a:t>
            </a:r>
            <a:r>
              <a:rPr lang="en-GB" sz="3200" dirty="0">
                <a:solidFill>
                  <a:schemeClr val="bg1"/>
                </a:solidFill>
                <a:latin typeface="Calibri" panose="020F0502020204030204" pitchFamily="34" charset="0"/>
              </a:rPr>
              <a:t> a </a:t>
            </a:r>
            <a:r>
              <a:rPr lang="en-GB" sz="3200" dirty="0" err="1">
                <a:solidFill>
                  <a:schemeClr val="bg1"/>
                </a:solidFill>
                <a:latin typeface="Calibri" panose="020F0502020204030204" pitchFamily="34" charset="0"/>
              </a:rPr>
              <a:t>meini</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prawf</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llwyddiant</a:t>
            </a:r>
            <a:endParaRPr lang="en-GB" sz="3200" dirty="0">
              <a:solidFill>
                <a:schemeClr val="bg1"/>
              </a:solidFill>
              <a:latin typeface="Calibri" panose="020F0502020204030204" pitchFamily="34" charset="0"/>
            </a:endParaRPr>
          </a:p>
          <a:p>
            <a:pPr marL="342900" indent="-342900">
              <a:buFont typeface="Arial" panose="020B0604020202020204" pitchFamily="34" charset="0"/>
              <a:buChar char="•"/>
            </a:pPr>
            <a:r>
              <a:rPr lang="en-GB" sz="3200" dirty="0" err="1">
                <a:solidFill>
                  <a:schemeClr val="bg1"/>
                </a:solidFill>
                <a:latin typeface="Calibri" panose="020F0502020204030204" pitchFamily="34" charset="0"/>
              </a:rPr>
              <a:t>Adborth</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gyda</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sylwadau</a:t>
            </a:r>
            <a:r>
              <a:rPr lang="en-GB" sz="3200" dirty="0">
                <a:solidFill>
                  <a:schemeClr val="bg1"/>
                </a:solidFill>
                <a:latin typeface="Calibri" panose="020F0502020204030204" pitchFamily="34" charset="0"/>
              </a:rPr>
              <a:t>, dim </a:t>
            </a:r>
            <a:r>
              <a:rPr lang="en-GB" sz="3200" dirty="0" err="1">
                <a:solidFill>
                  <a:schemeClr val="bg1"/>
                </a:solidFill>
                <a:latin typeface="Calibri" panose="020F0502020204030204" pitchFamily="34" charset="0"/>
              </a:rPr>
              <a:t>graddau</a:t>
            </a:r>
            <a:endParaRPr lang="en-GB" sz="3200" dirty="0">
              <a:solidFill>
                <a:schemeClr val="bg1"/>
              </a:solidFill>
              <a:latin typeface="Calibri" panose="020F0502020204030204" pitchFamily="34" charset="0"/>
            </a:endParaRPr>
          </a:p>
          <a:p>
            <a:pPr marL="342900" indent="-342900">
              <a:buFont typeface="Arial" panose="020B0604020202020204" pitchFamily="34" charset="0"/>
              <a:buChar char="•"/>
            </a:pPr>
            <a:r>
              <a:rPr lang="en-GB" sz="3200" dirty="0" err="1">
                <a:solidFill>
                  <a:schemeClr val="bg1"/>
                </a:solidFill>
                <a:latin typeface="Calibri" panose="020F0502020204030204" pitchFamily="34" charset="0"/>
              </a:rPr>
              <a:t>Byrddau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gwyn</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bach</a:t>
            </a:r>
            <a:endParaRPr lang="en-GB" sz="3200" dirty="0">
              <a:solidFill>
                <a:schemeClr val="bg1"/>
              </a:solidFill>
              <a:latin typeface="Calibri" panose="020F0502020204030204" pitchFamily="34" charset="0"/>
            </a:endParaRPr>
          </a:p>
          <a:p>
            <a:pPr marL="342900" indent="-342900">
              <a:buFont typeface="Arial" panose="020B0604020202020204" pitchFamily="34" charset="0"/>
              <a:buChar char="•"/>
            </a:pPr>
            <a:r>
              <a:rPr lang="en-GB" sz="3200" dirty="0" err="1">
                <a:solidFill>
                  <a:schemeClr val="bg1"/>
                </a:solidFill>
                <a:latin typeface="Calibri" panose="020F0502020204030204" pitchFamily="34" charset="0"/>
              </a:rPr>
              <a:t>Dwy</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seren</a:t>
            </a:r>
            <a:r>
              <a:rPr lang="en-GB" sz="3200" dirty="0">
                <a:solidFill>
                  <a:schemeClr val="bg1"/>
                </a:solidFill>
                <a:latin typeface="Calibri" panose="020F0502020204030204" pitchFamily="34" charset="0"/>
              </a:rPr>
              <a:t> a </a:t>
            </a:r>
            <a:r>
              <a:rPr lang="en-GB" sz="3200" dirty="0" err="1">
                <a:solidFill>
                  <a:schemeClr val="bg1"/>
                </a:solidFill>
                <a:latin typeface="Calibri" panose="020F0502020204030204" pitchFamily="34" charset="0"/>
              </a:rPr>
              <a:t>dymuniad</a:t>
            </a:r>
            <a:endParaRPr lang="en-GB" sz="3200" dirty="0">
              <a:solidFill>
                <a:schemeClr val="bg1"/>
              </a:solidFill>
              <a:latin typeface="Calibri" panose="020F0502020204030204" pitchFamily="34" charset="0"/>
            </a:endParaRPr>
          </a:p>
          <a:p>
            <a:pPr marL="342900" indent="-342900">
              <a:buFont typeface="Arial" panose="020B0604020202020204" pitchFamily="34" charset="0"/>
              <a:buChar char="•"/>
            </a:pPr>
            <a:r>
              <a:rPr lang="en-GB" sz="3200" dirty="0">
                <a:solidFill>
                  <a:schemeClr val="bg1"/>
                </a:solidFill>
                <a:latin typeface="Calibri" panose="020F0502020204030204" pitchFamily="34" charset="0"/>
              </a:rPr>
              <a:t>GOS (</a:t>
            </a:r>
            <a:r>
              <a:rPr lang="en-GB" sz="3200" dirty="0" err="1">
                <a:solidFill>
                  <a:schemeClr val="bg1"/>
                </a:solidFill>
                <a:latin typeface="Calibri" panose="020F0502020204030204" pitchFamily="34" charset="0"/>
              </a:rPr>
              <a:t>gwell</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os</a:t>
            </a:r>
            <a:r>
              <a:rPr lang="en-GB" sz="3200" dirty="0">
                <a:solidFill>
                  <a:schemeClr val="bg1"/>
                </a:solidFill>
                <a:latin typeface="Calibri" panose="020F0502020204030204" pitchFamily="34" charset="0"/>
              </a:rPr>
              <a:t>…) </a:t>
            </a:r>
            <a:r>
              <a:rPr lang="en-GB" sz="3200" i="1" dirty="0">
                <a:solidFill>
                  <a:schemeClr val="bg1"/>
                </a:solidFill>
                <a:latin typeface="Calibri" panose="020F0502020204030204" pitchFamily="34" charset="0"/>
              </a:rPr>
              <a:t>EBI (even better if…)</a:t>
            </a:r>
          </a:p>
          <a:p>
            <a:pPr marL="342900" indent="-342900">
              <a:buFont typeface="Arial" panose="020B0604020202020204" pitchFamily="34" charset="0"/>
              <a:buChar char="•"/>
            </a:pPr>
            <a:r>
              <a:rPr lang="en-GB" sz="3200" dirty="0" err="1">
                <a:solidFill>
                  <a:schemeClr val="bg1"/>
                </a:solidFill>
                <a:latin typeface="Calibri" panose="020F0502020204030204" pitchFamily="34" charset="0"/>
              </a:rPr>
              <a:t>Asesu</a:t>
            </a:r>
            <a:r>
              <a:rPr lang="en-GB" sz="3200" dirty="0">
                <a:solidFill>
                  <a:schemeClr val="bg1"/>
                </a:solidFill>
                <a:latin typeface="Calibri" panose="020F0502020204030204" pitchFamily="34" charset="0"/>
              </a:rPr>
              <a:t> </a:t>
            </a:r>
            <a:r>
              <a:rPr lang="en-GB" sz="3200" dirty="0" err="1">
                <a:solidFill>
                  <a:schemeClr val="bg1"/>
                </a:solidFill>
                <a:latin typeface="Calibri" panose="020F0502020204030204" pitchFamily="34" charset="0"/>
              </a:rPr>
              <a:t>cyfoedion</a:t>
            </a:r>
            <a:endParaRPr lang="en-GB" sz="3200" dirty="0">
              <a:solidFill>
                <a:schemeClr val="bg1"/>
              </a:solidFill>
              <a:latin typeface="Calibri" panose="020F0502020204030204" pitchFamily="34" charset="0"/>
            </a:endParaRPr>
          </a:p>
          <a:p>
            <a:pPr marL="342900" indent="-342900">
              <a:buFont typeface="Arial" panose="020B0604020202020204" pitchFamily="34" charset="0"/>
              <a:buChar char="•"/>
            </a:pPr>
            <a:r>
              <a:rPr lang="en-GB" sz="3200" dirty="0">
                <a:solidFill>
                  <a:schemeClr val="bg1"/>
                </a:solidFill>
                <a:latin typeface="Calibri" panose="020F0502020204030204" pitchFamily="34" charset="0"/>
              </a:rPr>
              <a:t>Hunan-</a:t>
            </a:r>
            <a:r>
              <a:rPr lang="en-GB" sz="3200" dirty="0" err="1">
                <a:solidFill>
                  <a:schemeClr val="bg1"/>
                </a:solidFill>
                <a:latin typeface="Calibri" panose="020F0502020204030204" pitchFamily="34" charset="0"/>
              </a:rPr>
              <a:t>asesu</a:t>
            </a:r>
            <a:r>
              <a:rPr lang="en-GB" sz="3200" dirty="0">
                <a:solidFill>
                  <a:schemeClr val="bg1"/>
                </a:solidFill>
                <a:latin typeface="Calibri" panose="020F0502020204030204" pitchFamily="34" charset="0"/>
              </a:rPr>
              <a:t> </a:t>
            </a:r>
          </a:p>
        </p:txBody>
      </p:sp>
    </p:spTree>
    <p:custDataLst>
      <p:tags r:id="rId1"/>
    </p:custDataLst>
    <p:extLst>
      <p:ext uri="{BB962C8B-B14F-4D97-AF65-F5344CB8AC3E}">
        <p14:creationId xmlns:p14="http://schemas.microsoft.com/office/powerpoint/2010/main" val="3912342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xEl>
                                              <p:pRg st="0" end="0"/>
                                            </p:txEl>
                                          </p:spTgt>
                                        </p:tgtEl>
                                        <p:attrNameLst>
                                          <p:attrName>ppt_c</p:attrName>
                                        </p:attrNameLst>
                                      </p:cBhvr>
                                      <p:to>
                                        <a:schemeClr val="tx2"/>
                                      </p:to>
                                    </p:animClr>
                                  </p:sub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1" end="1"/>
                                            </p:txEl>
                                          </p:spTgt>
                                        </p:tgtEl>
                                        <p:attrNameLst>
                                          <p:attrName>style.visibility</p:attrName>
                                        </p:attrNameLst>
                                      </p:cBhvr>
                                      <p:to>
                                        <p:strVal val="visible"/>
                                      </p:to>
                                    </p:set>
                                    <p:animEffect transition="in" filter="fade">
                                      <p:cBhvr>
                                        <p:cTn id="14" dur="1000"/>
                                        <p:tgtEl>
                                          <p:spTgt spid="8">
                                            <p:txEl>
                                              <p:pRg st="1" end="1"/>
                                            </p:txEl>
                                          </p:spTgt>
                                        </p:tgtEl>
                                      </p:cBhvr>
                                    </p:animEffect>
                                    <p:anim calcmode="lin" valueType="num">
                                      <p:cBhvr>
                                        <p:cTn id="15"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1" end="1"/>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xEl>
                                              <p:pRg st="1" end="1"/>
                                            </p:txEl>
                                          </p:spTgt>
                                        </p:tgtEl>
                                        <p:attrNameLst>
                                          <p:attrName>ppt_c</p:attrName>
                                        </p:attrNameLst>
                                      </p:cBhvr>
                                      <p:to>
                                        <a:schemeClr val="tx2"/>
                                      </p:to>
                                    </p:animClr>
                                  </p:sub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animEffect transition="in" filter="fade">
                                      <p:cBhvr>
                                        <p:cTn id="21" dur="1000"/>
                                        <p:tgtEl>
                                          <p:spTgt spid="8">
                                            <p:txEl>
                                              <p:pRg st="2" end="2"/>
                                            </p:txEl>
                                          </p:spTgt>
                                        </p:tgtEl>
                                      </p:cBhvr>
                                    </p:animEffect>
                                    <p:anim calcmode="lin" valueType="num">
                                      <p:cBhvr>
                                        <p:cTn id="22"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2" end="2"/>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xEl>
                                              <p:pRg st="2" end="2"/>
                                            </p:txEl>
                                          </p:spTgt>
                                        </p:tgtEl>
                                        <p:attrNameLst>
                                          <p:attrName>ppt_c</p:attrName>
                                        </p:attrNameLst>
                                      </p:cBhvr>
                                      <p:to>
                                        <a:schemeClr val="tx2"/>
                                      </p:to>
                                    </p:animClr>
                                  </p:sub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8">
                                            <p:txEl>
                                              <p:pRg st="3" end="3"/>
                                            </p:txEl>
                                          </p:spTgt>
                                        </p:tgtEl>
                                        <p:attrNameLst>
                                          <p:attrName>style.visibility</p:attrName>
                                        </p:attrNameLst>
                                      </p:cBhvr>
                                      <p:to>
                                        <p:strVal val="visible"/>
                                      </p:to>
                                    </p:set>
                                    <p:animEffect transition="in" filter="fade">
                                      <p:cBhvr>
                                        <p:cTn id="28" dur="1000"/>
                                        <p:tgtEl>
                                          <p:spTgt spid="8">
                                            <p:txEl>
                                              <p:pRg st="3" end="3"/>
                                            </p:txEl>
                                          </p:spTgt>
                                        </p:tgtEl>
                                      </p:cBhvr>
                                    </p:animEffect>
                                    <p:anim calcmode="lin" valueType="num">
                                      <p:cBhvr>
                                        <p:cTn id="29"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8">
                                            <p:txEl>
                                              <p:pRg st="3" end="3"/>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xEl>
                                              <p:pRg st="3" end="3"/>
                                            </p:txEl>
                                          </p:spTgt>
                                        </p:tgtEl>
                                        <p:attrNameLst>
                                          <p:attrName>ppt_c</p:attrName>
                                        </p:attrNameLst>
                                      </p:cBhvr>
                                      <p:to>
                                        <a:schemeClr val="tx2"/>
                                      </p:to>
                                    </p:animClr>
                                  </p:sub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8">
                                            <p:txEl>
                                              <p:pRg st="4" end="4"/>
                                            </p:txEl>
                                          </p:spTgt>
                                        </p:tgtEl>
                                        <p:attrNameLst>
                                          <p:attrName>style.visibility</p:attrName>
                                        </p:attrNameLst>
                                      </p:cBhvr>
                                      <p:to>
                                        <p:strVal val="visible"/>
                                      </p:to>
                                    </p:set>
                                    <p:animEffect transition="in" filter="fade">
                                      <p:cBhvr>
                                        <p:cTn id="35" dur="1000"/>
                                        <p:tgtEl>
                                          <p:spTgt spid="8">
                                            <p:txEl>
                                              <p:pRg st="4" end="4"/>
                                            </p:txEl>
                                          </p:spTgt>
                                        </p:tgtEl>
                                      </p:cBhvr>
                                    </p:animEffect>
                                    <p:anim calcmode="lin" valueType="num">
                                      <p:cBhvr>
                                        <p:cTn id="36"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8">
                                            <p:txEl>
                                              <p:pRg st="4" end="4"/>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xEl>
                                              <p:pRg st="4" end="4"/>
                                            </p:txEl>
                                          </p:spTgt>
                                        </p:tgtEl>
                                        <p:attrNameLst>
                                          <p:attrName>ppt_c</p:attrName>
                                        </p:attrNameLst>
                                      </p:cBhvr>
                                      <p:to>
                                        <a:schemeClr val="tx2"/>
                                      </p:to>
                                    </p:animClr>
                                  </p:sub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8">
                                            <p:txEl>
                                              <p:pRg st="5" end="5"/>
                                            </p:txEl>
                                          </p:spTgt>
                                        </p:tgtEl>
                                        <p:attrNameLst>
                                          <p:attrName>style.visibility</p:attrName>
                                        </p:attrNameLst>
                                      </p:cBhvr>
                                      <p:to>
                                        <p:strVal val="visible"/>
                                      </p:to>
                                    </p:set>
                                    <p:animEffect transition="in" filter="fade">
                                      <p:cBhvr>
                                        <p:cTn id="42" dur="1000"/>
                                        <p:tgtEl>
                                          <p:spTgt spid="8">
                                            <p:txEl>
                                              <p:pRg st="5" end="5"/>
                                            </p:txEl>
                                          </p:spTgt>
                                        </p:tgtEl>
                                      </p:cBhvr>
                                    </p:animEffect>
                                    <p:anim calcmode="lin" valueType="num">
                                      <p:cBhvr>
                                        <p:cTn id="43" dur="100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8">
                                            <p:txEl>
                                              <p:pRg st="5" end="5"/>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xEl>
                                              <p:pRg st="5" end="5"/>
                                            </p:txEl>
                                          </p:spTgt>
                                        </p:tgtEl>
                                        <p:attrNameLst>
                                          <p:attrName>ppt_c</p:attrName>
                                        </p:attrNameLst>
                                      </p:cBhvr>
                                      <p:to>
                                        <a:schemeClr val="tx2"/>
                                      </p:to>
                                    </p:animClr>
                                  </p:sub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8">
                                            <p:txEl>
                                              <p:pRg st="6" end="6"/>
                                            </p:txEl>
                                          </p:spTgt>
                                        </p:tgtEl>
                                        <p:attrNameLst>
                                          <p:attrName>style.visibility</p:attrName>
                                        </p:attrNameLst>
                                      </p:cBhvr>
                                      <p:to>
                                        <p:strVal val="visible"/>
                                      </p:to>
                                    </p:set>
                                    <p:animEffect transition="in" filter="fade">
                                      <p:cBhvr>
                                        <p:cTn id="49" dur="1000"/>
                                        <p:tgtEl>
                                          <p:spTgt spid="8">
                                            <p:txEl>
                                              <p:pRg st="6" end="6"/>
                                            </p:txEl>
                                          </p:spTgt>
                                        </p:tgtEl>
                                      </p:cBhvr>
                                    </p:animEffect>
                                    <p:anim calcmode="lin" valueType="num">
                                      <p:cBhvr>
                                        <p:cTn id="50" dur="1000" fill="hold"/>
                                        <p:tgtEl>
                                          <p:spTgt spid="8">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8">
                                            <p:txEl>
                                              <p:pRg st="6" end="6"/>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xEl>
                                              <p:pRg st="6" end="6"/>
                                            </p:txEl>
                                          </p:spTgt>
                                        </p:tgtEl>
                                        <p:attrNameLst>
                                          <p:attrName>ppt_c</p:attrName>
                                        </p:attrNameLst>
                                      </p:cBhvr>
                                      <p:to>
                                        <a:schemeClr val="tx2"/>
                                      </p:to>
                                    </p:animClr>
                                  </p:sub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8">
                                            <p:txEl>
                                              <p:pRg st="7" end="7"/>
                                            </p:txEl>
                                          </p:spTgt>
                                        </p:tgtEl>
                                        <p:attrNameLst>
                                          <p:attrName>style.visibility</p:attrName>
                                        </p:attrNameLst>
                                      </p:cBhvr>
                                      <p:to>
                                        <p:strVal val="visible"/>
                                      </p:to>
                                    </p:set>
                                    <p:animEffect transition="in" filter="fade">
                                      <p:cBhvr>
                                        <p:cTn id="56" dur="1000"/>
                                        <p:tgtEl>
                                          <p:spTgt spid="8">
                                            <p:txEl>
                                              <p:pRg st="7" end="7"/>
                                            </p:txEl>
                                          </p:spTgt>
                                        </p:tgtEl>
                                      </p:cBhvr>
                                    </p:animEffect>
                                    <p:anim calcmode="lin" valueType="num">
                                      <p:cBhvr>
                                        <p:cTn id="57" dur="1000" fill="hold"/>
                                        <p:tgtEl>
                                          <p:spTgt spid="8">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8">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1020" y="116632"/>
            <a:ext cx="8712968" cy="1107996"/>
          </a:xfrm>
          <a:prstGeom prst="rect">
            <a:avLst/>
          </a:prstGeom>
          <a:noFill/>
        </p:spPr>
        <p:txBody>
          <a:bodyPr wrap="square" rtlCol="0">
            <a:spAutoFit/>
          </a:bodyPr>
          <a:lstStyle/>
          <a:p>
            <a:pPr algn="ctr"/>
            <a:r>
              <a:rPr lang="en-GB" sz="6600" b="1" dirty="0" err="1">
                <a:solidFill>
                  <a:schemeClr val="bg1"/>
                </a:solidFill>
                <a:latin typeface="Calibri" panose="020F0502020204030204" pitchFamily="34" charset="0"/>
              </a:rPr>
              <a:t>Cyngor</a:t>
            </a:r>
            <a:r>
              <a:rPr lang="en-GB" sz="6600" b="1" dirty="0">
                <a:solidFill>
                  <a:schemeClr val="bg1"/>
                </a:solidFill>
                <a:latin typeface="Calibri" panose="020F0502020204030204" pitchFamily="34" charset="0"/>
              </a:rPr>
              <a:t> </a:t>
            </a:r>
            <a:r>
              <a:rPr lang="en-GB" sz="6600" b="1" dirty="0" err="1">
                <a:solidFill>
                  <a:schemeClr val="bg1"/>
                </a:solidFill>
                <a:latin typeface="Calibri" panose="020F0502020204030204" pitchFamily="34" charset="0"/>
              </a:rPr>
              <a:t>wrth</a:t>
            </a:r>
            <a:r>
              <a:rPr lang="en-GB" sz="6600" b="1" dirty="0">
                <a:solidFill>
                  <a:schemeClr val="bg1"/>
                </a:solidFill>
                <a:latin typeface="Calibri" panose="020F0502020204030204" pitchFamily="34" charset="0"/>
              </a:rPr>
              <a:t> </a:t>
            </a:r>
            <a:r>
              <a:rPr lang="en-GB" sz="6600" b="1" dirty="0" err="1">
                <a:solidFill>
                  <a:schemeClr val="bg1"/>
                </a:solidFill>
                <a:latin typeface="Calibri" panose="020F0502020204030204" pitchFamily="34" charset="0"/>
              </a:rPr>
              <a:t>gloi</a:t>
            </a:r>
            <a:r>
              <a:rPr lang="en-GB" sz="6600" b="1" dirty="0">
                <a:solidFill>
                  <a:schemeClr val="bg1"/>
                </a:solidFill>
                <a:latin typeface="Calibri" panose="020F0502020204030204" pitchFamily="34" charset="0"/>
              </a:rPr>
              <a:t>…</a:t>
            </a:r>
          </a:p>
        </p:txBody>
      </p:sp>
      <p:sp>
        <p:nvSpPr>
          <p:cNvPr id="3" name="TextBox 2"/>
          <p:cNvSpPr txBox="1"/>
          <p:nvPr/>
        </p:nvSpPr>
        <p:spPr>
          <a:xfrm>
            <a:off x="323528" y="1412776"/>
            <a:ext cx="8580460" cy="4647426"/>
          </a:xfrm>
          <a:prstGeom prst="rect">
            <a:avLst/>
          </a:prstGeom>
          <a:noFill/>
        </p:spPr>
        <p:txBody>
          <a:bodyPr wrap="square" rtlCol="0">
            <a:spAutoFit/>
          </a:bodyPr>
          <a:lstStyle/>
          <a:p>
            <a:r>
              <a:rPr lang="en-GB" sz="3200" dirty="0">
                <a:solidFill>
                  <a:schemeClr val="bg1"/>
                </a:solidFill>
                <a:latin typeface="Calibri" panose="020F0502020204030204" pitchFamily="34" charset="0"/>
              </a:rPr>
              <a:t>“If I had to reduce all the research on feedback into one simple overarching idea, at least for academic subjects in school, it would be this: </a:t>
            </a:r>
            <a:r>
              <a:rPr lang="en-GB" sz="3200" b="1" dirty="0">
                <a:solidFill>
                  <a:schemeClr val="bg1"/>
                </a:solidFill>
                <a:latin typeface="Calibri" panose="020F0502020204030204" pitchFamily="34" charset="0"/>
              </a:rPr>
              <a:t>feedback should cause thinking</a:t>
            </a:r>
            <a:r>
              <a:rPr lang="en-GB" sz="3200" dirty="0">
                <a:solidFill>
                  <a:schemeClr val="bg1"/>
                </a:solidFill>
                <a:latin typeface="Calibri" panose="020F0502020204030204" pitchFamily="34" charset="0"/>
              </a:rPr>
              <a:t>”</a:t>
            </a:r>
          </a:p>
          <a:p>
            <a:pPr algn="r"/>
            <a:endParaRPr lang="en-GB" sz="3200" dirty="0">
              <a:solidFill>
                <a:schemeClr val="bg1"/>
              </a:solidFill>
              <a:latin typeface="Calibri" panose="020F0502020204030204" pitchFamily="34" charset="0"/>
            </a:endParaRPr>
          </a:p>
          <a:p>
            <a:r>
              <a:rPr lang="en-GB" sz="3200" dirty="0">
                <a:solidFill>
                  <a:schemeClr val="bg1"/>
                </a:solidFill>
                <a:latin typeface="Calibri" panose="020F0502020204030204" pitchFamily="34" charset="0"/>
              </a:rPr>
              <a:t>“Feedback should be </a:t>
            </a:r>
            <a:r>
              <a:rPr lang="en-GB" sz="3200" b="1" dirty="0">
                <a:solidFill>
                  <a:schemeClr val="bg1"/>
                </a:solidFill>
                <a:latin typeface="Calibri" panose="020F0502020204030204" pitchFamily="34" charset="0"/>
              </a:rPr>
              <a:t>more work for the recipient than the donor</a:t>
            </a:r>
            <a:r>
              <a:rPr lang="en-GB" sz="3200" dirty="0">
                <a:solidFill>
                  <a:schemeClr val="bg1"/>
                </a:solidFill>
                <a:latin typeface="Calibri" panose="020F0502020204030204" pitchFamily="34" charset="0"/>
              </a:rPr>
              <a:t>”</a:t>
            </a:r>
          </a:p>
          <a:p>
            <a:endParaRPr lang="en-GB" sz="2400" dirty="0">
              <a:solidFill>
                <a:schemeClr val="bg1"/>
              </a:solidFill>
              <a:latin typeface="Calibri" panose="020F0502020204030204" pitchFamily="34" charset="0"/>
            </a:endParaRPr>
          </a:p>
          <a:p>
            <a:pPr algn="r"/>
            <a:r>
              <a:rPr lang="en-GB" sz="2400" dirty="0">
                <a:solidFill>
                  <a:schemeClr val="bg1"/>
                </a:solidFill>
                <a:latin typeface="Calibri" panose="020F0502020204030204" pitchFamily="34" charset="0"/>
              </a:rPr>
              <a:t>D </a:t>
            </a:r>
            <a:r>
              <a:rPr lang="en-GB" sz="2400" dirty="0" err="1">
                <a:solidFill>
                  <a:schemeClr val="bg1"/>
                </a:solidFill>
                <a:latin typeface="Calibri" panose="020F0502020204030204" pitchFamily="34" charset="0"/>
              </a:rPr>
              <a:t>Wiliam</a:t>
            </a:r>
            <a:r>
              <a:rPr lang="en-GB" sz="2400" dirty="0">
                <a:solidFill>
                  <a:schemeClr val="bg1"/>
                </a:solidFill>
                <a:latin typeface="Calibri" panose="020F0502020204030204" pitchFamily="34" charset="0"/>
              </a:rPr>
              <a:t>  </a:t>
            </a:r>
          </a:p>
          <a:p>
            <a:endParaRPr lang="en-GB" sz="2400" dirty="0">
              <a:solidFill>
                <a:schemeClr val="bg1"/>
              </a:solidFill>
              <a:latin typeface="Calibri" panose="020F050202020403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8024" y="4291142"/>
            <a:ext cx="4140964" cy="2484578"/>
          </a:xfrm>
          <a:prstGeom prst="rect">
            <a:avLst/>
          </a:prstGeom>
        </p:spPr>
      </p:pic>
    </p:spTree>
    <p:extLst>
      <p:ext uri="{BB962C8B-B14F-4D97-AF65-F5344CB8AC3E}">
        <p14:creationId xmlns:p14="http://schemas.microsoft.com/office/powerpoint/2010/main" val="137673086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5.3|26|2.3|33|4.7"/>
</p:tagLst>
</file>

<file path=ppt/tags/tag2.xml><?xml version="1.0" encoding="utf-8"?>
<p:tagLst xmlns:a="http://schemas.openxmlformats.org/drawingml/2006/main" xmlns:r="http://schemas.openxmlformats.org/officeDocument/2006/relationships" xmlns:p="http://schemas.openxmlformats.org/presentationml/2006/main">
  <p:tag name="TIMING" val="|7.2|9.1|10.6|39"/>
</p:tagLst>
</file>

<file path=ppt/tags/tag3.xml><?xml version="1.0" encoding="utf-8"?>
<p:tagLst xmlns:a="http://schemas.openxmlformats.org/drawingml/2006/main" xmlns:r="http://schemas.openxmlformats.org/officeDocument/2006/relationships" xmlns:p="http://schemas.openxmlformats.org/presentationml/2006/main">
  <p:tag name="TIMING" val="|7.2"/>
</p:tagLst>
</file>

<file path=ppt/tags/tag4.xml><?xml version="1.0" encoding="utf-8"?>
<p:tagLst xmlns:a="http://schemas.openxmlformats.org/drawingml/2006/main" xmlns:r="http://schemas.openxmlformats.org/officeDocument/2006/relationships" xmlns:p="http://schemas.openxmlformats.org/presentationml/2006/main">
  <p:tag name="TIMING" val="|27.8"/>
</p:tagLst>
</file>

<file path=ppt/tags/tag5.xml><?xml version="1.0" encoding="utf-8"?>
<p:tagLst xmlns:a="http://schemas.openxmlformats.org/drawingml/2006/main" xmlns:r="http://schemas.openxmlformats.org/officeDocument/2006/relationships" xmlns:p="http://schemas.openxmlformats.org/presentationml/2006/main">
  <p:tag name="TIMING" val="|2"/>
</p:tagLst>
</file>

<file path=ppt/tags/tag6.xml><?xml version="1.0" encoding="utf-8"?>
<p:tagLst xmlns:a="http://schemas.openxmlformats.org/drawingml/2006/main" xmlns:r="http://schemas.openxmlformats.org/officeDocument/2006/relationships" xmlns:p="http://schemas.openxmlformats.org/presentationml/2006/main">
  <p:tag name="TIMING" val="|51.8"/>
</p:tagLst>
</file>

<file path=ppt/tags/tag7.xml><?xml version="1.0" encoding="utf-8"?>
<p:tagLst xmlns:a="http://schemas.openxmlformats.org/drawingml/2006/main" xmlns:r="http://schemas.openxmlformats.org/officeDocument/2006/relationships" xmlns:p="http://schemas.openxmlformats.org/presentationml/2006/main">
  <p:tag name="TIMING" val="|28"/>
</p:tagLst>
</file>

<file path=ppt/tags/tag8.xml><?xml version="1.0" encoding="utf-8"?>
<p:tagLst xmlns:a="http://schemas.openxmlformats.org/drawingml/2006/main" xmlns:r="http://schemas.openxmlformats.org/officeDocument/2006/relationships" xmlns:p="http://schemas.openxmlformats.org/presentationml/2006/main">
  <p:tag name="TIMING" val="|35.5|2.4|2.4"/>
</p:tagLst>
</file>

<file path=ppt/tags/tag9.xml><?xml version="1.0" encoding="utf-8"?>
<p:tagLst xmlns:a="http://schemas.openxmlformats.org/drawingml/2006/main" xmlns:r="http://schemas.openxmlformats.org/officeDocument/2006/relationships" xmlns:p="http://schemas.openxmlformats.org/presentationml/2006/main">
  <p:tag name="TIMING" val="|2.1|8.3|2|1.8|2|2.7|27.7|1.9"/>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1655</TotalTime>
  <Words>1054</Words>
  <Application>Microsoft Office PowerPoint</Application>
  <PresentationFormat>Sioe Ar-sgrin (4:3)</PresentationFormat>
  <Paragraphs>167</Paragraphs>
  <Slides>27</Slides>
  <Notes>22</Notes>
  <HiddenSlides>0</HiddenSlides>
  <MMClips>0</MMClips>
  <ScaleCrop>false</ScaleCrop>
  <HeadingPairs>
    <vt:vector size="6" baseType="variant">
      <vt:variant>
        <vt:lpstr>Ffontiau a Ddefnyddiwyd</vt:lpstr>
      </vt:variant>
      <vt:variant>
        <vt:i4>6</vt:i4>
      </vt:variant>
      <vt:variant>
        <vt:lpstr>Thema</vt:lpstr>
      </vt:variant>
      <vt:variant>
        <vt:i4>1</vt:i4>
      </vt:variant>
      <vt:variant>
        <vt:lpstr>Teitlau Sleidiau</vt:lpstr>
      </vt:variant>
      <vt:variant>
        <vt:i4>27</vt:i4>
      </vt:variant>
    </vt:vector>
  </HeadingPairs>
  <TitlesOfParts>
    <vt:vector size="34" baseType="lpstr">
      <vt:lpstr>Arial</vt:lpstr>
      <vt:lpstr>Calibri</vt:lpstr>
      <vt:lpstr>Franklin Gothic Book</vt:lpstr>
      <vt:lpstr>Perpetua</vt:lpstr>
      <vt:lpstr>Symbol</vt:lpstr>
      <vt:lpstr>Wingdings 2</vt:lpstr>
      <vt:lpstr>Equity</vt:lpstr>
      <vt:lpstr>ASESU</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(Edu)</dc:creator>
  <cp:lastModifiedBy>Aled P Williams</cp:lastModifiedBy>
  <cp:revision>152</cp:revision>
  <cp:lastPrinted>2015-10-02T11:13:11Z</cp:lastPrinted>
  <dcterms:created xsi:type="dcterms:W3CDTF">2015-09-18T07:57:34Z</dcterms:created>
  <dcterms:modified xsi:type="dcterms:W3CDTF">2022-10-02T20:47:22Z</dcterms:modified>
</cp:coreProperties>
</file>