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5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D4B561-2021-4AE5-89FB-57AAB7965759}" type="datetimeFigureOut">
              <a:rPr lang="en-GB" smtClean="0"/>
              <a:t>17/06/2016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189CA-F608-428B-B623-160F1C06B431}" type="slidenum">
              <a:rPr lang="en-GB" smtClean="0"/>
              <a:t>‹#›</a:t>
            </a:fld>
            <a:endParaRPr lang="en-GB"/>
          </a:p>
        </p:txBody>
      </p:sp>
    </p:spTree>
    <p:extLst>
      <p:ext uri="{BB962C8B-B14F-4D97-AF65-F5344CB8AC3E}">
        <p14:creationId xmlns:p14="http://schemas.microsoft.com/office/powerpoint/2010/main" val="3536229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D4B561-2021-4AE5-89FB-57AAB7965759}" type="datetimeFigureOut">
              <a:rPr lang="en-GB" smtClean="0"/>
              <a:t>17/06/2016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189CA-F608-428B-B623-160F1C06B431}" type="slidenum">
              <a:rPr lang="en-GB" smtClean="0"/>
              <a:t>‹#›</a:t>
            </a:fld>
            <a:endParaRPr lang="en-GB"/>
          </a:p>
        </p:txBody>
      </p:sp>
    </p:spTree>
    <p:extLst>
      <p:ext uri="{BB962C8B-B14F-4D97-AF65-F5344CB8AC3E}">
        <p14:creationId xmlns:p14="http://schemas.microsoft.com/office/powerpoint/2010/main" val="2230635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D4B561-2021-4AE5-89FB-57AAB7965759}" type="datetimeFigureOut">
              <a:rPr lang="en-GB" smtClean="0"/>
              <a:t>17/06/2016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189CA-F608-428B-B623-160F1C06B431}" type="slidenum">
              <a:rPr lang="en-GB" smtClean="0"/>
              <a:t>‹#›</a:t>
            </a:fld>
            <a:endParaRPr lang="en-GB"/>
          </a:p>
        </p:txBody>
      </p:sp>
    </p:spTree>
    <p:extLst>
      <p:ext uri="{BB962C8B-B14F-4D97-AF65-F5344CB8AC3E}">
        <p14:creationId xmlns:p14="http://schemas.microsoft.com/office/powerpoint/2010/main" val="356755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D4B561-2021-4AE5-89FB-57AAB7965759}" type="datetimeFigureOut">
              <a:rPr lang="en-GB" smtClean="0"/>
              <a:t>17/06/2016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189CA-F608-428B-B623-160F1C06B431}" type="slidenum">
              <a:rPr lang="en-GB" smtClean="0"/>
              <a:t>‹#›</a:t>
            </a:fld>
            <a:endParaRPr lang="en-GB"/>
          </a:p>
        </p:txBody>
      </p:sp>
    </p:spTree>
    <p:extLst>
      <p:ext uri="{BB962C8B-B14F-4D97-AF65-F5344CB8AC3E}">
        <p14:creationId xmlns:p14="http://schemas.microsoft.com/office/powerpoint/2010/main" val="3273136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D4B561-2021-4AE5-89FB-57AAB7965759}" type="datetimeFigureOut">
              <a:rPr lang="en-GB" smtClean="0"/>
              <a:t>17/06/2016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4189CA-F608-428B-B623-160F1C06B431}" type="slidenum">
              <a:rPr lang="en-GB" smtClean="0"/>
              <a:t>‹#›</a:t>
            </a:fld>
            <a:endParaRPr lang="en-GB"/>
          </a:p>
        </p:txBody>
      </p:sp>
    </p:spTree>
    <p:extLst>
      <p:ext uri="{BB962C8B-B14F-4D97-AF65-F5344CB8AC3E}">
        <p14:creationId xmlns:p14="http://schemas.microsoft.com/office/powerpoint/2010/main" val="3301660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D4B561-2021-4AE5-89FB-57AAB7965759}" type="datetimeFigureOut">
              <a:rPr lang="en-GB" smtClean="0"/>
              <a:t>17/06/2016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4189CA-F608-428B-B623-160F1C06B431}" type="slidenum">
              <a:rPr lang="en-GB" smtClean="0"/>
              <a:t>‹#›</a:t>
            </a:fld>
            <a:endParaRPr lang="en-GB"/>
          </a:p>
        </p:txBody>
      </p:sp>
    </p:spTree>
    <p:extLst>
      <p:ext uri="{BB962C8B-B14F-4D97-AF65-F5344CB8AC3E}">
        <p14:creationId xmlns:p14="http://schemas.microsoft.com/office/powerpoint/2010/main" val="3649256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D4B561-2021-4AE5-89FB-57AAB7965759}" type="datetimeFigureOut">
              <a:rPr lang="en-GB" smtClean="0"/>
              <a:t>17/06/2016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4189CA-F608-428B-B623-160F1C06B431}" type="slidenum">
              <a:rPr lang="en-GB" smtClean="0"/>
              <a:t>‹#›</a:t>
            </a:fld>
            <a:endParaRPr lang="en-GB"/>
          </a:p>
        </p:txBody>
      </p:sp>
    </p:spTree>
    <p:extLst>
      <p:ext uri="{BB962C8B-B14F-4D97-AF65-F5344CB8AC3E}">
        <p14:creationId xmlns:p14="http://schemas.microsoft.com/office/powerpoint/2010/main" val="2461660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D4B561-2021-4AE5-89FB-57AAB7965759}" type="datetimeFigureOut">
              <a:rPr lang="en-GB" smtClean="0"/>
              <a:t>17/06/2016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189CA-F608-428B-B623-160F1C06B431}" type="slidenum">
              <a:rPr lang="en-GB" smtClean="0"/>
              <a:t>‹#›</a:t>
            </a:fld>
            <a:endParaRPr lang="en-GB"/>
          </a:p>
        </p:txBody>
      </p:sp>
    </p:spTree>
    <p:extLst>
      <p:ext uri="{BB962C8B-B14F-4D97-AF65-F5344CB8AC3E}">
        <p14:creationId xmlns:p14="http://schemas.microsoft.com/office/powerpoint/2010/main" val="1994586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D4B561-2021-4AE5-89FB-57AAB7965759}" type="datetimeFigureOut">
              <a:rPr lang="en-GB" smtClean="0"/>
              <a:t>17/06/2016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4189CA-F608-428B-B623-160F1C06B431}" type="slidenum">
              <a:rPr lang="en-GB" smtClean="0"/>
              <a:t>‹#›</a:t>
            </a:fld>
            <a:endParaRPr lang="en-GB"/>
          </a:p>
        </p:txBody>
      </p:sp>
    </p:spTree>
    <p:extLst>
      <p:ext uri="{BB962C8B-B14F-4D97-AF65-F5344CB8AC3E}">
        <p14:creationId xmlns:p14="http://schemas.microsoft.com/office/powerpoint/2010/main" val="3829513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D4B561-2021-4AE5-89FB-57AAB7965759}" type="datetimeFigureOut">
              <a:rPr lang="en-GB" smtClean="0"/>
              <a:t>17/06/2016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189CA-F608-428B-B623-160F1C06B431}" type="slidenum">
              <a:rPr lang="en-GB" smtClean="0"/>
              <a:t>‹#›</a:t>
            </a:fld>
            <a:endParaRPr lang="en-GB"/>
          </a:p>
        </p:txBody>
      </p:sp>
    </p:spTree>
    <p:extLst>
      <p:ext uri="{BB962C8B-B14F-4D97-AF65-F5344CB8AC3E}">
        <p14:creationId xmlns:p14="http://schemas.microsoft.com/office/powerpoint/2010/main" val="2021131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D4B561-2021-4AE5-89FB-57AAB7965759}" type="datetimeFigureOut">
              <a:rPr lang="en-GB" smtClean="0"/>
              <a:t>17/06/2016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4189CA-F608-428B-B623-160F1C06B431}" type="slidenum">
              <a:rPr lang="en-GB" smtClean="0"/>
              <a:t>‹#›</a:t>
            </a:fld>
            <a:endParaRPr lang="en-GB"/>
          </a:p>
        </p:txBody>
      </p:sp>
    </p:spTree>
    <p:extLst>
      <p:ext uri="{BB962C8B-B14F-4D97-AF65-F5344CB8AC3E}">
        <p14:creationId xmlns:p14="http://schemas.microsoft.com/office/powerpoint/2010/main" val="772460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D4B561-2021-4AE5-89FB-57AAB7965759}" type="datetimeFigureOut">
              <a:rPr lang="en-GB" smtClean="0"/>
              <a:t>17/06/2016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4189CA-F608-428B-B623-160F1C06B431}" type="slidenum">
              <a:rPr lang="en-GB" smtClean="0"/>
              <a:t>‹#›</a:t>
            </a:fld>
            <a:endParaRPr lang="en-GB"/>
          </a:p>
        </p:txBody>
      </p:sp>
    </p:spTree>
    <p:extLst>
      <p:ext uri="{BB962C8B-B14F-4D97-AF65-F5344CB8AC3E}">
        <p14:creationId xmlns:p14="http://schemas.microsoft.com/office/powerpoint/2010/main" val="969508004"/>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Sparta</a:t>
            </a:r>
            <a:endParaRPr lang="en-GB" dirty="0"/>
          </a:p>
        </p:txBody>
      </p:sp>
      <p:sp>
        <p:nvSpPr>
          <p:cNvPr id="3" name="Subtitle 2"/>
          <p:cNvSpPr>
            <a:spLocks noGrp="1"/>
          </p:cNvSpPr>
          <p:nvPr>
            <p:ph type="subTitle" idx="1"/>
          </p:nvPr>
        </p:nvSpPr>
        <p:spPr/>
        <p:txBody>
          <a:bodyPr/>
          <a:lstStyle/>
          <a:p>
            <a:r>
              <a:rPr lang="en-GB" dirty="0" smtClean="0"/>
              <a:t>Basics of Spartan Cults</a:t>
            </a:r>
            <a:endParaRPr lang="en-GB" dirty="0"/>
          </a:p>
        </p:txBody>
      </p:sp>
    </p:spTree>
    <p:extLst>
      <p:ext uri="{BB962C8B-B14F-4D97-AF65-F5344CB8AC3E}">
        <p14:creationId xmlns:p14="http://schemas.microsoft.com/office/powerpoint/2010/main" val="1032397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Urbanisation and the Polis</a:t>
            </a:r>
          </a:p>
        </p:txBody>
      </p:sp>
      <p:sp>
        <p:nvSpPr>
          <p:cNvPr id="20483" name="Rectangle 3"/>
          <p:cNvSpPr>
            <a:spLocks noGrp="1" noChangeArrowheads="1"/>
          </p:cNvSpPr>
          <p:nvPr>
            <p:ph sz="quarter" idx="1"/>
          </p:nvPr>
        </p:nvSpPr>
        <p:spPr>
          <a:xfrm>
            <a:off x="457200" y="1600200"/>
            <a:ext cx="8229600" cy="5141913"/>
          </a:xfrm>
        </p:spPr>
        <p:txBody>
          <a:bodyPr/>
          <a:lstStyle/>
          <a:p>
            <a:pPr eaLnBrk="1" hangingPunct="1">
              <a:lnSpc>
                <a:spcPct val="90000"/>
              </a:lnSpc>
            </a:pPr>
            <a:r>
              <a:rPr lang="en-GB" altLang="en-US" smtClean="0"/>
              <a:t>Quite probably the most important of these developments in the 8</a:t>
            </a:r>
            <a:r>
              <a:rPr lang="en-GB" altLang="en-US" baseline="30000" smtClean="0"/>
              <a:t>th</a:t>
            </a:r>
            <a:r>
              <a:rPr lang="en-GB" altLang="en-US" smtClean="0"/>
              <a:t> century was urbanisation and the creation of the polis. </a:t>
            </a:r>
          </a:p>
          <a:p>
            <a:pPr eaLnBrk="1" hangingPunct="1">
              <a:lnSpc>
                <a:spcPct val="90000"/>
              </a:lnSpc>
            </a:pPr>
            <a:r>
              <a:rPr lang="en-GB" altLang="en-US" smtClean="0"/>
              <a:t>Urbanisation was the process by which individual communities coalesced into urban centres and politically into larger units</a:t>
            </a:r>
          </a:p>
          <a:p>
            <a:pPr eaLnBrk="1" hangingPunct="1">
              <a:lnSpc>
                <a:spcPct val="90000"/>
              </a:lnSpc>
            </a:pPr>
            <a:r>
              <a:rPr lang="en-GB" altLang="en-US" smtClean="0"/>
              <a:t>Urbanisation is one of the major steps in the creation of polis as an independent political unit</a:t>
            </a:r>
          </a:p>
        </p:txBody>
      </p:sp>
    </p:spTree>
    <p:extLst>
      <p:ext uri="{BB962C8B-B14F-4D97-AF65-F5344CB8AC3E}">
        <p14:creationId xmlns:p14="http://schemas.microsoft.com/office/powerpoint/2010/main" val="1256323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Urbanisation</a:t>
            </a:r>
          </a:p>
        </p:txBody>
      </p:sp>
      <p:sp>
        <p:nvSpPr>
          <p:cNvPr id="21507" name="Rectangle 3"/>
          <p:cNvSpPr>
            <a:spLocks noGrp="1" noChangeArrowheads="1"/>
          </p:cNvSpPr>
          <p:nvPr>
            <p:ph sz="quarter" idx="1"/>
          </p:nvPr>
        </p:nvSpPr>
        <p:spPr/>
        <p:txBody>
          <a:bodyPr>
            <a:normAutofit fontScale="85000" lnSpcReduction="10000"/>
          </a:bodyPr>
          <a:lstStyle/>
          <a:p>
            <a:pPr eaLnBrk="1" hangingPunct="1"/>
            <a:r>
              <a:rPr lang="en-GB" altLang="en-US" smtClean="0"/>
              <a:t>The polis was made of two parts. The urban centre, the asty, and the countryside, the chora. </a:t>
            </a:r>
          </a:p>
          <a:p>
            <a:pPr eaLnBrk="1" hangingPunct="1"/>
            <a:r>
              <a:rPr lang="en-GB" altLang="en-US" smtClean="0"/>
              <a:t>The asty became the political, religious and social centre of the new community. </a:t>
            </a:r>
          </a:p>
          <a:p>
            <a:pPr eaLnBrk="1" hangingPunct="1"/>
            <a:r>
              <a:rPr lang="en-GB" altLang="en-US" smtClean="0"/>
              <a:t>The importance of the asty was seen through the buildings and public space that came to characterise it.</a:t>
            </a:r>
          </a:p>
          <a:p>
            <a:pPr eaLnBrk="1" hangingPunct="1"/>
            <a:r>
              <a:rPr lang="en-GB" altLang="en-US" smtClean="0"/>
              <a:t>In the larger poleis, the urban centre (asty) made have had satellites in less accessible parts of the territory of the polis.</a:t>
            </a:r>
          </a:p>
          <a:p>
            <a:pPr eaLnBrk="1" hangingPunct="1"/>
            <a:r>
              <a:rPr lang="en-GB" altLang="en-US" smtClean="0"/>
              <a:t>Thus some demes such as Acharnai and Thorikos in Athens were smaller urban centres.</a:t>
            </a:r>
          </a:p>
          <a:p>
            <a:pPr eaLnBrk="1" hangingPunct="1"/>
            <a:endParaRPr lang="en-GB" altLang="en-US" smtClean="0"/>
          </a:p>
        </p:txBody>
      </p:sp>
    </p:spTree>
    <p:extLst>
      <p:ext uri="{BB962C8B-B14F-4D97-AF65-F5344CB8AC3E}">
        <p14:creationId xmlns:p14="http://schemas.microsoft.com/office/powerpoint/2010/main" val="4211034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Urbanisation</a:t>
            </a:r>
          </a:p>
        </p:txBody>
      </p:sp>
      <p:sp>
        <p:nvSpPr>
          <p:cNvPr id="22531" name="Rectangle 3"/>
          <p:cNvSpPr>
            <a:spLocks noGrp="1" noChangeArrowheads="1"/>
          </p:cNvSpPr>
          <p:nvPr>
            <p:ph sz="quarter" idx="1"/>
          </p:nvPr>
        </p:nvSpPr>
        <p:spPr/>
        <p:txBody>
          <a:bodyPr/>
          <a:lstStyle/>
          <a:p>
            <a:pPr eaLnBrk="1" hangingPunct="1"/>
            <a:r>
              <a:rPr lang="en-GB" altLang="en-US" smtClean="0"/>
              <a:t>Of course in the 8</a:t>
            </a:r>
            <a:r>
              <a:rPr lang="en-GB" altLang="en-US" baseline="30000" smtClean="0"/>
              <a:t>th</a:t>
            </a:r>
            <a:r>
              <a:rPr lang="en-GB" altLang="en-US" smtClean="0"/>
              <a:t> century the process was still in its infancy.</a:t>
            </a:r>
          </a:p>
          <a:p>
            <a:pPr eaLnBrk="1" hangingPunct="1"/>
            <a:r>
              <a:rPr lang="en-GB" altLang="en-US" smtClean="0"/>
              <a:t>But still the archaeological remains from the 8</a:t>
            </a:r>
            <a:r>
              <a:rPr lang="en-GB" altLang="en-US" baseline="30000" smtClean="0"/>
              <a:t>th</a:t>
            </a:r>
            <a:r>
              <a:rPr lang="en-GB" altLang="en-US" smtClean="0"/>
              <a:t> century show that in most poleis the process had already started strong. </a:t>
            </a:r>
          </a:p>
          <a:p>
            <a:pPr eaLnBrk="1" hangingPunct="1"/>
            <a:r>
              <a:rPr lang="en-GB" altLang="en-US" smtClean="0"/>
              <a:t>That is especially true of the colonies, where centralisation was a major part of the colonising process. </a:t>
            </a:r>
          </a:p>
        </p:txBody>
      </p:sp>
    </p:spTree>
    <p:extLst>
      <p:ext uri="{BB962C8B-B14F-4D97-AF65-F5344CB8AC3E}">
        <p14:creationId xmlns:p14="http://schemas.microsoft.com/office/powerpoint/2010/main" val="1351007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Spartan Urbanisation</a:t>
            </a:r>
          </a:p>
        </p:txBody>
      </p:sp>
      <p:sp>
        <p:nvSpPr>
          <p:cNvPr id="23555" name="Rectangle 3"/>
          <p:cNvSpPr>
            <a:spLocks noGrp="1" noChangeArrowheads="1"/>
          </p:cNvSpPr>
          <p:nvPr>
            <p:ph sz="quarter" idx="1"/>
          </p:nvPr>
        </p:nvSpPr>
        <p:spPr/>
        <p:txBody>
          <a:bodyPr/>
          <a:lstStyle/>
          <a:p>
            <a:pPr eaLnBrk="1" hangingPunct="1"/>
            <a:r>
              <a:rPr lang="en-GB" altLang="en-US" smtClean="0"/>
              <a:t>Sparta did not follow exactly the same process of development as the average polis.</a:t>
            </a:r>
          </a:p>
          <a:p>
            <a:pPr eaLnBrk="1" hangingPunct="1"/>
            <a:endParaRPr lang="en-GB" altLang="en-US" smtClean="0"/>
          </a:p>
        </p:txBody>
      </p:sp>
    </p:spTree>
    <p:extLst>
      <p:ext uri="{BB962C8B-B14F-4D97-AF65-F5344CB8AC3E}">
        <p14:creationId xmlns:p14="http://schemas.microsoft.com/office/powerpoint/2010/main" val="2532158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4638"/>
            <a:ext cx="8229600" cy="850900"/>
          </a:xfrm>
        </p:spPr>
        <p:txBody>
          <a:bodyPr/>
          <a:lstStyle/>
          <a:p>
            <a:pPr eaLnBrk="1" hangingPunct="1"/>
            <a:r>
              <a:rPr lang="en-GB" altLang="en-US" smtClean="0"/>
              <a:t>The View of Sparta the City</a:t>
            </a:r>
          </a:p>
        </p:txBody>
      </p:sp>
      <p:sp>
        <p:nvSpPr>
          <p:cNvPr id="24579" name="Rectangle 3"/>
          <p:cNvSpPr>
            <a:spLocks noGrp="1" noChangeArrowheads="1"/>
          </p:cNvSpPr>
          <p:nvPr>
            <p:ph sz="quarter" idx="1"/>
          </p:nvPr>
        </p:nvSpPr>
        <p:spPr>
          <a:xfrm>
            <a:off x="457200" y="1125538"/>
            <a:ext cx="8229600" cy="5732462"/>
          </a:xfrm>
        </p:spPr>
        <p:txBody>
          <a:bodyPr/>
          <a:lstStyle/>
          <a:p>
            <a:pPr eaLnBrk="1" hangingPunct="1">
              <a:lnSpc>
                <a:spcPct val="80000"/>
              </a:lnSpc>
            </a:pPr>
            <a:r>
              <a:rPr lang="en-GB" altLang="en-US" sz="2200" dirty="0" smtClean="0"/>
              <a:t>Now Mycenae may have been a small place, and many of the towns of that age may appear comparatively insignificant, but no exact observer would therefore feel justified in rejecting the estimate given by the poets and by tradition of the magnitude of the armament. [2] </a:t>
            </a:r>
            <a:r>
              <a:rPr lang="en-GB" altLang="en-US" sz="2200" b="1" dirty="0" smtClean="0"/>
              <a:t>For I suppose if Lacedaemon were to become desolate, and the temples and the foundations of the public buildings were left, that as time went on there would be a strong disposition with posterity to refuse to accept her fame as a true exponent of her power</a:t>
            </a:r>
            <a:r>
              <a:rPr lang="en-GB" altLang="en-US" sz="2200" dirty="0" smtClean="0"/>
              <a:t>. And yet they occupy two-fifths of Peloponnese and lead the whole, not to speak of their numerous allies without. Still, as the city is neither built in a compact form nor adorned with magnificent temples and public edifices, but composed of villages after the old fashion of Hellas, there would be an impression of inadequacy. Whereas, if Athens were to suffer the same misfortune, I suppose that any inference from the appearance presented to the eye would make her power to have been twice as great as it is. Thucydides 1.10</a:t>
            </a:r>
          </a:p>
          <a:p>
            <a:pPr eaLnBrk="1" hangingPunct="1">
              <a:lnSpc>
                <a:spcPct val="80000"/>
              </a:lnSpc>
              <a:buFontTx/>
              <a:buNone/>
            </a:pPr>
            <a:r>
              <a:rPr lang="en-GB" altLang="en-US" sz="1200" dirty="0" smtClean="0"/>
              <a:t/>
            </a:r>
            <a:br>
              <a:rPr lang="en-GB" altLang="en-US" sz="1200" dirty="0" smtClean="0"/>
            </a:br>
            <a:endParaRPr lang="en-GB" altLang="en-US" sz="1200" dirty="0" smtClean="0"/>
          </a:p>
        </p:txBody>
      </p:sp>
    </p:spTree>
    <p:extLst>
      <p:ext uri="{BB962C8B-B14F-4D97-AF65-F5344CB8AC3E}">
        <p14:creationId xmlns:p14="http://schemas.microsoft.com/office/powerpoint/2010/main" val="339677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Spartan Urbanisation</a:t>
            </a:r>
          </a:p>
        </p:txBody>
      </p:sp>
      <p:sp>
        <p:nvSpPr>
          <p:cNvPr id="25603" name="Rectangle 3"/>
          <p:cNvSpPr>
            <a:spLocks noGrp="1" noChangeArrowheads="1"/>
          </p:cNvSpPr>
          <p:nvPr>
            <p:ph sz="quarter" idx="1"/>
          </p:nvPr>
        </p:nvSpPr>
        <p:spPr/>
        <p:txBody>
          <a:bodyPr/>
          <a:lstStyle/>
          <a:p>
            <a:pPr eaLnBrk="1" hangingPunct="1"/>
            <a:r>
              <a:rPr lang="en-GB" altLang="en-US" smtClean="0"/>
              <a:t>From classical sources it appears the process started but was never truly completed. </a:t>
            </a:r>
          </a:p>
          <a:p>
            <a:pPr eaLnBrk="1" hangingPunct="1"/>
            <a:endParaRPr lang="en-GB" altLang="en-US" smtClean="0"/>
          </a:p>
        </p:txBody>
      </p:sp>
    </p:spTree>
    <p:extLst>
      <p:ext uri="{BB962C8B-B14F-4D97-AF65-F5344CB8AC3E}">
        <p14:creationId xmlns:p14="http://schemas.microsoft.com/office/powerpoint/2010/main" val="3231586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Synoikismos</a:t>
            </a:r>
          </a:p>
        </p:txBody>
      </p:sp>
      <p:sp>
        <p:nvSpPr>
          <p:cNvPr id="26627" name="Rectangle 3"/>
          <p:cNvSpPr>
            <a:spLocks noGrp="1" noChangeArrowheads="1"/>
          </p:cNvSpPr>
          <p:nvPr>
            <p:ph sz="quarter" idx="1"/>
          </p:nvPr>
        </p:nvSpPr>
        <p:spPr/>
        <p:txBody>
          <a:bodyPr/>
          <a:lstStyle/>
          <a:p>
            <a:pPr eaLnBrk="1" hangingPunct="1"/>
            <a:r>
              <a:rPr lang="en-GB" altLang="en-US" smtClean="0"/>
              <a:t>The urbanisation process and with it the formation of the polis as a unity was called by the Greeks </a:t>
            </a:r>
            <a:r>
              <a:rPr lang="en-GB" altLang="en-US" i="1" smtClean="0"/>
              <a:t>synoikismos</a:t>
            </a:r>
            <a:r>
              <a:rPr lang="en-GB" altLang="en-US" smtClean="0"/>
              <a:t> (synoecism).</a:t>
            </a:r>
          </a:p>
          <a:p>
            <a:pPr eaLnBrk="1" hangingPunct="1"/>
            <a:r>
              <a:rPr lang="en-GB" altLang="en-US" smtClean="0"/>
              <a:t>In effect that is the process whereby a number of villages or small settlements band together to form a larger unit.</a:t>
            </a:r>
          </a:p>
          <a:p>
            <a:pPr eaLnBrk="1" hangingPunct="1"/>
            <a:endParaRPr lang="en-GB" altLang="en-US" smtClean="0"/>
          </a:p>
        </p:txBody>
      </p:sp>
    </p:spTree>
    <p:extLst>
      <p:ext uri="{BB962C8B-B14F-4D97-AF65-F5344CB8AC3E}">
        <p14:creationId xmlns:p14="http://schemas.microsoft.com/office/powerpoint/2010/main" val="2680413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smtClean="0"/>
              <a:t>The Spartan Villages</a:t>
            </a:r>
          </a:p>
        </p:txBody>
      </p:sp>
      <p:sp>
        <p:nvSpPr>
          <p:cNvPr id="27651" name="Rectangle 3"/>
          <p:cNvSpPr>
            <a:spLocks noGrp="1" noChangeArrowheads="1"/>
          </p:cNvSpPr>
          <p:nvPr>
            <p:ph sz="quarter" idx="1"/>
          </p:nvPr>
        </p:nvSpPr>
        <p:spPr/>
        <p:txBody>
          <a:bodyPr/>
          <a:lstStyle/>
          <a:p>
            <a:pPr eaLnBrk="1" hangingPunct="1"/>
            <a:r>
              <a:rPr lang="en-GB" altLang="en-US" smtClean="0"/>
              <a:t>The Spartan villages were called obai.</a:t>
            </a:r>
          </a:p>
          <a:p>
            <a:pPr eaLnBrk="1" hangingPunct="1"/>
            <a:r>
              <a:rPr lang="en-GB" altLang="en-US" smtClean="0"/>
              <a:t>We do not know how many obai there were and that is a debated issue among scholars.</a:t>
            </a:r>
          </a:p>
          <a:p>
            <a:pPr eaLnBrk="1" hangingPunct="1"/>
            <a:r>
              <a:rPr lang="en-GB" altLang="en-US" smtClean="0"/>
              <a:t>The current orthodoxy is that there 5 obai:  Limnai, Kynosoura, Mesoa, Pitana and Amyklai</a:t>
            </a:r>
          </a:p>
        </p:txBody>
      </p:sp>
    </p:spTree>
    <p:extLst>
      <p:ext uri="{BB962C8B-B14F-4D97-AF65-F5344CB8AC3E}">
        <p14:creationId xmlns:p14="http://schemas.microsoft.com/office/powerpoint/2010/main" val="3982277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The 4 Obai</a:t>
            </a:r>
          </a:p>
        </p:txBody>
      </p:sp>
      <p:pic>
        <p:nvPicPr>
          <p:cNvPr id="28675" name="Picture 5" descr="Sparta%20-%20Stadtplan%2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1484313"/>
            <a:ext cx="4933950" cy="493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6" name="Text Box 6"/>
          <p:cNvSpPr txBox="1">
            <a:spLocks noChangeArrowheads="1"/>
          </p:cNvSpPr>
          <p:nvPr/>
        </p:nvSpPr>
        <p:spPr bwMode="auto">
          <a:xfrm>
            <a:off x="7072313" y="1287463"/>
            <a:ext cx="1093787" cy="4667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t>Limnai</a:t>
            </a:r>
          </a:p>
        </p:txBody>
      </p:sp>
      <p:sp>
        <p:nvSpPr>
          <p:cNvPr id="28677" name="Text Box 7"/>
          <p:cNvSpPr txBox="1">
            <a:spLocks noChangeArrowheads="1"/>
          </p:cNvSpPr>
          <p:nvPr/>
        </p:nvSpPr>
        <p:spPr bwMode="auto">
          <a:xfrm>
            <a:off x="395288" y="1916113"/>
            <a:ext cx="1058862" cy="4667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t>Pitana</a:t>
            </a:r>
          </a:p>
        </p:txBody>
      </p:sp>
      <p:sp>
        <p:nvSpPr>
          <p:cNvPr id="28678" name="Text Box 8"/>
          <p:cNvSpPr txBox="1">
            <a:spLocks noChangeArrowheads="1"/>
          </p:cNvSpPr>
          <p:nvPr/>
        </p:nvSpPr>
        <p:spPr bwMode="auto">
          <a:xfrm>
            <a:off x="7092950" y="5589588"/>
            <a:ext cx="1109663" cy="4667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t>Mesoa</a:t>
            </a:r>
          </a:p>
        </p:txBody>
      </p:sp>
      <p:sp>
        <p:nvSpPr>
          <p:cNvPr id="28679" name="Text Box 9"/>
          <p:cNvSpPr txBox="1">
            <a:spLocks noChangeArrowheads="1"/>
          </p:cNvSpPr>
          <p:nvPr/>
        </p:nvSpPr>
        <p:spPr bwMode="auto">
          <a:xfrm>
            <a:off x="7451725" y="4076700"/>
            <a:ext cx="1652588" cy="4667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t>Kynosoura</a:t>
            </a:r>
          </a:p>
        </p:txBody>
      </p:sp>
      <p:sp>
        <p:nvSpPr>
          <p:cNvPr id="28680" name="Line 10"/>
          <p:cNvSpPr>
            <a:spLocks noChangeShapeType="1"/>
          </p:cNvSpPr>
          <p:nvPr/>
        </p:nvSpPr>
        <p:spPr bwMode="auto">
          <a:xfrm>
            <a:off x="1403350" y="2133600"/>
            <a:ext cx="1152525"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1" name="Line 11"/>
          <p:cNvSpPr>
            <a:spLocks noChangeShapeType="1"/>
          </p:cNvSpPr>
          <p:nvPr/>
        </p:nvSpPr>
        <p:spPr bwMode="auto">
          <a:xfrm flipH="1">
            <a:off x="5148263" y="1628775"/>
            <a:ext cx="1944687" cy="10080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2" name="Line 12"/>
          <p:cNvSpPr>
            <a:spLocks noChangeShapeType="1"/>
          </p:cNvSpPr>
          <p:nvPr/>
        </p:nvSpPr>
        <p:spPr bwMode="auto">
          <a:xfrm flipH="1" flipV="1">
            <a:off x="5867400" y="4221163"/>
            <a:ext cx="1584325" cy="1444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3" name="Line 13"/>
          <p:cNvSpPr>
            <a:spLocks noChangeShapeType="1"/>
          </p:cNvSpPr>
          <p:nvPr/>
        </p:nvSpPr>
        <p:spPr bwMode="auto">
          <a:xfrm flipH="1" flipV="1">
            <a:off x="5148263" y="5589588"/>
            <a:ext cx="1944687" cy="2873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378696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28625" y="571500"/>
            <a:ext cx="3421063" cy="760413"/>
          </a:xfrm>
        </p:spPr>
        <p:txBody>
          <a:bodyPr>
            <a:normAutofit fontScale="90000"/>
          </a:bodyPr>
          <a:lstStyle/>
          <a:p>
            <a:pPr eaLnBrk="1" fontAlgn="auto" hangingPunct="1">
              <a:spcAft>
                <a:spcPts val="0"/>
              </a:spcAft>
              <a:defRPr/>
            </a:pPr>
            <a:r>
              <a:rPr lang="en-GB" dirty="0"/>
              <a:t>The 4 </a:t>
            </a:r>
            <a:r>
              <a:rPr lang="en-GB" dirty="0" err="1"/>
              <a:t>obai</a:t>
            </a:r>
            <a:r>
              <a:rPr lang="en-GB" dirty="0"/>
              <a:t> and </a:t>
            </a:r>
            <a:r>
              <a:rPr lang="en-GB" dirty="0" err="1"/>
              <a:t>Amyklai</a:t>
            </a:r>
            <a:endParaRPr lang="en-GB" dirty="0"/>
          </a:p>
        </p:txBody>
      </p:sp>
      <p:pic>
        <p:nvPicPr>
          <p:cNvPr id="29699" name="Picture 5" descr="Sparta%20+%20Eurotast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8400" y="404813"/>
            <a:ext cx="5114925" cy="602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0" name="Text Box 6"/>
          <p:cNvSpPr txBox="1">
            <a:spLocks noChangeArrowheads="1"/>
          </p:cNvSpPr>
          <p:nvPr/>
        </p:nvSpPr>
        <p:spPr bwMode="auto">
          <a:xfrm>
            <a:off x="1023938" y="1358900"/>
            <a:ext cx="1058862" cy="4667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t>Pitana</a:t>
            </a:r>
          </a:p>
        </p:txBody>
      </p:sp>
      <p:sp>
        <p:nvSpPr>
          <p:cNvPr id="29701" name="Text Box 7"/>
          <p:cNvSpPr txBox="1">
            <a:spLocks noChangeArrowheads="1"/>
          </p:cNvSpPr>
          <p:nvPr/>
        </p:nvSpPr>
        <p:spPr bwMode="auto">
          <a:xfrm>
            <a:off x="1258888" y="1916113"/>
            <a:ext cx="1093787" cy="4667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t>Limnai</a:t>
            </a:r>
          </a:p>
        </p:txBody>
      </p:sp>
      <p:sp>
        <p:nvSpPr>
          <p:cNvPr id="29702" name="Text Box 8"/>
          <p:cNvSpPr txBox="1">
            <a:spLocks noChangeArrowheads="1"/>
          </p:cNvSpPr>
          <p:nvPr/>
        </p:nvSpPr>
        <p:spPr bwMode="auto">
          <a:xfrm>
            <a:off x="1258888" y="2492375"/>
            <a:ext cx="1109662" cy="4667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t>Mesoa</a:t>
            </a:r>
          </a:p>
        </p:txBody>
      </p:sp>
      <p:sp>
        <p:nvSpPr>
          <p:cNvPr id="29703" name="Text Box 9"/>
          <p:cNvSpPr txBox="1">
            <a:spLocks noChangeArrowheads="1"/>
          </p:cNvSpPr>
          <p:nvPr/>
        </p:nvSpPr>
        <p:spPr bwMode="auto">
          <a:xfrm>
            <a:off x="1187450" y="3141663"/>
            <a:ext cx="1652588" cy="4667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t>Kynosoura</a:t>
            </a:r>
          </a:p>
        </p:txBody>
      </p:sp>
      <p:sp>
        <p:nvSpPr>
          <p:cNvPr id="29704" name="Text Box 10"/>
          <p:cNvSpPr txBox="1">
            <a:spLocks noChangeArrowheads="1"/>
          </p:cNvSpPr>
          <p:nvPr/>
        </p:nvSpPr>
        <p:spPr bwMode="auto">
          <a:xfrm>
            <a:off x="1258888" y="3933825"/>
            <a:ext cx="1262062" cy="4667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t>Amyklai</a:t>
            </a:r>
          </a:p>
        </p:txBody>
      </p:sp>
      <p:sp>
        <p:nvSpPr>
          <p:cNvPr id="29705" name="Line 11"/>
          <p:cNvSpPr>
            <a:spLocks noChangeShapeType="1"/>
          </p:cNvSpPr>
          <p:nvPr/>
        </p:nvSpPr>
        <p:spPr bwMode="auto">
          <a:xfrm flipV="1">
            <a:off x="2484438" y="2636838"/>
            <a:ext cx="2808287" cy="1584325"/>
          </a:xfrm>
          <a:prstGeom prst="line">
            <a:avLst/>
          </a:prstGeom>
          <a:noFill/>
          <a:ln w="158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06" name="Line 13"/>
          <p:cNvSpPr>
            <a:spLocks noChangeShapeType="1"/>
          </p:cNvSpPr>
          <p:nvPr/>
        </p:nvSpPr>
        <p:spPr bwMode="auto">
          <a:xfrm>
            <a:off x="2051050" y="1484313"/>
            <a:ext cx="2881313" cy="6492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07" name="Line 14"/>
          <p:cNvSpPr>
            <a:spLocks noChangeShapeType="1"/>
          </p:cNvSpPr>
          <p:nvPr/>
        </p:nvSpPr>
        <p:spPr bwMode="auto">
          <a:xfrm flipV="1">
            <a:off x="2339975" y="2133600"/>
            <a:ext cx="2808288" cy="714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08" name="Line 15"/>
          <p:cNvSpPr>
            <a:spLocks noChangeShapeType="1"/>
          </p:cNvSpPr>
          <p:nvPr/>
        </p:nvSpPr>
        <p:spPr bwMode="auto">
          <a:xfrm flipV="1">
            <a:off x="2339975" y="2205038"/>
            <a:ext cx="2736850" cy="5032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9709" name="Line 16"/>
          <p:cNvSpPr>
            <a:spLocks noChangeShapeType="1"/>
          </p:cNvSpPr>
          <p:nvPr/>
        </p:nvSpPr>
        <p:spPr bwMode="auto">
          <a:xfrm flipV="1">
            <a:off x="2843213" y="2205038"/>
            <a:ext cx="2376487" cy="12239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131335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t>A difficult Spartan Synoikismos</a:t>
            </a:r>
          </a:p>
        </p:txBody>
      </p:sp>
      <p:sp>
        <p:nvSpPr>
          <p:cNvPr id="30723" name="Rectangle 3"/>
          <p:cNvSpPr>
            <a:spLocks noGrp="1" noChangeArrowheads="1"/>
          </p:cNvSpPr>
          <p:nvPr>
            <p:ph sz="quarter" idx="1"/>
          </p:nvPr>
        </p:nvSpPr>
        <p:spPr/>
        <p:txBody>
          <a:bodyPr/>
          <a:lstStyle/>
          <a:p>
            <a:pPr eaLnBrk="1" hangingPunct="1">
              <a:lnSpc>
                <a:spcPct val="90000"/>
              </a:lnSpc>
            </a:pPr>
            <a:r>
              <a:rPr lang="en-GB" altLang="en-US" smtClean="0"/>
              <a:t>It appears that the Spartan synoikismos was not a smooth process.</a:t>
            </a:r>
          </a:p>
          <a:p>
            <a:pPr eaLnBrk="1" hangingPunct="1">
              <a:lnSpc>
                <a:spcPct val="90000"/>
              </a:lnSpc>
            </a:pPr>
            <a:r>
              <a:rPr lang="en-GB" altLang="en-US" smtClean="0"/>
              <a:t>The original synoikismos was of the 4 obai (Pitane, Limnai, Kynosoura and Mesoa) without Amyklai</a:t>
            </a:r>
          </a:p>
          <a:p>
            <a:pPr eaLnBrk="1" hangingPunct="1">
              <a:lnSpc>
                <a:spcPct val="90000"/>
              </a:lnSpc>
            </a:pPr>
            <a:r>
              <a:rPr lang="en-GB" altLang="en-US" smtClean="0"/>
              <a:t>Probably the Spartan dual kingship was a remnant of that original synoikismos, since the Agiads came from Pitane and the Eurypontids from Limnai.</a:t>
            </a:r>
          </a:p>
        </p:txBody>
      </p:sp>
    </p:spTree>
    <p:extLst>
      <p:ext uri="{BB962C8B-B14F-4D97-AF65-F5344CB8AC3E}">
        <p14:creationId xmlns:p14="http://schemas.microsoft.com/office/powerpoint/2010/main" val="1250997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mtClean="0"/>
              <a:t>The Synoikismos of Amyklai</a:t>
            </a:r>
          </a:p>
        </p:txBody>
      </p:sp>
      <p:sp>
        <p:nvSpPr>
          <p:cNvPr id="31747" name="Rectangle 3"/>
          <p:cNvSpPr>
            <a:spLocks noGrp="1" noChangeArrowheads="1"/>
          </p:cNvSpPr>
          <p:nvPr>
            <p:ph sz="quarter" idx="1"/>
          </p:nvPr>
        </p:nvSpPr>
        <p:spPr>
          <a:xfrm>
            <a:off x="457200" y="1196975"/>
            <a:ext cx="8229600" cy="5661025"/>
          </a:xfrm>
        </p:spPr>
        <p:txBody>
          <a:bodyPr/>
          <a:lstStyle/>
          <a:p>
            <a:pPr eaLnBrk="1" hangingPunct="1">
              <a:lnSpc>
                <a:spcPct val="80000"/>
              </a:lnSpc>
            </a:pPr>
            <a:r>
              <a:rPr lang="en-GB" altLang="en-US" sz="2800" dirty="0" err="1" smtClean="0"/>
              <a:t>Amyclae</a:t>
            </a:r>
            <a:r>
              <a:rPr lang="en-GB" altLang="en-US" sz="2800" dirty="0" smtClean="0"/>
              <a:t> was laid waste by the </a:t>
            </a:r>
            <a:r>
              <a:rPr lang="en-GB" altLang="en-US" sz="2800" dirty="0" err="1" smtClean="0"/>
              <a:t>Dorians</a:t>
            </a:r>
            <a:r>
              <a:rPr lang="en-GB" altLang="en-US" sz="2800" dirty="0" smtClean="0"/>
              <a:t>, and since that time has remained a village; I found there a sanctuary and image of Alexandra worth seeing. Alexandra is said by the </a:t>
            </a:r>
            <a:r>
              <a:rPr lang="en-GB" altLang="en-US" sz="2800" dirty="0" err="1" smtClean="0"/>
              <a:t>Amyclaeans</a:t>
            </a:r>
            <a:r>
              <a:rPr lang="en-GB" altLang="en-US" sz="2800" dirty="0" smtClean="0"/>
              <a:t> to be Cassandra, the daughter of </a:t>
            </a:r>
            <a:r>
              <a:rPr lang="en-GB" altLang="en-US" sz="2800" dirty="0" err="1" smtClean="0"/>
              <a:t>Priam</a:t>
            </a:r>
            <a:r>
              <a:rPr lang="en-GB" altLang="en-US" sz="2800" dirty="0" smtClean="0"/>
              <a:t>. Here is also a statue of </a:t>
            </a:r>
            <a:r>
              <a:rPr lang="en-GB" altLang="en-US" sz="2800" dirty="0" err="1" smtClean="0"/>
              <a:t>Clytaemnestra</a:t>
            </a:r>
            <a:r>
              <a:rPr lang="en-GB" altLang="en-US" sz="2800" dirty="0" smtClean="0"/>
              <a:t>, together with what is supposed to be the tomb of Agamemnon. The natives worship the </a:t>
            </a:r>
            <a:r>
              <a:rPr lang="en-GB" altLang="en-US" sz="2800" dirty="0" err="1" smtClean="0"/>
              <a:t>Amyclaean</a:t>
            </a:r>
            <a:r>
              <a:rPr lang="en-GB" altLang="en-US" sz="2800" dirty="0" smtClean="0"/>
              <a:t> god and Dionysus, surnaming the latter, quite correctly I think, </a:t>
            </a:r>
            <a:r>
              <a:rPr lang="en-GB" altLang="en-US" sz="2800" dirty="0" err="1" smtClean="0"/>
              <a:t>Psilax</a:t>
            </a:r>
            <a:r>
              <a:rPr lang="en-GB" altLang="en-US" sz="2800" dirty="0" smtClean="0"/>
              <a:t>. For </a:t>
            </a:r>
            <a:r>
              <a:rPr lang="en-GB" altLang="en-US" sz="2800" dirty="0" err="1" smtClean="0"/>
              <a:t>psila</a:t>
            </a:r>
            <a:r>
              <a:rPr lang="en-GB" altLang="en-US" sz="2800" dirty="0" smtClean="0"/>
              <a:t> is Doric for wings, and wine uplifts men and lightens their spirit no less than wings do birds. Pausanias </a:t>
            </a:r>
            <a:r>
              <a:rPr lang="en-GB" altLang="en-US" sz="2800" dirty="0" smtClean="0"/>
              <a:t>3.19.7</a:t>
            </a:r>
            <a:endParaRPr lang="en-GB" altLang="en-US" sz="2800" dirty="0" smtClean="0"/>
          </a:p>
        </p:txBody>
      </p:sp>
    </p:spTree>
    <p:extLst>
      <p:ext uri="{BB962C8B-B14F-4D97-AF65-F5344CB8AC3E}">
        <p14:creationId xmlns:p14="http://schemas.microsoft.com/office/powerpoint/2010/main" val="3919299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mtClean="0"/>
              <a:t>The Synoikismos of Amyklai</a:t>
            </a:r>
          </a:p>
        </p:txBody>
      </p:sp>
      <p:sp>
        <p:nvSpPr>
          <p:cNvPr id="32771" name="Rectangle 3"/>
          <p:cNvSpPr>
            <a:spLocks noGrp="1" noChangeArrowheads="1"/>
          </p:cNvSpPr>
          <p:nvPr>
            <p:ph sz="quarter" idx="1"/>
          </p:nvPr>
        </p:nvSpPr>
        <p:spPr/>
        <p:txBody>
          <a:bodyPr/>
          <a:lstStyle/>
          <a:p>
            <a:pPr eaLnBrk="1" hangingPunct="1"/>
            <a:r>
              <a:rPr lang="en-GB" altLang="en-US" smtClean="0"/>
              <a:t>Traditionally the synoikismos of Amyklai was forced. </a:t>
            </a:r>
          </a:p>
          <a:p>
            <a:pPr eaLnBrk="1" hangingPunct="1"/>
            <a:r>
              <a:rPr lang="en-GB" altLang="en-US" smtClean="0"/>
              <a:t>However, this may be a later tradition. Yet it appears from other evidence that the synoikismos process of Amyklai was not quite smooth.</a:t>
            </a:r>
          </a:p>
        </p:txBody>
      </p:sp>
    </p:spTree>
    <p:extLst>
      <p:ext uri="{BB962C8B-B14F-4D97-AF65-F5344CB8AC3E}">
        <p14:creationId xmlns:p14="http://schemas.microsoft.com/office/powerpoint/2010/main" val="793264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t>Amyklai and the Minyans</a:t>
            </a:r>
          </a:p>
        </p:txBody>
      </p:sp>
      <p:sp>
        <p:nvSpPr>
          <p:cNvPr id="33795" name="Rectangle 3"/>
          <p:cNvSpPr>
            <a:spLocks noGrp="1" noChangeArrowheads="1"/>
          </p:cNvSpPr>
          <p:nvPr>
            <p:ph sz="quarter" idx="1"/>
          </p:nvPr>
        </p:nvSpPr>
        <p:spPr>
          <a:xfrm>
            <a:off x="457200" y="1600200"/>
            <a:ext cx="8229600" cy="5141913"/>
          </a:xfrm>
        </p:spPr>
        <p:txBody>
          <a:bodyPr/>
          <a:lstStyle/>
          <a:p>
            <a:pPr eaLnBrk="1" hangingPunct="1">
              <a:lnSpc>
                <a:spcPct val="80000"/>
              </a:lnSpc>
            </a:pPr>
            <a:r>
              <a:rPr lang="en-GB" altLang="en-US" sz="2200" dirty="0" smtClean="0"/>
              <a:t>Jason killed the </a:t>
            </a:r>
            <a:r>
              <a:rPr lang="en-GB" altLang="en-US" sz="2200" dirty="0" err="1" smtClean="0"/>
              <a:t>gray</a:t>
            </a:r>
            <a:r>
              <a:rPr lang="en-GB" altLang="en-US" sz="2200" dirty="0" smtClean="0"/>
              <a:t>-eyed serpent with its dappled back by cunning, [250] </a:t>
            </a:r>
            <a:r>
              <a:rPr lang="en-GB" altLang="en-US" sz="2200" dirty="0" err="1" smtClean="0"/>
              <a:t>Arcesilas</a:t>
            </a:r>
            <a:r>
              <a:rPr lang="en-GB" altLang="en-US" sz="2200" dirty="0" smtClean="0"/>
              <a:t>, and stole away Medea, with her own help, to be the death of </a:t>
            </a:r>
            <a:r>
              <a:rPr lang="en-GB" altLang="en-US" sz="2200" dirty="0" err="1" smtClean="0"/>
              <a:t>Pelias</a:t>
            </a:r>
            <a:r>
              <a:rPr lang="en-GB" altLang="en-US" sz="2200" dirty="0" smtClean="0"/>
              <a:t>. And they reached the expanses of Ocean, and the Red Sea, and the race of the </a:t>
            </a:r>
            <a:r>
              <a:rPr lang="en-GB" altLang="en-US" sz="2200" dirty="0" err="1" smtClean="0"/>
              <a:t>Lemnian</a:t>
            </a:r>
            <a:r>
              <a:rPr lang="en-GB" altLang="en-US" sz="2200" dirty="0" smtClean="0"/>
              <a:t> women, who killed their husbands. There they displayed their prowess of limbs in athletic contests with a cloak for a prize, [254] and they went to bed with the women. In foreign [255] fields then the fated day, or night, received the seed of your shining prosperity; for there the race of </a:t>
            </a:r>
            <a:r>
              <a:rPr lang="en-GB" altLang="en-US" sz="2200" dirty="0" err="1" smtClean="0"/>
              <a:t>Euphemus</a:t>
            </a:r>
            <a:r>
              <a:rPr lang="en-GB" altLang="en-US" sz="2200" dirty="0" smtClean="0"/>
              <a:t> was planted, to continue forever. And having gone to share the home of the </a:t>
            </a:r>
            <a:r>
              <a:rPr lang="en-GB" altLang="en-US" sz="2200" dirty="0" err="1" smtClean="0"/>
              <a:t>Lacedaemonians</a:t>
            </a:r>
            <a:r>
              <a:rPr lang="en-GB" altLang="en-US" sz="2200" dirty="0" smtClean="0"/>
              <a:t>, in time they left to settle the island once called </a:t>
            </a:r>
            <a:r>
              <a:rPr lang="en-GB" altLang="en-US" sz="2200" dirty="0" err="1" smtClean="0"/>
              <a:t>Calliste</a:t>
            </a:r>
            <a:r>
              <a:rPr lang="en-GB" altLang="en-US" sz="2200" dirty="0" smtClean="0"/>
              <a:t>. From there the son of </a:t>
            </a:r>
            <a:r>
              <a:rPr lang="en-GB" altLang="en-US" sz="2200" dirty="0" err="1" smtClean="0"/>
              <a:t>Leto</a:t>
            </a:r>
            <a:r>
              <a:rPr lang="en-GB" altLang="en-US" sz="2200" dirty="0" smtClean="0"/>
              <a:t> granted that your race should bring prosperity to the plain of Libya [260] , with the </a:t>
            </a:r>
            <a:r>
              <a:rPr lang="en-GB" altLang="en-US" sz="2200" dirty="0" err="1" smtClean="0"/>
              <a:t>honor</a:t>
            </a:r>
            <a:r>
              <a:rPr lang="en-GB" altLang="en-US" sz="2200" dirty="0" smtClean="0"/>
              <a:t> of the gods, and govern the divine city of golden-</a:t>
            </a:r>
            <a:r>
              <a:rPr lang="en-GB" altLang="en-US" sz="2200" dirty="0" err="1" smtClean="0"/>
              <a:t>throned</a:t>
            </a:r>
            <a:r>
              <a:rPr lang="en-GB" altLang="en-US" sz="2200" dirty="0" smtClean="0"/>
              <a:t> Cyrene, [262] having discovered the wisdom of right </a:t>
            </a:r>
            <a:r>
              <a:rPr lang="en-GB" altLang="en-US" sz="2200" dirty="0" err="1" smtClean="0"/>
              <a:t>counse</a:t>
            </a:r>
            <a:r>
              <a:rPr lang="en-GB" altLang="en-US" sz="2200" dirty="0" smtClean="0"/>
              <a:t>. Pindar </a:t>
            </a:r>
            <a:r>
              <a:rPr lang="en-GB" altLang="en-US" sz="2200" i="1" dirty="0" err="1" smtClean="0"/>
              <a:t>Pythian</a:t>
            </a:r>
            <a:r>
              <a:rPr lang="en-GB" altLang="en-US" sz="2200" dirty="0" smtClean="0"/>
              <a:t> </a:t>
            </a:r>
            <a:r>
              <a:rPr lang="en-GB" altLang="en-US" sz="2200" dirty="0" smtClean="0"/>
              <a:t>4.249-262</a:t>
            </a:r>
            <a:endParaRPr lang="en-GB" altLang="en-US" sz="2200" dirty="0" smtClean="0"/>
          </a:p>
        </p:txBody>
      </p:sp>
    </p:spTree>
    <p:extLst>
      <p:ext uri="{BB962C8B-B14F-4D97-AF65-F5344CB8AC3E}">
        <p14:creationId xmlns:p14="http://schemas.microsoft.com/office/powerpoint/2010/main" val="3819935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mtClean="0"/>
              <a:t>Religion and Spartan Synoikismos</a:t>
            </a:r>
          </a:p>
        </p:txBody>
      </p:sp>
      <p:sp>
        <p:nvSpPr>
          <p:cNvPr id="34819" name="Rectangle 3"/>
          <p:cNvSpPr>
            <a:spLocks noGrp="1" noChangeArrowheads="1"/>
          </p:cNvSpPr>
          <p:nvPr>
            <p:ph sz="quarter" idx="1"/>
          </p:nvPr>
        </p:nvSpPr>
        <p:spPr/>
        <p:txBody>
          <a:bodyPr/>
          <a:lstStyle/>
          <a:p>
            <a:pPr eaLnBrk="1" hangingPunct="1"/>
            <a:r>
              <a:rPr lang="en-GB" altLang="en-US" smtClean="0"/>
              <a:t>The best example of how the synoikismos of Sparta was never truly completed comes from religion.</a:t>
            </a:r>
          </a:p>
          <a:p>
            <a:pPr eaLnBrk="1" hangingPunct="1"/>
            <a:r>
              <a:rPr lang="en-GB" altLang="en-US" smtClean="0"/>
              <a:t>It appears that the 4 obai and Amyklai did not fully share the same religious festivals and cult centres.</a:t>
            </a:r>
          </a:p>
        </p:txBody>
      </p:sp>
    </p:spTree>
    <p:extLst>
      <p:ext uri="{BB962C8B-B14F-4D97-AF65-F5344CB8AC3E}">
        <p14:creationId xmlns:p14="http://schemas.microsoft.com/office/powerpoint/2010/main" val="904166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smtClean="0"/>
              <a:t>The 4 Obai and Artemis Orthia</a:t>
            </a:r>
          </a:p>
        </p:txBody>
      </p:sp>
      <p:pic>
        <p:nvPicPr>
          <p:cNvPr id="35843" name="Picture 5" descr="ArtemisOrthiaTheat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1412875"/>
            <a:ext cx="4733925" cy="302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 Box 6"/>
          <p:cNvSpPr txBox="1">
            <a:spLocks noChangeArrowheads="1"/>
          </p:cNvSpPr>
          <p:nvPr/>
        </p:nvSpPr>
        <p:spPr bwMode="auto">
          <a:xfrm>
            <a:off x="5200650" y="1358900"/>
            <a:ext cx="3760788" cy="191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a:t>It appears that the 4 obai </a:t>
            </a:r>
          </a:p>
          <a:p>
            <a:pPr eaLnBrk="1" hangingPunct="1"/>
            <a:r>
              <a:rPr lang="en-GB" altLang="en-US" sz="2400"/>
              <a:t>(Limnai, Pitane, Mesoa, </a:t>
            </a:r>
          </a:p>
          <a:p>
            <a:pPr eaLnBrk="1" hangingPunct="1"/>
            <a:r>
              <a:rPr lang="en-GB" altLang="en-US" sz="2400"/>
              <a:t>Kynosoura)</a:t>
            </a:r>
          </a:p>
          <a:p>
            <a:pPr eaLnBrk="1" hangingPunct="1"/>
            <a:r>
              <a:rPr lang="en-GB" altLang="en-US" sz="2400"/>
              <a:t>Shared the cult centre and</a:t>
            </a:r>
          </a:p>
          <a:p>
            <a:pPr eaLnBrk="1" hangingPunct="1"/>
            <a:r>
              <a:rPr lang="en-GB" altLang="en-US" sz="2400"/>
              <a:t>Festivals of Artemis Orthia</a:t>
            </a:r>
          </a:p>
        </p:txBody>
      </p:sp>
      <p:pic>
        <p:nvPicPr>
          <p:cNvPr id="35845" name="Picture 7" descr="Sparta%20-%20Stadtplan%2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1500" y="3429000"/>
            <a:ext cx="3097213" cy="309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6" name="Oval 8"/>
          <p:cNvSpPr>
            <a:spLocks noChangeArrowheads="1"/>
          </p:cNvSpPr>
          <p:nvPr/>
        </p:nvSpPr>
        <p:spPr bwMode="auto">
          <a:xfrm>
            <a:off x="7885113" y="4292600"/>
            <a:ext cx="503237" cy="482600"/>
          </a:xfrm>
          <a:prstGeom prst="ellipse">
            <a:avLst/>
          </a:pr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35847" name="Text Box 9"/>
          <p:cNvSpPr txBox="1">
            <a:spLocks noChangeArrowheads="1"/>
          </p:cNvSpPr>
          <p:nvPr/>
        </p:nvSpPr>
        <p:spPr bwMode="auto">
          <a:xfrm>
            <a:off x="2967038" y="4673600"/>
            <a:ext cx="2733675" cy="37623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a:t>Temple of Artemis Orthia</a:t>
            </a:r>
          </a:p>
        </p:txBody>
      </p:sp>
      <p:sp>
        <p:nvSpPr>
          <p:cNvPr id="35848" name="Line 10"/>
          <p:cNvSpPr>
            <a:spLocks noChangeShapeType="1"/>
          </p:cNvSpPr>
          <p:nvPr/>
        </p:nvSpPr>
        <p:spPr bwMode="auto">
          <a:xfrm flipV="1">
            <a:off x="5724525" y="4581525"/>
            <a:ext cx="2160588" cy="215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35849" name="Picture 12" descr="w0607gal_0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50" y="4652963"/>
            <a:ext cx="1384300" cy="1954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4723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smtClean="0"/>
              <a:t>Amyklai and Apollo</a:t>
            </a:r>
          </a:p>
        </p:txBody>
      </p:sp>
      <p:sp>
        <p:nvSpPr>
          <p:cNvPr id="36867" name="Rectangle 6"/>
          <p:cNvSpPr>
            <a:spLocks noGrp="1" noChangeArrowheads="1"/>
          </p:cNvSpPr>
          <p:nvPr>
            <p:ph sz="quarter" idx="1"/>
          </p:nvPr>
        </p:nvSpPr>
        <p:spPr>
          <a:xfrm>
            <a:off x="457200" y="1600200"/>
            <a:ext cx="5554663" cy="4525963"/>
          </a:xfrm>
        </p:spPr>
        <p:txBody>
          <a:bodyPr/>
          <a:lstStyle/>
          <a:p>
            <a:pPr eaLnBrk="1" hangingPunct="1"/>
            <a:r>
              <a:rPr lang="en-GB" altLang="en-US" smtClean="0"/>
              <a:t>Amyklai continued with the cult of Apollo Amyklaios or Apollo Hyakinthios, which is a continuation of the Bronze Age cult at the same site.</a:t>
            </a:r>
          </a:p>
        </p:txBody>
      </p:sp>
      <p:pic>
        <p:nvPicPr>
          <p:cNvPr id="36868" name="Picture 5" descr="apollo_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2225" y="1268413"/>
            <a:ext cx="251460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69048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The beginning of the 6</a:t>
            </a:r>
            <a:r>
              <a:rPr lang="en-GB" altLang="en-US" baseline="30000" smtClean="0"/>
              <a:t>th</a:t>
            </a:r>
            <a:r>
              <a:rPr lang="en-GB" altLang="en-US" smtClean="0"/>
              <a:t> century </a:t>
            </a:r>
          </a:p>
        </p:txBody>
      </p:sp>
      <p:sp>
        <p:nvSpPr>
          <p:cNvPr id="19459" name="Rectangle 3"/>
          <p:cNvSpPr>
            <a:spLocks noGrp="1" noChangeArrowheads="1"/>
          </p:cNvSpPr>
          <p:nvPr>
            <p:ph sz="quarter" idx="1"/>
          </p:nvPr>
        </p:nvSpPr>
        <p:spPr/>
        <p:txBody>
          <a:bodyPr>
            <a:normAutofit fontScale="92500" lnSpcReduction="10000"/>
          </a:bodyPr>
          <a:lstStyle/>
          <a:p>
            <a:pPr eaLnBrk="1" hangingPunct="1"/>
            <a:r>
              <a:rPr lang="en-GB" altLang="en-US" sz="2400" dirty="0" smtClean="0"/>
              <a:t>The first half of the 6</a:t>
            </a:r>
            <a:r>
              <a:rPr lang="en-GB" altLang="en-US" sz="2400" baseline="30000" dirty="0" smtClean="0"/>
              <a:t>th</a:t>
            </a:r>
            <a:r>
              <a:rPr lang="en-GB" altLang="en-US" sz="2400" dirty="0" smtClean="0"/>
              <a:t> century was a time of almost constant campaigning. </a:t>
            </a:r>
          </a:p>
          <a:p>
            <a:pPr eaLnBrk="1" hangingPunct="1"/>
            <a:r>
              <a:rPr lang="en-GB" altLang="en-US" sz="2400" dirty="0" smtClean="0"/>
              <a:t>Sparta suffered some defeats mainly at the hand of the </a:t>
            </a:r>
            <a:r>
              <a:rPr lang="en-GB" altLang="en-US" sz="2400" dirty="0" err="1" smtClean="0"/>
              <a:t>Tegeans</a:t>
            </a:r>
            <a:r>
              <a:rPr lang="en-GB" altLang="en-US" sz="2400" dirty="0" smtClean="0"/>
              <a:t>. </a:t>
            </a:r>
          </a:p>
          <a:p>
            <a:pPr eaLnBrk="1" hangingPunct="1"/>
            <a:r>
              <a:rPr lang="en-GB" altLang="en-US" sz="2400" dirty="0" smtClean="0"/>
              <a:t>“In </a:t>
            </a:r>
            <a:r>
              <a:rPr lang="en-GB" altLang="en-US" sz="2400" dirty="0" smtClean="0"/>
              <a:t>consequence they soon ceased to be satisfied to stay quiet; and, regarding the Arcadians as very much their inferiors, they sent to consult the oracle about conquering the whole of Arcadia. The Pythoness thus answered them: </a:t>
            </a:r>
            <a:br>
              <a:rPr lang="en-GB" altLang="en-US" sz="2400" dirty="0" smtClean="0"/>
            </a:br>
            <a:r>
              <a:rPr lang="en-GB" altLang="en-US" sz="2400" dirty="0" err="1" smtClean="0"/>
              <a:t>Cravest</a:t>
            </a:r>
            <a:r>
              <a:rPr lang="en-GB" altLang="en-US" sz="2400" dirty="0" smtClean="0"/>
              <a:t> thou Arcady? Bold is thy craving. I shall not content it. </a:t>
            </a:r>
            <a:br>
              <a:rPr lang="en-GB" altLang="en-US" sz="2400" dirty="0" smtClean="0"/>
            </a:br>
            <a:r>
              <a:rPr lang="en-GB" altLang="en-US" sz="2400" dirty="0" smtClean="0"/>
              <a:t>Many the men that in Arcady dwell, whose food is the acorn- </a:t>
            </a:r>
            <a:br>
              <a:rPr lang="en-GB" altLang="en-US" sz="2400" dirty="0" smtClean="0"/>
            </a:br>
            <a:r>
              <a:rPr lang="en-GB" altLang="en-US" sz="2400" dirty="0" smtClean="0"/>
              <a:t>They will never allow thee. It is not I that am niggard. </a:t>
            </a:r>
            <a:br>
              <a:rPr lang="en-GB" altLang="en-US" sz="2400" dirty="0" smtClean="0"/>
            </a:br>
            <a:r>
              <a:rPr lang="en-GB" altLang="en-US" sz="2400" dirty="0" smtClean="0"/>
              <a:t>I will give thee to dance in </a:t>
            </a:r>
            <a:r>
              <a:rPr lang="en-GB" altLang="en-US" sz="2400" dirty="0" err="1" smtClean="0"/>
              <a:t>Tegea</a:t>
            </a:r>
            <a:r>
              <a:rPr lang="en-GB" altLang="en-US" sz="2400" dirty="0" smtClean="0"/>
              <a:t>, with noisy foot-fall, </a:t>
            </a:r>
            <a:br>
              <a:rPr lang="en-GB" altLang="en-US" sz="2400" dirty="0" smtClean="0"/>
            </a:br>
            <a:r>
              <a:rPr lang="en-GB" altLang="en-US" sz="2400" dirty="0" smtClean="0"/>
              <a:t>And with the measuring line mete out the glorious </a:t>
            </a:r>
            <a:r>
              <a:rPr lang="en-GB" altLang="en-US" sz="2400" dirty="0" smtClean="0"/>
              <a:t>campaign.” </a:t>
            </a:r>
            <a:r>
              <a:rPr lang="en-GB" altLang="en-US" sz="2400" dirty="0" err="1" smtClean="0"/>
              <a:t>Herodotos</a:t>
            </a:r>
            <a:r>
              <a:rPr lang="en-GB" altLang="en-US" sz="2400" dirty="0" smtClean="0"/>
              <a:t> </a:t>
            </a:r>
            <a:r>
              <a:rPr lang="en-GB" altLang="en-US" sz="2400" dirty="0" smtClean="0"/>
              <a:t>1.66</a:t>
            </a:r>
          </a:p>
        </p:txBody>
      </p:sp>
    </p:spTree>
    <p:extLst>
      <p:ext uri="{BB962C8B-B14F-4D97-AF65-F5344CB8AC3E}">
        <p14:creationId xmlns:p14="http://schemas.microsoft.com/office/powerpoint/2010/main" val="3058005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Propaganda and Power</a:t>
            </a:r>
          </a:p>
        </p:txBody>
      </p:sp>
      <p:sp>
        <p:nvSpPr>
          <p:cNvPr id="20483" name="Rectangle 3"/>
          <p:cNvSpPr>
            <a:spLocks noGrp="1" noChangeArrowheads="1"/>
          </p:cNvSpPr>
          <p:nvPr>
            <p:ph sz="quarter" idx="1"/>
          </p:nvPr>
        </p:nvSpPr>
        <p:spPr/>
        <p:txBody>
          <a:bodyPr>
            <a:normAutofit fontScale="92500"/>
          </a:bodyPr>
          <a:lstStyle/>
          <a:p>
            <a:pPr eaLnBrk="1" hangingPunct="1">
              <a:lnSpc>
                <a:spcPct val="90000"/>
              </a:lnSpc>
            </a:pPr>
            <a:r>
              <a:rPr lang="en-GB" altLang="en-US" sz="2400" smtClean="0"/>
              <a:t>Sparta scored an important propaganda point in the second quarter of the 6</a:t>
            </a:r>
            <a:r>
              <a:rPr lang="en-GB" altLang="en-US" sz="2400" baseline="30000" smtClean="0"/>
              <a:t>th</a:t>
            </a:r>
            <a:r>
              <a:rPr lang="en-GB" altLang="en-US" sz="2400" smtClean="0"/>
              <a:t> century in recovering the “bones of Orestes” and subsequently the moral high ground in the their conflict with Tegea. </a:t>
            </a:r>
          </a:p>
          <a:p>
            <a:pPr eaLnBrk="1" hangingPunct="1">
              <a:lnSpc>
                <a:spcPct val="90000"/>
              </a:lnSpc>
            </a:pPr>
            <a:r>
              <a:rPr lang="en-GB" altLang="en-US" sz="2400" smtClean="0"/>
              <a:t>The Tegean and, consequently, the other Arkadian resistance was broken and by the middle of the century Tegea was a Spartan ally.</a:t>
            </a:r>
          </a:p>
          <a:p>
            <a:pPr eaLnBrk="1" hangingPunct="1">
              <a:lnSpc>
                <a:spcPct val="90000"/>
              </a:lnSpc>
            </a:pPr>
            <a:r>
              <a:rPr lang="en-GB" altLang="en-US" sz="2400" smtClean="0"/>
              <a:t>Throughout the whole of this early contest with the Tegeans, the Lacedaemonians met with nothing but defeats; but in the time of Croesus, under the kings Anaxandrides and Aristo, fortune had turned in their favour, in the manner which I will now relate. Having been worsted in every engagement by their enemy, they sent to Delphi, and inquired of the oracle what god they must propitiate to prevail in the war against the Tegeans. The answer of the Pythoness was that before they could prevail, they must remove to Sparta the bones of Orestes, the son of Agamemnon Herodotos 1.67</a:t>
            </a:r>
          </a:p>
        </p:txBody>
      </p:sp>
    </p:spTree>
    <p:extLst>
      <p:ext uri="{BB962C8B-B14F-4D97-AF65-F5344CB8AC3E}">
        <p14:creationId xmlns:p14="http://schemas.microsoft.com/office/powerpoint/2010/main" val="145856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999</Words>
  <Application>Microsoft Office PowerPoint</Application>
  <PresentationFormat>On-screen Show (4:3)</PresentationFormat>
  <Paragraphs>72</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Sparta</vt:lpstr>
      <vt:lpstr>Urbanisation and the Polis</vt:lpstr>
      <vt:lpstr>Urbanisation</vt:lpstr>
      <vt:lpstr>Urbanisation</vt:lpstr>
      <vt:lpstr>Spartan Urbanisation</vt:lpstr>
      <vt:lpstr>The View of Sparta the City</vt:lpstr>
      <vt:lpstr>Spartan Urbanisation</vt:lpstr>
      <vt:lpstr>Synoikismos</vt:lpstr>
      <vt:lpstr>The Spartan Villages</vt:lpstr>
      <vt:lpstr>The 4 Obai</vt:lpstr>
      <vt:lpstr>The 4 obai and Amyklai</vt:lpstr>
      <vt:lpstr>A difficult Spartan Synoikismos</vt:lpstr>
      <vt:lpstr>The Synoikismos of Amyklai</vt:lpstr>
      <vt:lpstr>The Synoikismos of Amyklai</vt:lpstr>
      <vt:lpstr>Amyklai and the Minyans</vt:lpstr>
      <vt:lpstr>Religion and Spartan Synoikismos</vt:lpstr>
      <vt:lpstr>The 4 Obai and Artemis Orthia</vt:lpstr>
      <vt:lpstr>Amyklai and Apollo</vt:lpstr>
      <vt:lpstr>The beginning of the 6th century </vt:lpstr>
      <vt:lpstr>Propaganda and Power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dc:title>
  <dc:creator>Administrator</dc:creator>
  <cp:lastModifiedBy>Administrator</cp:lastModifiedBy>
  <cp:revision>3</cp:revision>
  <dcterms:created xsi:type="dcterms:W3CDTF">2016-06-17T12:41:15Z</dcterms:created>
  <dcterms:modified xsi:type="dcterms:W3CDTF">2016-06-17T12:42:23Z</dcterms:modified>
</cp:coreProperties>
</file>