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 id="2147483727" r:id="rId2"/>
    <p:sldMasterId id="2147483739" r:id="rId3"/>
  </p:sldMasterIdLst>
  <p:notesMasterIdLst>
    <p:notesMasterId r:id="rId18"/>
  </p:notesMasterIdLst>
  <p:sldIdLst>
    <p:sldId id="256" r:id="rId4"/>
    <p:sldId id="257" r:id="rId5"/>
    <p:sldId id="259" r:id="rId6"/>
    <p:sldId id="260" r:id="rId7"/>
    <p:sldId id="261" r:id="rId8"/>
    <p:sldId id="262" r:id="rId9"/>
    <p:sldId id="270" r:id="rId10"/>
    <p:sldId id="263" r:id="rId11"/>
    <p:sldId id="271" r:id="rId12"/>
    <p:sldId id="272" r:id="rId13"/>
    <p:sldId id="264" r:id="rId14"/>
    <p:sldId id="265" r:id="rId15"/>
    <p:sldId id="266" r:id="rId16"/>
    <p:sldId id="455"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2"/>
    <p:restoredTop sz="90722" autoAdjust="0"/>
  </p:normalViewPr>
  <p:slideViewPr>
    <p:cSldViewPr snapToGrid="0">
      <p:cViewPr varScale="1">
        <p:scale>
          <a:sx n="58" d="100"/>
          <a:sy n="58" d="100"/>
        </p:scale>
        <p:origin x="119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theme" Target="theme/theme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48E87E-C7D1-45D0-8E33-FECD5406213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DE51F8C-37A5-4ABE-AD52-63C05F76C05A}">
      <dgm:prSet/>
      <dgm:spPr/>
      <dgm:t>
        <a:bodyPr/>
        <a:lstStyle/>
        <a:p>
          <a:r>
            <a:rPr lang="en-GB" b="0" i="0" baseline="0"/>
            <a:t>Introduction</a:t>
          </a:r>
          <a:endParaRPr lang="en-US"/>
        </a:p>
      </dgm:t>
    </dgm:pt>
    <dgm:pt modelId="{AFDA1DA2-8C58-4B5B-82E1-1A0206DF77E5}" type="parTrans" cxnId="{1FFEF744-326A-43D1-9790-6718405634F2}">
      <dgm:prSet/>
      <dgm:spPr/>
      <dgm:t>
        <a:bodyPr/>
        <a:lstStyle/>
        <a:p>
          <a:endParaRPr lang="en-US"/>
        </a:p>
      </dgm:t>
    </dgm:pt>
    <dgm:pt modelId="{262B1FD3-4102-4349-ADB6-E30C1A4323BC}" type="sibTrans" cxnId="{1FFEF744-326A-43D1-9790-6718405634F2}">
      <dgm:prSet/>
      <dgm:spPr/>
      <dgm:t>
        <a:bodyPr/>
        <a:lstStyle/>
        <a:p>
          <a:endParaRPr lang="en-US"/>
        </a:p>
      </dgm:t>
    </dgm:pt>
    <dgm:pt modelId="{1E5C2096-6D5E-49E2-BA12-F2DD3CFC549E}">
      <dgm:prSet/>
      <dgm:spPr/>
      <dgm:t>
        <a:bodyPr/>
        <a:lstStyle/>
        <a:p>
          <a:r>
            <a:rPr lang="en-GB" b="0" i="0" baseline="0" dirty="0"/>
            <a:t>Importance of the Theme in the Hospitality Sector</a:t>
          </a:r>
          <a:endParaRPr lang="en-US" dirty="0"/>
        </a:p>
      </dgm:t>
    </dgm:pt>
    <dgm:pt modelId="{2B0EC5DB-0297-42A8-A55B-86CA983497AC}" type="parTrans" cxnId="{D880CE1D-5BAA-4C7E-9A3D-21368B9C8005}">
      <dgm:prSet/>
      <dgm:spPr/>
      <dgm:t>
        <a:bodyPr/>
        <a:lstStyle/>
        <a:p>
          <a:endParaRPr lang="en-US"/>
        </a:p>
      </dgm:t>
    </dgm:pt>
    <dgm:pt modelId="{1F88A1C8-836E-4E8C-ACD1-DBA9B6DE91EF}" type="sibTrans" cxnId="{D880CE1D-5BAA-4C7E-9A3D-21368B9C8005}">
      <dgm:prSet/>
      <dgm:spPr/>
      <dgm:t>
        <a:bodyPr/>
        <a:lstStyle/>
        <a:p>
          <a:endParaRPr lang="en-US"/>
        </a:p>
      </dgm:t>
    </dgm:pt>
    <dgm:pt modelId="{6B9FCB04-B367-4D16-B245-CC1305C58971}">
      <dgm:prSet/>
      <dgm:spPr/>
      <dgm:t>
        <a:bodyPr/>
        <a:lstStyle/>
        <a:p>
          <a:r>
            <a:rPr lang="en-GB" b="0" i="0" baseline="0"/>
            <a:t>Background Details of the Company</a:t>
          </a:r>
          <a:endParaRPr lang="en-US"/>
        </a:p>
      </dgm:t>
    </dgm:pt>
    <dgm:pt modelId="{6EE385C3-95C0-4385-856E-D9EC6E2E2E64}" type="parTrans" cxnId="{18977B97-A4D9-4CD6-8601-B3D2A911443F}">
      <dgm:prSet/>
      <dgm:spPr/>
      <dgm:t>
        <a:bodyPr/>
        <a:lstStyle/>
        <a:p>
          <a:endParaRPr lang="en-US"/>
        </a:p>
      </dgm:t>
    </dgm:pt>
    <dgm:pt modelId="{8BBECB7C-2A1A-4A78-96E1-67A1CA660C51}" type="sibTrans" cxnId="{18977B97-A4D9-4CD6-8601-B3D2A911443F}">
      <dgm:prSet/>
      <dgm:spPr/>
      <dgm:t>
        <a:bodyPr/>
        <a:lstStyle/>
        <a:p>
          <a:endParaRPr lang="en-US"/>
        </a:p>
      </dgm:t>
    </dgm:pt>
    <dgm:pt modelId="{556E0192-A961-4C7E-AFD8-46612255AA69}">
      <dgm:prSet/>
      <dgm:spPr/>
      <dgm:t>
        <a:bodyPr/>
        <a:lstStyle/>
        <a:p>
          <a:r>
            <a:rPr lang="en-GB" b="0" i="0" baseline="0"/>
            <a:t>Literature Overview</a:t>
          </a:r>
          <a:endParaRPr lang="en-US"/>
        </a:p>
      </dgm:t>
    </dgm:pt>
    <dgm:pt modelId="{68B41788-399A-49C9-91E9-EA3E92BEB593}" type="parTrans" cxnId="{DC905F04-5E76-4BD2-AA8E-820F872EBED3}">
      <dgm:prSet/>
      <dgm:spPr/>
      <dgm:t>
        <a:bodyPr/>
        <a:lstStyle/>
        <a:p>
          <a:endParaRPr lang="en-US"/>
        </a:p>
      </dgm:t>
    </dgm:pt>
    <dgm:pt modelId="{C386000C-DD1C-4AC4-BAD5-D0F303F0F18F}" type="sibTrans" cxnId="{DC905F04-5E76-4BD2-AA8E-820F872EBED3}">
      <dgm:prSet/>
      <dgm:spPr/>
      <dgm:t>
        <a:bodyPr/>
        <a:lstStyle/>
        <a:p>
          <a:endParaRPr lang="en-US"/>
        </a:p>
      </dgm:t>
    </dgm:pt>
    <dgm:pt modelId="{C5B0AA27-9EEE-47A4-8978-8574E87E7144}">
      <dgm:prSet/>
      <dgm:spPr/>
      <dgm:t>
        <a:bodyPr/>
        <a:lstStyle/>
        <a:p>
          <a:r>
            <a:rPr lang="en-GB" b="0" i="0" baseline="0"/>
            <a:t>Application to the Hotel and Hospitality Sector</a:t>
          </a:r>
          <a:endParaRPr lang="en-US"/>
        </a:p>
      </dgm:t>
    </dgm:pt>
    <dgm:pt modelId="{E5F34293-AF92-4FE4-9FDE-4AF7E9A33A55}" type="parTrans" cxnId="{C50DED17-EE23-43F6-94AE-D86AABECC361}">
      <dgm:prSet/>
      <dgm:spPr/>
      <dgm:t>
        <a:bodyPr/>
        <a:lstStyle/>
        <a:p>
          <a:endParaRPr lang="en-US"/>
        </a:p>
      </dgm:t>
    </dgm:pt>
    <dgm:pt modelId="{B129CF4A-F655-4C39-8CB5-53E7E369DC9E}" type="sibTrans" cxnId="{C50DED17-EE23-43F6-94AE-D86AABECC361}">
      <dgm:prSet/>
      <dgm:spPr/>
      <dgm:t>
        <a:bodyPr/>
        <a:lstStyle/>
        <a:p>
          <a:endParaRPr lang="en-US"/>
        </a:p>
      </dgm:t>
    </dgm:pt>
    <dgm:pt modelId="{9EC3955F-C412-4C54-91A5-41900BFE29A1}">
      <dgm:prSet/>
      <dgm:spPr/>
      <dgm:t>
        <a:bodyPr/>
        <a:lstStyle/>
        <a:p>
          <a:r>
            <a:rPr lang="en-GB" b="0" i="0" baseline="0"/>
            <a:t>Evaluate Future Policy and Management Options</a:t>
          </a:r>
          <a:endParaRPr lang="en-US"/>
        </a:p>
      </dgm:t>
    </dgm:pt>
    <dgm:pt modelId="{B8ED8F23-7ED3-4B61-B452-FEDB3A06FB68}" type="parTrans" cxnId="{C8BDF6DA-1184-4D42-A4D9-AE02D4E89987}">
      <dgm:prSet/>
      <dgm:spPr/>
      <dgm:t>
        <a:bodyPr/>
        <a:lstStyle/>
        <a:p>
          <a:endParaRPr lang="en-US"/>
        </a:p>
      </dgm:t>
    </dgm:pt>
    <dgm:pt modelId="{2D9E8268-7B25-4EAA-8143-7EB745E9DC7F}" type="sibTrans" cxnId="{C8BDF6DA-1184-4D42-A4D9-AE02D4E89987}">
      <dgm:prSet/>
      <dgm:spPr/>
      <dgm:t>
        <a:bodyPr/>
        <a:lstStyle/>
        <a:p>
          <a:endParaRPr lang="en-US"/>
        </a:p>
      </dgm:t>
    </dgm:pt>
    <dgm:pt modelId="{FDA39E68-4562-4E70-918A-163B7AFF49C4}">
      <dgm:prSet/>
      <dgm:spPr/>
      <dgm:t>
        <a:bodyPr/>
        <a:lstStyle/>
        <a:p>
          <a:r>
            <a:rPr lang="en-GB" b="0" i="0" baseline="0" dirty="0"/>
            <a:t>Conclusion</a:t>
          </a:r>
          <a:endParaRPr lang="en-US" dirty="0"/>
        </a:p>
      </dgm:t>
    </dgm:pt>
    <dgm:pt modelId="{E43BDEA4-040D-4285-B9A2-9A322B5034DD}" type="parTrans" cxnId="{501DDCF5-A5F0-4B72-97DF-40CFFB09D068}">
      <dgm:prSet/>
      <dgm:spPr/>
      <dgm:t>
        <a:bodyPr/>
        <a:lstStyle/>
        <a:p>
          <a:endParaRPr lang="en-US"/>
        </a:p>
      </dgm:t>
    </dgm:pt>
    <dgm:pt modelId="{8587807E-10D7-418F-9D1B-09E83DF8B945}" type="sibTrans" cxnId="{501DDCF5-A5F0-4B72-97DF-40CFFB09D068}">
      <dgm:prSet/>
      <dgm:spPr/>
      <dgm:t>
        <a:bodyPr/>
        <a:lstStyle/>
        <a:p>
          <a:endParaRPr lang="en-US"/>
        </a:p>
      </dgm:t>
    </dgm:pt>
    <dgm:pt modelId="{6386E617-4712-4815-898F-4ACBDBDEED1C}">
      <dgm:prSet/>
      <dgm:spPr/>
      <dgm:t>
        <a:bodyPr/>
        <a:lstStyle/>
        <a:p>
          <a:r>
            <a:rPr lang="en-GB" b="0" i="0" baseline="0"/>
            <a:t>References</a:t>
          </a:r>
          <a:endParaRPr lang="en-US"/>
        </a:p>
      </dgm:t>
    </dgm:pt>
    <dgm:pt modelId="{AF25F331-9AC6-4466-8095-F040B82E1BD7}" type="parTrans" cxnId="{4CD05DBE-9993-4A42-B64A-BFE3CD63E43F}">
      <dgm:prSet/>
      <dgm:spPr/>
      <dgm:t>
        <a:bodyPr/>
        <a:lstStyle/>
        <a:p>
          <a:endParaRPr lang="en-US"/>
        </a:p>
      </dgm:t>
    </dgm:pt>
    <dgm:pt modelId="{401BD1C3-81B0-467C-B7ED-7DB0A0F0667A}" type="sibTrans" cxnId="{4CD05DBE-9993-4A42-B64A-BFE3CD63E43F}">
      <dgm:prSet/>
      <dgm:spPr/>
      <dgm:t>
        <a:bodyPr/>
        <a:lstStyle/>
        <a:p>
          <a:endParaRPr lang="en-US"/>
        </a:p>
      </dgm:t>
    </dgm:pt>
    <dgm:pt modelId="{8AAF4DFB-C346-5247-9C5A-3DF1500F503A}" type="pres">
      <dgm:prSet presAssocID="{D648E87E-C7D1-45D0-8E33-FECD5406213D}" presName="diagram" presStyleCnt="0">
        <dgm:presLayoutVars>
          <dgm:dir/>
          <dgm:resizeHandles val="exact"/>
        </dgm:presLayoutVars>
      </dgm:prSet>
      <dgm:spPr/>
    </dgm:pt>
    <dgm:pt modelId="{73C42A7B-27C6-4A41-A5A0-4486B34B33B6}" type="pres">
      <dgm:prSet presAssocID="{CDE51F8C-37A5-4ABE-AD52-63C05F76C05A}" presName="node" presStyleLbl="node1" presStyleIdx="0" presStyleCnt="8">
        <dgm:presLayoutVars>
          <dgm:bulletEnabled val="1"/>
        </dgm:presLayoutVars>
      </dgm:prSet>
      <dgm:spPr/>
    </dgm:pt>
    <dgm:pt modelId="{735826C9-F6CB-D249-8068-70AA5EF6595E}" type="pres">
      <dgm:prSet presAssocID="{262B1FD3-4102-4349-ADB6-E30C1A4323BC}" presName="sibTrans" presStyleCnt="0"/>
      <dgm:spPr/>
    </dgm:pt>
    <dgm:pt modelId="{15E7E0AF-5B4B-8446-BB13-8C80EA9B3BBF}" type="pres">
      <dgm:prSet presAssocID="{1E5C2096-6D5E-49E2-BA12-F2DD3CFC549E}" presName="node" presStyleLbl="node1" presStyleIdx="1" presStyleCnt="8">
        <dgm:presLayoutVars>
          <dgm:bulletEnabled val="1"/>
        </dgm:presLayoutVars>
      </dgm:prSet>
      <dgm:spPr/>
    </dgm:pt>
    <dgm:pt modelId="{79896374-9586-9946-994B-A20490DFB5C8}" type="pres">
      <dgm:prSet presAssocID="{1F88A1C8-836E-4E8C-ACD1-DBA9B6DE91EF}" presName="sibTrans" presStyleCnt="0"/>
      <dgm:spPr/>
    </dgm:pt>
    <dgm:pt modelId="{E0F4EFBC-BE67-4848-8D2C-E68D22FD7A21}" type="pres">
      <dgm:prSet presAssocID="{6B9FCB04-B367-4D16-B245-CC1305C58971}" presName="node" presStyleLbl="node1" presStyleIdx="2" presStyleCnt="8">
        <dgm:presLayoutVars>
          <dgm:bulletEnabled val="1"/>
        </dgm:presLayoutVars>
      </dgm:prSet>
      <dgm:spPr/>
    </dgm:pt>
    <dgm:pt modelId="{3BCE6F00-0A31-9948-833C-358AF1D8D86E}" type="pres">
      <dgm:prSet presAssocID="{8BBECB7C-2A1A-4A78-96E1-67A1CA660C51}" presName="sibTrans" presStyleCnt="0"/>
      <dgm:spPr/>
    </dgm:pt>
    <dgm:pt modelId="{080065FA-9B91-774E-97C4-BE53C94C68B5}" type="pres">
      <dgm:prSet presAssocID="{556E0192-A961-4C7E-AFD8-46612255AA69}" presName="node" presStyleLbl="node1" presStyleIdx="3" presStyleCnt="8">
        <dgm:presLayoutVars>
          <dgm:bulletEnabled val="1"/>
        </dgm:presLayoutVars>
      </dgm:prSet>
      <dgm:spPr/>
    </dgm:pt>
    <dgm:pt modelId="{93058B18-98D1-AD48-8722-6CC300F4E84A}" type="pres">
      <dgm:prSet presAssocID="{C386000C-DD1C-4AC4-BAD5-D0F303F0F18F}" presName="sibTrans" presStyleCnt="0"/>
      <dgm:spPr/>
    </dgm:pt>
    <dgm:pt modelId="{F3519BD4-7CE2-A944-9417-051B350963FF}" type="pres">
      <dgm:prSet presAssocID="{C5B0AA27-9EEE-47A4-8978-8574E87E7144}" presName="node" presStyleLbl="node1" presStyleIdx="4" presStyleCnt="8">
        <dgm:presLayoutVars>
          <dgm:bulletEnabled val="1"/>
        </dgm:presLayoutVars>
      </dgm:prSet>
      <dgm:spPr/>
    </dgm:pt>
    <dgm:pt modelId="{D1C32EAC-7DDE-B644-A4AA-CD8AF8E01BE5}" type="pres">
      <dgm:prSet presAssocID="{B129CF4A-F655-4C39-8CB5-53E7E369DC9E}" presName="sibTrans" presStyleCnt="0"/>
      <dgm:spPr/>
    </dgm:pt>
    <dgm:pt modelId="{841EB18F-516E-DE4D-A844-6EA395205096}" type="pres">
      <dgm:prSet presAssocID="{9EC3955F-C412-4C54-91A5-41900BFE29A1}" presName="node" presStyleLbl="node1" presStyleIdx="5" presStyleCnt="8">
        <dgm:presLayoutVars>
          <dgm:bulletEnabled val="1"/>
        </dgm:presLayoutVars>
      </dgm:prSet>
      <dgm:spPr/>
    </dgm:pt>
    <dgm:pt modelId="{2922949A-9414-5F48-A59B-5892D618EA8D}" type="pres">
      <dgm:prSet presAssocID="{2D9E8268-7B25-4EAA-8143-7EB745E9DC7F}" presName="sibTrans" presStyleCnt="0"/>
      <dgm:spPr/>
    </dgm:pt>
    <dgm:pt modelId="{02C69AD3-C460-A841-806A-872DB2406738}" type="pres">
      <dgm:prSet presAssocID="{FDA39E68-4562-4E70-918A-163B7AFF49C4}" presName="node" presStyleLbl="node1" presStyleIdx="6" presStyleCnt="8">
        <dgm:presLayoutVars>
          <dgm:bulletEnabled val="1"/>
        </dgm:presLayoutVars>
      </dgm:prSet>
      <dgm:spPr/>
    </dgm:pt>
    <dgm:pt modelId="{F538EC58-8788-9B46-955D-EC2151F1C566}" type="pres">
      <dgm:prSet presAssocID="{8587807E-10D7-418F-9D1B-09E83DF8B945}" presName="sibTrans" presStyleCnt="0"/>
      <dgm:spPr/>
    </dgm:pt>
    <dgm:pt modelId="{24BAEB86-77F7-1C4B-B244-D5D0A1314CB0}" type="pres">
      <dgm:prSet presAssocID="{6386E617-4712-4815-898F-4ACBDBDEED1C}" presName="node" presStyleLbl="node1" presStyleIdx="7" presStyleCnt="8">
        <dgm:presLayoutVars>
          <dgm:bulletEnabled val="1"/>
        </dgm:presLayoutVars>
      </dgm:prSet>
      <dgm:spPr/>
    </dgm:pt>
  </dgm:ptLst>
  <dgm:cxnLst>
    <dgm:cxn modelId="{DC905F04-5E76-4BD2-AA8E-820F872EBED3}" srcId="{D648E87E-C7D1-45D0-8E33-FECD5406213D}" destId="{556E0192-A961-4C7E-AFD8-46612255AA69}" srcOrd="3" destOrd="0" parTransId="{68B41788-399A-49C9-91E9-EA3E92BEB593}" sibTransId="{C386000C-DD1C-4AC4-BAD5-D0F303F0F18F}"/>
    <dgm:cxn modelId="{6338400A-C69A-9F47-B3AA-26C91E6883C6}" type="presOf" srcId="{CDE51F8C-37A5-4ABE-AD52-63C05F76C05A}" destId="{73C42A7B-27C6-4A41-A5A0-4486B34B33B6}" srcOrd="0" destOrd="0" presId="urn:microsoft.com/office/officeart/2005/8/layout/default"/>
    <dgm:cxn modelId="{C50DED17-EE23-43F6-94AE-D86AABECC361}" srcId="{D648E87E-C7D1-45D0-8E33-FECD5406213D}" destId="{C5B0AA27-9EEE-47A4-8978-8574E87E7144}" srcOrd="4" destOrd="0" parTransId="{E5F34293-AF92-4FE4-9FDE-4AF7E9A33A55}" sibTransId="{B129CF4A-F655-4C39-8CB5-53E7E369DC9E}"/>
    <dgm:cxn modelId="{D880CE1D-5BAA-4C7E-9A3D-21368B9C8005}" srcId="{D648E87E-C7D1-45D0-8E33-FECD5406213D}" destId="{1E5C2096-6D5E-49E2-BA12-F2DD3CFC549E}" srcOrd="1" destOrd="0" parTransId="{2B0EC5DB-0297-42A8-A55B-86CA983497AC}" sibTransId="{1F88A1C8-836E-4E8C-ACD1-DBA9B6DE91EF}"/>
    <dgm:cxn modelId="{76812428-2872-7142-93B2-6F8F4BB6F7DB}" type="presOf" srcId="{C5B0AA27-9EEE-47A4-8978-8574E87E7144}" destId="{F3519BD4-7CE2-A944-9417-051B350963FF}" srcOrd="0" destOrd="0" presId="urn:microsoft.com/office/officeart/2005/8/layout/default"/>
    <dgm:cxn modelId="{1FFEF744-326A-43D1-9790-6718405634F2}" srcId="{D648E87E-C7D1-45D0-8E33-FECD5406213D}" destId="{CDE51F8C-37A5-4ABE-AD52-63C05F76C05A}" srcOrd="0" destOrd="0" parTransId="{AFDA1DA2-8C58-4B5B-82E1-1A0206DF77E5}" sibTransId="{262B1FD3-4102-4349-ADB6-E30C1A4323BC}"/>
    <dgm:cxn modelId="{BCBD8450-1B36-FD43-B669-0D905D139289}" type="presOf" srcId="{9EC3955F-C412-4C54-91A5-41900BFE29A1}" destId="{841EB18F-516E-DE4D-A844-6EA395205096}" srcOrd="0" destOrd="0" presId="urn:microsoft.com/office/officeart/2005/8/layout/default"/>
    <dgm:cxn modelId="{18977B97-A4D9-4CD6-8601-B3D2A911443F}" srcId="{D648E87E-C7D1-45D0-8E33-FECD5406213D}" destId="{6B9FCB04-B367-4D16-B245-CC1305C58971}" srcOrd="2" destOrd="0" parTransId="{6EE385C3-95C0-4385-856E-D9EC6E2E2E64}" sibTransId="{8BBECB7C-2A1A-4A78-96E1-67A1CA660C51}"/>
    <dgm:cxn modelId="{3F77309B-F2EC-BB4B-806D-E17241B645B4}" type="presOf" srcId="{556E0192-A961-4C7E-AFD8-46612255AA69}" destId="{080065FA-9B91-774E-97C4-BE53C94C68B5}" srcOrd="0" destOrd="0" presId="urn:microsoft.com/office/officeart/2005/8/layout/default"/>
    <dgm:cxn modelId="{B92D8EA2-17C0-5747-81D9-795F790FED35}" type="presOf" srcId="{6386E617-4712-4815-898F-4ACBDBDEED1C}" destId="{24BAEB86-77F7-1C4B-B244-D5D0A1314CB0}" srcOrd="0" destOrd="0" presId="urn:microsoft.com/office/officeart/2005/8/layout/default"/>
    <dgm:cxn modelId="{4CD05DBE-9993-4A42-B64A-BFE3CD63E43F}" srcId="{D648E87E-C7D1-45D0-8E33-FECD5406213D}" destId="{6386E617-4712-4815-898F-4ACBDBDEED1C}" srcOrd="7" destOrd="0" parTransId="{AF25F331-9AC6-4466-8095-F040B82E1BD7}" sibTransId="{401BD1C3-81B0-467C-B7ED-7DB0A0F0667A}"/>
    <dgm:cxn modelId="{B761A7C8-B732-CF4B-9B64-F0364E2828B2}" type="presOf" srcId="{FDA39E68-4562-4E70-918A-163B7AFF49C4}" destId="{02C69AD3-C460-A841-806A-872DB2406738}" srcOrd="0" destOrd="0" presId="urn:microsoft.com/office/officeart/2005/8/layout/default"/>
    <dgm:cxn modelId="{C8BDF6DA-1184-4D42-A4D9-AE02D4E89987}" srcId="{D648E87E-C7D1-45D0-8E33-FECD5406213D}" destId="{9EC3955F-C412-4C54-91A5-41900BFE29A1}" srcOrd="5" destOrd="0" parTransId="{B8ED8F23-7ED3-4B61-B452-FEDB3A06FB68}" sibTransId="{2D9E8268-7B25-4EAA-8143-7EB745E9DC7F}"/>
    <dgm:cxn modelId="{C91CEEE8-1BD6-614E-83C0-08709617D403}" type="presOf" srcId="{6B9FCB04-B367-4D16-B245-CC1305C58971}" destId="{E0F4EFBC-BE67-4848-8D2C-E68D22FD7A21}" srcOrd="0" destOrd="0" presId="urn:microsoft.com/office/officeart/2005/8/layout/default"/>
    <dgm:cxn modelId="{94F255E9-83EB-EF4A-9FBD-B9460C1B3A2A}" type="presOf" srcId="{1E5C2096-6D5E-49E2-BA12-F2DD3CFC549E}" destId="{15E7E0AF-5B4B-8446-BB13-8C80EA9B3BBF}" srcOrd="0" destOrd="0" presId="urn:microsoft.com/office/officeart/2005/8/layout/default"/>
    <dgm:cxn modelId="{501DDCF5-A5F0-4B72-97DF-40CFFB09D068}" srcId="{D648E87E-C7D1-45D0-8E33-FECD5406213D}" destId="{FDA39E68-4562-4E70-918A-163B7AFF49C4}" srcOrd="6" destOrd="0" parTransId="{E43BDEA4-040D-4285-B9A2-9A322B5034DD}" sibTransId="{8587807E-10D7-418F-9D1B-09E83DF8B945}"/>
    <dgm:cxn modelId="{927DE5F5-1747-B144-9735-AA37710DCFF1}" type="presOf" srcId="{D648E87E-C7D1-45D0-8E33-FECD5406213D}" destId="{8AAF4DFB-C346-5247-9C5A-3DF1500F503A}" srcOrd="0" destOrd="0" presId="urn:microsoft.com/office/officeart/2005/8/layout/default"/>
    <dgm:cxn modelId="{7D565542-BD68-BB40-AE26-1FFCA3E73950}" type="presParOf" srcId="{8AAF4DFB-C346-5247-9C5A-3DF1500F503A}" destId="{73C42A7B-27C6-4A41-A5A0-4486B34B33B6}" srcOrd="0" destOrd="0" presId="urn:microsoft.com/office/officeart/2005/8/layout/default"/>
    <dgm:cxn modelId="{E7DDAD1C-8206-C340-BD5C-DE9F35E060A3}" type="presParOf" srcId="{8AAF4DFB-C346-5247-9C5A-3DF1500F503A}" destId="{735826C9-F6CB-D249-8068-70AA5EF6595E}" srcOrd="1" destOrd="0" presId="urn:microsoft.com/office/officeart/2005/8/layout/default"/>
    <dgm:cxn modelId="{BCABBB7A-0712-DA47-B1AC-D1F245EBDFBB}" type="presParOf" srcId="{8AAF4DFB-C346-5247-9C5A-3DF1500F503A}" destId="{15E7E0AF-5B4B-8446-BB13-8C80EA9B3BBF}" srcOrd="2" destOrd="0" presId="urn:microsoft.com/office/officeart/2005/8/layout/default"/>
    <dgm:cxn modelId="{33E97B0A-7F25-E94A-AF45-C885590751A1}" type="presParOf" srcId="{8AAF4DFB-C346-5247-9C5A-3DF1500F503A}" destId="{79896374-9586-9946-994B-A20490DFB5C8}" srcOrd="3" destOrd="0" presId="urn:microsoft.com/office/officeart/2005/8/layout/default"/>
    <dgm:cxn modelId="{C6E8C943-54F8-A042-98ED-61F92F66A68A}" type="presParOf" srcId="{8AAF4DFB-C346-5247-9C5A-3DF1500F503A}" destId="{E0F4EFBC-BE67-4848-8D2C-E68D22FD7A21}" srcOrd="4" destOrd="0" presId="urn:microsoft.com/office/officeart/2005/8/layout/default"/>
    <dgm:cxn modelId="{84316772-6A0F-3946-9A95-568783388F8B}" type="presParOf" srcId="{8AAF4DFB-C346-5247-9C5A-3DF1500F503A}" destId="{3BCE6F00-0A31-9948-833C-358AF1D8D86E}" srcOrd="5" destOrd="0" presId="urn:microsoft.com/office/officeart/2005/8/layout/default"/>
    <dgm:cxn modelId="{713F8431-43D1-E44E-980C-2DF78AA4208B}" type="presParOf" srcId="{8AAF4DFB-C346-5247-9C5A-3DF1500F503A}" destId="{080065FA-9B91-774E-97C4-BE53C94C68B5}" srcOrd="6" destOrd="0" presId="urn:microsoft.com/office/officeart/2005/8/layout/default"/>
    <dgm:cxn modelId="{CCEC9907-61B5-9243-B08D-D0255A8ED5EF}" type="presParOf" srcId="{8AAF4DFB-C346-5247-9C5A-3DF1500F503A}" destId="{93058B18-98D1-AD48-8722-6CC300F4E84A}" srcOrd="7" destOrd="0" presId="urn:microsoft.com/office/officeart/2005/8/layout/default"/>
    <dgm:cxn modelId="{82080064-C998-AC49-838A-228D3C687B69}" type="presParOf" srcId="{8AAF4DFB-C346-5247-9C5A-3DF1500F503A}" destId="{F3519BD4-7CE2-A944-9417-051B350963FF}" srcOrd="8" destOrd="0" presId="urn:microsoft.com/office/officeart/2005/8/layout/default"/>
    <dgm:cxn modelId="{2CD90333-EE0C-064B-95E5-F0519879D57E}" type="presParOf" srcId="{8AAF4DFB-C346-5247-9C5A-3DF1500F503A}" destId="{D1C32EAC-7DDE-B644-A4AA-CD8AF8E01BE5}" srcOrd="9" destOrd="0" presId="urn:microsoft.com/office/officeart/2005/8/layout/default"/>
    <dgm:cxn modelId="{0156FFEB-964F-D345-9170-59F939CE451D}" type="presParOf" srcId="{8AAF4DFB-C346-5247-9C5A-3DF1500F503A}" destId="{841EB18F-516E-DE4D-A844-6EA395205096}" srcOrd="10" destOrd="0" presId="urn:microsoft.com/office/officeart/2005/8/layout/default"/>
    <dgm:cxn modelId="{7DEA413B-F450-904D-8A41-CAF04698980F}" type="presParOf" srcId="{8AAF4DFB-C346-5247-9C5A-3DF1500F503A}" destId="{2922949A-9414-5F48-A59B-5892D618EA8D}" srcOrd="11" destOrd="0" presId="urn:microsoft.com/office/officeart/2005/8/layout/default"/>
    <dgm:cxn modelId="{63B2F413-230D-0A4F-A44D-668D1D152B88}" type="presParOf" srcId="{8AAF4DFB-C346-5247-9C5A-3DF1500F503A}" destId="{02C69AD3-C460-A841-806A-872DB2406738}" srcOrd="12" destOrd="0" presId="urn:microsoft.com/office/officeart/2005/8/layout/default"/>
    <dgm:cxn modelId="{F90D8F17-AA79-F949-83F6-182BC3F75D41}" type="presParOf" srcId="{8AAF4DFB-C346-5247-9C5A-3DF1500F503A}" destId="{F538EC58-8788-9B46-955D-EC2151F1C566}" srcOrd="13" destOrd="0" presId="urn:microsoft.com/office/officeart/2005/8/layout/default"/>
    <dgm:cxn modelId="{BFF8451C-8BB0-D849-B1EC-BAE41CEB3345}" type="presParOf" srcId="{8AAF4DFB-C346-5247-9C5A-3DF1500F503A}" destId="{24BAEB86-77F7-1C4B-B244-D5D0A1314CB0}"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42A7B-27C6-4A41-A5A0-4486B34B33B6}">
      <dsp:nvSpPr>
        <dsp:cNvPr id="0" name=""/>
        <dsp:cNvSpPr/>
      </dsp:nvSpPr>
      <dsp:spPr>
        <a:xfrm>
          <a:off x="3231" y="172777"/>
          <a:ext cx="2563601" cy="1538160"/>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Introduction</a:t>
          </a:r>
          <a:endParaRPr lang="en-US" sz="2500" kern="1200"/>
        </a:p>
      </dsp:txBody>
      <dsp:txXfrm>
        <a:off x="3231" y="172777"/>
        <a:ext cx="2563601" cy="1538160"/>
      </dsp:txXfrm>
    </dsp:sp>
    <dsp:sp modelId="{15E7E0AF-5B4B-8446-BB13-8C80EA9B3BBF}">
      <dsp:nvSpPr>
        <dsp:cNvPr id="0" name=""/>
        <dsp:cNvSpPr/>
      </dsp:nvSpPr>
      <dsp:spPr>
        <a:xfrm>
          <a:off x="2823193" y="172777"/>
          <a:ext cx="2563601" cy="1538160"/>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dirty="0"/>
            <a:t>Importance of the Theme in the Hospitality Sector</a:t>
          </a:r>
          <a:endParaRPr lang="en-US" sz="2500" kern="1200" dirty="0"/>
        </a:p>
      </dsp:txBody>
      <dsp:txXfrm>
        <a:off x="2823193" y="172777"/>
        <a:ext cx="2563601" cy="1538160"/>
      </dsp:txXfrm>
    </dsp:sp>
    <dsp:sp modelId="{E0F4EFBC-BE67-4848-8D2C-E68D22FD7A21}">
      <dsp:nvSpPr>
        <dsp:cNvPr id="0" name=""/>
        <dsp:cNvSpPr/>
      </dsp:nvSpPr>
      <dsp:spPr>
        <a:xfrm>
          <a:off x="5643155" y="172777"/>
          <a:ext cx="2563601" cy="1538160"/>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Background Details of the Company</a:t>
          </a:r>
          <a:endParaRPr lang="en-US" sz="2500" kern="1200"/>
        </a:p>
      </dsp:txBody>
      <dsp:txXfrm>
        <a:off x="5643155" y="172777"/>
        <a:ext cx="2563601" cy="1538160"/>
      </dsp:txXfrm>
    </dsp:sp>
    <dsp:sp modelId="{080065FA-9B91-774E-97C4-BE53C94C68B5}">
      <dsp:nvSpPr>
        <dsp:cNvPr id="0" name=""/>
        <dsp:cNvSpPr/>
      </dsp:nvSpPr>
      <dsp:spPr>
        <a:xfrm>
          <a:off x="8463116" y="172777"/>
          <a:ext cx="2563601" cy="1538160"/>
        </a:xfrm>
        <a:prstGeom prst="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Literature Overview</a:t>
          </a:r>
          <a:endParaRPr lang="en-US" sz="2500" kern="1200"/>
        </a:p>
      </dsp:txBody>
      <dsp:txXfrm>
        <a:off x="8463116" y="172777"/>
        <a:ext cx="2563601" cy="1538160"/>
      </dsp:txXfrm>
    </dsp:sp>
    <dsp:sp modelId="{F3519BD4-7CE2-A944-9417-051B350963FF}">
      <dsp:nvSpPr>
        <dsp:cNvPr id="0" name=""/>
        <dsp:cNvSpPr/>
      </dsp:nvSpPr>
      <dsp:spPr>
        <a:xfrm>
          <a:off x="3231" y="1967299"/>
          <a:ext cx="2563601" cy="1538160"/>
        </a:xfrm>
        <a:prstGeom prst="rect">
          <a:avLst/>
        </a:prstGeom>
        <a:solidFill>
          <a:schemeClr val="accent6">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Application to the Hotel and Hospitality Sector</a:t>
          </a:r>
          <a:endParaRPr lang="en-US" sz="2500" kern="1200"/>
        </a:p>
      </dsp:txBody>
      <dsp:txXfrm>
        <a:off x="3231" y="1967299"/>
        <a:ext cx="2563601" cy="1538160"/>
      </dsp:txXfrm>
    </dsp:sp>
    <dsp:sp modelId="{841EB18F-516E-DE4D-A844-6EA395205096}">
      <dsp:nvSpPr>
        <dsp:cNvPr id="0" name=""/>
        <dsp:cNvSpPr/>
      </dsp:nvSpPr>
      <dsp:spPr>
        <a:xfrm>
          <a:off x="2823193" y="1967299"/>
          <a:ext cx="2563601" cy="1538160"/>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Evaluate Future Policy and Management Options</a:t>
          </a:r>
          <a:endParaRPr lang="en-US" sz="2500" kern="1200"/>
        </a:p>
      </dsp:txBody>
      <dsp:txXfrm>
        <a:off x="2823193" y="1967299"/>
        <a:ext cx="2563601" cy="1538160"/>
      </dsp:txXfrm>
    </dsp:sp>
    <dsp:sp modelId="{02C69AD3-C460-A841-806A-872DB2406738}">
      <dsp:nvSpPr>
        <dsp:cNvPr id="0" name=""/>
        <dsp:cNvSpPr/>
      </dsp:nvSpPr>
      <dsp:spPr>
        <a:xfrm>
          <a:off x="5643155" y="1967299"/>
          <a:ext cx="2563601" cy="1538160"/>
        </a:xfrm>
        <a:prstGeom prst="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dirty="0"/>
            <a:t>Conclusion</a:t>
          </a:r>
          <a:endParaRPr lang="en-US" sz="2500" kern="1200" dirty="0"/>
        </a:p>
      </dsp:txBody>
      <dsp:txXfrm>
        <a:off x="5643155" y="1967299"/>
        <a:ext cx="2563601" cy="1538160"/>
      </dsp:txXfrm>
    </dsp:sp>
    <dsp:sp modelId="{24BAEB86-77F7-1C4B-B244-D5D0A1314CB0}">
      <dsp:nvSpPr>
        <dsp:cNvPr id="0" name=""/>
        <dsp:cNvSpPr/>
      </dsp:nvSpPr>
      <dsp:spPr>
        <a:xfrm>
          <a:off x="8463116" y="1967299"/>
          <a:ext cx="2563601" cy="1538160"/>
        </a:xfrm>
        <a:prstGeom prst="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baseline="0"/>
            <a:t>References</a:t>
          </a:r>
          <a:endParaRPr lang="en-US" sz="2500" kern="1200"/>
        </a:p>
      </dsp:txBody>
      <dsp:txXfrm>
        <a:off x="8463116" y="1967299"/>
        <a:ext cx="2563601" cy="153816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D7C68C-1385-4BF2-906B-909F5D59FBF4}" type="datetimeFigureOut">
              <a:rPr lang="en-US" smtClean="0"/>
              <a:t>11/5/2023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0C6795-112D-4CF0-AF28-8F1DAD0EAF01}" type="slidenum">
              <a:rPr lang="en-US" smtClean="0"/>
              <a:t>‹#›</a:t>
            </a:fld>
            <a:endParaRPr lang="en-US"/>
          </a:p>
        </p:txBody>
      </p:sp>
    </p:spTree>
    <p:extLst>
      <p:ext uri="{BB962C8B-B14F-4D97-AF65-F5344CB8AC3E}">
        <p14:creationId xmlns:p14="http://schemas.microsoft.com/office/powerpoint/2010/main" val="8395676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p>
        </p:txBody>
      </p:sp>
      <p:sp>
        <p:nvSpPr>
          <p:cNvPr id="4" name="Slide Number Placeholder 3"/>
          <p:cNvSpPr>
            <a:spLocks noGrp="1"/>
          </p:cNvSpPr>
          <p:nvPr>
            <p:ph type="sldNum" sz="quarter" idx="10"/>
          </p:nvPr>
        </p:nvSpPr>
        <p:spPr/>
        <p:txBody>
          <a:bodyPr/>
          <a:lstStyle/>
          <a:p>
            <a:fld id="{370C6795-112D-4CF0-AF28-8F1DAD0EAF01}" type="slidenum">
              <a:rPr lang="en-US" smtClean="0"/>
              <a:t>2</a:t>
            </a:fld>
            <a:endParaRPr lang="en-US"/>
          </a:p>
        </p:txBody>
      </p:sp>
    </p:spTree>
    <p:extLst>
      <p:ext uri="{BB962C8B-B14F-4D97-AF65-F5344CB8AC3E}">
        <p14:creationId xmlns:p14="http://schemas.microsoft.com/office/powerpoint/2010/main" val="36947317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term sustainability refers to meeting the needs of the present generation without compromising the capacity of usage of future generations. Improving the quality of life is very important for keeping things in good condition for the use of future generations. Various themes of sustainability are there to improve the quality of life. The themes include saving water, saving energy, built environment safety, managing food waste, conservation and reservation, cross-cutting and so on (Verma, 2019). This presentation is going to measure the sustainability theme of stopping food waste in the hospitality sector. In this aspect, the Premier Inn hotel brand will be considered in the study.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3</a:t>
            </a:fld>
            <a:endParaRPr lang="en-US"/>
          </a:p>
        </p:txBody>
      </p:sp>
    </p:spTree>
    <p:extLst>
      <p:ext uri="{BB962C8B-B14F-4D97-AF65-F5344CB8AC3E}">
        <p14:creationId xmlns:p14="http://schemas.microsoft.com/office/powerpoint/2010/main" val="597960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United Nations has set 17 sustainable development goals that are to be achieved by 2030 all around the world (Arora and Mishra, 2019). All people and businesses across the world have become very conscious of maintaining sustainability from their end. A lot of food waste is generated from the hospitality sector. The wasted food goes to the landfill, rotes there and produces methane gas from it. The methane gas serves as a powerful element which causes more harm as a greenhouse gas than carbon dioxide. According to the data of 2022, almost 4.7 million people in the UK go hungry because of poverty. Which is equal to almost 7% of the entire UK population (UK Parliament, 2023). Adopting sustainable strategies for stopping food waste can help the hospitality sector by saving the environment and society by providing food items to needy people. Apart from that, it will also save money for the hospitality businesses.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4</a:t>
            </a:fld>
            <a:endParaRPr lang="en-US"/>
          </a:p>
        </p:txBody>
      </p:sp>
    </p:spTree>
    <p:extLst>
      <p:ext uri="{BB962C8B-B14F-4D97-AF65-F5344CB8AC3E}">
        <p14:creationId xmlns:p14="http://schemas.microsoft.com/office/powerpoint/2010/main" val="36903311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study will focus on the sustainability theme of stopping food waste in Premier Inn. It is one of the largest hotel chains in the UK. The brand has a presence in the UK along with Ireland and Germany. The company was founded by the Whitbread Group in 1987. Currently, it has over 800 hotels including the hotels of the UK. The company provides services like flooding with hygienic food and drink items and lodging with rooms with en-suite bathrooms, kingsize beds, TV, WiFi, coffee-making facilities and so on. The company has been considered the most popular hotel brand in the UK according to the report of the fourth quarter of 2022 (Premier Inn, 2023). The sustainable strategies of the company with the theme of stopping food waste will be considered in this study.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5</a:t>
            </a:fld>
            <a:endParaRPr lang="en-US"/>
          </a:p>
        </p:txBody>
      </p:sp>
    </p:spTree>
    <p:extLst>
      <p:ext uri="{BB962C8B-B14F-4D97-AF65-F5344CB8AC3E}">
        <p14:creationId xmlns:p14="http://schemas.microsoft.com/office/powerpoint/2010/main" val="39875422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Different scholars have introduced several theories related to sustainability. As opined by Haleem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the theories of sustainability include Triple Bottom Line, stewardship theory, stakeholder theory, legitimacy theory and institutional theory. Premier Inn extensively use TBL theory to focus on three major areas namely people, planate, and profit. The stewardship theory suggests how managers will act as responsible stewards on their own in the absence of others. The stakeholder theory tries to maintain the stresses by maintaining a good relationship between the business and its stakeholders. The legitimacy theory suggests that organisations need to act according to the needs of the stakeholders. The institutional theory focuses on the growth of organisations concerning the institutional structure (Jeong and Kim, 2019). There are three key concepts of sustainability, such as economic, environmental and social. The economic concept states that to become sustainable, a business needs to be profitable. Otherwise, it cannot maintain sustainability for a long time. According to </a:t>
            </a:r>
            <a:r>
              <a:rPr lang="en-GB" sz="1800" dirty="0" err="1">
                <a:effectLst/>
                <a:latin typeface="Times New Roman" panose="02020603050405020304" pitchFamily="18" charset="0"/>
                <a:ea typeface="Times New Roman" panose="02020603050405020304" pitchFamily="18" charset="0"/>
              </a:rPr>
              <a:t>Moshood</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the environmental concept is the most attended one. This concept focuses on saving the environment from all kinds of pollution. The social concept includes the members of the society and says that a sustainable business needs to have approval and support from its stakeholders.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6</a:t>
            </a:fld>
            <a:endParaRPr lang="en-US"/>
          </a:p>
        </p:txBody>
      </p:sp>
    </p:spTree>
    <p:extLst>
      <p:ext uri="{BB962C8B-B14F-4D97-AF65-F5344CB8AC3E}">
        <p14:creationId xmlns:p14="http://schemas.microsoft.com/office/powerpoint/2010/main" val="3452991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There is a huge impact of the different sustainability themes within the hospitality sector. From the viewpoint of Rodríguez-Antón and Alonso-Almeida (2019), by adopting different themes of sustainability, businesses within the hospitality industry try to save water, preserve energy, reduce carbon emissions, reduce the level of waste, save food for future usage and so on. These facts suggest how the hospitality industry is saving the environment from being polluted. By using sustainable raw materials in food and drinks, the industry also brings the attention of the customers and satisfies their needs. This serves as an economic benefit towards to hotel industry. This is because most of the people in the UK like to use or consume sustainable products (Bressanelli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By saving water and energy for future use, the industry also saves a lot of money which serves as an economic benefit for the industry.</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7</a:t>
            </a:fld>
            <a:endParaRPr lang="en-US"/>
          </a:p>
        </p:txBody>
      </p:sp>
    </p:spTree>
    <p:extLst>
      <p:ext uri="{BB962C8B-B14F-4D97-AF65-F5344CB8AC3E}">
        <p14:creationId xmlns:p14="http://schemas.microsoft.com/office/powerpoint/2010/main" val="1010800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Food waste has become a major issue in the hospitality industry in the UK. The hospitality sector has become a vital source of food waste in the UK. Only from the hospitality industry in the UK, more than 950,000 tonnes of food waste is generated, among which almost 75% become avoidable (Reardon, 2020). Premier Inn also has a major contribution to these statistics.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8</a:t>
            </a:fld>
            <a:endParaRPr lang="en-US"/>
          </a:p>
        </p:txBody>
      </p:sp>
    </p:spTree>
    <p:extLst>
      <p:ext uri="{BB962C8B-B14F-4D97-AF65-F5344CB8AC3E}">
        <p14:creationId xmlns:p14="http://schemas.microsoft.com/office/powerpoint/2010/main" val="1711706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Many companies operating in the hospitality industry of the UK take different initiatives to reduce their food waste. In the Premier Inn, there is a waste management team, that operates all the waste management operations for the company. The management team of the company have donated almost 335,000 meals to needy people in Stop Food Waste Day. 140 tonnes of food have been used in this initiative (Premier Inn, 2023). In this aspect, their partnership with the network of food poverty charities helped them a lot. The company also set the goal of reducing food waste by 50% before 2030. Apart from that, the company use their food waste in the recycling process. In this aspect, 100% of the food waste of Premier Inn has been collected by ECO Food Recycling and is transferred for producing renewable energy with it. As per the annual report of 2022 Premier Inn, the company has reduced 32.3% of food waste (Whitbread PLC, 2023). This has been possible only because the food waste management team has taken initiatives like increasing efficiencies and donating food to charities. These factors suggest the management responses of Premier Inn towards the sustainability theme of stopping food waste.</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9</a:t>
            </a:fld>
            <a:endParaRPr lang="en-US"/>
          </a:p>
        </p:txBody>
      </p:sp>
    </p:spTree>
    <p:extLst>
      <p:ext uri="{BB962C8B-B14F-4D97-AF65-F5344CB8AC3E}">
        <p14:creationId xmlns:p14="http://schemas.microsoft.com/office/powerpoint/2010/main" val="36037265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level of impact of food waste management techniques taken by Premier Inn has been described below along with their strengths and weaknesses. The strengths of the invitees are- the company has reduced 32.3% of its food waste. The company has set the goal of reducing food waste by 50% by the year 2030 (Whitbread PLC, 2023). The company has a good position in the market as a sustainable company. The brand image of the company has been increased to the people of the UK. The limitations of the initiatives taken by the company to reduce the level of food waste may include- the company only focuses on reducing the level of food waste, but does not focus on making less waste of the foods (Närvänen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2021). The company does not even know whether their donated foods are being consumed by needy people or not.</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10</a:t>
            </a:fld>
            <a:endParaRPr lang="en-US"/>
          </a:p>
        </p:txBody>
      </p:sp>
    </p:spTree>
    <p:extLst>
      <p:ext uri="{BB962C8B-B14F-4D97-AF65-F5344CB8AC3E}">
        <p14:creationId xmlns:p14="http://schemas.microsoft.com/office/powerpoint/2010/main" val="481246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Managing food waste cannot stop food waste fully. Premier Inn needs to stop making food waste. In this aspect, the company needs to avoid ordering the stock of raw materials that could become waste. In this aspect, the company needs to do a demand analysis of the customers (</a:t>
            </a:r>
            <a:r>
              <a:rPr lang="en-GB" sz="1800" dirty="0" err="1">
                <a:effectLst/>
                <a:latin typeface="Times New Roman" panose="02020603050405020304" pitchFamily="18" charset="0"/>
                <a:ea typeface="Times New Roman" panose="02020603050405020304" pitchFamily="18" charset="0"/>
              </a:rPr>
              <a:t>Ciliberto</a:t>
            </a:r>
            <a:r>
              <a:rPr lang="en-GB" sz="1800"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2021). If foods can be stored correctly, they cannot go to waste. Freezing the food alone will not do the work alone. In this aspect, Premier Inn needs to seal properly the food items before freezing them. In the city areas, it becomes hard to find the people who will consume the wasted food of the hotels. In this aspect, the company can compost the food waste and make fertilisers from them (Ford and Sturman, 2020). This initiative will ensure two-fold benefits for the company by reducing food waste and making natural fertilisers from it which the company can sell at a good amount and increase the profit of the company (Popova </a:t>
            </a:r>
            <a:r>
              <a:rPr lang="en-GB" sz="1800" i="1" dirty="0">
                <a:effectLst/>
                <a:latin typeface="Times New Roman" panose="02020603050405020304" pitchFamily="18" charset="0"/>
                <a:ea typeface="Times New Roman" panose="02020603050405020304" pitchFamily="18" charset="0"/>
              </a:rPr>
              <a:t>et al.</a:t>
            </a:r>
            <a:r>
              <a:rPr lang="en-GB" sz="1800" dirty="0">
                <a:effectLst/>
                <a:latin typeface="Times New Roman" panose="02020603050405020304" pitchFamily="18" charset="0"/>
                <a:ea typeface="Times New Roman" panose="02020603050405020304" pitchFamily="18" charset="0"/>
              </a:rPr>
              <a:t>, 2022). The company can encourage its customers to take the leftover food items to their homes. Lastly, regular measurement of food waste management activities needs to be applied by the company which will measure the company’s performance in this aspect and will maintain the urge to reduce the food waste level.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70C6795-112D-4CF0-AF28-8F1DAD0EAF01}" type="slidenum">
              <a:rPr lang="en-US" smtClean="0"/>
              <a:t>11</a:t>
            </a:fld>
            <a:endParaRPr lang="en-US"/>
          </a:p>
        </p:txBody>
      </p:sp>
    </p:spTree>
    <p:extLst>
      <p:ext uri="{BB962C8B-B14F-4D97-AF65-F5344CB8AC3E}">
        <p14:creationId xmlns:p14="http://schemas.microsoft.com/office/powerpoint/2010/main" val="5163208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The study mainly focused on the sustainability theme of “stop food waste” from the hospitality sector. In this aspect, Premier Inn has been chosen for the study. The study provides details about why the theme has become an important one in the hospitality sector of the UK and what is the major impact of this issue in maintaining sustainability. The company can also adopt new strategies recommended above to deal with the issue of food waste.</a:t>
            </a:r>
            <a:endParaRPr lang="en-US" dirty="0"/>
          </a:p>
        </p:txBody>
      </p:sp>
      <p:sp>
        <p:nvSpPr>
          <p:cNvPr id="4" name="Slide Number Placeholder 3"/>
          <p:cNvSpPr>
            <a:spLocks noGrp="1"/>
          </p:cNvSpPr>
          <p:nvPr>
            <p:ph type="sldNum" sz="quarter" idx="10"/>
          </p:nvPr>
        </p:nvSpPr>
        <p:spPr/>
        <p:txBody>
          <a:bodyPr/>
          <a:lstStyle/>
          <a:p>
            <a:fld id="{370C6795-112D-4CF0-AF28-8F1DAD0EAF01}" type="slidenum">
              <a:rPr lang="en-US" smtClean="0"/>
              <a:t>12</a:t>
            </a:fld>
            <a:endParaRPr lang="en-US"/>
          </a:p>
        </p:txBody>
      </p:sp>
    </p:spTree>
    <p:extLst>
      <p:ext uri="{BB962C8B-B14F-4D97-AF65-F5344CB8AC3E}">
        <p14:creationId xmlns:p14="http://schemas.microsoft.com/office/powerpoint/2010/main" val="3783774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US" dirty="0"/>
          </a:p>
        </p:txBody>
      </p:sp>
      <p:sp>
        <p:nvSpPr>
          <p:cNvPr id="4" name="Slide Number Placeholder 3"/>
          <p:cNvSpPr>
            <a:spLocks noGrp="1"/>
          </p:cNvSpPr>
          <p:nvPr>
            <p:ph type="sldNum" sz="quarter" idx="10"/>
          </p:nvPr>
        </p:nvSpPr>
        <p:spPr/>
        <p:txBody>
          <a:bodyPr/>
          <a:lstStyle/>
          <a:p>
            <a:fld id="{370C6795-112D-4CF0-AF28-8F1DAD0EAF01}" type="slidenum">
              <a:rPr lang="en-US" smtClean="0"/>
              <a:t>13</a:t>
            </a:fld>
            <a:endParaRPr lang="en-US"/>
          </a:p>
        </p:txBody>
      </p:sp>
    </p:spTree>
    <p:extLst>
      <p:ext uri="{BB962C8B-B14F-4D97-AF65-F5344CB8AC3E}">
        <p14:creationId xmlns:p14="http://schemas.microsoft.com/office/powerpoint/2010/main" val="33731293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0346A3B3-7116-4733-8516-153836458F2A}" type="datetimeFigureOut">
              <a:rPr lang="en-US" smtClean="0"/>
              <a:t>11/5/2023</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771D578-78E4-49A8-ADE6-DC550BCDAF3D}" type="slidenum">
              <a:rPr lang="en-US" smtClean="0"/>
              <a:t>‹#›</a:t>
            </a:fld>
            <a:endParaRPr lang="en-US"/>
          </a:p>
        </p:txBody>
      </p:sp>
    </p:spTree>
    <p:extLst>
      <p:ext uri="{BB962C8B-B14F-4D97-AF65-F5344CB8AC3E}">
        <p14:creationId xmlns:p14="http://schemas.microsoft.com/office/powerpoint/2010/main" val="2324160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46A3B3-7116-4733-8516-153836458F2A}" type="datetimeFigureOut">
              <a:rPr lang="en-US" smtClean="0"/>
              <a:t>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2532851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0346A3B3-7116-4733-8516-153836458F2A}" type="datetimeFigureOut">
              <a:rPr lang="en-US" smtClean="0"/>
              <a:t>11/5/2023</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771D578-78E4-49A8-ADE6-DC550BCDAF3D}" type="slidenum">
              <a:rPr lang="en-US" smtClean="0"/>
              <a:t>‹#›</a:t>
            </a:fld>
            <a:endParaRPr lang="en-US"/>
          </a:p>
        </p:txBody>
      </p:sp>
    </p:spTree>
    <p:extLst>
      <p:ext uri="{BB962C8B-B14F-4D97-AF65-F5344CB8AC3E}">
        <p14:creationId xmlns:p14="http://schemas.microsoft.com/office/powerpoint/2010/main" val="1352876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46A3B3-7116-4733-8516-153836458F2A}" type="datetimeFigureOut">
              <a:rPr lang="en-US" smtClean="0"/>
              <a:t>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10833205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46A3B3-7116-4733-8516-153836458F2A}" type="datetimeFigureOut">
              <a:rPr lang="en-US" smtClean="0"/>
              <a:t>11/5/2023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3908897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46A3B3-7116-4733-8516-153836458F2A}" type="datetimeFigureOut">
              <a:rPr lang="en-US" smtClean="0"/>
              <a:t>11/5/2023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3076717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46A3B3-7116-4733-8516-153836458F2A}" type="datetimeFigureOut">
              <a:rPr lang="en-US" smtClean="0"/>
              <a:t>11/5/2023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39485616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0346A3B3-7116-4733-8516-153836458F2A}" type="datetimeFigureOut">
              <a:rPr lang="en-US" smtClean="0"/>
              <a:t>11/5/2023</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771D578-78E4-49A8-ADE6-DC550BCDAF3D}" type="slidenum">
              <a:rPr lang="en-US" smtClean="0"/>
              <a:t>‹#›</a:t>
            </a:fld>
            <a:endParaRPr lang="en-US"/>
          </a:p>
        </p:txBody>
      </p:sp>
    </p:spTree>
    <p:extLst>
      <p:ext uri="{BB962C8B-B14F-4D97-AF65-F5344CB8AC3E}">
        <p14:creationId xmlns:p14="http://schemas.microsoft.com/office/powerpoint/2010/main" val="38603342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346A3B3-7116-4733-8516-153836458F2A}" type="datetimeFigureOut">
              <a:rPr lang="en-US" smtClean="0"/>
              <a:t>11/5/2023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1022646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46A3B3-7116-4733-8516-153836458F2A}" type="datetimeFigureOut">
              <a:rPr lang="en-US" smtClean="0"/>
              <a:t>11/5/2023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71D578-78E4-49A8-ADE6-DC550BCDAF3D}" type="slidenum">
              <a:rPr lang="en-US" smtClean="0"/>
              <a:t>‹#›</a:t>
            </a:fld>
            <a:endParaRPr lang="en-US"/>
          </a:p>
        </p:txBody>
      </p:sp>
    </p:spTree>
    <p:extLst>
      <p:ext uri="{BB962C8B-B14F-4D97-AF65-F5344CB8AC3E}">
        <p14:creationId xmlns:p14="http://schemas.microsoft.com/office/powerpoint/2010/main" val="286572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0346A3B3-7116-4733-8516-153836458F2A}" type="datetimeFigureOut">
              <a:rPr lang="en-US" smtClean="0"/>
              <a:t>11/5/2023</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771D578-78E4-49A8-ADE6-DC550BCDAF3D}" type="slidenum">
              <a:rPr lang="en-US" smtClean="0"/>
              <a:t>‹#›</a:t>
            </a:fld>
            <a:endParaRPr lang="en-US"/>
          </a:p>
        </p:txBody>
      </p:sp>
    </p:spTree>
    <p:extLst>
      <p:ext uri="{BB962C8B-B14F-4D97-AF65-F5344CB8AC3E}">
        <p14:creationId xmlns:p14="http://schemas.microsoft.com/office/powerpoint/2010/main" val="20045087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931362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897772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6290404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7851652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40196611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7252735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0211364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41281082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5788283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5002680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6917331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7456541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8923419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7766906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13726550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41365124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0157801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9205970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30783493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17837619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35760042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24994678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2DB774A7-DABE-45CA-94B0-E8AF5A758DFE}" type="slidenum">
              <a:rPr lang="en-GB" smtClean="0"/>
              <a:t>‹#›</a:t>
            </a:fld>
            <a:endParaRPr lang="en-GB"/>
          </a:p>
        </p:txBody>
      </p:sp>
    </p:spTree>
    <p:extLst>
      <p:ext uri="{BB962C8B-B14F-4D97-AF65-F5344CB8AC3E}">
        <p14:creationId xmlns:p14="http://schemas.microsoft.com/office/powerpoint/2010/main" val="859525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image" Target="../media/image1.png"/><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0346A3B3-7116-4733-8516-153836458F2A}" type="datetimeFigureOut">
              <a:rPr lang="en-US" smtClean="0"/>
              <a:t>11/5/2023</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771D578-78E4-49A8-ADE6-DC550BCDAF3D}" type="slidenum">
              <a:rPr lang="en-US" smtClean="0"/>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02380056"/>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84395074"/>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57E5F-5DAC-4208-83EB-E061D6651EA5}" type="datetimeFigureOut">
              <a:rPr lang="en-GB" smtClean="0"/>
              <a:t>05/11/2023</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DB774A7-DABE-45CA-94B0-E8AF5A758DFE}"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dirty="0"/>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847268706"/>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9225" y="-433753"/>
            <a:ext cx="10993549" cy="3188677"/>
          </a:xfrm>
        </p:spPr>
        <p:txBody>
          <a:bodyPr>
            <a:normAutofit/>
          </a:bodyPr>
          <a:lstStyle/>
          <a:p>
            <a:pPr algn="ctr"/>
            <a:r>
              <a:rPr lang="en-US" sz="3400" b="1" dirty="0">
                <a:solidFill>
                  <a:schemeClr val="bg1"/>
                </a:solidFill>
                <a:latin typeface="Arial" panose="020B0604020202020204" pitchFamily="34" charset="0"/>
                <a:cs typeface="Arial" panose="020B0604020202020204" pitchFamily="34" charset="0"/>
              </a:rPr>
              <a:t>Module: Contemporary Themes</a:t>
            </a:r>
            <a:br>
              <a:rPr lang="en-US" sz="3400" b="1" dirty="0">
                <a:solidFill>
                  <a:schemeClr val="bg1"/>
                </a:solidFill>
                <a:latin typeface="Arial" panose="020B0604020202020204" pitchFamily="34" charset="0"/>
                <a:cs typeface="Arial" panose="020B0604020202020204" pitchFamily="34" charset="0"/>
              </a:rPr>
            </a:br>
            <a:r>
              <a:rPr lang="en-US" sz="3400" b="1" dirty="0">
                <a:solidFill>
                  <a:schemeClr val="bg1"/>
                </a:solidFill>
                <a:latin typeface="Arial" panose="020B0604020202020204" pitchFamily="34" charset="0"/>
                <a:cs typeface="Arial" panose="020B0604020202020204" pitchFamily="34" charset="0"/>
              </a:rPr>
              <a:t>Module code: BMIH6001</a:t>
            </a:r>
            <a:br>
              <a:rPr lang="en-US" sz="3400" b="1" dirty="0">
                <a:solidFill>
                  <a:schemeClr val="bg1"/>
                </a:solidFill>
                <a:latin typeface="Arial" panose="020B0604020202020204" pitchFamily="34" charset="0"/>
                <a:cs typeface="Arial" panose="020B0604020202020204" pitchFamily="34" charset="0"/>
              </a:rPr>
            </a:br>
            <a:r>
              <a:rPr lang="en-US" sz="3400" b="1" dirty="0">
                <a:solidFill>
                  <a:schemeClr val="bg1"/>
                </a:solidFill>
                <a:latin typeface="Arial" panose="020B0604020202020204" pitchFamily="34" charset="0"/>
                <a:cs typeface="Arial" panose="020B0604020202020204" pitchFamily="34" charset="0"/>
              </a:rPr>
              <a:t>Assignment 2: Conference presentation</a:t>
            </a:r>
            <a:br>
              <a:rPr lang="en-US" sz="3400" b="1" dirty="0">
                <a:solidFill>
                  <a:schemeClr val="bg1"/>
                </a:solidFill>
                <a:latin typeface="Arial" panose="020B0604020202020204" pitchFamily="34" charset="0"/>
                <a:cs typeface="Arial" panose="020B0604020202020204" pitchFamily="34" charset="0"/>
              </a:rPr>
            </a:br>
            <a:r>
              <a:rPr lang="en-US" sz="3400" b="1" dirty="0">
                <a:solidFill>
                  <a:schemeClr val="bg1"/>
                </a:solidFill>
                <a:latin typeface="Arial" panose="020B0604020202020204" pitchFamily="34" charset="0"/>
                <a:cs typeface="Arial" panose="020B0604020202020204" pitchFamily="34" charset="0"/>
              </a:rPr>
              <a:t>Sustainability Theme: Stop Food Waste</a:t>
            </a:r>
          </a:p>
        </p:txBody>
      </p:sp>
      <p:sp>
        <p:nvSpPr>
          <p:cNvPr id="3" name="Subtitle 2"/>
          <p:cNvSpPr>
            <a:spLocks noGrp="1"/>
          </p:cNvSpPr>
          <p:nvPr>
            <p:ph type="subTitle" idx="1"/>
          </p:nvPr>
        </p:nvSpPr>
        <p:spPr>
          <a:xfrm>
            <a:off x="581194" y="4032738"/>
            <a:ext cx="10993546" cy="1664676"/>
          </a:xfrm>
        </p:spPr>
        <p:txBody>
          <a:bodyPr/>
          <a:lstStyle/>
          <a:p>
            <a:r>
              <a:rPr lang="en-GB" sz="3600" b="1" dirty="0">
                <a:solidFill>
                  <a:schemeClr val="bg1"/>
                </a:solidFill>
                <a:latin typeface="Arial" panose="020B0604020202020204" pitchFamily="34" charset="0"/>
                <a:cs typeface="Arial" panose="020B0604020202020204" pitchFamily="34" charset="0"/>
              </a:rPr>
              <a:t>Student Name: Hadi Njai</a:t>
            </a:r>
            <a:endParaRPr lang="en-US" sz="3600" dirty="0">
              <a:solidFill>
                <a:schemeClr val="bg1"/>
              </a:solidFill>
              <a:latin typeface="Arial" panose="020B0604020202020204" pitchFamily="34" charset="0"/>
              <a:cs typeface="Arial" panose="020B0604020202020204" pitchFamily="34" charset="0"/>
            </a:endParaRPr>
          </a:p>
          <a:p>
            <a:r>
              <a:rPr lang="en-GB" sz="3600" b="1" dirty="0">
                <a:solidFill>
                  <a:schemeClr val="bg1"/>
                </a:solidFill>
                <a:latin typeface="Arial" panose="020B0604020202020204" pitchFamily="34" charset="0"/>
                <a:cs typeface="Arial" panose="020B0604020202020204" pitchFamily="34" charset="0"/>
              </a:rPr>
              <a:t>Student Number: 2022566</a:t>
            </a:r>
            <a:endParaRPr lang="en-US" sz="3600" dirty="0">
              <a:solidFill>
                <a:schemeClr val="bg1"/>
              </a:solidFill>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905604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normAutofit/>
          </a:bodyPr>
          <a:lstStyle/>
          <a:p>
            <a:r>
              <a:rPr lang="en-US" dirty="0">
                <a:solidFill>
                  <a:srgbClr val="FFFEFF"/>
                </a:solidFill>
                <a:latin typeface="Arial" panose="020B0604020202020204" pitchFamily="34" charset="0"/>
                <a:cs typeface="Arial" panose="020B0604020202020204" pitchFamily="34" charset="0"/>
              </a:rPr>
              <a:t>Table of Contents</a:t>
            </a:r>
          </a:p>
        </p:txBody>
      </p:sp>
      <p:graphicFrame>
        <p:nvGraphicFramePr>
          <p:cNvPr id="6" name="Rectangle 1">
            <a:extLst>
              <a:ext uri="{FF2B5EF4-FFF2-40B4-BE49-F238E27FC236}">
                <a16:creationId xmlns:a16="http://schemas.microsoft.com/office/drawing/2014/main" id="{53A6F9F4-AF16-9583-EA89-95C099B13427}"/>
              </a:ext>
            </a:extLst>
          </p:cNvPr>
          <p:cNvGraphicFramePr>
            <a:graphicFrameLocks noGrp="1"/>
          </p:cNvGraphicFramePr>
          <p:nvPr>
            <p:ph idx="1"/>
            <p:extLst>
              <p:ext uri="{D42A27DB-BD31-4B8C-83A1-F6EECF244321}">
                <p14:modId xmlns:p14="http://schemas.microsoft.com/office/powerpoint/2010/main" val="3912389353"/>
              </p:ext>
            </p:extLst>
          </p:nvPr>
        </p:nvGraphicFramePr>
        <p:xfrm>
          <a:off x="581025" y="2181225"/>
          <a:ext cx="11029950" cy="36782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92624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82395"/>
          </a:xfrm>
        </p:spPr>
        <p:txBody>
          <a:bodyPr>
            <a:normAutofit/>
          </a:bodyPr>
          <a:lstStyle/>
          <a:p>
            <a:pPr algn="ctr">
              <a:lnSpc>
                <a:spcPct val="150000"/>
              </a:lnSpc>
            </a:pPr>
            <a:r>
              <a:rPr lang="en-US" dirty="0"/>
              <a:t>Introduction</a:t>
            </a:r>
          </a:p>
        </p:txBody>
      </p:sp>
      <p:sp>
        <p:nvSpPr>
          <p:cNvPr id="3" name="Content Placeholder 2"/>
          <p:cNvSpPr>
            <a:spLocks noGrp="1"/>
          </p:cNvSpPr>
          <p:nvPr>
            <p:ph idx="1"/>
          </p:nvPr>
        </p:nvSpPr>
        <p:spPr>
          <a:xfrm>
            <a:off x="457546" y="1943823"/>
            <a:ext cx="11520545" cy="3657107"/>
          </a:xfrm>
        </p:spPr>
        <p:txBody>
          <a:bodyPr>
            <a:noAutofit/>
          </a:bodyPr>
          <a:lstStyle/>
          <a:p>
            <a:pPr algn="just">
              <a:lnSpc>
                <a:spcPct val="150000"/>
              </a:lnSpc>
            </a:pPr>
            <a:r>
              <a:rPr lang="en-GB" dirty="0">
                <a:solidFill>
                  <a:schemeClr val="bg1"/>
                </a:solidFill>
                <a:latin typeface="Arial" panose="020B0604020202020204" pitchFamily="34" charset="0"/>
                <a:cs typeface="Arial" panose="020B0604020202020204" pitchFamily="34" charset="0"/>
              </a:rPr>
              <a:t>Sustainability means meeting the needs of the present generation without compromising the capacity of usage of future generations.</a:t>
            </a:r>
          </a:p>
          <a:p>
            <a:pPr algn="just">
              <a:lnSpc>
                <a:spcPct val="150000"/>
              </a:lnSpc>
            </a:pPr>
            <a:r>
              <a:rPr lang="en-GB" dirty="0">
                <a:solidFill>
                  <a:schemeClr val="bg1"/>
                </a:solidFill>
                <a:latin typeface="Arial" panose="020B0604020202020204" pitchFamily="34" charset="0"/>
                <a:cs typeface="Arial" panose="020B0604020202020204" pitchFamily="34" charset="0"/>
              </a:rPr>
              <a:t>Various themes of sustainability are there to improve the quality of life.</a:t>
            </a:r>
          </a:p>
          <a:p>
            <a:pPr algn="just">
              <a:lnSpc>
                <a:spcPct val="150000"/>
              </a:lnSpc>
            </a:pPr>
            <a:r>
              <a:rPr lang="en-GB" dirty="0">
                <a:solidFill>
                  <a:schemeClr val="bg1"/>
                </a:solidFill>
                <a:latin typeface="Arial" panose="020B0604020202020204" pitchFamily="34" charset="0"/>
                <a:cs typeface="Arial" panose="020B0604020202020204" pitchFamily="34" charset="0"/>
              </a:rPr>
              <a:t>Improving the quality of life is very important for keeping things in good condition.</a:t>
            </a:r>
          </a:p>
          <a:p>
            <a:pPr algn="just">
              <a:lnSpc>
                <a:spcPct val="150000"/>
              </a:lnSpc>
            </a:pPr>
            <a:r>
              <a:rPr lang="en-GB" dirty="0">
                <a:solidFill>
                  <a:schemeClr val="bg1"/>
                </a:solidFill>
                <a:latin typeface="Arial" panose="020B0604020202020204" pitchFamily="34" charset="0"/>
                <a:cs typeface="Arial" panose="020B0604020202020204" pitchFamily="34" charset="0"/>
              </a:rPr>
              <a:t>Sustainability themes  are saving water, saving energy, built environment safety, managing food waste, conservation and reservation, cross-cutting and so on (Verma, 2019). </a:t>
            </a:r>
          </a:p>
          <a:p>
            <a:pPr algn="just">
              <a:lnSpc>
                <a:spcPct val="150000"/>
              </a:lnSpc>
            </a:pPr>
            <a:r>
              <a:rPr lang="en-GB" dirty="0">
                <a:solidFill>
                  <a:schemeClr val="bg1"/>
                </a:solidFill>
                <a:latin typeface="Arial" panose="020B0604020202020204" pitchFamily="34" charset="0"/>
                <a:cs typeface="Arial" panose="020B0604020202020204" pitchFamily="34" charset="0"/>
              </a:rPr>
              <a:t>This presentation is going to measure the sustainability theme of stopping food waste in Premier Inn.</a:t>
            </a:r>
          </a:p>
        </p:txBody>
      </p:sp>
      <p:pic>
        <p:nvPicPr>
          <p:cNvPr id="11266" name="Picture 2" descr="21,166 Introduction Stock Photos - Free &amp; Royalty-Free Stock Photos from  Dreamstim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29508" y="561428"/>
            <a:ext cx="1248584" cy="1534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5436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49934" y="702156"/>
            <a:ext cx="7157865" cy="1013800"/>
          </a:xfrm>
        </p:spPr>
        <p:txBody>
          <a:bodyPr>
            <a:noAutofit/>
          </a:bodyPr>
          <a:lstStyle/>
          <a:p>
            <a:pPr algn="ctr"/>
            <a:r>
              <a:rPr lang="en-GB" sz="3200" b="1" dirty="0">
                <a:latin typeface="Arial" panose="020B0604020202020204" pitchFamily="34" charset="0"/>
                <a:cs typeface="Arial" panose="020B0604020202020204" pitchFamily="34" charset="0"/>
              </a:rPr>
              <a:t>Importance</a:t>
            </a:r>
            <a:r>
              <a:rPr lang="en-GB" sz="3200" b="1" dirty="0">
                <a:solidFill>
                  <a:schemeClr val="accent1"/>
                </a:solidFill>
              </a:rPr>
              <a:t> </a:t>
            </a:r>
            <a:r>
              <a:rPr lang="en-GB" sz="3200" b="1" dirty="0"/>
              <a:t>of the Theme in the Hospitality Sector</a:t>
            </a:r>
            <a:endParaRPr lang="en-US" sz="3200" dirty="0"/>
          </a:p>
        </p:txBody>
      </p:sp>
      <p:pic>
        <p:nvPicPr>
          <p:cNvPr id="10242" name="Picture 2" descr="Food Waste Management: AI Driven Food Waste Technologies -"/>
          <p:cNvPicPr>
            <a:picLocks noChangeAspect="1" noChangeArrowheads="1"/>
          </p:cNvPicPr>
          <p:nvPr/>
        </p:nvPicPr>
        <p:blipFill rotWithShape="1">
          <a:blip r:embed="rId3">
            <a:extLst>
              <a:ext uri="{28A0092B-C50C-407E-A947-70E740481C1C}">
                <a14:useLocalDpi xmlns:a14="http://schemas.microsoft.com/office/drawing/2010/main" val="0"/>
              </a:ext>
            </a:extLst>
          </a:blip>
          <a:srcRect l="29947" r="36164"/>
          <a:stretch/>
        </p:blipFill>
        <p:spPr bwMode="auto">
          <a:xfrm>
            <a:off x="149649" y="62125"/>
            <a:ext cx="2194539" cy="2566357"/>
          </a:xfrm>
          <a:prstGeom prst="rect">
            <a:avLst/>
          </a:pr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9934" y="457200"/>
            <a:ext cx="7223760" cy="91440"/>
          </a:xfrm>
          <a:prstGeom prst="rect">
            <a:avLst/>
          </a:prstGeom>
          <a:solidFill>
            <a:srgbClr val="DE2F72"/>
          </a:solidFill>
          <a:ln>
            <a:solidFill>
              <a:srgbClr val="DE2F72"/>
            </a:solid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2493837" y="1463040"/>
            <a:ext cx="9548514" cy="4395759"/>
          </a:xfrm>
        </p:spPr>
        <p:txBody>
          <a:bodyPr>
            <a:normAutofit/>
          </a:bodyPr>
          <a:lstStyle/>
          <a:p>
            <a:pPr>
              <a:buClr>
                <a:srgbClr val="DE2F72"/>
              </a:buClr>
            </a:pPr>
            <a:r>
              <a:rPr lang="en-GB" dirty="0">
                <a:solidFill>
                  <a:schemeClr val="bg1"/>
                </a:solidFill>
                <a:latin typeface="Arial" panose="020B0604020202020204" pitchFamily="34" charset="0"/>
                <a:cs typeface="Arial" panose="020B0604020202020204" pitchFamily="34" charset="0"/>
              </a:rPr>
              <a:t>All people and businesses across the world have become very conscious of maintaining sustainability from their end. </a:t>
            </a:r>
          </a:p>
          <a:p>
            <a:pPr>
              <a:buClr>
                <a:srgbClr val="DE2F72"/>
              </a:buClr>
            </a:pPr>
            <a:r>
              <a:rPr lang="en-GB" dirty="0">
                <a:solidFill>
                  <a:schemeClr val="bg1"/>
                </a:solidFill>
                <a:latin typeface="Arial" panose="020B0604020202020204" pitchFamily="34" charset="0"/>
                <a:cs typeface="Arial" panose="020B0604020202020204" pitchFamily="34" charset="0"/>
              </a:rPr>
              <a:t>The reason can be the 17 sustainable development goals that are to be achieved by 2030 as set by the United Nations (Arora and Mishra, 2019).</a:t>
            </a:r>
          </a:p>
          <a:p>
            <a:pPr>
              <a:buClr>
                <a:srgbClr val="DE2F72"/>
              </a:buClr>
            </a:pPr>
            <a:r>
              <a:rPr lang="en-GB" dirty="0">
                <a:solidFill>
                  <a:schemeClr val="bg1"/>
                </a:solidFill>
                <a:latin typeface="Arial" panose="020B0604020202020204" pitchFamily="34" charset="0"/>
                <a:cs typeface="Arial" panose="020B0604020202020204" pitchFamily="34" charset="0"/>
              </a:rPr>
              <a:t>A lot of food waste is generated from the hospitality sector that goes to the landfill, rotes there and produces methane gas from it.</a:t>
            </a:r>
          </a:p>
          <a:p>
            <a:pPr>
              <a:buClr>
                <a:srgbClr val="DE2F72"/>
              </a:buClr>
            </a:pPr>
            <a:r>
              <a:rPr lang="en-GB" dirty="0">
                <a:solidFill>
                  <a:schemeClr val="bg1"/>
                </a:solidFill>
                <a:latin typeface="Arial" panose="020B0604020202020204" pitchFamily="34" charset="0"/>
                <a:cs typeface="Arial" panose="020B0604020202020204" pitchFamily="34" charset="0"/>
              </a:rPr>
              <a:t>Almost 4.7 million people in the UK go hungry because of poverty. Which is equal to almost 7% of the entire UK population (UK Parliament, 2023).</a:t>
            </a:r>
          </a:p>
          <a:p>
            <a:pPr>
              <a:buClr>
                <a:srgbClr val="DE2F72"/>
              </a:buClr>
            </a:pPr>
            <a:r>
              <a:rPr lang="en-GB" dirty="0">
                <a:solidFill>
                  <a:schemeClr val="bg1"/>
                </a:solidFill>
                <a:latin typeface="Arial" panose="020B0604020202020204" pitchFamily="34" charset="0"/>
                <a:cs typeface="Arial" panose="020B0604020202020204" pitchFamily="34" charset="0"/>
              </a:rPr>
              <a:t>Stopping food waste can help the hospitality sector by saving the environment and society by providing food items to needy people</a:t>
            </a:r>
            <a:r>
              <a:rPr lang="en-GB" dirty="0"/>
              <a:t>.</a:t>
            </a:r>
            <a:endParaRPr lang="en-US" dirty="0"/>
          </a:p>
        </p:txBody>
      </p:sp>
    </p:spTree>
    <p:extLst>
      <p:ext uri="{BB962C8B-B14F-4D97-AF65-F5344CB8AC3E}">
        <p14:creationId xmlns:p14="http://schemas.microsoft.com/office/powerpoint/2010/main" val="574993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79A26B8-6C4E-452B-ADD3-ED324A7AB7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94721" y="960723"/>
            <a:ext cx="4968489" cy="1013800"/>
          </a:xfrm>
        </p:spPr>
        <p:txBody>
          <a:bodyPr>
            <a:normAutofit/>
          </a:bodyPr>
          <a:lstStyle/>
          <a:p>
            <a:r>
              <a:rPr lang="en-GB" b="1" dirty="0">
                <a:solidFill>
                  <a:schemeClr val="tx2"/>
                </a:solidFill>
              </a:rPr>
              <a:t>Background Details of the Company</a:t>
            </a:r>
            <a:endParaRPr lang="en-US" dirty="0">
              <a:solidFill>
                <a:schemeClr val="tx2"/>
              </a:solidFill>
            </a:endParaRPr>
          </a:p>
        </p:txBody>
      </p:sp>
      <p:sp>
        <p:nvSpPr>
          <p:cNvPr id="13" name="Rectangle 12">
            <a:extLst>
              <a:ext uri="{FF2B5EF4-FFF2-40B4-BE49-F238E27FC236}">
                <a16:creationId xmlns:a16="http://schemas.microsoft.com/office/drawing/2014/main" id="{D03E4FEE-2E6A-44AB-B6BA-C1AD0CD6D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560581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0817EB59-13B3-43DA-9B91-A7CC174A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4318" y="457200"/>
            <a:ext cx="5600007"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7" name="Rectangle 16">
            <a:extLst>
              <a:ext uri="{FF2B5EF4-FFF2-40B4-BE49-F238E27FC236}">
                <a16:creationId xmlns:a16="http://schemas.microsoft.com/office/drawing/2014/main" id="{9B4167E1-E2B0-4192-8DA2-6967DDFF8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14407"/>
            <a:ext cx="5609967" cy="561177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Picture 5"/>
          <p:cNvPicPr>
            <a:picLocks noChangeAspect="1"/>
          </p:cNvPicPr>
          <p:nvPr/>
        </p:nvPicPr>
        <p:blipFill>
          <a:blip r:embed="rId3"/>
          <a:stretch>
            <a:fillRect/>
          </a:stretch>
        </p:blipFill>
        <p:spPr>
          <a:xfrm>
            <a:off x="442377" y="667894"/>
            <a:ext cx="2250947" cy="2250947"/>
          </a:xfrm>
          <a:prstGeom prst="rect">
            <a:avLst/>
          </a:prstGeom>
        </p:spPr>
      </p:pic>
      <p:sp>
        <p:nvSpPr>
          <p:cNvPr id="3" name="Content Placeholder 2"/>
          <p:cNvSpPr>
            <a:spLocks noGrp="1"/>
          </p:cNvSpPr>
          <p:nvPr>
            <p:ph idx="1"/>
          </p:nvPr>
        </p:nvSpPr>
        <p:spPr>
          <a:xfrm>
            <a:off x="2975956" y="1379913"/>
            <a:ext cx="9216044" cy="4524533"/>
          </a:xfrm>
        </p:spPr>
        <p:txBody>
          <a:bodyPr>
            <a:normAutofit/>
          </a:bodyPr>
          <a:lstStyle/>
          <a:p>
            <a:r>
              <a:rPr lang="en-GB" dirty="0">
                <a:solidFill>
                  <a:schemeClr val="bg1"/>
                </a:solidFill>
                <a:latin typeface="Arial" panose="020B0604020202020204" pitchFamily="34" charset="0"/>
                <a:cs typeface="Arial" panose="020B0604020202020204" pitchFamily="34" charset="0"/>
              </a:rPr>
              <a:t>Premier Inn is one of the largest hotel chains in the UK.</a:t>
            </a:r>
          </a:p>
          <a:p>
            <a:r>
              <a:rPr lang="en-GB" dirty="0">
                <a:solidFill>
                  <a:schemeClr val="bg1"/>
                </a:solidFill>
                <a:latin typeface="Arial" panose="020B0604020202020204" pitchFamily="34" charset="0"/>
                <a:cs typeface="Arial" panose="020B0604020202020204" pitchFamily="34" charset="0"/>
              </a:rPr>
              <a:t>The company has been considered the most popular hotel brand in the UK (Premier Inn, 2023).</a:t>
            </a:r>
            <a:endParaRPr lang="en-US"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The company was founded by the Whitbread Group in 1987.</a:t>
            </a:r>
          </a:p>
          <a:p>
            <a:r>
              <a:rPr lang="en-GB" dirty="0">
                <a:solidFill>
                  <a:schemeClr val="bg1"/>
                </a:solidFill>
                <a:latin typeface="Arial" panose="020B0604020202020204" pitchFamily="34" charset="0"/>
                <a:cs typeface="Arial" panose="020B0604020202020204" pitchFamily="34" charset="0"/>
              </a:rPr>
              <a:t>It has over 800 hotels including the hotels of the UK.</a:t>
            </a:r>
          </a:p>
          <a:p>
            <a:r>
              <a:rPr lang="en-GB" dirty="0">
                <a:solidFill>
                  <a:schemeClr val="bg1"/>
                </a:solidFill>
                <a:latin typeface="Arial" panose="020B0604020202020204" pitchFamily="34" charset="0"/>
                <a:cs typeface="Arial" panose="020B0604020202020204" pitchFamily="34" charset="0"/>
              </a:rPr>
              <a:t>It provides services like luxurious flooding and lodging.</a:t>
            </a:r>
          </a:p>
        </p:txBody>
      </p:sp>
    </p:spTree>
    <p:extLst>
      <p:ext uri="{BB962C8B-B14F-4D97-AF65-F5344CB8AC3E}">
        <p14:creationId xmlns:p14="http://schemas.microsoft.com/office/powerpoint/2010/main" val="1120437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48253"/>
            <a:ext cx="10515600" cy="1382395"/>
          </a:xfrm>
        </p:spPr>
        <p:txBody>
          <a:bodyPr>
            <a:noAutofit/>
          </a:bodyPr>
          <a:lstStyle/>
          <a:p>
            <a:pPr algn="ctr">
              <a:lnSpc>
                <a:spcPct val="150000"/>
              </a:lnSpc>
            </a:pPr>
            <a:r>
              <a:rPr lang="en-GB" sz="3200" b="1" dirty="0">
                <a:latin typeface="Arial" panose="020B0604020202020204" pitchFamily="34" charset="0"/>
                <a:cs typeface="Arial" panose="020B0604020202020204" pitchFamily="34" charset="0"/>
              </a:rPr>
              <a:t>Literature Overview</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Key Theories and Concepts</a:t>
            </a:r>
            <a:endParaRPr lang="en-US"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1710112"/>
            <a:ext cx="9592887" cy="3743037"/>
          </a:xfrm>
        </p:spPr>
        <p:txBody>
          <a:bodyPr>
            <a:normAutofit fontScale="92500" lnSpcReduction="20000"/>
          </a:bodyPr>
          <a:lstStyle/>
          <a:p>
            <a:pPr algn="just">
              <a:lnSpc>
                <a:spcPct val="150000"/>
              </a:lnSpc>
            </a:pP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Premier Inn extensively use TBL theory to focus on three major areas namely people, planate, and profit. </a:t>
            </a:r>
          </a:p>
          <a:p>
            <a:pPr algn="just">
              <a:lnSpc>
                <a:spcPct val="150000"/>
              </a:lnSpc>
            </a:pP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stakeholder theory tries to maintain the stresses by maintaining a good relationship between the business and its stakeholders. </a:t>
            </a:r>
          </a:p>
          <a:p>
            <a:pPr algn="just">
              <a:lnSpc>
                <a:spcPct val="150000"/>
              </a:lnSpc>
            </a:pP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stewardship theory suggests how managers will act as responsible stewards on their own in the absence of others. </a:t>
            </a:r>
          </a:p>
          <a:p>
            <a:pPr algn="just">
              <a:lnSpc>
                <a:spcPct val="150000"/>
              </a:lnSpc>
            </a:pP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institutional theory focuses on the growth of organisations concerning the institutional structure (Jeong and Kim, 2019). </a:t>
            </a:r>
          </a:p>
          <a:p>
            <a:pPr algn="just">
              <a:lnSpc>
                <a:spcPct val="150000"/>
              </a:lnSpc>
            </a:pPr>
            <a:r>
              <a:rPr lang="en-GB" sz="18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There are three key concepts of sustainability, such as economic, environmental and social. </a:t>
            </a:r>
            <a:endParaRPr lang="en-US" dirty="0">
              <a:solidFill>
                <a:schemeClr val="bg1"/>
              </a:solidFill>
              <a:latin typeface="Arial" panose="020B0604020202020204" pitchFamily="34" charset="0"/>
              <a:cs typeface="Arial" panose="020B0604020202020204" pitchFamily="34" charset="0"/>
            </a:endParaRPr>
          </a:p>
        </p:txBody>
      </p:sp>
      <p:pic>
        <p:nvPicPr>
          <p:cNvPr id="1026" name="Picture 2" descr="The interconnection of the elements of the Triple Bottom Line concept. |  Download Scientific Diagram">
            <a:extLst>
              <a:ext uri="{FF2B5EF4-FFF2-40B4-BE49-F238E27FC236}">
                <a16:creationId xmlns:a16="http://schemas.microsoft.com/office/drawing/2014/main" id="{EE6507EF-DBD7-C318-F67D-732DEA1BDD7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799321" y="1710112"/>
            <a:ext cx="2392679" cy="2802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84348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42AC7AAA-F039-4011-98DE-17464A67B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62503" y="821462"/>
            <a:ext cx="7225075" cy="1013800"/>
          </a:xfrm>
        </p:spPr>
        <p:txBody>
          <a:bodyPr>
            <a:noAutofit/>
          </a:bodyPr>
          <a:lstStyle/>
          <a:p>
            <a:pPr algn="ctr">
              <a:lnSpc>
                <a:spcPct val="90000"/>
              </a:lnSpc>
            </a:pPr>
            <a:r>
              <a:rPr lang="en-GB" sz="3200" b="1" dirty="0">
                <a:latin typeface="Arial" panose="020B0604020202020204" pitchFamily="34" charset="0"/>
                <a:cs typeface="Arial" panose="020B0604020202020204" pitchFamily="34" charset="0"/>
              </a:rPr>
              <a:t>Sustainability </a:t>
            </a:r>
            <a:r>
              <a:rPr lang="en-GB" sz="3200" b="1" dirty="0" err="1">
                <a:latin typeface="Arial" panose="020B0604020202020204" pitchFamily="34" charset="0"/>
                <a:cs typeface="Arial" panose="020B0604020202020204" pitchFamily="34" charset="0"/>
              </a:rPr>
              <a:t>ThemesLiterature</a:t>
            </a:r>
            <a:r>
              <a:rPr lang="en-GB" sz="3200" b="1" dirty="0">
                <a:latin typeface="Arial" panose="020B0604020202020204" pitchFamily="34" charset="0"/>
                <a:cs typeface="Arial" panose="020B0604020202020204" pitchFamily="34" charset="0"/>
              </a:rPr>
              <a:t> Overview Contd.</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Impact of the Contemporary </a:t>
            </a:r>
            <a:endParaRPr lang="en-US" sz="3200" dirty="0">
              <a:latin typeface="Arial" panose="020B0604020202020204" pitchFamily="34" charset="0"/>
              <a:cs typeface="Arial" panose="020B0604020202020204" pitchFamily="34" charset="0"/>
            </a:endParaRPr>
          </a:p>
        </p:txBody>
      </p:sp>
      <p:grpSp>
        <p:nvGrpSpPr>
          <p:cNvPr id="7177" name="Group 7176">
            <a:extLst>
              <a:ext uri="{FF2B5EF4-FFF2-40B4-BE49-F238E27FC236}">
                <a16:creationId xmlns:a16="http://schemas.microsoft.com/office/drawing/2014/main" id="{85EBB90B-3A54-4B2B-9FA6-7B47E1075F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7178" name="Rectangle 7177">
              <a:extLst>
                <a:ext uri="{FF2B5EF4-FFF2-40B4-BE49-F238E27FC236}">
                  <a16:creationId xmlns:a16="http://schemas.microsoft.com/office/drawing/2014/main" id="{E04116F5-E398-4593-B279-7099177A0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179" name="Rectangle 7178">
              <a:extLst>
                <a:ext uri="{FF2B5EF4-FFF2-40B4-BE49-F238E27FC236}">
                  <a16:creationId xmlns:a16="http://schemas.microsoft.com/office/drawing/2014/main" id="{DC1AD6AE-28AC-4C67-A749-1BC18D86C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180" name="Rectangle 7179">
              <a:extLst>
                <a:ext uri="{FF2B5EF4-FFF2-40B4-BE49-F238E27FC236}">
                  <a16:creationId xmlns:a16="http://schemas.microsoft.com/office/drawing/2014/main" id="{D122DC0F-D6EF-4A88-9742-855D48E4E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Content Placeholder 2"/>
          <p:cNvSpPr>
            <a:spLocks noGrp="1"/>
          </p:cNvSpPr>
          <p:nvPr>
            <p:ph idx="1"/>
          </p:nvPr>
        </p:nvSpPr>
        <p:spPr>
          <a:xfrm>
            <a:off x="581193" y="1896533"/>
            <a:ext cx="8147171" cy="3962266"/>
          </a:xfrm>
        </p:spPr>
        <p:txBody>
          <a:bodyPr>
            <a:normAutofit/>
          </a:bodyPr>
          <a:lstStyle/>
          <a:p>
            <a:r>
              <a:rPr lang="en-GB" dirty="0">
                <a:solidFill>
                  <a:schemeClr val="bg1"/>
                </a:solidFill>
                <a:latin typeface="Arial" panose="020B0604020202020204" pitchFamily="34" charset="0"/>
                <a:cs typeface="Arial" panose="020B0604020202020204" pitchFamily="34" charset="0"/>
              </a:rPr>
              <a:t>There is a huge impact of the different sustainability theme within the hospitality sector.</a:t>
            </a:r>
          </a:p>
          <a:p>
            <a:r>
              <a:rPr lang="en-GB" dirty="0">
                <a:solidFill>
                  <a:schemeClr val="bg1"/>
                </a:solidFill>
                <a:latin typeface="Arial" panose="020B0604020202020204" pitchFamily="34" charset="0"/>
                <a:cs typeface="Arial" panose="020B0604020202020204" pitchFamily="34" charset="0"/>
              </a:rPr>
              <a:t>According to Rodríguez-Antón and Alonso-Almeida (2019), businesses within the hospitality industry try to save water, preserve energy, reduce carbon emissions, reduce the level of waste, save food for future usage and so on.</a:t>
            </a:r>
          </a:p>
          <a:p>
            <a:r>
              <a:rPr lang="en-GB" dirty="0">
                <a:solidFill>
                  <a:schemeClr val="bg1"/>
                </a:solidFill>
                <a:latin typeface="Arial" panose="020B0604020202020204" pitchFamily="34" charset="0"/>
                <a:cs typeface="Arial" panose="020B0604020202020204" pitchFamily="34" charset="0"/>
              </a:rPr>
              <a:t>These facts suggest how the hospitality industry is saving the environment from being polluted.</a:t>
            </a:r>
          </a:p>
          <a:p>
            <a:r>
              <a:rPr lang="en-GB" dirty="0">
                <a:solidFill>
                  <a:schemeClr val="bg1"/>
                </a:solidFill>
                <a:latin typeface="Arial" panose="020B0604020202020204" pitchFamily="34" charset="0"/>
                <a:cs typeface="Arial" panose="020B0604020202020204" pitchFamily="34" charset="0"/>
              </a:rPr>
              <a:t>Most of the people in the UK like to use or consume sustainable products (</a:t>
            </a:r>
            <a:r>
              <a:rPr lang="en-GB" dirty="0" err="1">
                <a:solidFill>
                  <a:schemeClr val="bg1"/>
                </a:solidFill>
                <a:latin typeface="Arial" panose="020B0604020202020204" pitchFamily="34" charset="0"/>
                <a:cs typeface="Arial" panose="020B0604020202020204" pitchFamily="34" charset="0"/>
              </a:rPr>
              <a:t>Bressanelli</a:t>
            </a:r>
            <a:r>
              <a:rPr lang="en-GB" dirty="0">
                <a:solidFill>
                  <a:schemeClr val="bg1"/>
                </a:solidFill>
                <a:latin typeface="Arial" panose="020B0604020202020204" pitchFamily="34" charset="0"/>
                <a:cs typeface="Arial" panose="020B0604020202020204" pitchFamily="34" charset="0"/>
              </a:rPr>
              <a:t>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2020).</a:t>
            </a:r>
          </a:p>
          <a:p>
            <a:r>
              <a:rPr lang="en-GB" dirty="0">
                <a:solidFill>
                  <a:schemeClr val="bg1"/>
                </a:solidFill>
                <a:latin typeface="Arial" panose="020B0604020202020204" pitchFamily="34" charset="0"/>
                <a:cs typeface="Arial" panose="020B0604020202020204" pitchFamily="34" charset="0"/>
              </a:rPr>
              <a:t>By using sustainable raw materials in food and drinks, the industry can satisfy the customers.</a:t>
            </a:r>
          </a:p>
        </p:txBody>
      </p:sp>
      <p:pic>
        <p:nvPicPr>
          <p:cNvPr id="7170" name="Picture 2" descr="About Food Waste"/>
          <p:cNvPicPr>
            <a:picLocks noChangeAspect="1" noChangeArrowheads="1"/>
          </p:cNvPicPr>
          <p:nvPr/>
        </p:nvPicPr>
        <p:blipFill rotWithShape="1">
          <a:blip r:embed="rId3">
            <a:extLst>
              <a:ext uri="{28A0092B-C50C-407E-A947-70E740481C1C}">
                <a14:useLocalDpi xmlns:a14="http://schemas.microsoft.com/office/drawing/2010/main" val="0"/>
              </a:ext>
            </a:extLst>
          </a:blip>
          <a:srcRect l="20243" r="44029" b="1"/>
          <a:stretch/>
        </p:blipFill>
        <p:spPr bwMode="auto">
          <a:xfrm>
            <a:off x="8853067" y="600075"/>
            <a:ext cx="2884908" cy="45217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0986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82395"/>
          </a:xfrm>
        </p:spPr>
        <p:txBody>
          <a:bodyPr>
            <a:normAutofit/>
          </a:bodyPr>
          <a:lstStyle/>
          <a:p>
            <a:pPr algn="ctr">
              <a:lnSpc>
                <a:spcPct val="150000"/>
              </a:lnSpc>
            </a:pPr>
            <a:r>
              <a:rPr lang="en-GB" b="1" dirty="0">
                <a:latin typeface="Arial" panose="020B0604020202020204" pitchFamily="34" charset="0"/>
                <a:cs typeface="Arial" panose="020B0604020202020204" pitchFamily="34" charset="0"/>
              </a:rPr>
              <a:t>Application to the Hotel and Hospitality Sector</a:t>
            </a:r>
            <a:br>
              <a:rPr lang="en-GB"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Linking Specific Areas of the Hotel with the Theme</a:t>
            </a: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82138" y="1878676"/>
            <a:ext cx="7312487" cy="3806334"/>
          </a:xfrm>
        </p:spPr>
        <p:txBody>
          <a:bodyPr>
            <a:noAutofit/>
          </a:bodyPr>
          <a:lstStyle/>
          <a:p>
            <a:pPr algn="just">
              <a:lnSpc>
                <a:spcPct val="150000"/>
              </a:lnSpc>
            </a:pPr>
            <a:r>
              <a:rPr lang="en-GB" dirty="0">
                <a:solidFill>
                  <a:schemeClr val="bg1"/>
                </a:solidFill>
                <a:latin typeface="Arial" panose="020B0604020202020204" pitchFamily="34" charset="0"/>
                <a:cs typeface="Arial" panose="020B0604020202020204" pitchFamily="34" charset="0"/>
              </a:rPr>
              <a:t>The hospitality sector has become a vital source of food waste in the UK.</a:t>
            </a:r>
          </a:p>
          <a:p>
            <a:pPr algn="just">
              <a:lnSpc>
                <a:spcPct val="150000"/>
              </a:lnSpc>
            </a:pPr>
            <a:r>
              <a:rPr lang="en-GB" dirty="0">
                <a:solidFill>
                  <a:schemeClr val="bg1"/>
                </a:solidFill>
                <a:latin typeface="Arial" panose="020B0604020202020204" pitchFamily="34" charset="0"/>
                <a:cs typeface="Arial" panose="020B0604020202020204" pitchFamily="34" charset="0"/>
              </a:rPr>
              <a:t>Food waste has become a major issue in the hospitality industry in the UK.</a:t>
            </a:r>
          </a:p>
          <a:p>
            <a:pPr algn="just">
              <a:lnSpc>
                <a:spcPct val="150000"/>
              </a:lnSpc>
            </a:pPr>
            <a:r>
              <a:rPr lang="en-GB" dirty="0">
                <a:solidFill>
                  <a:schemeClr val="bg1"/>
                </a:solidFill>
                <a:latin typeface="Arial" panose="020B0604020202020204" pitchFamily="34" charset="0"/>
                <a:cs typeface="Arial" panose="020B0604020202020204" pitchFamily="34" charset="0"/>
              </a:rPr>
              <a:t>Premier Inn also has a major contribution to these statistics.</a:t>
            </a:r>
          </a:p>
          <a:p>
            <a:pPr algn="just">
              <a:lnSpc>
                <a:spcPct val="150000"/>
              </a:lnSpc>
            </a:pPr>
            <a:r>
              <a:rPr lang="en-GB" dirty="0">
                <a:solidFill>
                  <a:schemeClr val="bg1"/>
                </a:solidFill>
                <a:latin typeface="Arial" panose="020B0604020202020204" pitchFamily="34" charset="0"/>
                <a:cs typeface="Arial" panose="020B0604020202020204" pitchFamily="34" charset="0"/>
              </a:rPr>
              <a:t>The hospitality industry in the UK generates more than 950,000 tonnes of food waste.</a:t>
            </a:r>
          </a:p>
          <a:p>
            <a:pPr algn="just">
              <a:lnSpc>
                <a:spcPct val="150000"/>
              </a:lnSpc>
            </a:pPr>
            <a:r>
              <a:rPr lang="en-GB" dirty="0">
                <a:solidFill>
                  <a:schemeClr val="bg1"/>
                </a:solidFill>
                <a:latin typeface="Arial" panose="020B0604020202020204" pitchFamily="34" charset="0"/>
                <a:cs typeface="Arial" panose="020B0604020202020204" pitchFamily="34" charset="0"/>
              </a:rPr>
              <a:t>Among the number, almost 75% become avoidable (Reardon, 2020).</a:t>
            </a:r>
          </a:p>
        </p:txBody>
      </p:sp>
      <p:pic>
        <p:nvPicPr>
          <p:cNvPr id="6146" name="Picture 2" descr="How do restaurants and hotels benefit from Food Recyclers"/>
          <p:cNvPicPr>
            <a:picLocks noChangeAspect="1" noChangeArrowheads="1"/>
          </p:cNvPicPr>
          <p:nvPr/>
        </p:nvPicPr>
        <p:blipFill rotWithShape="1">
          <a:blip r:embed="rId3">
            <a:extLst>
              <a:ext uri="{28A0092B-C50C-407E-A947-70E740481C1C}">
                <a14:useLocalDpi xmlns:a14="http://schemas.microsoft.com/office/drawing/2010/main" val="0"/>
              </a:ext>
            </a:extLst>
          </a:blip>
          <a:srcRect b="13804"/>
          <a:stretch/>
        </p:blipFill>
        <p:spPr bwMode="auto">
          <a:xfrm>
            <a:off x="7794625" y="2194084"/>
            <a:ext cx="3701153" cy="41055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92188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42AC7AAA-F039-4011-98DE-17464A67B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1192" y="702156"/>
            <a:ext cx="7225075" cy="1013800"/>
          </a:xfrm>
        </p:spPr>
        <p:txBody>
          <a:bodyPr>
            <a:noAutofit/>
          </a:bodyPr>
          <a:lstStyle/>
          <a:p>
            <a:pPr algn="ctr">
              <a:lnSpc>
                <a:spcPct val="90000"/>
              </a:lnSpc>
            </a:pPr>
            <a:r>
              <a:rPr lang="en-GB" sz="3200" b="1" dirty="0">
                <a:latin typeface="Arial" panose="020B0604020202020204" pitchFamily="34" charset="0"/>
                <a:cs typeface="Arial" panose="020B0604020202020204" pitchFamily="34" charset="0"/>
              </a:rPr>
              <a:t>Application to the Hotel and Hospitality Sector Contd.</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Management Responses to the Theme</a:t>
            </a:r>
            <a:endParaRPr lang="en-US" sz="3200" dirty="0">
              <a:latin typeface="Arial" panose="020B0604020202020204" pitchFamily="34" charset="0"/>
              <a:cs typeface="Arial" panose="020B0604020202020204" pitchFamily="34" charset="0"/>
            </a:endParaRPr>
          </a:p>
        </p:txBody>
      </p:sp>
      <p:grpSp>
        <p:nvGrpSpPr>
          <p:cNvPr id="5129" name="Group 5128">
            <a:extLst>
              <a:ext uri="{FF2B5EF4-FFF2-40B4-BE49-F238E27FC236}">
                <a16:creationId xmlns:a16="http://schemas.microsoft.com/office/drawing/2014/main" id="{85EBB90B-3A54-4B2B-9FA6-7B47E1075F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534" y="453643"/>
            <a:ext cx="11298933" cy="98554"/>
            <a:chOff x="446534" y="453643"/>
            <a:chExt cx="11298933" cy="98554"/>
          </a:xfrm>
        </p:grpSpPr>
        <p:sp>
          <p:nvSpPr>
            <p:cNvPr id="5130" name="Rectangle 5129">
              <a:extLst>
                <a:ext uri="{FF2B5EF4-FFF2-40B4-BE49-F238E27FC236}">
                  <a16:creationId xmlns:a16="http://schemas.microsoft.com/office/drawing/2014/main" id="{E04116F5-E398-4593-B279-7099177A0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31" name="Rectangle 5130">
              <a:extLst>
                <a:ext uri="{FF2B5EF4-FFF2-40B4-BE49-F238E27FC236}">
                  <a16:creationId xmlns:a16="http://schemas.microsoft.com/office/drawing/2014/main" id="{DC1AD6AE-28AC-4C67-A749-1BC18D86C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32" name="Rectangle 5131">
              <a:extLst>
                <a:ext uri="{FF2B5EF4-FFF2-40B4-BE49-F238E27FC236}">
                  <a16:creationId xmlns:a16="http://schemas.microsoft.com/office/drawing/2014/main" id="{D122DC0F-D6EF-4A88-9742-855D48E4E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3" name="Content Placeholder 2"/>
          <p:cNvSpPr>
            <a:spLocks noGrp="1"/>
          </p:cNvSpPr>
          <p:nvPr>
            <p:ph idx="1"/>
          </p:nvPr>
        </p:nvSpPr>
        <p:spPr>
          <a:xfrm>
            <a:off x="629293" y="1703195"/>
            <a:ext cx="8118466" cy="3962266"/>
          </a:xfrm>
        </p:spPr>
        <p:txBody>
          <a:bodyPr>
            <a:normAutofit/>
          </a:bodyPr>
          <a:lstStyle/>
          <a:p>
            <a:r>
              <a:rPr lang="en-GB" dirty="0">
                <a:solidFill>
                  <a:schemeClr val="bg1"/>
                </a:solidFill>
                <a:latin typeface="Arial" panose="020B0604020202020204" pitchFamily="34" charset="0"/>
                <a:cs typeface="Arial" panose="020B0604020202020204" pitchFamily="34" charset="0"/>
              </a:rPr>
              <a:t>The waste management team of Premier Inn has donated almost 335,000 meals to needy people that contains 140 tonnes of food (Premier Inn, 2023).</a:t>
            </a:r>
          </a:p>
          <a:p>
            <a:r>
              <a:rPr lang="en-GB" dirty="0">
                <a:solidFill>
                  <a:schemeClr val="bg1"/>
                </a:solidFill>
                <a:latin typeface="Arial" panose="020B0604020202020204" pitchFamily="34" charset="0"/>
                <a:cs typeface="Arial" panose="020B0604020202020204" pitchFamily="34" charset="0"/>
              </a:rPr>
              <a:t>Apart from that, the company transfer 100% of the food waste of Premier Inn for producing renewable energy with it.</a:t>
            </a:r>
          </a:p>
          <a:p>
            <a:r>
              <a:rPr lang="en-GB" dirty="0">
                <a:solidFill>
                  <a:schemeClr val="bg1"/>
                </a:solidFill>
                <a:latin typeface="Arial" panose="020B0604020202020204" pitchFamily="34" charset="0"/>
                <a:cs typeface="Arial" panose="020B0604020202020204" pitchFamily="34" charset="0"/>
              </a:rPr>
              <a:t>As per the annual report of 2022 Premier Inn, the company has reduced 32.3% of food waste (Whitbread PLC, 2023).</a:t>
            </a:r>
          </a:p>
          <a:p>
            <a:r>
              <a:rPr lang="en-GB" dirty="0">
                <a:solidFill>
                  <a:schemeClr val="bg1"/>
                </a:solidFill>
                <a:latin typeface="Arial" panose="020B0604020202020204" pitchFamily="34" charset="0"/>
                <a:cs typeface="Arial" panose="020B0604020202020204" pitchFamily="34" charset="0"/>
              </a:rPr>
              <a:t>This has been possible only because the food waste management team has taken initiatives like increasing efficiencies and donating food to charities.</a:t>
            </a:r>
          </a:p>
          <a:p>
            <a:r>
              <a:rPr lang="en-GB" dirty="0">
                <a:solidFill>
                  <a:schemeClr val="bg1"/>
                </a:solidFill>
                <a:latin typeface="Arial" panose="020B0604020202020204" pitchFamily="34" charset="0"/>
                <a:cs typeface="Arial" panose="020B0604020202020204" pitchFamily="34" charset="0"/>
              </a:rPr>
              <a:t>These factors suggest the management responses of Premier Inn towards the sustainability theme of stopping food waste</a:t>
            </a:r>
            <a:r>
              <a:rPr lang="en-GB" dirty="0"/>
              <a:t>.</a:t>
            </a:r>
            <a:endParaRPr lang="en-US" dirty="0"/>
          </a:p>
        </p:txBody>
      </p:sp>
      <p:pic>
        <p:nvPicPr>
          <p:cNvPr id="5122" name="Picture 2" descr="Food waste Vectors &amp; Illustrations for Free Download | Freepik"/>
          <p:cNvPicPr>
            <a:picLocks noChangeAspect="1" noChangeArrowheads="1"/>
          </p:cNvPicPr>
          <p:nvPr/>
        </p:nvPicPr>
        <p:blipFill rotWithShape="1">
          <a:blip r:embed="rId3">
            <a:extLst>
              <a:ext uri="{28A0092B-C50C-407E-A947-70E740481C1C}">
                <a14:useLocalDpi xmlns:a14="http://schemas.microsoft.com/office/drawing/2010/main" val="0"/>
              </a:ext>
            </a:extLst>
          </a:blip>
          <a:srcRect l="13743" r="12924"/>
          <a:stretch/>
        </p:blipFill>
        <p:spPr bwMode="auto">
          <a:xfrm>
            <a:off x="8747759" y="600075"/>
            <a:ext cx="2990215" cy="46868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7224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5251" y="879907"/>
            <a:ext cx="8348749" cy="1381155"/>
          </a:xfrm>
        </p:spPr>
        <p:txBody>
          <a:bodyPr>
            <a:noAutofit/>
          </a:bodyPr>
          <a:lstStyle/>
          <a:p>
            <a:pPr algn="ctr">
              <a:lnSpc>
                <a:spcPct val="150000"/>
              </a:lnSpc>
            </a:pPr>
            <a:r>
              <a:rPr lang="en-GB" sz="3200" b="1" dirty="0">
                <a:latin typeface="Arial" panose="020B0604020202020204" pitchFamily="34" charset="0"/>
                <a:cs typeface="Arial" panose="020B0604020202020204" pitchFamily="34" charset="0"/>
              </a:rPr>
              <a:t>Application to the Hotel and Hospitality Sector</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Strengths and Limitations of the Impacts</a:t>
            </a:r>
            <a:endParaRPr lang="en-US" sz="32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625" y="2903912"/>
            <a:ext cx="11704320" cy="1891146"/>
          </a:xfrm>
        </p:spPr>
        <p:txBody>
          <a:bodyPr>
            <a:noAutofit/>
          </a:bodyPr>
          <a:lstStyle/>
          <a:p>
            <a:pPr algn="just">
              <a:lnSpc>
                <a:spcPct val="150000"/>
              </a:lnSpc>
            </a:pPr>
            <a:r>
              <a:rPr lang="en-GB" dirty="0">
                <a:solidFill>
                  <a:schemeClr val="bg1"/>
                </a:solidFill>
                <a:latin typeface="Arial" panose="020B0604020202020204" pitchFamily="34" charset="0"/>
                <a:cs typeface="Arial" panose="020B0604020202020204" pitchFamily="34" charset="0"/>
              </a:rPr>
              <a:t>The strengths of the initiatives are- the company has reduced 32.3% of its food waste.</a:t>
            </a:r>
          </a:p>
          <a:p>
            <a:pPr algn="just">
              <a:lnSpc>
                <a:spcPct val="150000"/>
              </a:lnSpc>
            </a:pPr>
            <a:r>
              <a:rPr lang="en-GB" dirty="0">
                <a:solidFill>
                  <a:schemeClr val="bg1"/>
                </a:solidFill>
                <a:latin typeface="Arial" panose="020B0604020202020204" pitchFamily="34" charset="0"/>
                <a:cs typeface="Arial" panose="020B0604020202020204" pitchFamily="34" charset="0"/>
              </a:rPr>
              <a:t>The company has set the goal of reducing food waste by 50% by the year 2030 (Whitbread PLC, 2023).</a:t>
            </a:r>
          </a:p>
          <a:p>
            <a:pPr algn="just">
              <a:lnSpc>
                <a:spcPct val="150000"/>
              </a:lnSpc>
            </a:pPr>
            <a:r>
              <a:rPr lang="en-GB" dirty="0">
                <a:solidFill>
                  <a:schemeClr val="bg1"/>
                </a:solidFill>
                <a:latin typeface="Arial" panose="020B0604020202020204" pitchFamily="34" charset="0"/>
                <a:cs typeface="Arial" panose="020B0604020202020204" pitchFamily="34" charset="0"/>
              </a:rPr>
              <a:t>The brand image of the company has been increased to the people of the UK.</a:t>
            </a:r>
          </a:p>
          <a:p>
            <a:pPr algn="just">
              <a:lnSpc>
                <a:spcPct val="150000"/>
              </a:lnSpc>
            </a:pPr>
            <a:r>
              <a:rPr lang="en-GB" dirty="0">
                <a:solidFill>
                  <a:schemeClr val="bg1"/>
                </a:solidFill>
                <a:latin typeface="Arial" panose="020B0604020202020204" pitchFamily="34" charset="0"/>
                <a:cs typeface="Arial" panose="020B0604020202020204" pitchFamily="34" charset="0"/>
              </a:rPr>
              <a:t>The limitations of the initiatives include- the company only focuses on reducing the level of food waste, but does not focus on making less waste of the foods (Närvänen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2021).</a:t>
            </a:r>
          </a:p>
          <a:p>
            <a:pPr algn="just">
              <a:lnSpc>
                <a:spcPct val="150000"/>
              </a:lnSpc>
            </a:pPr>
            <a:r>
              <a:rPr lang="en-GB" dirty="0">
                <a:solidFill>
                  <a:schemeClr val="bg1"/>
                </a:solidFill>
                <a:latin typeface="Arial" panose="020B0604020202020204" pitchFamily="34" charset="0"/>
                <a:cs typeface="Arial" panose="020B0604020202020204" pitchFamily="34" charset="0"/>
              </a:rPr>
              <a:t>The company does not even know whether their donated foods are being consumed by needy people or not.</a:t>
            </a:r>
            <a:endParaRPr lang="en-US" dirty="0">
              <a:solidFill>
                <a:schemeClr val="bg1"/>
              </a:solidFill>
              <a:latin typeface="Arial" panose="020B0604020202020204" pitchFamily="34" charset="0"/>
              <a:cs typeface="Arial" panose="020B0604020202020204" pitchFamily="34" charset="0"/>
            </a:endParaRPr>
          </a:p>
        </p:txBody>
      </p:sp>
      <p:pic>
        <p:nvPicPr>
          <p:cNvPr id="4098" name="Picture 2" descr="3 Steps To Use Your Strengths and Weaknesses To Improve Your Performa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58647" y="27707"/>
            <a:ext cx="2233353" cy="22333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3580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013800"/>
          </a:xfrm>
        </p:spPr>
        <p:txBody>
          <a:bodyPr>
            <a:normAutofit/>
          </a:bodyPr>
          <a:lstStyle/>
          <a:p>
            <a:r>
              <a:rPr lang="en-GB" b="1">
                <a:solidFill>
                  <a:srgbClr val="FFFFFF"/>
                </a:solidFill>
              </a:rPr>
              <a:t>Evaluate Future Policy and Management Options</a:t>
            </a:r>
            <a:br>
              <a:rPr lang="en-US" b="1">
                <a:solidFill>
                  <a:srgbClr val="FFFFFF"/>
                </a:solidFill>
              </a:rPr>
            </a:br>
            <a:r>
              <a:rPr lang="en-US" b="1">
                <a:solidFill>
                  <a:srgbClr val="FFFFFF"/>
                </a:solidFill>
              </a:rPr>
              <a:t>Recommendations</a:t>
            </a:r>
            <a:endParaRPr lang="en-US">
              <a:solidFill>
                <a:srgbClr val="FFFFFF"/>
              </a:solidFill>
            </a:endParaRPr>
          </a:p>
        </p:txBody>
      </p:sp>
      <p:sp useBgFill="1">
        <p:nvSpPr>
          <p:cNvPr id="3079" name="Rectangle 3078">
            <a:extLst>
              <a:ext uri="{FF2B5EF4-FFF2-40B4-BE49-F238E27FC236}">
                <a16:creationId xmlns:a16="http://schemas.microsoft.com/office/drawing/2014/main" id="{9E661D03-4DD4-45E7-A047-ED722E826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What You Need to Know About Teacher Recommendations"/>
          <p:cNvPicPr>
            <a:picLocks noChangeAspect="1" noChangeArrowheads="1"/>
          </p:cNvPicPr>
          <p:nvPr/>
        </p:nvPicPr>
        <p:blipFill rotWithShape="1">
          <a:blip r:embed="rId3">
            <a:extLst>
              <a:ext uri="{28A0092B-C50C-407E-A947-70E740481C1C}">
                <a14:useLocalDpi xmlns:a14="http://schemas.microsoft.com/office/drawing/2010/main" val="0"/>
              </a:ext>
            </a:extLst>
          </a:blip>
          <a:srcRect l="-6667" t="-9000" r="6667" b="9000"/>
          <a:stretch/>
        </p:blipFill>
        <p:spPr bwMode="auto">
          <a:xfrm>
            <a:off x="-199506" y="1509864"/>
            <a:ext cx="3616260" cy="24108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3416754" y="1509864"/>
            <a:ext cx="7936581" cy="4197874"/>
          </a:xfrm>
        </p:spPr>
        <p:txBody>
          <a:bodyPr>
            <a:normAutofit/>
          </a:bodyPr>
          <a:lstStyle/>
          <a:p>
            <a:r>
              <a:rPr lang="en-GB" dirty="0">
                <a:solidFill>
                  <a:schemeClr val="bg1"/>
                </a:solidFill>
                <a:latin typeface="Arial" panose="020B0604020202020204" pitchFamily="34" charset="0"/>
                <a:cs typeface="Arial" panose="020B0604020202020204" pitchFamily="34" charset="0"/>
              </a:rPr>
              <a:t>Premier Inn needs to avoid ordering the stock of raw materials that could become waste.</a:t>
            </a:r>
          </a:p>
          <a:p>
            <a:r>
              <a:rPr lang="en-GB" dirty="0">
                <a:solidFill>
                  <a:schemeClr val="bg1"/>
                </a:solidFill>
                <a:latin typeface="Arial" panose="020B0604020202020204" pitchFamily="34" charset="0"/>
                <a:cs typeface="Arial" panose="020B0604020202020204" pitchFamily="34" charset="0"/>
              </a:rPr>
              <a:t>The company can do a demand analysis of the customers in this aspect (</a:t>
            </a:r>
            <a:r>
              <a:rPr lang="en-GB" dirty="0" err="1">
                <a:solidFill>
                  <a:schemeClr val="bg1"/>
                </a:solidFill>
                <a:latin typeface="Arial" panose="020B0604020202020204" pitchFamily="34" charset="0"/>
                <a:cs typeface="Arial" panose="020B0604020202020204" pitchFamily="34" charset="0"/>
              </a:rPr>
              <a:t>Ciliberto</a:t>
            </a:r>
            <a:r>
              <a:rPr lang="en-GB" dirty="0">
                <a:solidFill>
                  <a:schemeClr val="bg1"/>
                </a:solidFill>
                <a:latin typeface="Arial" panose="020B0604020202020204" pitchFamily="34" charset="0"/>
                <a:cs typeface="Arial" panose="020B0604020202020204" pitchFamily="34" charset="0"/>
              </a:rPr>
              <a:t>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2021).</a:t>
            </a:r>
          </a:p>
          <a:p>
            <a:r>
              <a:rPr lang="en-GB" dirty="0">
                <a:solidFill>
                  <a:schemeClr val="bg1"/>
                </a:solidFill>
                <a:latin typeface="Arial" panose="020B0604020202020204" pitchFamily="34" charset="0"/>
                <a:cs typeface="Arial" panose="020B0604020202020204" pitchFamily="34" charset="0"/>
              </a:rPr>
              <a:t>The company can compost the food waste and make fertilisers from them. (Popova </a:t>
            </a:r>
            <a:r>
              <a:rPr lang="en-GB" i="1" dirty="0">
                <a:solidFill>
                  <a:schemeClr val="bg1"/>
                </a:solidFill>
                <a:latin typeface="Arial" panose="020B0604020202020204" pitchFamily="34" charset="0"/>
                <a:cs typeface="Arial" panose="020B0604020202020204" pitchFamily="34" charset="0"/>
              </a:rPr>
              <a:t>et al.</a:t>
            </a:r>
            <a:r>
              <a:rPr lang="en-GB" dirty="0">
                <a:solidFill>
                  <a:schemeClr val="bg1"/>
                </a:solidFill>
                <a:latin typeface="Arial" panose="020B0604020202020204" pitchFamily="34" charset="0"/>
                <a:cs typeface="Arial" panose="020B0604020202020204" pitchFamily="34" charset="0"/>
              </a:rPr>
              <a:t>, 2022).</a:t>
            </a:r>
          </a:p>
          <a:p>
            <a:r>
              <a:rPr lang="en-GB" dirty="0">
                <a:solidFill>
                  <a:schemeClr val="bg1"/>
                </a:solidFill>
                <a:latin typeface="Arial" panose="020B0604020202020204" pitchFamily="34" charset="0"/>
                <a:cs typeface="Arial" panose="020B0604020202020204" pitchFamily="34" charset="0"/>
              </a:rPr>
              <a:t>The company can encourage its customers to take the leftover food items to their homes.</a:t>
            </a:r>
          </a:p>
          <a:p>
            <a:r>
              <a:rPr lang="en-GB" dirty="0">
                <a:solidFill>
                  <a:schemeClr val="bg1"/>
                </a:solidFill>
                <a:latin typeface="Arial" panose="020B0604020202020204" pitchFamily="34" charset="0"/>
                <a:cs typeface="Arial" panose="020B0604020202020204" pitchFamily="34" charset="0"/>
              </a:rPr>
              <a:t>Regular measurement of food waste management activities needs to be applied by the company</a:t>
            </a:r>
            <a:r>
              <a:rPr lang="en-GB" dirty="0">
                <a:solidFill>
                  <a:schemeClr val="bg1"/>
                </a:solidFill>
              </a:rPr>
              <a:t>.</a:t>
            </a:r>
            <a:endParaRPr lang="en-US" dirty="0">
              <a:solidFill>
                <a:schemeClr val="bg1"/>
              </a:solidFill>
            </a:endParaRPr>
          </a:p>
        </p:txBody>
      </p:sp>
    </p:spTree>
    <p:extLst>
      <p:ext uri="{BB962C8B-B14F-4D97-AF65-F5344CB8AC3E}">
        <p14:creationId xmlns:p14="http://schemas.microsoft.com/office/powerpoint/2010/main" val="1432729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81915"/>
            <a:ext cx="10515600" cy="1382395"/>
          </a:xfrm>
        </p:spPr>
        <p:txBody>
          <a:bodyPr>
            <a:normAutofit/>
          </a:bodyPr>
          <a:lstStyle/>
          <a:p>
            <a:pPr algn="ctr">
              <a:lnSpc>
                <a:spcPct val="150000"/>
              </a:lnSpc>
            </a:pPr>
            <a:r>
              <a:rPr lang="en-GB" b="1" dirty="0"/>
              <a:t>Conclusion</a:t>
            </a:r>
            <a:endParaRPr lang="en-US" dirty="0"/>
          </a:p>
        </p:txBody>
      </p:sp>
      <p:sp>
        <p:nvSpPr>
          <p:cNvPr id="3" name="Content Placeholder 2"/>
          <p:cNvSpPr>
            <a:spLocks noGrp="1"/>
          </p:cNvSpPr>
          <p:nvPr>
            <p:ph idx="1"/>
          </p:nvPr>
        </p:nvSpPr>
        <p:spPr>
          <a:xfrm>
            <a:off x="155172" y="2129905"/>
            <a:ext cx="10983883" cy="3472873"/>
          </a:xfrm>
        </p:spPr>
        <p:txBody>
          <a:bodyPr>
            <a:noAutofit/>
          </a:bodyPr>
          <a:lstStyle/>
          <a:p>
            <a:pPr algn="just">
              <a:lnSpc>
                <a:spcPct val="150000"/>
              </a:lnSpc>
            </a:pPr>
            <a:r>
              <a:rPr lang="en-GB" dirty="0">
                <a:solidFill>
                  <a:schemeClr val="bg1"/>
                </a:solidFill>
                <a:latin typeface="Arial" panose="020B0604020202020204" pitchFamily="34" charset="0"/>
                <a:cs typeface="Arial" panose="020B0604020202020204" pitchFamily="34" charset="0"/>
              </a:rPr>
              <a:t>This presentation focused on the sustainability theme of “stop food waste” from the hospitality sector.</a:t>
            </a:r>
          </a:p>
          <a:p>
            <a:pPr algn="just">
              <a:lnSpc>
                <a:spcPct val="150000"/>
              </a:lnSpc>
            </a:pPr>
            <a:r>
              <a:rPr lang="en-GB" dirty="0">
                <a:solidFill>
                  <a:schemeClr val="bg1"/>
                </a:solidFill>
                <a:latin typeface="Arial" panose="020B0604020202020204" pitchFamily="34" charset="0"/>
                <a:cs typeface="Arial" panose="020B0604020202020204" pitchFamily="34" charset="0"/>
              </a:rPr>
              <a:t>Premier Inn has been chosen for the study.</a:t>
            </a:r>
          </a:p>
          <a:p>
            <a:pPr algn="just">
              <a:lnSpc>
                <a:spcPct val="150000"/>
              </a:lnSpc>
            </a:pPr>
            <a:r>
              <a:rPr lang="en-GB" dirty="0">
                <a:solidFill>
                  <a:schemeClr val="bg1"/>
                </a:solidFill>
                <a:latin typeface="Arial" panose="020B0604020202020204" pitchFamily="34" charset="0"/>
                <a:cs typeface="Arial" panose="020B0604020202020204" pitchFamily="34" charset="0"/>
              </a:rPr>
              <a:t>The study provides details about why the theme has become an important one in the hospitality sector and what is the major impact of this issue.</a:t>
            </a:r>
          </a:p>
          <a:p>
            <a:pPr algn="just">
              <a:lnSpc>
                <a:spcPct val="150000"/>
              </a:lnSpc>
            </a:pPr>
            <a:r>
              <a:rPr lang="en-GB" dirty="0">
                <a:solidFill>
                  <a:schemeClr val="bg1"/>
                </a:solidFill>
                <a:latin typeface="Arial" panose="020B0604020202020204" pitchFamily="34" charset="0"/>
                <a:cs typeface="Arial" panose="020B0604020202020204" pitchFamily="34" charset="0"/>
              </a:rPr>
              <a:t>In conclusion it can be said that, Premier Inn needs to focus on the recommendations provided above to improve its food waste management process</a:t>
            </a:r>
          </a:p>
          <a:p>
            <a:pPr algn="just">
              <a:lnSpc>
                <a:spcPct val="150000"/>
              </a:lnSpc>
            </a:pPr>
            <a:r>
              <a:rPr lang="en-GB" dirty="0">
                <a:solidFill>
                  <a:schemeClr val="bg1"/>
                </a:solidFill>
                <a:latin typeface="Arial" panose="020B0604020202020204" pitchFamily="34" charset="0"/>
                <a:cs typeface="Arial" panose="020B0604020202020204" pitchFamily="34" charset="0"/>
              </a:rPr>
              <a:t>The company can also adopt new strategies recommended above to deal with the issue of food waste</a:t>
            </a:r>
            <a:endParaRPr lang="en-US" dirty="0">
              <a:solidFill>
                <a:schemeClr val="bg1"/>
              </a:solidFill>
              <a:latin typeface="Arial" panose="020B0604020202020204" pitchFamily="34" charset="0"/>
              <a:cs typeface="Arial" panose="020B0604020202020204" pitchFamily="34" charset="0"/>
            </a:endParaRPr>
          </a:p>
        </p:txBody>
      </p:sp>
      <p:pic>
        <p:nvPicPr>
          <p:cNvPr id="2050" name="Picture 2" descr="How to write an excellent thesis conclusion [with examples] - Paperpil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40537" y="633614"/>
            <a:ext cx="1496291" cy="14962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0143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70130DC-F780-43D2-B26A-92EACD789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E4E4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53118" y="48233"/>
            <a:ext cx="11029616" cy="360735"/>
          </a:xfrm>
        </p:spPr>
        <p:txBody>
          <a:bodyPr anchor="t">
            <a:normAutofit fontScale="90000"/>
          </a:bodyPr>
          <a:lstStyle/>
          <a:p>
            <a:r>
              <a:rPr lang="en-US" b="1" dirty="0">
                <a:solidFill>
                  <a:schemeClr val="accent2"/>
                </a:solidFill>
              </a:rPr>
              <a:t>REFERENCES</a:t>
            </a:r>
            <a:br>
              <a:rPr lang="en-US" b="1" dirty="0">
                <a:solidFill>
                  <a:schemeClr val="accent2"/>
                </a:solidFill>
              </a:rPr>
            </a:br>
            <a:endParaRPr lang="en-US" b="1" dirty="0">
              <a:solidFill>
                <a:schemeClr val="accent2"/>
              </a:solidFill>
            </a:endParaRPr>
          </a:p>
        </p:txBody>
      </p:sp>
      <p:sp>
        <p:nvSpPr>
          <p:cNvPr id="10" name="Rectangle 9">
            <a:extLst>
              <a:ext uri="{FF2B5EF4-FFF2-40B4-BE49-F238E27FC236}">
                <a16:creationId xmlns:a16="http://schemas.microsoft.com/office/drawing/2014/main" id="{17676E0E-5B44-4166-8EDD-CFDBAC622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1"/>
            <a:ext cx="11298933"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p:cNvSpPr>
            <a:spLocks noGrp="1"/>
          </p:cNvSpPr>
          <p:nvPr>
            <p:ph idx="1"/>
          </p:nvPr>
        </p:nvSpPr>
        <p:spPr>
          <a:xfrm>
            <a:off x="343924" y="823048"/>
            <a:ext cx="11401542" cy="5760544"/>
          </a:xfrm>
        </p:spPr>
        <p:txBody>
          <a:bodyPr>
            <a:noAutofit/>
          </a:bodyPr>
          <a:lstStyle/>
          <a:p>
            <a:pPr marL="270000">
              <a:lnSpc>
                <a:spcPct val="90000"/>
              </a:lnSpc>
              <a:spcBef>
                <a:spcPts val="0"/>
              </a:spcBef>
              <a:spcAft>
                <a:spcPts val="1200"/>
              </a:spcAft>
              <a:buFont typeface="Wingdings" pitchFamily="2" charset="2"/>
              <a:buChar char="q"/>
            </a:pPr>
            <a:r>
              <a:rPr lang="en-GB" sz="1200" dirty="0">
                <a:latin typeface="Arial" panose="020B0604020202020204" pitchFamily="34" charset="0"/>
                <a:cs typeface="Arial" panose="020B0604020202020204" pitchFamily="34" charset="0"/>
              </a:rPr>
              <a:t>Arora, N.K. and Mishra, I., 2019. United Nations Sustainable Development Goals 2030 and environmental sustainability: race against time. Environmental Sustainability, 2(4), pp.339-342.</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Wingdings" pitchFamily="2" charset="2"/>
              <a:buChar char="q"/>
            </a:pPr>
            <a:r>
              <a:rPr lang="en-GB" sz="1200" dirty="0" err="1">
                <a:latin typeface="Arial" panose="020B0604020202020204" pitchFamily="34" charset="0"/>
                <a:cs typeface="Arial" panose="020B0604020202020204" pitchFamily="34" charset="0"/>
              </a:rPr>
              <a:t>Bressanelli</a:t>
            </a:r>
            <a:r>
              <a:rPr lang="en-GB" sz="1200" dirty="0">
                <a:latin typeface="Arial" panose="020B0604020202020204" pitchFamily="34" charset="0"/>
                <a:cs typeface="Arial" panose="020B0604020202020204" pitchFamily="34" charset="0"/>
              </a:rPr>
              <a:t>, G., </a:t>
            </a:r>
            <a:r>
              <a:rPr lang="en-GB" sz="1200" dirty="0" err="1">
                <a:latin typeface="Arial" panose="020B0604020202020204" pitchFamily="34" charset="0"/>
                <a:cs typeface="Arial" panose="020B0604020202020204" pitchFamily="34" charset="0"/>
              </a:rPr>
              <a:t>Saccani</a:t>
            </a:r>
            <a:r>
              <a:rPr lang="en-GB" sz="1200" dirty="0">
                <a:latin typeface="Arial" panose="020B0604020202020204" pitchFamily="34" charset="0"/>
                <a:cs typeface="Arial" panose="020B0604020202020204" pitchFamily="34" charset="0"/>
              </a:rPr>
              <a:t>, N., </a:t>
            </a:r>
            <a:r>
              <a:rPr lang="en-GB" sz="1200" dirty="0" err="1">
                <a:latin typeface="Arial" panose="020B0604020202020204" pitchFamily="34" charset="0"/>
                <a:cs typeface="Arial" panose="020B0604020202020204" pitchFamily="34" charset="0"/>
              </a:rPr>
              <a:t>Perona</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Baccanelli</a:t>
            </a:r>
            <a:r>
              <a:rPr lang="en-GB" sz="1200" dirty="0">
                <a:latin typeface="Arial" panose="020B0604020202020204" pitchFamily="34" charset="0"/>
                <a:cs typeface="Arial" panose="020B0604020202020204" pitchFamily="34" charset="0"/>
              </a:rPr>
              <a:t>, I., 2020. Towards circular economy in the household appliance industry: An overview of cases. Resources, 9(11), p.128.</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Wingdings" pitchFamily="2" charset="2"/>
              <a:buChar char="q"/>
            </a:pPr>
            <a:r>
              <a:rPr lang="en-GB" sz="1200" dirty="0" err="1">
                <a:latin typeface="Arial" panose="020B0604020202020204" pitchFamily="34" charset="0"/>
                <a:cs typeface="Arial" panose="020B0604020202020204" pitchFamily="34" charset="0"/>
              </a:rPr>
              <a:t>Ciliberto</a:t>
            </a:r>
            <a:r>
              <a:rPr lang="en-GB" sz="1200" dirty="0">
                <a:latin typeface="Arial" panose="020B0604020202020204" pitchFamily="34" charset="0"/>
                <a:cs typeface="Arial" panose="020B0604020202020204" pitchFamily="34" charset="0"/>
              </a:rPr>
              <a:t>, C., </a:t>
            </a:r>
            <a:r>
              <a:rPr lang="en-GB" sz="1200" dirty="0" err="1">
                <a:latin typeface="Arial" panose="020B0604020202020204" pitchFamily="34" charset="0"/>
                <a:cs typeface="Arial" panose="020B0604020202020204" pitchFamily="34" charset="0"/>
              </a:rPr>
              <a:t>Szopik‐Depczyńska</a:t>
            </a:r>
            <a:r>
              <a:rPr lang="en-GB" sz="1200" dirty="0">
                <a:latin typeface="Arial" panose="020B0604020202020204" pitchFamily="34" charset="0"/>
                <a:cs typeface="Arial" panose="020B0604020202020204" pitchFamily="34" charset="0"/>
              </a:rPr>
              <a:t>, K., </a:t>
            </a:r>
            <a:r>
              <a:rPr lang="en-GB" sz="1200" dirty="0" err="1">
                <a:latin typeface="Arial" panose="020B0604020202020204" pitchFamily="34" charset="0"/>
                <a:cs typeface="Arial" panose="020B0604020202020204" pitchFamily="34" charset="0"/>
              </a:rPr>
              <a:t>Tarczyńska‐Łuniewska</a:t>
            </a:r>
            <a:r>
              <a:rPr lang="en-GB" sz="1200" dirty="0">
                <a:latin typeface="Arial" panose="020B0604020202020204" pitchFamily="34" charset="0"/>
                <a:cs typeface="Arial" panose="020B0604020202020204" pitchFamily="34" charset="0"/>
              </a:rPr>
              <a:t>, M., Ruggieri, A. and </a:t>
            </a:r>
            <a:r>
              <a:rPr lang="en-GB" sz="1200" dirty="0" err="1">
                <a:latin typeface="Arial" panose="020B0604020202020204" pitchFamily="34" charset="0"/>
                <a:cs typeface="Arial" panose="020B0604020202020204" pitchFamily="34" charset="0"/>
              </a:rPr>
              <a:t>Ioppolo</a:t>
            </a:r>
            <a:r>
              <a:rPr lang="en-GB" sz="1200" dirty="0">
                <a:latin typeface="Arial" panose="020B0604020202020204" pitchFamily="34" charset="0"/>
                <a:cs typeface="Arial" panose="020B0604020202020204" pitchFamily="34" charset="0"/>
              </a:rPr>
              <a:t>, G., 2021. Enabling the Circular Economy transition: A sustainable lean manufacturing recipe for Industry 4.0. Business Strategy and the Environment, 30(7), pp.3255-3272.</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Wingdings" pitchFamily="2" charset="2"/>
              <a:buChar char="q"/>
            </a:pPr>
            <a:r>
              <a:rPr lang="en-GB" sz="1200" dirty="0" err="1">
                <a:latin typeface="Arial" panose="020B0604020202020204" pitchFamily="34" charset="0"/>
                <a:cs typeface="Arial" panose="020B0604020202020204" pitchFamily="34" charset="0"/>
              </a:rPr>
              <a:t>Ford.R.C</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Sturman.M.C</a:t>
            </a:r>
            <a:r>
              <a:rPr lang="en-GB" sz="1200" dirty="0">
                <a:latin typeface="Arial" panose="020B0604020202020204" pitchFamily="34" charset="0"/>
                <a:cs typeface="Arial" panose="020B0604020202020204" pitchFamily="34" charset="0"/>
              </a:rPr>
              <a:t> 2020. Managing Hospitality Organizations 2nd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Sage, London.</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Wingdings" pitchFamily="2" charset="2"/>
              <a:buChar char="q"/>
            </a:pPr>
            <a:r>
              <a:rPr lang="en-GB" sz="1200" dirty="0">
                <a:latin typeface="Arial" panose="020B0604020202020204" pitchFamily="34" charset="0"/>
                <a:cs typeface="Arial" panose="020B0604020202020204" pitchFamily="34" charset="0"/>
              </a:rPr>
              <a:t>Haleem, F., Farooq, S., Cheng, Y. and </a:t>
            </a:r>
            <a:r>
              <a:rPr lang="en-GB" sz="1200" dirty="0" err="1">
                <a:latin typeface="Arial" panose="020B0604020202020204" pitchFamily="34" charset="0"/>
                <a:cs typeface="Arial" panose="020B0604020202020204" pitchFamily="34" charset="0"/>
              </a:rPr>
              <a:t>Waehrens</a:t>
            </a:r>
            <a:r>
              <a:rPr lang="en-GB" sz="1200" dirty="0">
                <a:latin typeface="Arial" panose="020B0604020202020204" pitchFamily="34" charset="0"/>
                <a:cs typeface="Arial" panose="020B0604020202020204" pitchFamily="34" charset="0"/>
              </a:rPr>
              <a:t>, B.V., 2022. Sustainable Management Practices and Stakeholder Pressure: A Systematic Literature Review. Sustainability, 14(4), p.1967.</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Wingdings" pitchFamily="2" charset="2"/>
              <a:buChar char="q"/>
            </a:pPr>
            <a:r>
              <a:rPr lang="en-GB" sz="1200" dirty="0" err="1">
                <a:latin typeface="Arial" panose="020B0604020202020204" pitchFamily="34" charset="0"/>
                <a:cs typeface="Arial" panose="020B0604020202020204" pitchFamily="34" charset="0"/>
              </a:rPr>
              <a:t>Jeong</a:t>
            </a:r>
            <a:r>
              <a:rPr lang="en-GB" sz="1200" dirty="0">
                <a:latin typeface="Arial" panose="020B0604020202020204" pitchFamily="34" charset="0"/>
                <a:cs typeface="Arial" panose="020B0604020202020204" pitchFamily="34" charset="0"/>
              </a:rPr>
              <a:t>, Y.C. and Kim, T.Y., 2019. Between legitimacy and efficiency: An institutional theory of corporate giving. Academy of Management Journal, 62(5), pp.1583-1608.</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Wingdings" pitchFamily="2" charset="2"/>
              <a:buChar char="q"/>
            </a:pPr>
            <a:r>
              <a:rPr lang="en-GB" sz="1200" dirty="0" err="1">
                <a:latin typeface="Arial" panose="020B0604020202020204" pitchFamily="34" charset="0"/>
                <a:cs typeface="Arial" panose="020B0604020202020204" pitchFamily="34" charset="0"/>
              </a:rPr>
              <a:t>Moshood</a:t>
            </a:r>
            <a:r>
              <a:rPr lang="en-GB" sz="1200" dirty="0">
                <a:latin typeface="Arial" panose="020B0604020202020204" pitchFamily="34" charset="0"/>
                <a:cs typeface="Arial" panose="020B0604020202020204" pitchFamily="34" charset="0"/>
              </a:rPr>
              <a:t>, T.D., </a:t>
            </a:r>
            <a:r>
              <a:rPr lang="en-GB" sz="1200" dirty="0" err="1">
                <a:latin typeface="Arial" panose="020B0604020202020204" pitchFamily="34" charset="0"/>
                <a:cs typeface="Arial" panose="020B0604020202020204" pitchFamily="34" charset="0"/>
              </a:rPr>
              <a:t>Nawanir</a:t>
            </a:r>
            <a:r>
              <a:rPr lang="en-GB" sz="1200" dirty="0">
                <a:latin typeface="Arial" panose="020B0604020202020204" pitchFamily="34" charset="0"/>
                <a:cs typeface="Arial" panose="020B0604020202020204" pitchFamily="34" charset="0"/>
              </a:rPr>
              <a:t>, G., Mahmud, F., Mohamad, F., Ahmad, M.H. and </a:t>
            </a:r>
            <a:r>
              <a:rPr lang="en-GB" sz="1200" dirty="0" err="1">
                <a:latin typeface="Arial" panose="020B0604020202020204" pitchFamily="34" charset="0"/>
                <a:cs typeface="Arial" panose="020B0604020202020204" pitchFamily="34" charset="0"/>
              </a:rPr>
              <a:t>AbdulGhani</a:t>
            </a:r>
            <a:r>
              <a:rPr lang="en-GB" sz="1200" dirty="0">
                <a:latin typeface="Arial" panose="020B0604020202020204" pitchFamily="34" charset="0"/>
                <a:cs typeface="Arial" panose="020B0604020202020204" pitchFamily="34" charset="0"/>
              </a:rPr>
              <a:t>, A., 2022. Sustainability of biodegradable plastics: New problem or solution to solve the global plastic pollution?. Current Research in Green and Sustainable Chemistry, 5, p.100273.</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Wingdings" pitchFamily="2" charset="2"/>
              <a:buChar char="q"/>
            </a:pPr>
            <a:r>
              <a:rPr lang="en-GB" sz="1200" dirty="0" err="1">
                <a:latin typeface="Arial" panose="020B0604020202020204" pitchFamily="34" charset="0"/>
                <a:cs typeface="Arial" panose="020B0604020202020204" pitchFamily="34" charset="0"/>
              </a:rPr>
              <a:t>Närvänen</a:t>
            </a:r>
            <a:r>
              <a:rPr lang="en-GB" sz="1200" dirty="0">
                <a:latin typeface="Arial" panose="020B0604020202020204" pitchFamily="34" charset="0"/>
                <a:cs typeface="Arial" panose="020B0604020202020204" pitchFamily="34" charset="0"/>
              </a:rPr>
              <a:t>, E., Mattila, M. and </a:t>
            </a:r>
            <a:r>
              <a:rPr lang="en-GB" sz="1200" dirty="0" err="1">
                <a:latin typeface="Arial" panose="020B0604020202020204" pitchFamily="34" charset="0"/>
                <a:cs typeface="Arial" panose="020B0604020202020204" pitchFamily="34" charset="0"/>
              </a:rPr>
              <a:t>Mesiranta</a:t>
            </a:r>
            <a:r>
              <a:rPr lang="en-GB" sz="1200" dirty="0">
                <a:latin typeface="Arial" panose="020B0604020202020204" pitchFamily="34" charset="0"/>
                <a:cs typeface="Arial" panose="020B0604020202020204" pitchFamily="34" charset="0"/>
              </a:rPr>
              <a:t>, N., 2021. Institutional work in food waste reduction: Start-ups' role in moving towards a circular economy. Industrial Marketing Management, 93, pp.605-616.</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Wingdings" pitchFamily="2" charset="2"/>
              <a:buChar char="q"/>
            </a:pPr>
            <a:r>
              <a:rPr lang="en-GB" sz="1200" dirty="0">
                <a:latin typeface="Arial" panose="020B0604020202020204" pitchFamily="34" charset="0"/>
                <a:cs typeface="Arial" panose="020B0604020202020204" pitchFamily="34" charset="0"/>
              </a:rPr>
              <a:t>Popova, O., </a:t>
            </a:r>
            <a:r>
              <a:rPr lang="en-GB" sz="1200" dirty="0" err="1">
                <a:latin typeface="Arial" panose="020B0604020202020204" pitchFamily="34" charset="0"/>
                <a:cs typeface="Arial" panose="020B0604020202020204" pitchFamily="34" charset="0"/>
              </a:rPr>
              <a:t>Koval</a:t>
            </a:r>
            <a:r>
              <a:rPr lang="en-GB" sz="1200" dirty="0">
                <a:latin typeface="Arial" panose="020B0604020202020204" pitchFamily="34" charset="0"/>
                <a:cs typeface="Arial" panose="020B0604020202020204" pitchFamily="34" charset="0"/>
              </a:rPr>
              <a:t>, V., </a:t>
            </a:r>
            <a:r>
              <a:rPr lang="en-GB" sz="1200" dirty="0" err="1">
                <a:latin typeface="Arial" panose="020B0604020202020204" pitchFamily="34" charset="0"/>
                <a:cs typeface="Arial" panose="020B0604020202020204" pitchFamily="34" charset="0"/>
              </a:rPr>
              <a:t>Vdovenko</a:t>
            </a:r>
            <a:r>
              <a:rPr lang="en-GB" sz="1200" dirty="0">
                <a:latin typeface="Arial" panose="020B0604020202020204" pitchFamily="34" charset="0"/>
                <a:cs typeface="Arial" panose="020B0604020202020204" pitchFamily="34" charset="0"/>
              </a:rPr>
              <a:t>, N., </a:t>
            </a:r>
            <a:r>
              <a:rPr lang="en-GB" sz="1200" dirty="0" err="1">
                <a:latin typeface="Arial" panose="020B0604020202020204" pitchFamily="34" charset="0"/>
                <a:cs typeface="Arial" panose="020B0604020202020204" pitchFamily="34" charset="0"/>
              </a:rPr>
              <a:t>Sedikova</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Nesenenko</a:t>
            </a:r>
            <a:r>
              <a:rPr lang="en-GB" sz="1200" dirty="0">
                <a:latin typeface="Arial" panose="020B0604020202020204" pitchFamily="34" charset="0"/>
                <a:cs typeface="Arial" panose="020B0604020202020204" pitchFamily="34" charset="0"/>
              </a:rPr>
              <a:t>, P. and </a:t>
            </a:r>
            <a:r>
              <a:rPr lang="en-GB" sz="1200" dirty="0" err="1">
                <a:latin typeface="Arial" panose="020B0604020202020204" pitchFamily="34" charset="0"/>
                <a:cs typeface="Arial" panose="020B0604020202020204" pitchFamily="34" charset="0"/>
              </a:rPr>
              <a:t>Mikhno</a:t>
            </a:r>
            <a:r>
              <a:rPr lang="en-GB" sz="1200" dirty="0">
                <a:latin typeface="Arial" panose="020B0604020202020204" pitchFamily="34" charset="0"/>
                <a:cs typeface="Arial" panose="020B0604020202020204" pitchFamily="34" charset="0"/>
              </a:rPr>
              <a:t>, I., 2022. Environmental </a:t>
            </a:r>
            <a:r>
              <a:rPr lang="en-GB" sz="1200" dirty="0" err="1">
                <a:latin typeface="Arial" panose="020B0604020202020204" pitchFamily="34" charset="0"/>
                <a:cs typeface="Arial" panose="020B0604020202020204" pitchFamily="34" charset="0"/>
              </a:rPr>
              <a:t>footprinting</a:t>
            </a:r>
            <a:r>
              <a:rPr lang="en-GB" sz="1200" dirty="0">
                <a:latin typeface="Arial" panose="020B0604020202020204" pitchFamily="34" charset="0"/>
                <a:cs typeface="Arial" panose="020B0604020202020204" pitchFamily="34" charset="0"/>
              </a:rPr>
              <a:t> of agri-food products traded in the European market. Frontiers in Environmental Science, 10, p.1036970.</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Wingdings" pitchFamily="2" charset="2"/>
              <a:buChar char="q"/>
            </a:pPr>
            <a:r>
              <a:rPr lang="en-GB" sz="1200" dirty="0">
                <a:latin typeface="Arial" panose="020B0604020202020204" pitchFamily="34" charset="0"/>
                <a:cs typeface="Arial" panose="020B0604020202020204" pitchFamily="34" charset="0"/>
              </a:rPr>
              <a:t>Premier Inn. 2023. Premier Inn Home. [online] Available at: https://</a:t>
            </a:r>
            <a:r>
              <a:rPr lang="en-GB" sz="1200" dirty="0" err="1">
                <a:latin typeface="Arial" panose="020B0604020202020204" pitchFamily="34" charset="0"/>
                <a:cs typeface="Arial" panose="020B0604020202020204" pitchFamily="34" charset="0"/>
              </a:rPr>
              <a:t>www.premierinn.com</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gb</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en</a:t>
            </a: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home.html</a:t>
            </a:r>
            <a:r>
              <a:rPr lang="en-GB" sz="1200" dirty="0">
                <a:latin typeface="Arial" panose="020B0604020202020204" pitchFamily="34" charset="0"/>
                <a:cs typeface="Arial" panose="020B0604020202020204" pitchFamily="34" charset="0"/>
              </a:rPr>
              <a:t> [Accessed 20 Oct. 2023].</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Wingdings" pitchFamily="2" charset="2"/>
              <a:buChar char="q"/>
            </a:pPr>
            <a:r>
              <a:rPr lang="en-GB" sz="1200" dirty="0">
                <a:latin typeface="Arial" panose="020B0604020202020204" pitchFamily="34" charset="0"/>
                <a:cs typeface="Arial" panose="020B0604020202020204" pitchFamily="34" charset="0"/>
              </a:rPr>
              <a:t>Reardon, J., 2020. Chefs' Perceptions of Zero Waste Cooking in Restaurants. University of Arkansas.</a:t>
            </a:r>
            <a:endParaRPr lang="en-IN" sz="1200" dirty="0">
              <a:latin typeface="Arial" panose="020B0604020202020204" pitchFamily="34" charset="0"/>
              <a:cs typeface="Arial" panose="020B0604020202020204" pitchFamily="34" charset="0"/>
            </a:endParaRPr>
          </a:p>
          <a:p>
            <a:pPr marL="270000">
              <a:lnSpc>
                <a:spcPct val="90000"/>
              </a:lnSpc>
              <a:spcBef>
                <a:spcPts val="0"/>
              </a:spcBef>
              <a:buFont typeface="Wingdings" pitchFamily="2" charset="2"/>
              <a:buChar char="q"/>
            </a:pPr>
            <a:r>
              <a:rPr lang="en-GB" sz="1200" dirty="0">
                <a:latin typeface="Arial" panose="020B0604020202020204" pitchFamily="34" charset="0"/>
                <a:cs typeface="Arial" panose="020B0604020202020204" pitchFamily="34" charset="0"/>
              </a:rPr>
              <a:t>Rodríguez-Antón, J.M. and Alonso-Almeida, M.D.M., 2019. The circular economy strategy in hospitality: A </a:t>
            </a:r>
            <a:r>
              <a:rPr lang="en-GB" sz="1200" dirty="0" err="1">
                <a:latin typeface="Arial" panose="020B0604020202020204" pitchFamily="34" charset="0"/>
                <a:cs typeface="Arial" panose="020B0604020202020204" pitchFamily="34" charset="0"/>
              </a:rPr>
              <a:t>multicase</a:t>
            </a:r>
            <a:r>
              <a:rPr lang="en-GB" sz="1200" dirty="0">
                <a:latin typeface="Arial" panose="020B0604020202020204" pitchFamily="34" charset="0"/>
                <a:cs typeface="Arial" panose="020B0604020202020204" pitchFamily="34" charset="0"/>
              </a:rPr>
              <a:t> approach. Sustainability, 11(20), p.5665.</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Wingdings" pitchFamily="2" charset="2"/>
              <a:buChar char="q"/>
            </a:pPr>
            <a:r>
              <a:rPr lang="en-GB" sz="1200" dirty="0">
                <a:latin typeface="Arial" panose="020B0604020202020204" pitchFamily="34" charset="0"/>
                <a:cs typeface="Arial" panose="020B0604020202020204" pitchFamily="34" charset="0"/>
              </a:rPr>
              <a:t>Statista. 2023. Most popular hotel brands in the UK. [online] Available at: https://</a:t>
            </a:r>
            <a:r>
              <a:rPr lang="en-GB" sz="1200" dirty="0" err="1">
                <a:latin typeface="Arial" panose="020B0604020202020204" pitchFamily="34" charset="0"/>
                <a:cs typeface="Arial" panose="020B0604020202020204" pitchFamily="34" charset="0"/>
              </a:rPr>
              <a:t>www.statista.com</a:t>
            </a:r>
            <a:r>
              <a:rPr lang="en-GB" sz="1200" dirty="0">
                <a:latin typeface="Arial" panose="020B0604020202020204" pitchFamily="34" charset="0"/>
                <a:cs typeface="Arial" panose="020B0604020202020204" pitchFamily="34" charset="0"/>
              </a:rPr>
              <a:t>/statistics/951262/most-popular-hotel-brands-</a:t>
            </a:r>
            <a:r>
              <a:rPr lang="en-GB" sz="1200" dirty="0" err="1">
                <a:latin typeface="Arial" panose="020B0604020202020204" pitchFamily="34" charset="0"/>
                <a:cs typeface="Arial" panose="020B0604020202020204" pitchFamily="34" charset="0"/>
              </a:rPr>
              <a:t>uk</a:t>
            </a:r>
            <a:r>
              <a:rPr lang="en-GB" sz="1200" dirty="0">
                <a:latin typeface="Arial" panose="020B0604020202020204" pitchFamily="34" charset="0"/>
                <a:cs typeface="Arial" panose="020B0604020202020204" pitchFamily="34" charset="0"/>
              </a:rPr>
              <a:t>/ [Accessed 20 Oct. 2023].</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Wingdings" pitchFamily="2" charset="2"/>
              <a:buChar char="q"/>
            </a:pPr>
            <a:r>
              <a:rPr lang="en-GB" sz="1200" dirty="0">
                <a:latin typeface="Arial" panose="020B0604020202020204" pitchFamily="34" charset="0"/>
                <a:cs typeface="Arial" panose="020B0604020202020204" pitchFamily="34" charset="0"/>
              </a:rPr>
              <a:t>UK Parliament. 2023. Food poverty: Households, food banks and free school meals. [online] Available at: https://</a:t>
            </a:r>
            <a:r>
              <a:rPr lang="en-GB" sz="1200" dirty="0" err="1">
                <a:latin typeface="Arial" panose="020B0604020202020204" pitchFamily="34" charset="0"/>
                <a:cs typeface="Arial" panose="020B0604020202020204" pitchFamily="34" charset="0"/>
              </a:rPr>
              <a:t>commonslibrary.parliament.uk</a:t>
            </a:r>
            <a:r>
              <a:rPr lang="en-GB" sz="1200" dirty="0">
                <a:latin typeface="Arial" panose="020B0604020202020204" pitchFamily="34" charset="0"/>
                <a:cs typeface="Arial" panose="020B0604020202020204" pitchFamily="34" charset="0"/>
              </a:rPr>
              <a:t>/research-briefings/cbp-9209/#:~:text=According%20to%20the%20Department%20for,%2C%20including%2021%25%20of%20children. [Accessed 20 Oct. 2023].</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Wingdings" pitchFamily="2" charset="2"/>
              <a:buChar char="q"/>
            </a:pPr>
            <a:r>
              <a:rPr lang="en-GB" sz="1200" dirty="0">
                <a:latin typeface="Arial" panose="020B0604020202020204" pitchFamily="34" charset="0"/>
                <a:cs typeface="Arial" panose="020B0604020202020204" pitchFamily="34" charset="0"/>
              </a:rPr>
              <a:t>Verma, A.K., 2019. Sustainable development and environmental ethics. International Journal on Environmental Sciences, 10(1), pp.1-5.</a:t>
            </a:r>
            <a:endParaRPr lang="en-IN" sz="1200" dirty="0">
              <a:latin typeface="Arial" panose="020B0604020202020204" pitchFamily="34" charset="0"/>
              <a:cs typeface="Arial" panose="020B0604020202020204" pitchFamily="34" charset="0"/>
            </a:endParaRPr>
          </a:p>
          <a:p>
            <a:pPr marL="270000">
              <a:lnSpc>
                <a:spcPct val="90000"/>
              </a:lnSpc>
              <a:spcBef>
                <a:spcPts val="0"/>
              </a:spcBef>
              <a:spcAft>
                <a:spcPts val="1200"/>
              </a:spcAft>
              <a:buFont typeface="Wingdings" pitchFamily="2" charset="2"/>
              <a:buChar char="q"/>
            </a:pPr>
            <a:r>
              <a:rPr lang="en-GB" sz="1200" dirty="0">
                <a:latin typeface="Arial" panose="020B0604020202020204" pitchFamily="34" charset="0"/>
                <a:cs typeface="Arial" panose="020B0604020202020204" pitchFamily="34" charset="0"/>
              </a:rPr>
              <a:t>Whitbread PLC. 2023. Annual </a:t>
            </a:r>
            <a:r>
              <a:rPr lang="en-GB" sz="1200" dirty="0"/>
              <a:t>Reports Accounts 2021/2022. [online] Available at: https://</a:t>
            </a:r>
            <a:r>
              <a:rPr lang="en-GB" sz="1200" dirty="0" err="1"/>
              <a:t>www.annualreports.com</a:t>
            </a:r>
            <a:r>
              <a:rPr lang="en-GB" sz="1200" dirty="0"/>
              <a:t>/</a:t>
            </a:r>
            <a:r>
              <a:rPr lang="en-GB" sz="1200" dirty="0" err="1"/>
              <a:t>HostedData</a:t>
            </a:r>
            <a:r>
              <a:rPr lang="en-GB" sz="1200" dirty="0"/>
              <a:t>/</a:t>
            </a:r>
            <a:r>
              <a:rPr lang="en-GB" sz="1200" dirty="0" err="1"/>
              <a:t>AnnualReports</a:t>
            </a:r>
            <a:r>
              <a:rPr lang="en-GB" sz="1200" dirty="0"/>
              <a:t>/PDF/LSE_WTB_2022.pdf [Accessed 20 Oct. 2023].</a:t>
            </a:r>
            <a:endParaRPr lang="en-IN" sz="1200" dirty="0"/>
          </a:p>
        </p:txBody>
      </p:sp>
    </p:spTree>
    <p:extLst>
      <p:ext uri="{BB962C8B-B14F-4D97-AF65-F5344CB8AC3E}">
        <p14:creationId xmlns:p14="http://schemas.microsoft.com/office/powerpoint/2010/main" val="35278504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C899CFC-22F5-F740-8BAF-56D95E57319A}"/>
              </a:ext>
            </a:extLst>
          </p:cNvPr>
          <p:cNvSpPr txBox="1"/>
          <p:nvPr/>
        </p:nvSpPr>
        <p:spPr>
          <a:xfrm>
            <a:off x="1612669" y="2061556"/>
            <a:ext cx="8861367" cy="1200329"/>
          </a:xfrm>
          <a:prstGeom prst="rect">
            <a:avLst/>
          </a:prstGeom>
          <a:noFill/>
        </p:spPr>
        <p:txBody>
          <a:bodyPr wrap="square" rtlCol="0">
            <a:spAutoFit/>
          </a:bodyPr>
          <a:lstStyle/>
          <a:p>
            <a:pPr algn="ctr"/>
            <a:r>
              <a:rPr lang="en-GB" sz="7200" dirty="0">
                <a:solidFill>
                  <a:schemeClr val="bg1"/>
                </a:solidFill>
                <a:latin typeface="Amasis MT Pro Black" panose="02040A04050005020304" pitchFamily="18" charset="0"/>
              </a:rPr>
              <a:t>THANK YOU</a:t>
            </a:r>
            <a:r>
              <a:rPr lang="en-GB" sz="5400" dirty="0">
                <a:solidFill>
                  <a:schemeClr val="bg1"/>
                </a:solidFill>
                <a:latin typeface="Amasis MT Pro Black" panose="02040A04050005020304" pitchFamily="18" charset="0"/>
              </a:rPr>
              <a:t>!!</a:t>
            </a:r>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3.xml><?xml version="1.0" encoding="utf-8"?>
<a:theme xmlns:a="http://schemas.openxmlformats.org/drawingml/2006/main" name="1_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9229984B-5243-4B0F-9DF4-5CF6065CF6B8}" vid="{B8F83B43-BD8A-41FF-9758-5868C51FEFBE}"/>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Template>
  <TotalTime>190</TotalTime>
  <Words>3408</Words>
  <Application>Microsoft Office PowerPoint</Application>
  <PresentationFormat>Widescreen</PresentationFormat>
  <Paragraphs>112</Paragraphs>
  <Slides>14</Slides>
  <Notes>12</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14</vt:i4>
      </vt:variant>
    </vt:vector>
  </HeadingPairs>
  <TitlesOfParts>
    <vt:vector size="25" baseType="lpstr">
      <vt:lpstr>Amasis MT Pro Black</vt:lpstr>
      <vt:lpstr>Arial</vt:lpstr>
      <vt:lpstr>Calibri</vt:lpstr>
      <vt:lpstr>Calibri Light</vt:lpstr>
      <vt:lpstr>Gill Sans MT</vt:lpstr>
      <vt:lpstr>Times New Roman</vt:lpstr>
      <vt:lpstr>Wingdings</vt:lpstr>
      <vt:lpstr>Wingdings 2</vt:lpstr>
      <vt:lpstr>Dividend</vt:lpstr>
      <vt:lpstr>Theme1</vt:lpstr>
      <vt:lpstr>1_Theme1</vt:lpstr>
      <vt:lpstr>Module: Contemporary Themes Module code: BMIH6001 Assignment 2: Conference presentation Sustainability Theme: Stop Food Waste</vt:lpstr>
      <vt:lpstr>Table of Contents</vt:lpstr>
      <vt:lpstr>Introduction</vt:lpstr>
      <vt:lpstr>Importance of the Theme in the Hospitality Sector</vt:lpstr>
      <vt:lpstr>Background Details of the Company</vt:lpstr>
      <vt:lpstr>Literature Overview Key Theories and Concepts</vt:lpstr>
      <vt:lpstr>Sustainability ThemesLiterature Overview Contd. Impact of the Contemporary </vt:lpstr>
      <vt:lpstr>Application to the Hotel and Hospitality Sector Linking Specific Areas of the Hotel with the Theme</vt:lpstr>
      <vt:lpstr>Application to the Hotel and Hospitality Sector Contd. Management Responses to the Theme</vt:lpstr>
      <vt:lpstr>Application to the Hotel and Hospitality Sector Strengths and Limitations of the Impacts</vt:lpstr>
      <vt:lpstr>Evaluate Future Policy and Management Options Recommendations</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Contemporary Themes Module code: BMIH6001 Assignment 2: Conference presentation Sustainability Theme: Stop Food Waste</dc:title>
  <dc:creator>hadi</dc:creator>
  <cp:lastModifiedBy>Hadi Njai (2022566)</cp:lastModifiedBy>
  <cp:revision>7</cp:revision>
  <dcterms:created xsi:type="dcterms:W3CDTF">2023-10-20T11:34:48Z</dcterms:created>
  <dcterms:modified xsi:type="dcterms:W3CDTF">2023-11-05T20:10:08Z</dcterms:modified>
</cp:coreProperties>
</file>