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7"/>
  </p:notesMasterIdLst>
  <p:sldIdLst>
    <p:sldId id="256" r:id="rId2"/>
    <p:sldId id="257" r:id="rId3"/>
    <p:sldId id="258" r:id="rId4"/>
    <p:sldId id="259" r:id="rId5"/>
    <p:sldId id="265" r:id="rId6"/>
    <p:sldId id="263" r:id="rId7"/>
    <p:sldId id="261" r:id="rId8"/>
    <p:sldId id="264" r:id="rId9"/>
    <p:sldId id="262"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33A6B8-2A01-43E3-91C6-95FDDE8B9476}" v="4660" dt="2020-11-05T13:50:17.608"/>
    <p1510:client id="{D6D29400-A199-3003-C759-6134141957DA}" v="2035" dt="2020-11-05T14:35:14.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82AB12-7BC4-4D28-AE26-37D2BBE9B77E}" type="datetimeFigureOut">
              <a:rPr lang="en-GB"/>
              <a:t>05/11/2020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541654-1BC9-494A-B23B-DA3CA2EA47BE}" type="slidenum">
              <a:rPr lang="en-GB"/>
              <a:t>‹#›</a:t>
            </a:fld>
            <a:endParaRPr lang="en-GB"/>
          </a:p>
        </p:txBody>
      </p:sp>
    </p:spTree>
    <p:extLst>
      <p:ext uri="{BB962C8B-B14F-4D97-AF65-F5344CB8AC3E}">
        <p14:creationId xmlns:p14="http://schemas.microsoft.com/office/powerpoint/2010/main" val="1271032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4541654-1BC9-494A-B23B-DA3CA2EA47BE}" type="slidenum">
              <a:rPr lang="en-GB"/>
              <a:t>11</a:t>
            </a:fld>
            <a:endParaRPr lang="en-GB"/>
          </a:p>
        </p:txBody>
      </p:sp>
    </p:spTree>
    <p:extLst>
      <p:ext uri="{BB962C8B-B14F-4D97-AF65-F5344CB8AC3E}">
        <p14:creationId xmlns:p14="http://schemas.microsoft.com/office/powerpoint/2010/main" val="2590804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4541654-1BC9-494A-B23B-DA3CA2EA47BE}" type="slidenum">
              <a:rPr lang="en-GB"/>
              <a:t>12</a:t>
            </a:fld>
            <a:endParaRPr lang="en-GB"/>
          </a:p>
        </p:txBody>
      </p:sp>
    </p:spTree>
    <p:extLst>
      <p:ext uri="{BB962C8B-B14F-4D97-AF65-F5344CB8AC3E}">
        <p14:creationId xmlns:p14="http://schemas.microsoft.com/office/powerpoint/2010/main" val="1074244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4541654-1BC9-494A-B23B-DA3CA2EA47BE}" type="slidenum">
              <a:rPr lang="en-GB"/>
              <a:t>14</a:t>
            </a:fld>
            <a:endParaRPr lang="en-GB"/>
          </a:p>
        </p:txBody>
      </p:sp>
    </p:spTree>
    <p:extLst>
      <p:ext uri="{BB962C8B-B14F-4D97-AF65-F5344CB8AC3E}">
        <p14:creationId xmlns:p14="http://schemas.microsoft.com/office/powerpoint/2010/main" val="739720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4541654-1BC9-494A-B23B-DA3CA2EA47BE}" type="slidenum">
              <a:rPr lang="en-GB"/>
              <a:t>15</a:t>
            </a:fld>
            <a:endParaRPr lang="en-GB"/>
          </a:p>
        </p:txBody>
      </p:sp>
    </p:spTree>
    <p:extLst>
      <p:ext uri="{BB962C8B-B14F-4D97-AF65-F5344CB8AC3E}">
        <p14:creationId xmlns:p14="http://schemas.microsoft.com/office/powerpoint/2010/main" val="873726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541654-1BC9-494A-B23B-DA3CA2EA47BE}" type="slidenum">
              <a:rPr lang="en-GB"/>
              <a:t>16</a:t>
            </a:fld>
            <a:endParaRPr lang="en-GB"/>
          </a:p>
        </p:txBody>
      </p:sp>
    </p:spTree>
    <p:extLst>
      <p:ext uri="{BB962C8B-B14F-4D97-AF65-F5344CB8AC3E}">
        <p14:creationId xmlns:p14="http://schemas.microsoft.com/office/powerpoint/2010/main" val="1649762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44541654-1BC9-494A-B23B-DA3CA2EA47BE}" type="slidenum">
              <a:rPr lang="en-GB"/>
              <a:t>18</a:t>
            </a:fld>
            <a:endParaRPr lang="en-GB"/>
          </a:p>
        </p:txBody>
      </p:sp>
    </p:spTree>
    <p:extLst>
      <p:ext uri="{BB962C8B-B14F-4D97-AF65-F5344CB8AC3E}">
        <p14:creationId xmlns:p14="http://schemas.microsoft.com/office/powerpoint/2010/main" val="1681442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cs typeface="Calibri"/>
            </a:endParaRPr>
          </a:p>
          <a:p>
            <a:pPr algn="just"/>
            <a:r>
              <a:rPr lang="en-US" dirty="0"/>
              <a:t/>
            </a:r>
            <a:br>
              <a:rPr lang="en-US" dirty="0"/>
            </a:br>
            <a:endParaRPr lang="en-US" dirty="0"/>
          </a:p>
          <a:p>
            <a:pPr algn="just"/>
            <a:endParaRPr lang="en-US" b="1" i="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4541654-1BC9-494A-B23B-DA3CA2EA47BE}" type="slidenum">
              <a:rPr lang="en-GB"/>
              <a:t>19</a:t>
            </a:fld>
            <a:endParaRPr lang="en-GB"/>
          </a:p>
        </p:txBody>
      </p:sp>
    </p:spTree>
    <p:extLst>
      <p:ext uri="{BB962C8B-B14F-4D97-AF65-F5344CB8AC3E}">
        <p14:creationId xmlns:p14="http://schemas.microsoft.com/office/powerpoint/2010/main" val="3472064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Donald was transferred to </a:t>
            </a:r>
            <a:r>
              <a:rPr lang="en-US" dirty="0" err="1"/>
              <a:t>Glamorgan</a:t>
            </a:r>
            <a:r>
              <a:rPr lang="en-US" dirty="0"/>
              <a:t> County Lunatic Asylum (</a:t>
            </a:r>
            <a:r>
              <a:rPr lang="en-US" dirty="0" err="1"/>
              <a:t>Angelton</a:t>
            </a:r>
            <a:r>
              <a:rPr lang="en-US" dirty="0"/>
              <a:t>) on the 1st of October 1898. His admission record tells us that this was his first (known) attack and that he had been suffering from insanity for six months. His reason for admission is noted is as “Acute Mania”.</a:t>
            </a:r>
          </a:p>
        </p:txBody>
      </p:sp>
      <p:sp>
        <p:nvSpPr>
          <p:cNvPr id="4" name="Slide Number Placeholder 3"/>
          <p:cNvSpPr>
            <a:spLocks noGrp="1"/>
          </p:cNvSpPr>
          <p:nvPr>
            <p:ph type="sldNum" sz="quarter" idx="5"/>
          </p:nvPr>
        </p:nvSpPr>
        <p:spPr/>
        <p:txBody>
          <a:bodyPr/>
          <a:lstStyle/>
          <a:p>
            <a:fld id="{44541654-1BC9-494A-B23B-DA3CA2EA47BE}" type="slidenum">
              <a:rPr lang="en-GB"/>
              <a:t>20</a:t>
            </a:fld>
            <a:endParaRPr lang="en-GB"/>
          </a:p>
        </p:txBody>
      </p:sp>
    </p:spTree>
    <p:extLst>
      <p:ext uri="{BB962C8B-B14F-4D97-AF65-F5344CB8AC3E}">
        <p14:creationId xmlns:p14="http://schemas.microsoft.com/office/powerpoint/2010/main" val="710051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  </a:t>
            </a:r>
            <a:endParaRPr lang="en-GB" dirty="0"/>
          </a:p>
        </p:txBody>
      </p:sp>
      <p:sp>
        <p:nvSpPr>
          <p:cNvPr id="4" name="Slide Number Placeholder 3"/>
          <p:cNvSpPr>
            <a:spLocks noGrp="1"/>
          </p:cNvSpPr>
          <p:nvPr>
            <p:ph type="sldNum" sz="quarter" idx="5"/>
          </p:nvPr>
        </p:nvSpPr>
        <p:spPr/>
        <p:txBody>
          <a:bodyPr/>
          <a:lstStyle/>
          <a:p>
            <a:fld id="{44541654-1BC9-494A-B23B-DA3CA2EA47BE}" type="slidenum">
              <a:rPr lang="en-GB"/>
              <a:t>22</a:t>
            </a:fld>
            <a:endParaRPr lang="en-GB"/>
          </a:p>
        </p:txBody>
      </p:sp>
    </p:spTree>
    <p:extLst>
      <p:ext uri="{BB962C8B-B14F-4D97-AF65-F5344CB8AC3E}">
        <p14:creationId xmlns:p14="http://schemas.microsoft.com/office/powerpoint/2010/main" val="3886446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11/5/2020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126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11/5/2020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5623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11/5/2020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5778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4699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6395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3704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0991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11/5/2020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4842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11/5/2020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1974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8088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11/5/2020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168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11/5/2020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6434207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bing.com/videos/search?q=Behind+closed+doors+19th+century+asylum&amp;docid=607997829904010065&amp;mid=9D34C89CD18D36AD27609D34C89CD18D36AD2760&amp;view=detail&amp;FORM=VIR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maps.live.com/default.aspx?v=2&amp;cp=51.628214~-3.988925&amp;style=a&amp;lvl=18&amp;tilt=-90&amp;dir=0&amp;alt=-1000&amp;scene=7618553&amp;where1=swansea&amp;encType=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maps.live.com/default.aspx?v=2&amp;cp=51.526346~-3.586006&amp;style=h&amp;lvl=18&amp;tilt=-90&amp;dir=0&amp;alt=-1000&amp;scene=11783102&amp;encType=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4B9622C-C486-4552-ABBE-A7BE2DAA26E1}"/>
              </a:ext>
            </a:extLst>
          </p:cNvPr>
          <p:cNvPicPr>
            <a:picLocks noChangeAspect="1"/>
          </p:cNvPicPr>
          <p:nvPr/>
        </p:nvPicPr>
        <p:blipFill rotWithShape="1">
          <a:blip r:embed="rId2"/>
          <a:srcRect t="10281" r="9085" b="1299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85801" y="1524001"/>
            <a:ext cx="3208866" cy="3478384"/>
          </a:xfrm>
        </p:spPr>
        <p:txBody>
          <a:bodyPr>
            <a:normAutofit/>
          </a:bodyPr>
          <a:lstStyle/>
          <a:p>
            <a:r>
              <a:rPr lang="en-GB" sz="3200" dirty="0">
                <a:solidFill>
                  <a:srgbClr val="FFFFFF"/>
                </a:solidFill>
                <a:cs typeface="Calibri Light"/>
              </a:rPr>
              <a:t>History of Counselling</a:t>
            </a:r>
            <a:endParaRPr lang="en-GB" sz="3200" dirty="0">
              <a:solidFill>
                <a:srgbClr val="FFFFFF"/>
              </a:solidFill>
            </a:endParaRPr>
          </a:p>
        </p:txBody>
      </p:sp>
      <p:sp>
        <p:nvSpPr>
          <p:cNvPr id="3" name="Subtitle 2"/>
          <p:cNvSpPr>
            <a:spLocks noGrp="1"/>
          </p:cNvSpPr>
          <p:nvPr>
            <p:ph type="subTitle" idx="1"/>
          </p:nvPr>
        </p:nvSpPr>
        <p:spPr>
          <a:xfrm>
            <a:off x="685801" y="5145513"/>
            <a:ext cx="3208866" cy="738820"/>
          </a:xfrm>
        </p:spPr>
        <p:txBody>
          <a:bodyPr vert="horz" lIns="91440" tIns="45720" rIns="91440" bIns="45720" rtlCol="0">
            <a:normAutofit/>
          </a:bodyPr>
          <a:lstStyle/>
          <a:p>
            <a:r>
              <a:rPr lang="en-GB">
                <a:solidFill>
                  <a:srgbClr val="FFFFFF">
                    <a:alpha val="75000"/>
                  </a:srgbClr>
                </a:solidFill>
                <a:cs typeface="Calibri"/>
              </a:rPr>
              <a:t>Week 5: Friday lecture</a:t>
            </a:r>
            <a:endParaRPr lang="en-US">
              <a:solidFill>
                <a:srgbClr val="FFFFFF">
                  <a:alpha val="75000"/>
                </a:srgb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ED2D-01A3-4314-BC0E-CD82440F3CF3}"/>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83D9B11A-63D2-4F10-A703-5C53E7CDF950}"/>
              </a:ext>
            </a:extLst>
          </p:cNvPr>
          <p:cNvSpPr>
            <a:spLocks noGrp="1"/>
          </p:cNvSpPr>
          <p:nvPr>
            <p:ph idx="1"/>
          </p:nvPr>
        </p:nvSpPr>
        <p:spPr/>
        <p:txBody>
          <a:bodyPr/>
          <a:lstStyle/>
          <a:p>
            <a:pPr marL="305435" indent="-305435"/>
            <a:r>
              <a:rPr lang="en-GB" dirty="0"/>
              <a:t>To become familiar with Welsh Asylums</a:t>
            </a:r>
            <a:endParaRPr lang="en-US" dirty="0"/>
          </a:p>
          <a:p>
            <a:pPr marL="305435" indent="-305435"/>
            <a:r>
              <a:rPr lang="en-GB" dirty="0"/>
              <a:t>To look at the case of one patient from </a:t>
            </a:r>
            <a:r>
              <a:rPr lang="en-GB" dirty="0" err="1"/>
              <a:t>Angelton</a:t>
            </a:r>
            <a:r>
              <a:rPr lang="en-GB" dirty="0"/>
              <a:t> Asylum</a:t>
            </a:r>
          </a:p>
          <a:p>
            <a:pPr marL="305435" indent="-305435"/>
            <a:r>
              <a:rPr lang="en-GB" dirty="0"/>
              <a:t>To investigate UK asylums and start to become familiar with their development and structure.</a:t>
            </a:r>
          </a:p>
        </p:txBody>
      </p:sp>
    </p:spTree>
    <p:extLst>
      <p:ext uri="{BB962C8B-B14F-4D97-AF65-F5344CB8AC3E}">
        <p14:creationId xmlns:p14="http://schemas.microsoft.com/office/powerpoint/2010/main" val="234248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E3D15-1EA1-46E3-9B93-C566097BCE3E}"/>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Behind closed doors: a look inside insane asylums of  the 19th century</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469F0E5-3C4A-4E57-8A29-D8073075DDD8}"/>
              </a:ext>
            </a:extLst>
          </p:cNvPr>
          <p:cNvSpPr>
            <a:spLocks noGrp="1"/>
          </p:cNvSpPr>
          <p:nvPr>
            <p:ph idx="1"/>
          </p:nvPr>
        </p:nvSpPr>
        <p:spPr>
          <a:xfrm>
            <a:off x="5117586" y="1124998"/>
            <a:ext cx="6143248" cy="4608003"/>
          </a:xfrm>
        </p:spPr>
        <p:txBody>
          <a:bodyPr>
            <a:normAutofit/>
          </a:bodyPr>
          <a:lstStyle/>
          <a:p>
            <a:pPr marL="305435" indent="-305435"/>
            <a:r>
              <a:rPr lang="en-GB" sz="2000">
                <a:hlinkClick r:id="rId2"/>
              </a:rPr>
              <a:t>Behind closed doors</a:t>
            </a:r>
            <a:endParaRPr lang="en-GB" sz="2000"/>
          </a:p>
        </p:txBody>
      </p:sp>
    </p:spTree>
    <p:extLst>
      <p:ext uri="{BB962C8B-B14F-4D97-AF65-F5344CB8AC3E}">
        <p14:creationId xmlns:p14="http://schemas.microsoft.com/office/powerpoint/2010/main" val="225193828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2AF00E-D433-4047-863F-BCB69CEC3C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03FB542-C725-4545-838A-46B5CD013ABC}"/>
              </a:ext>
            </a:extLst>
          </p:cNvPr>
          <p:cNvSpPr>
            <a:spLocks noGrp="1"/>
          </p:cNvSpPr>
          <p:nvPr>
            <p:ph type="title"/>
          </p:nvPr>
        </p:nvSpPr>
        <p:spPr>
          <a:xfrm>
            <a:off x="4602822" y="938022"/>
            <a:ext cx="6658013" cy="1188720"/>
          </a:xfrm>
        </p:spPr>
        <p:txBody>
          <a:bodyPr>
            <a:normAutofit/>
          </a:bodyPr>
          <a:lstStyle/>
          <a:p>
            <a:r>
              <a:rPr lang="en-GB">
                <a:solidFill>
                  <a:srgbClr val="FFFFFF"/>
                </a:solidFill>
              </a:rPr>
              <a:t>Thoughts?</a:t>
            </a:r>
          </a:p>
        </p:txBody>
      </p:sp>
      <p:sp>
        <p:nvSpPr>
          <p:cNvPr id="14" name="Rectangle 13">
            <a:extLst>
              <a:ext uri="{FF2B5EF4-FFF2-40B4-BE49-F238E27FC236}">
                <a16:creationId xmlns:a16="http://schemas.microsoft.com/office/drawing/2014/main" id="{0997DBEA-6DFC-457A-9850-E535053549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9446CF5-953A-4916-BFF4-F5558E5C23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477B945C-B433-4DFF-9A67-A5C9257E47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Video camera">
            <a:extLst>
              <a:ext uri="{FF2B5EF4-FFF2-40B4-BE49-F238E27FC236}">
                <a16:creationId xmlns:a16="http://schemas.microsoft.com/office/drawing/2014/main" id="{25DECF38-D107-49C8-B947-5895076C030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74700" y="2049354"/>
            <a:ext cx="3053422" cy="3053422"/>
          </a:xfrm>
          <a:prstGeom prst="rect">
            <a:avLst/>
          </a:prstGeom>
        </p:spPr>
      </p:pic>
      <p:sp>
        <p:nvSpPr>
          <p:cNvPr id="3" name="Content Placeholder 2">
            <a:extLst>
              <a:ext uri="{FF2B5EF4-FFF2-40B4-BE49-F238E27FC236}">
                <a16:creationId xmlns:a16="http://schemas.microsoft.com/office/drawing/2014/main" id="{EDD9F629-4FE1-468B-9128-75DC02A78D82}"/>
              </a:ext>
            </a:extLst>
          </p:cNvPr>
          <p:cNvSpPr>
            <a:spLocks noGrp="1"/>
          </p:cNvSpPr>
          <p:nvPr>
            <p:ph idx="1"/>
          </p:nvPr>
        </p:nvSpPr>
        <p:spPr>
          <a:xfrm>
            <a:off x="4602822" y="2340864"/>
            <a:ext cx="6658013" cy="3793237"/>
          </a:xfrm>
        </p:spPr>
        <p:txBody>
          <a:bodyPr>
            <a:normAutofit/>
          </a:bodyPr>
          <a:lstStyle/>
          <a:p>
            <a:pPr marL="305435" indent="-305435"/>
            <a:r>
              <a:rPr lang="en-GB">
                <a:solidFill>
                  <a:srgbClr val="FFFFFF"/>
                </a:solidFill>
              </a:rPr>
              <a:t>Spend a few minutes just reflecting on the video and note down any points of interest that occurred to you as you were watching the film. We'll discuss these shortly.</a:t>
            </a:r>
          </a:p>
        </p:txBody>
      </p:sp>
    </p:spTree>
    <p:extLst>
      <p:ext uri="{BB962C8B-B14F-4D97-AF65-F5344CB8AC3E}">
        <p14:creationId xmlns:p14="http://schemas.microsoft.com/office/powerpoint/2010/main" val="23141242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4E133-C429-477D-9185-77E5B540C3F1}"/>
              </a:ext>
            </a:extLst>
          </p:cNvPr>
          <p:cNvSpPr>
            <a:spLocks noGrp="1"/>
          </p:cNvSpPr>
          <p:nvPr>
            <p:ph type="title"/>
          </p:nvPr>
        </p:nvSpPr>
        <p:spPr/>
        <p:txBody>
          <a:bodyPr/>
          <a:lstStyle/>
          <a:p>
            <a:r>
              <a:rPr lang="en-GB"/>
              <a:t>What about welsh asylums?</a:t>
            </a:r>
          </a:p>
        </p:txBody>
      </p:sp>
      <p:sp>
        <p:nvSpPr>
          <p:cNvPr id="3" name="Content Placeholder 2">
            <a:extLst>
              <a:ext uri="{FF2B5EF4-FFF2-40B4-BE49-F238E27FC236}">
                <a16:creationId xmlns:a16="http://schemas.microsoft.com/office/drawing/2014/main" id="{7865409A-D330-4BAD-915D-39BC44C880C3}"/>
              </a:ext>
            </a:extLst>
          </p:cNvPr>
          <p:cNvSpPr>
            <a:spLocks noGrp="1"/>
          </p:cNvSpPr>
          <p:nvPr>
            <p:ph idx="1"/>
          </p:nvPr>
        </p:nvSpPr>
        <p:spPr/>
        <p:txBody>
          <a:bodyPr/>
          <a:lstStyle/>
          <a:p>
            <a:pPr marL="305435" indent="-305435"/>
            <a:r>
              <a:rPr lang="en-GB"/>
              <a:t>Throughout Wales there were several County Asylums, the following slides indicate how many were in place in Wales during the 'Great Confinement'.</a:t>
            </a:r>
          </a:p>
        </p:txBody>
      </p:sp>
    </p:spTree>
    <p:extLst>
      <p:ext uri="{BB962C8B-B14F-4D97-AF65-F5344CB8AC3E}">
        <p14:creationId xmlns:p14="http://schemas.microsoft.com/office/powerpoint/2010/main" val="1347616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39B0-F9FC-4F2F-910D-B1650187E790}"/>
              </a:ext>
            </a:extLst>
          </p:cNvPr>
          <p:cNvSpPr>
            <a:spLocks noGrp="1"/>
          </p:cNvSpPr>
          <p:nvPr>
            <p:ph type="title"/>
          </p:nvPr>
        </p:nvSpPr>
        <p:spPr/>
        <p:txBody>
          <a:bodyPr/>
          <a:lstStyle/>
          <a:p>
            <a:r>
              <a:rPr lang="en-GB" dirty="0"/>
              <a:t>Monmouthshire</a:t>
            </a:r>
          </a:p>
        </p:txBody>
      </p:sp>
      <p:sp>
        <p:nvSpPr>
          <p:cNvPr id="3" name="Content Placeholder 2">
            <a:extLst>
              <a:ext uri="{FF2B5EF4-FFF2-40B4-BE49-F238E27FC236}">
                <a16:creationId xmlns:a16="http://schemas.microsoft.com/office/drawing/2014/main" id="{3EF37C0D-51B0-4189-A4E2-ED6B1AC9F96E}"/>
              </a:ext>
            </a:extLst>
          </p:cNvPr>
          <p:cNvSpPr>
            <a:spLocks noGrp="1"/>
          </p:cNvSpPr>
          <p:nvPr>
            <p:ph idx="1"/>
          </p:nvPr>
        </p:nvSpPr>
        <p:spPr/>
        <p:txBody>
          <a:bodyPr/>
          <a:lstStyle/>
          <a:p>
            <a:pPr marL="305435" indent="-305435"/>
            <a:endParaRPr lang="en-GB"/>
          </a:p>
          <a:p>
            <a:pPr marL="305435" indent="-305435"/>
            <a:r>
              <a:rPr lang="en-GB">
                <a:ea typeface="+mn-lt"/>
                <a:cs typeface="+mn-lt"/>
              </a:rPr>
              <a:t>Pen-Y-Fal, Abergavenny, Monmouthshire. Joint Counties Lunatic Asylum</a:t>
            </a:r>
            <a:endParaRPr lang="en-US">
              <a:ea typeface="+mn-lt"/>
              <a:cs typeface="+mn-lt"/>
            </a:endParaRPr>
          </a:p>
          <a:p>
            <a:pPr marL="305435" indent="-305435"/>
            <a:r>
              <a:rPr lang="en-GB">
                <a:ea typeface="+mn-lt"/>
                <a:cs typeface="+mn-lt"/>
              </a:rPr>
              <a:t>St Cadoc's. Newport, Monmouthshire, Newport Borough Mental Hospital</a:t>
            </a:r>
            <a:endParaRPr lang="en-GB"/>
          </a:p>
        </p:txBody>
      </p:sp>
    </p:spTree>
    <p:extLst>
      <p:ext uri="{BB962C8B-B14F-4D97-AF65-F5344CB8AC3E}">
        <p14:creationId xmlns:p14="http://schemas.microsoft.com/office/powerpoint/2010/main" val="1090140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CF64D-7C71-40BA-BB42-9AE6208A9BDB}"/>
              </a:ext>
            </a:extLst>
          </p:cNvPr>
          <p:cNvSpPr>
            <a:spLocks noGrp="1"/>
          </p:cNvSpPr>
          <p:nvPr>
            <p:ph type="title"/>
          </p:nvPr>
        </p:nvSpPr>
        <p:spPr/>
        <p:txBody>
          <a:bodyPr/>
          <a:lstStyle/>
          <a:p>
            <a:r>
              <a:rPr lang="en-GB" dirty="0"/>
              <a:t>Glamorgan</a:t>
            </a:r>
          </a:p>
        </p:txBody>
      </p:sp>
      <p:sp>
        <p:nvSpPr>
          <p:cNvPr id="3" name="Content Placeholder 2">
            <a:extLst>
              <a:ext uri="{FF2B5EF4-FFF2-40B4-BE49-F238E27FC236}">
                <a16:creationId xmlns:a16="http://schemas.microsoft.com/office/drawing/2014/main" id="{2E86D82E-0B5B-4E1D-8C47-04E34CA2FC51}"/>
              </a:ext>
            </a:extLst>
          </p:cNvPr>
          <p:cNvSpPr>
            <a:spLocks noGrp="1"/>
          </p:cNvSpPr>
          <p:nvPr>
            <p:ph idx="1"/>
          </p:nvPr>
        </p:nvSpPr>
        <p:spPr/>
        <p:txBody>
          <a:bodyPr/>
          <a:lstStyle/>
          <a:p>
            <a:pPr marL="305435" indent="-305435"/>
            <a:r>
              <a:rPr lang="en-GB" dirty="0" err="1">
                <a:ea typeface="+mn-lt"/>
                <a:cs typeface="+mn-lt"/>
              </a:rPr>
              <a:t>Cefn</a:t>
            </a:r>
            <a:r>
              <a:rPr lang="en-GB" dirty="0">
                <a:ea typeface="+mn-lt"/>
                <a:cs typeface="+mn-lt"/>
              </a:rPr>
              <a:t> </a:t>
            </a:r>
            <a:r>
              <a:rPr lang="en-GB" dirty="0" err="1">
                <a:ea typeface="+mn-lt"/>
                <a:cs typeface="+mn-lt"/>
              </a:rPr>
              <a:t>Coed</a:t>
            </a:r>
            <a:r>
              <a:rPr lang="en-GB" dirty="0">
                <a:ea typeface="+mn-lt"/>
                <a:cs typeface="+mn-lt"/>
              </a:rPr>
              <a:t>, Swansea. In the county of Glamorgan: Swansea borough Asylum</a:t>
            </a:r>
            <a:endParaRPr lang="en-US" dirty="0">
              <a:ea typeface="+mn-lt"/>
              <a:cs typeface="+mn-lt"/>
            </a:endParaRPr>
          </a:p>
          <a:p>
            <a:pPr marL="305435" indent="-305435"/>
            <a:r>
              <a:rPr lang="en-GB" dirty="0" err="1">
                <a:ea typeface="+mn-lt"/>
                <a:cs typeface="+mn-lt"/>
              </a:rPr>
              <a:t>Glanrhyd</a:t>
            </a:r>
            <a:r>
              <a:rPr lang="en-GB" dirty="0">
                <a:ea typeface="+mn-lt"/>
                <a:cs typeface="+mn-lt"/>
              </a:rPr>
              <a:t>, Bridgend. Glamorgan, First Glamorgan County Asylum, Angleton</a:t>
            </a:r>
          </a:p>
          <a:p>
            <a:pPr marL="305435" indent="-305435"/>
            <a:r>
              <a:rPr lang="en-GB" dirty="0">
                <a:ea typeface="+mn-lt"/>
                <a:cs typeface="+mn-lt"/>
              </a:rPr>
              <a:t>Parc, Bridgend, Glamorgan. Second </a:t>
            </a:r>
            <a:r>
              <a:rPr lang="en-GB" err="1">
                <a:ea typeface="+mn-lt"/>
                <a:cs typeface="+mn-lt"/>
              </a:rPr>
              <a:t>Glamorganishire</a:t>
            </a:r>
            <a:r>
              <a:rPr lang="en-GB">
                <a:ea typeface="+mn-lt"/>
                <a:cs typeface="+mn-lt"/>
              </a:rPr>
              <a:t> Asylum. Parc Gwyllt</a:t>
            </a:r>
          </a:p>
          <a:p>
            <a:pPr marL="305435" indent="-305435"/>
            <a:r>
              <a:rPr lang="en-GB" dirty="0">
                <a:ea typeface="+mn-lt"/>
                <a:cs typeface="+mn-lt"/>
              </a:rPr>
              <a:t>Whitchurch, Whitchurch,  Glamorgan Cardiff City Mental Hospital</a:t>
            </a:r>
          </a:p>
        </p:txBody>
      </p:sp>
    </p:spTree>
    <p:extLst>
      <p:ext uri="{BB962C8B-B14F-4D97-AF65-F5344CB8AC3E}">
        <p14:creationId xmlns:p14="http://schemas.microsoft.com/office/powerpoint/2010/main" val="3990504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0D747-EE04-4790-A2D2-FC7BA5494779}"/>
              </a:ext>
            </a:extLst>
          </p:cNvPr>
          <p:cNvSpPr>
            <a:spLocks noGrp="1"/>
          </p:cNvSpPr>
          <p:nvPr>
            <p:ph type="title"/>
          </p:nvPr>
        </p:nvSpPr>
        <p:spPr/>
        <p:txBody>
          <a:bodyPr/>
          <a:lstStyle/>
          <a:p>
            <a:r>
              <a:rPr lang="en-GB"/>
              <a:t>West wales</a:t>
            </a:r>
          </a:p>
        </p:txBody>
      </p:sp>
      <p:sp>
        <p:nvSpPr>
          <p:cNvPr id="3" name="Content Placeholder 2">
            <a:extLst>
              <a:ext uri="{FF2B5EF4-FFF2-40B4-BE49-F238E27FC236}">
                <a16:creationId xmlns:a16="http://schemas.microsoft.com/office/drawing/2014/main" id="{31CE9BBF-3451-4F30-866D-A3B8C89A6899}"/>
              </a:ext>
            </a:extLst>
          </p:cNvPr>
          <p:cNvSpPr>
            <a:spLocks noGrp="1"/>
          </p:cNvSpPr>
          <p:nvPr>
            <p:ph idx="1"/>
          </p:nvPr>
        </p:nvSpPr>
        <p:spPr/>
        <p:txBody>
          <a:bodyPr/>
          <a:lstStyle/>
          <a:p>
            <a:pPr marL="305435" indent="-305435"/>
            <a:r>
              <a:rPr lang="en-GB">
                <a:ea typeface="+mn-lt"/>
                <a:cs typeface="+mn-lt"/>
              </a:rPr>
              <a:t>Haverford West, Haverfordwest, Pembrokeshire, Haverford West Borough Asylum</a:t>
            </a:r>
          </a:p>
          <a:p>
            <a:pPr marL="305435" indent="-305435"/>
            <a:r>
              <a:rPr lang="en-GB">
                <a:ea typeface="+mn-lt"/>
                <a:cs typeface="+mn-lt"/>
              </a:rPr>
              <a:t>St David's, Carmarthen, Carmarthenshire. The United Lunatic Asylum for Cardigan, Carmarthen, Glamorgan and Penbroke</a:t>
            </a:r>
            <a:endParaRPr lang="en-GB" dirty="0">
              <a:ea typeface="+mn-lt"/>
              <a:cs typeface="+mn-lt"/>
            </a:endParaRPr>
          </a:p>
        </p:txBody>
      </p:sp>
    </p:spTree>
    <p:extLst>
      <p:ext uri="{BB962C8B-B14F-4D97-AF65-F5344CB8AC3E}">
        <p14:creationId xmlns:p14="http://schemas.microsoft.com/office/powerpoint/2010/main" val="566827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844B4-D6B4-416D-83F2-6FDF3CE24BA1}"/>
              </a:ext>
            </a:extLst>
          </p:cNvPr>
          <p:cNvSpPr>
            <a:spLocks noGrp="1"/>
          </p:cNvSpPr>
          <p:nvPr>
            <p:ph type="title"/>
          </p:nvPr>
        </p:nvSpPr>
        <p:spPr/>
        <p:txBody>
          <a:bodyPr/>
          <a:lstStyle/>
          <a:p>
            <a:r>
              <a:rPr lang="en-GB" dirty="0"/>
              <a:t>Mid and north wales</a:t>
            </a:r>
          </a:p>
        </p:txBody>
      </p:sp>
      <p:sp>
        <p:nvSpPr>
          <p:cNvPr id="3" name="Content Placeholder 2">
            <a:extLst>
              <a:ext uri="{FF2B5EF4-FFF2-40B4-BE49-F238E27FC236}">
                <a16:creationId xmlns:a16="http://schemas.microsoft.com/office/drawing/2014/main" id="{BCDD6FF7-C9A1-43FE-9D80-08EDAFC1238F}"/>
              </a:ext>
            </a:extLst>
          </p:cNvPr>
          <p:cNvSpPr>
            <a:spLocks noGrp="1"/>
          </p:cNvSpPr>
          <p:nvPr>
            <p:ph idx="1"/>
          </p:nvPr>
        </p:nvSpPr>
        <p:spPr/>
        <p:txBody>
          <a:bodyPr/>
          <a:lstStyle/>
          <a:p>
            <a:pPr marL="305435" indent="-305435"/>
            <a:r>
              <a:rPr lang="en-GB" dirty="0">
                <a:ea typeface="+mn-lt"/>
                <a:cs typeface="+mn-lt"/>
              </a:rPr>
              <a:t>Mid Wales, </a:t>
            </a:r>
            <a:r>
              <a:rPr lang="en-GB" dirty="0" err="1">
                <a:ea typeface="+mn-lt"/>
                <a:cs typeface="+mn-lt"/>
              </a:rPr>
              <a:t>Talgarth</a:t>
            </a:r>
            <a:r>
              <a:rPr lang="en-GB" dirty="0">
                <a:ea typeface="+mn-lt"/>
                <a:cs typeface="+mn-lt"/>
              </a:rPr>
              <a:t>, Breconshire. Mid Wales Counties Mental Hospital</a:t>
            </a:r>
            <a:endParaRPr lang="en-US" dirty="0">
              <a:ea typeface="+mn-lt"/>
              <a:cs typeface="+mn-lt"/>
            </a:endParaRPr>
          </a:p>
          <a:p>
            <a:pPr marL="305435" indent="-305435"/>
            <a:r>
              <a:rPr lang="en-GB" dirty="0">
                <a:ea typeface="+mn-lt"/>
                <a:cs typeface="+mn-lt"/>
              </a:rPr>
              <a:t>North Wales, Denbigh, Denbighshire. North Wales Counties Lunatic Asylum</a:t>
            </a:r>
            <a:endParaRPr lang="en-GB" dirty="0"/>
          </a:p>
        </p:txBody>
      </p:sp>
    </p:spTree>
    <p:extLst>
      <p:ext uri="{BB962C8B-B14F-4D97-AF65-F5344CB8AC3E}">
        <p14:creationId xmlns:p14="http://schemas.microsoft.com/office/powerpoint/2010/main" val="3062696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EE33C-E7FE-48C6-9E1E-2E6AA680E67D}"/>
              </a:ext>
            </a:extLst>
          </p:cNvPr>
          <p:cNvSpPr>
            <a:spLocks noGrp="1"/>
          </p:cNvSpPr>
          <p:nvPr>
            <p:ph type="title"/>
          </p:nvPr>
        </p:nvSpPr>
        <p:spPr/>
        <p:txBody>
          <a:bodyPr/>
          <a:lstStyle/>
          <a:p>
            <a:r>
              <a:rPr lang="en-GB"/>
              <a:t>In detail (Countyasylums.co.uk)</a:t>
            </a:r>
          </a:p>
        </p:txBody>
      </p:sp>
      <p:sp>
        <p:nvSpPr>
          <p:cNvPr id="3" name="Content Placeholder 2">
            <a:extLst>
              <a:ext uri="{FF2B5EF4-FFF2-40B4-BE49-F238E27FC236}">
                <a16:creationId xmlns:a16="http://schemas.microsoft.com/office/drawing/2014/main" id="{F403CD5C-7D85-4D62-A011-193D1B511F60}"/>
              </a:ext>
            </a:extLst>
          </p:cNvPr>
          <p:cNvSpPr>
            <a:spLocks noGrp="1"/>
          </p:cNvSpPr>
          <p:nvPr>
            <p:ph idx="1"/>
          </p:nvPr>
        </p:nvSpPr>
        <p:spPr/>
        <p:txBody>
          <a:bodyPr/>
          <a:lstStyle/>
          <a:p>
            <a:pPr marL="305435" indent="-305435"/>
            <a:r>
              <a:rPr lang="en-GB"/>
              <a:t>Cefn Coed:</a:t>
            </a:r>
          </a:p>
          <a:p>
            <a:pPr marL="305435" indent="-305435"/>
            <a:r>
              <a:rPr lang="en-GB" b="1">
                <a:ea typeface="+mn-lt"/>
                <a:cs typeface="+mn-lt"/>
              </a:rPr>
              <a:t>Hospital Name:</a:t>
            </a:r>
            <a:r>
              <a:rPr lang="en-GB">
                <a:ea typeface="+mn-lt"/>
                <a:cs typeface="+mn-lt"/>
              </a:rPr>
              <a:t> Cefn Coed Hospital</a:t>
            </a:r>
            <a:r>
              <a:rPr lang="en-GB" dirty="0">
                <a:ea typeface="+mn-lt"/>
                <a:cs typeface="+mn-lt"/>
              </a:rPr>
              <a:t/>
            </a:r>
            <a:br>
              <a:rPr lang="en-GB" dirty="0">
                <a:ea typeface="+mn-lt"/>
                <a:cs typeface="+mn-lt"/>
              </a:rPr>
            </a:br>
            <a:r>
              <a:rPr lang="en-GB">
                <a:ea typeface="+mn-lt"/>
                <a:cs typeface="+mn-lt"/>
              </a:rPr>
              <a:t>Previous Names:</a:t>
            </a:r>
            <a:r>
              <a:rPr lang="en-GB" b="1" dirty="0">
                <a:ea typeface="+mn-lt"/>
                <a:cs typeface="+mn-lt"/>
              </a:rPr>
              <a:t> </a:t>
            </a:r>
            <a:r>
              <a:rPr lang="en-GB">
                <a:ea typeface="+mn-lt"/>
                <a:cs typeface="+mn-lt"/>
              </a:rPr>
              <a:t>Swansea &amp; Merthyr Asylum (planning stage only), Swansea Borough Mental Hospital</a:t>
            </a:r>
            <a:r>
              <a:rPr lang="en-GB" dirty="0">
                <a:ea typeface="+mn-lt"/>
                <a:cs typeface="+mn-lt"/>
              </a:rPr>
              <a:t/>
            </a:r>
            <a:br>
              <a:rPr lang="en-GB" dirty="0">
                <a:ea typeface="+mn-lt"/>
                <a:cs typeface="+mn-lt"/>
              </a:rPr>
            </a:br>
            <a:r>
              <a:rPr lang="en-GB">
                <a:ea typeface="+mn-lt"/>
                <a:cs typeface="+mn-lt"/>
              </a:rPr>
              <a:t>Location: </a:t>
            </a:r>
            <a:r>
              <a:rPr lang="en-GB" dirty="0">
                <a:ea typeface="+mn-lt"/>
                <a:cs typeface="+mn-lt"/>
                <a:hlinkClick r:id="rId2"/>
              </a:rPr>
              <a:t>Waunarlwydd Road, Cockett, Swansea</a:t>
            </a:r>
            <a:r>
              <a:rPr lang="en-GB" dirty="0">
                <a:ea typeface="+mn-lt"/>
                <a:cs typeface="+mn-lt"/>
              </a:rPr>
              <a:t/>
            </a:r>
            <a:br>
              <a:rPr lang="en-GB" dirty="0">
                <a:ea typeface="+mn-lt"/>
                <a:cs typeface="+mn-lt"/>
              </a:rPr>
            </a:br>
            <a:r>
              <a:rPr lang="en-GB">
                <a:ea typeface="+mn-lt"/>
                <a:cs typeface="+mn-lt"/>
              </a:rPr>
              <a:t>Principal Architect: George Thomas Hine and Hallam Carter-Pegg</a:t>
            </a:r>
            <a:r>
              <a:rPr lang="en-GB" dirty="0">
                <a:ea typeface="+mn-lt"/>
                <a:cs typeface="+mn-lt"/>
              </a:rPr>
              <a:t/>
            </a:r>
            <a:br>
              <a:rPr lang="en-GB" dirty="0">
                <a:ea typeface="+mn-lt"/>
                <a:cs typeface="+mn-lt"/>
              </a:rPr>
            </a:br>
            <a:r>
              <a:rPr lang="en-GB">
                <a:ea typeface="+mn-lt"/>
                <a:cs typeface="+mn-lt"/>
              </a:rPr>
              <a:t>Layout: Compact Arrow</a:t>
            </a:r>
            <a:r>
              <a:rPr lang="en-GB" dirty="0">
                <a:ea typeface="+mn-lt"/>
                <a:cs typeface="+mn-lt"/>
              </a:rPr>
              <a:t/>
            </a:r>
            <a:br>
              <a:rPr lang="en-GB" dirty="0">
                <a:ea typeface="+mn-lt"/>
                <a:cs typeface="+mn-lt"/>
              </a:rPr>
            </a:br>
            <a:r>
              <a:rPr lang="en-GB">
                <a:ea typeface="+mn-lt"/>
                <a:cs typeface="+mn-lt"/>
              </a:rPr>
              <a:t>Status: Partially Closed</a:t>
            </a:r>
            <a:r>
              <a:rPr lang="en-GB" dirty="0">
                <a:ea typeface="+mn-lt"/>
                <a:cs typeface="+mn-lt"/>
              </a:rPr>
              <a:t/>
            </a:r>
            <a:br>
              <a:rPr lang="en-GB" dirty="0">
                <a:ea typeface="+mn-lt"/>
                <a:cs typeface="+mn-lt"/>
              </a:rPr>
            </a:br>
            <a:r>
              <a:rPr lang="en-GB">
                <a:ea typeface="+mn-lt"/>
                <a:cs typeface="+mn-lt"/>
              </a:rPr>
              <a:t>Opened: 1932</a:t>
            </a:r>
            <a:r>
              <a:rPr lang="en-GB" dirty="0">
                <a:ea typeface="+mn-lt"/>
                <a:cs typeface="+mn-lt"/>
              </a:rPr>
              <a:t/>
            </a:r>
            <a:br>
              <a:rPr lang="en-GB" dirty="0">
                <a:ea typeface="+mn-lt"/>
                <a:cs typeface="+mn-lt"/>
              </a:rPr>
            </a:br>
            <a:r>
              <a:rPr lang="en-GB">
                <a:ea typeface="+mn-lt"/>
                <a:cs typeface="+mn-lt"/>
              </a:rPr>
              <a:t>Closed:</a:t>
            </a:r>
            <a:r>
              <a:rPr lang="en-GB" b="1" dirty="0">
                <a:ea typeface="+mn-lt"/>
                <a:cs typeface="+mn-lt"/>
              </a:rPr>
              <a:t> </a:t>
            </a:r>
            <a:r>
              <a:rPr lang="en-GB">
                <a:ea typeface="+mn-lt"/>
                <a:cs typeface="+mn-lt"/>
              </a:rPr>
              <a:t>2018</a:t>
            </a:r>
            <a:endParaRPr lang="en-GB" dirty="0"/>
          </a:p>
        </p:txBody>
      </p:sp>
    </p:spTree>
    <p:extLst>
      <p:ext uri="{BB962C8B-B14F-4D97-AF65-F5344CB8AC3E}">
        <p14:creationId xmlns:p14="http://schemas.microsoft.com/office/powerpoint/2010/main" val="2738653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99F8D-0881-4992-B629-78F2DE8A27A9}"/>
              </a:ext>
            </a:extLst>
          </p:cNvPr>
          <p:cNvSpPr>
            <a:spLocks noGrp="1"/>
          </p:cNvSpPr>
          <p:nvPr>
            <p:ph type="title"/>
          </p:nvPr>
        </p:nvSpPr>
        <p:spPr>
          <a:xfrm>
            <a:off x="581192" y="702156"/>
            <a:ext cx="11029616" cy="1188720"/>
          </a:xfrm>
        </p:spPr>
        <p:txBody>
          <a:bodyPr>
            <a:normAutofit/>
          </a:bodyPr>
          <a:lstStyle/>
          <a:p>
            <a:r>
              <a:rPr lang="en-GB"/>
              <a:t>Cefn Coed</a:t>
            </a:r>
          </a:p>
        </p:txBody>
      </p:sp>
      <p:sp>
        <p:nvSpPr>
          <p:cNvPr id="6"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large brick building with grass in front of a house&#10;&#10;Description automatically generated">
            <a:extLst>
              <a:ext uri="{FF2B5EF4-FFF2-40B4-BE49-F238E27FC236}">
                <a16:creationId xmlns:a16="http://schemas.microsoft.com/office/drawing/2014/main" id="{4DAC6D81-5EF3-4E83-B5A7-4DDF128078F5}"/>
              </a:ext>
            </a:extLst>
          </p:cNvPr>
          <p:cNvPicPr>
            <a:picLocks noChangeAspect="1"/>
          </p:cNvPicPr>
          <p:nvPr/>
        </p:nvPicPr>
        <p:blipFill rotWithShape="1">
          <a:blip r:embed="rId3"/>
          <a:srcRect l="1362" r="7736"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90871635-DCD7-4837-B211-BDC69DAD3C3F}"/>
              </a:ext>
            </a:extLst>
          </p:cNvPr>
          <p:cNvSpPr>
            <a:spLocks noGrp="1"/>
          </p:cNvSpPr>
          <p:nvPr>
            <p:ph idx="1"/>
          </p:nvPr>
        </p:nvSpPr>
        <p:spPr>
          <a:xfrm>
            <a:off x="6340830" y="2340864"/>
            <a:ext cx="5269977" cy="3634486"/>
          </a:xfrm>
        </p:spPr>
        <p:txBody>
          <a:bodyPr>
            <a:normAutofit/>
          </a:bodyPr>
          <a:lstStyle/>
          <a:p>
            <a:pPr marL="305435" indent="-305435"/>
            <a:r>
              <a:rPr lang="en-GB"/>
              <a:t>The first asylum in Wales was opened in May Hill, Swansea in 1815. In 1891 the Public Health Act required each County Borough to have their own asylum. In 1908 Cefn Coed was deemed to be the best place for the asylum and building stared. However, due to WW1 and shortage of labour and material the building was initially halted. Building eventually began work in 1928. The Swansea Mental Hospital was opened in December 1932, but the daugher of King George V (the Princess Royal).</a:t>
            </a:r>
          </a:p>
        </p:txBody>
      </p:sp>
    </p:spTree>
    <p:extLst>
      <p:ext uri="{BB962C8B-B14F-4D97-AF65-F5344CB8AC3E}">
        <p14:creationId xmlns:p14="http://schemas.microsoft.com/office/powerpoint/2010/main" val="1605760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01279-D54D-44C9-85A2-89B5932F8524}"/>
              </a:ext>
            </a:extLst>
          </p:cNvPr>
          <p:cNvSpPr>
            <a:spLocks noGrp="1"/>
          </p:cNvSpPr>
          <p:nvPr>
            <p:ph type="title"/>
          </p:nvPr>
        </p:nvSpPr>
        <p:spPr>
          <a:xfrm>
            <a:off x="581192" y="702156"/>
            <a:ext cx="11029616" cy="1188720"/>
          </a:xfrm>
        </p:spPr>
        <p:txBody>
          <a:bodyPr>
            <a:normAutofit/>
          </a:bodyPr>
          <a:lstStyle/>
          <a:p>
            <a:r>
              <a:rPr lang="en-GB"/>
              <a:t>Cefn Coed</a:t>
            </a:r>
            <a:endParaRPr lang="en-US"/>
          </a:p>
        </p:txBody>
      </p:sp>
      <p:sp>
        <p:nvSpPr>
          <p:cNvPr id="10" name="Rectangle 9">
            <a:extLst>
              <a:ext uri="{FF2B5EF4-FFF2-40B4-BE49-F238E27FC236}">
                <a16:creationId xmlns:a16="http://schemas.microsoft.com/office/drawing/2014/main"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large room&#10;&#10;Description automatically generated">
            <a:extLst>
              <a:ext uri="{FF2B5EF4-FFF2-40B4-BE49-F238E27FC236}">
                <a16:creationId xmlns:a16="http://schemas.microsoft.com/office/drawing/2014/main" id="{99F767B1-536B-4959-B34A-71B936840F56}"/>
              </a:ext>
            </a:extLst>
          </p:cNvPr>
          <p:cNvPicPr>
            <a:picLocks noChangeAspect="1"/>
          </p:cNvPicPr>
          <p:nvPr/>
        </p:nvPicPr>
        <p:blipFill rotWithShape="1">
          <a:blip r:embed="rId3"/>
          <a:srcRect l="8753" r="-3"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E07D4A85-151F-4A57-9717-1DB54EB1E7C5}"/>
              </a:ext>
            </a:extLst>
          </p:cNvPr>
          <p:cNvSpPr>
            <a:spLocks noGrp="1"/>
          </p:cNvSpPr>
          <p:nvPr>
            <p:ph idx="1"/>
          </p:nvPr>
        </p:nvSpPr>
        <p:spPr>
          <a:xfrm>
            <a:off x="6340830" y="2340864"/>
            <a:ext cx="5269977" cy="3634486"/>
          </a:xfrm>
        </p:spPr>
        <p:txBody>
          <a:bodyPr>
            <a:normAutofit/>
          </a:bodyPr>
          <a:lstStyle/>
          <a:p>
            <a:pPr marL="305435" indent="-305435">
              <a:lnSpc>
                <a:spcPct val="110000"/>
              </a:lnSpc>
            </a:pPr>
            <a:r>
              <a:rPr lang="en-GB" sz="1200"/>
              <a:t>The first patients in the hospital were transferred from Talgarth Hospita.</a:t>
            </a:r>
            <a:endParaRPr lang="en-US" sz="1200"/>
          </a:p>
          <a:p>
            <a:pPr marL="305435" indent="-305435">
              <a:lnSpc>
                <a:spcPct val="110000"/>
              </a:lnSpc>
            </a:pPr>
            <a:r>
              <a:rPr lang="en-GB" sz="1200"/>
              <a:t>Besides the mentally ill, the first patients at the hospital were also mentally handicapped people who needed permanent care.</a:t>
            </a:r>
          </a:p>
          <a:p>
            <a:pPr marL="305435" indent="-305435">
              <a:lnSpc>
                <a:spcPct val="110000"/>
              </a:lnSpc>
            </a:pPr>
            <a:r>
              <a:rPr lang="en-GB" sz="1200"/>
              <a:t>Within the community it was felt that whenever the bell rang 'someone had escaped'.</a:t>
            </a:r>
          </a:p>
          <a:p>
            <a:pPr marL="305435" indent="-305435">
              <a:lnSpc>
                <a:spcPct val="110000"/>
              </a:lnSpc>
            </a:pPr>
            <a:endParaRPr lang="en-GB" sz="1200"/>
          </a:p>
          <a:p>
            <a:pPr marL="305435" indent="-305435">
              <a:lnSpc>
                <a:spcPct val="110000"/>
              </a:lnSpc>
            </a:pPr>
            <a:r>
              <a:rPr lang="en-GB" sz="1200"/>
              <a:t>During the WWII the hospital was used as a casualty hospital and it was in Cefn Coed that the first ECT machine was used.</a:t>
            </a:r>
          </a:p>
          <a:p>
            <a:pPr marL="305435" indent="-305435">
              <a:lnSpc>
                <a:spcPct val="110000"/>
              </a:lnSpc>
            </a:pPr>
            <a:endParaRPr lang="en-GB" sz="1200"/>
          </a:p>
          <a:p>
            <a:pPr marL="305435" indent="-305435">
              <a:lnSpc>
                <a:spcPct val="110000"/>
              </a:lnSpc>
            </a:pPr>
            <a:r>
              <a:rPr lang="en-GB" sz="1200"/>
              <a:t>Cefn Coed was due to close, but two new wards have been built: </a:t>
            </a:r>
            <a:r>
              <a:rPr lang="en-GB" sz="1200">
                <a:ea typeface="+mn-lt"/>
                <a:cs typeface="+mn-lt"/>
              </a:rPr>
              <a:t>Fendrod providing care for men and Clyne providing care for women.</a:t>
            </a:r>
            <a:endParaRPr lang="en-GB" sz="1200"/>
          </a:p>
        </p:txBody>
      </p:sp>
    </p:spTree>
    <p:extLst>
      <p:ext uri="{BB962C8B-B14F-4D97-AF65-F5344CB8AC3E}">
        <p14:creationId xmlns:p14="http://schemas.microsoft.com/office/powerpoint/2010/main" val="2783154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E0BC4-635C-4D7B-84CE-B927090A8F91}"/>
              </a:ext>
            </a:extLst>
          </p:cNvPr>
          <p:cNvSpPr>
            <a:spLocks noGrp="1"/>
          </p:cNvSpPr>
          <p:nvPr>
            <p:ph type="title"/>
          </p:nvPr>
        </p:nvSpPr>
        <p:spPr>
          <a:xfrm>
            <a:off x="581193" y="702156"/>
            <a:ext cx="6309003" cy="1013800"/>
          </a:xfrm>
        </p:spPr>
        <p:txBody>
          <a:bodyPr>
            <a:normAutofit/>
          </a:bodyPr>
          <a:lstStyle/>
          <a:p>
            <a:r>
              <a:rPr lang="en-GB">
                <a:solidFill>
                  <a:schemeClr val="tx2"/>
                </a:solidFill>
              </a:rPr>
              <a:t>Glanrhyd hospital</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69CDA75-6A63-4767-9CC2-EDEF049B3541}"/>
              </a:ext>
            </a:extLst>
          </p:cNvPr>
          <p:cNvSpPr>
            <a:spLocks noGrp="1"/>
          </p:cNvSpPr>
          <p:nvPr>
            <p:ph idx="1"/>
          </p:nvPr>
        </p:nvSpPr>
        <p:spPr>
          <a:xfrm>
            <a:off x="581194" y="1896533"/>
            <a:ext cx="6309003" cy="3962266"/>
          </a:xfrm>
        </p:spPr>
        <p:txBody>
          <a:bodyPr>
            <a:normAutofit/>
          </a:bodyPr>
          <a:lstStyle/>
          <a:p>
            <a:pPr marL="305435" indent="-305435">
              <a:lnSpc>
                <a:spcPct val="110000"/>
              </a:lnSpc>
            </a:pPr>
            <a:r>
              <a:rPr lang="en-GB" sz="1400" b="1">
                <a:solidFill>
                  <a:schemeClr val="tx2"/>
                </a:solidFill>
                <a:ea typeface="+mn-lt"/>
                <a:cs typeface="+mn-lt"/>
              </a:rPr>
              <a:t>Hospital Name:</a:t>
            </a:r>
            <a:r>
              <a:rPr lang="en-GB" sz="1400">
                <a:solidFill>
                  <a:schemeClr val="tx2"/>
                </a:solidFill>
                <a:ea typeface="+mn-lt"/>
                <a:cs typeface="+mn-lt"/>
              </a:rPr>
              <a:t> Glanrhyd Hospital</a:t>
            </a:r>
            <a:br>
              <a:rPr lang="en-GB" sz="1400">
                <a:solidFill>
                  <a:schemeClr val="tx2"/>
                </a:solidFill>
                <a:ea typeface="+mn-lt"/>
                <a:cs typeface="+mn-lt"/>
              </a:rPr>
            </a:br>
            <a:r>
              <a:rPr lang="en-GB" sz="1400">
                <a:solidFill>
                  <a:schemeClr val="tx2"/>
                </a:solidFill>
                <a:ea typeface="+mn-lt"/>
                <a:cs typeface="+mn-lt"/>
              </a:rPr>
              <a:t>Previous Names: Glamorgan County Lunatic Asylum, Angelton Asylum, Angelton and Parc Gwyllt, Glamorgan County Mental Hospital, Morgannwg Hospital</a:t>
            </a:r>
            <a:br>
              <a:rPr lang="en-GB" sz="1400">
                <a:solidFill>
                  <a:schemeClr val="tx2"/>
                </a:solidFill>
                <a:ea typeface="+mn-lt"/>
                <a:cs typeface="+mn-lt"/>
              </a:rPr>
            </a:br>
            <a:r>
              <a:rPr lang="en-GB" sz="1400">
                <a:solidFill>
                  <a:schemeClr val="tx2"/>
                </a:solidFill>
                <a:ea typeface="+mn-lt"/>
                <a:cs typeface="+mn-lt"/>
              </a:rPr>
              <a:t>Location: </a:t>
            </a:r>
            <a:r>
              <a:rPr lang="en-GB" sz="1400">
                <a:solidFill>
                  <a:schemeClr val="tx2"/>
                </a:solidFill>
                <a:ea typeface="+mn-lt"/>
                <a:cs typeface="+mn-lt"/>
                <a:hlinkClick r:id="rId2"/>
              </a:rPr>
              <a:t>Angelton, Bridgend</a:t>
            </a:r>
            <a:r>
              <a:rPr lang="en-GB" sz="1400">
                <a:solidFill>
                  <a:schemeClr val="tx2"/>
                </a:solidFill>
                <a:ea typeface="+mn-lt"/>
                <a:cs typeface="+mn-lt"/>
              </a:rPr>
              <a:t/>
            </a:r>
            <a:br>
              <a:rPr lang="en-GB" sz="1400">
                <a:solidFill>
                  <a:schemeClr val="tx2"/>
                </a:solidFill>
                <a:ea typeface="+mn-lt"/>
                <a:cs typeface="+mn-lt"/>
              </a:rPr>
            </a:br>
            <a:r>
              <a:rPr lang="en-GB" sz="1400">
                <a:solidFill>
                  <a:schemeClr val="tx2"/>
                </a:solidFill>
                <a:ea typeface="+mn-lt"/>
                <a:cs typeface="+mn-lt"/>
              </a:rPr>
              <a:t>Principal Architect: William Martin and John Henry Chamberlain of Birmingham with Mr Bell of London</a:t>
            </a:r>
            <a:br>
              <a:rPr lang="en-GB" sz="1400">
                <a:solidFill>
                  <a:schemeClr val="tx2"/>
                </a:solidFill>
                <a:ea typeface="+mn-lt"/>
                <a:cs typeface="+mn-lt"/>
              </a:rPr>
            </a:br>
            <a:r>
              <a:rPr lang="en-GB" sz="1400">
                <a:solidFill>
                  <a:schemeClr val="tx2"/>
                </a:solidFill>
                <a:ea typeface="+mn-lt"/>
                <a:cs typeface="+mn-lt"/>
              </a:rPr>
              <a:t>Layout: Linear Corridor</a:t>
            </a:r>
            <a:br>
              <a:rPr lang="en-GB" sz="1400">
                <a:solidFill>
                  <a:schemeClr val="tx2"/>
                </a:solidFill>
                <a:ea typeface="+mn-lt"/>
                <a:cs typeface="+mn-lt"/>
              </a:rPr>
            </a:br>
            <a:r>
              <a:rPr lang="en-GB" sz="1400">
                <a:solidFill>
                  <a:schemeClr val="tx2"/>
                </a:solidFill>
                <a:ea typeface="+mn-lt"/>
                <a:cs typeface="+mn-lt"/>
              </a:rPr>
              <a:t>Status: Open/Converted. New secure unit built to the north and original buildings accommodating long term patients</a:t>
            </a:r>
            <a:br>
              <a:rPr lang="en-GB" sz="1400">
                <a:solidFill>
                  <a:schemeClr val="tx2"/>
                </a:solidFill>
                <a:ea typeface="+mn-lt"/>
                <a:cs typeface="+mn-lt"/>
              </a:rPr>
            </a:br>
            <a:r>
              <a:rPr lang="en-GB" sz="1400">
                <a:solidFill>
                  <a:schemeClr val="tx2"/>
                </a:solidFill>
                <a:ea typeface="+mn-lt"/>
                <a:cs typeface="+mn-lt"/>
              </a:rPr>
              <a:t>Opened: 4th November 1864</a:t>
            </a:r>
            <a:br>
              <a:rPr lang="en-GB" sz="1400">
                <a:solidFill>
                  <a:schemeClr val="tx2"/>
                </a:solidFill>
                <a:ea typeface="+mn-lt"/>
                <a:cs typeface="+mn-lt"/>
              </a:rPr>
            </a:br>
            <a:r>
              <a:rPr lang="en-GB" sz="1400">
                <a:solidFill>
                  <a:schemeClr val="tx2"/>
                </a:solidFill>
                <a:ea typeface="+mn-lt"/>
                <a:cs typeface="+mn-lt"/>
              </a:rPr>
              <a:t>Closed: N/A</a:t>
            </a:r>
          </a:p>
          <a:p>
            <a:pPr marL="305435" indent="-305435">
              <a:lnSpc>
                <a:spcPct val="110000"/>
              </a:lnSpc>
            </a:pPr>
            <a:endParaRPr lang="en-GB" sz="1400">
              <a:solidFill>
                <a:schemeClr val="tx2"/>
              </a:solidFill>
            </a:endParaRPr>
          </a:p>
          <a:p>
            <a:pPr marL="305435" indent="-305435">
              <a:lnSpc>
                <a:spcPct val="110000"/>
              </a:lnSpc>
            </a:pPr>
            <a:endParaRPr lang="en-GB" sz="1400">
              <a:solidFill>
                <a:schemeClr val="tx2"/>
              </a:solidFill>
            </a:endParaRPr>
          </a:p>
          <a:p>
            <a:pPr marL="305435" indent="-305435">
              <a:lnSpc>
                <a:spcPct val="110000"/>
              </a:lnSpc>
            </a:pPr>
            <a:r>
              <a:rPr lang="en-GB" sz="1400">
                <a:solidFill>
                  <a:schemeClr val="tx2"/>
                </a:solidFill>
              </a:rPr>
              <a:t>(Countyasylums.co.uk)</a:t>
            </a:r>
          </a:p>
        </p:txBody>
      </p:sp>
      <p:pic>
        <p:nvPicPr>
          <p:cNvPr id="4" name="Picture 4" descr="A group of people standing next to a body of water&#10;&#10;Description automatically generated">
            <a:extLst>
              <a:ext uri="{FF2B5EF4-FFF2-40B4-BE49-F238E27FC236}">
                <a16:creationId xmlns:a16="http://schemas.microsoft.com/office/drawing/2014/main" id="{F4E12C12-E5B7-427F-AD1C-6FFE3DCEF438}"/>
              </a:ext>
            </a:extLst>
          </p:cNvPr>
          <p:cNvPicPr>
            <a:picLocks noChangeAspect="1"/>
          </p:cNvPicPr>
          <p:nvPr/>
        </p:nvPicPr>
        <p:blipFill rotWithShape="1">
          <a:blip r:embed="rId3"/>
          <a:srcRect l="34656" r="22097"/>
          <a:stretch/>
        </p:blipFill>
        <p:spPr>
          <a:xfrm>
            <a:off x="7521283" y="10"/>
            <a:ext cx="4670717" cy="6857990"/>
          </a:xfrm>
          <a:prstGeom prst="rect">
            <a:avLst/>
          </a:prstGeom>
        </p:spPr>
      </p:pic>
    </p:spTree>
    <p:extLst>
      <p:ext uri="{BB962C8B-B14F-4D97-AF65-F5344CB8AC3E}">
        <p14:creationId xmlns:p14="http://schemas.microsoft.com/office/powerpoint/2010/main" val="2821051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33F72-C5CF-4116-9549-D6339058B629}"/>
              </a:ext>
            </a:extLst>
          </p:cNvPr>
          <p:cNvSpPr>
            <a:spLocks noGrp="1"/>
          </p:cNvSpPr>
          <p:nvPr>
            <p:ph type="title"/>
          </p:nvPr>
        </p:nvSpPr>
        <p:spPr>
          <a:xfrm>
            <a:off x="581193" y="702156"/>
            <a:ext cx="6309003" cy="1013800"/>
          </a:xfrm>
        </p:spPr>
        <p:txBody>
          <a:bodyPr>
            <a:normAutofit/>
          </a:bodyPr>
          <a:lstStyle/>
          <a:p>
            <a:endParaRPr lang="en-GB">
              <a:solidFill>
                <a:schemeClr val="tx2"/>
              </a:solidFill>
            </a:endParaRP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73C6E16-8C91-4C35-8F7B-A8C54B29C8DF}"/>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The Glamorganshire County Lunatic Asylym (aka Angelton Asylum) was opened on 4th November 1864. It provided space for 350 patients and had a linear corridor plan.</a:t>
            </a:r>
          </a:p>
          <a:p>
            <a:pPr marL="305435" indent="-305435"/>
            <a:r>
              <a:rPr lang="en-GB">
                <a:solidFill>
                  <a:schemeClr val="tx2"/>
                </a:solidFill>
              </a:rPr>
              <a:t>The asylum determined that it would support a moral regime, there would be no-restraints, dances in the recreation hall and cricket on saturdays.</a:t>
            </a:r>
          </a:p>
          <a:p>
            <a:pPr marL="305435" indent="-305435"/>
            <a:r>
              <a:rPr lang="en-GB">
                <a:solidFill>
                  <a:schemeClr val="tx2"/>
                </a:solidFill>
              </a:rPr>
              <a:t>By 1871 the asylum catered for 444 patients, well over its capacity, which lead to the bulding of the second much larger Glamorganshire County Asylum.</a:t>
            </a:r>
          </a:p>
          <a:p>
            <a:pPr marL="305435" indent="-305435"/>
            <a:r>
              <a:rPr lang="en-GB">
                <a:solidFill>
                  <a:schemeClr val="tx2"/>
                </a:solidFill>
              </a:rPr>
              <a:t>Despite the overcrowding, the ethos of non-restraint continued to be applied and patients were allowed a greater sense of freedom than many other asylums.</a:t>
            </a:r>
          </a:p>
        </p:txBody>
      </p:sp>
      <p:pic>
        <p:nvPicPr>
          <p:cNvPr id="4" name="Picture 4" descr="A church with a clock on the side of a building&#10;&#10;Description automatically generated">
            <a:extLst>
              <a:ext uri="{FF2B5EF4-FFF2-40B4-BE49-F238E27FC236}">
                <a16:creationId xmlns:a16="http://schemas.microsoft.com/office/drawing/2014/main" id="{305D0352-A5BF-48EF-906E-A2F24A4AE6A0}"/>
              </a:ext>
            </a:extLst>
          </p:cNvPr>
          <p:cNvPicPr>
            <a:picLocks noChangeAspect="1"/>
          </p:cNvPicPr>
          <p:nvPr/>
        </p:nvPicPr>
        <p:blipFill rotWithShape="1">
          <a:blip r:embed="rId3"/>
          <a:srcRect r="-2" b="4559"/>
          <a:stretch/>
        </p:blipFill>
        <p:spPr>
          <a:xfrm>
            <a:off x="7521283" y="10"/>
            <a:ext cx="4670717" cy="6857990"/>
          </a:xfrm>
          <a:prstGeom prst="rect">
            <a:avLst/>
          </a:prstGeom>
        </p:spPr>
      </p:pic>
    </p:spTree>
    <p:extLst>
      <p:ext uri="{BB962C8B-B14F-4D97-AF65-F5344CB8AC3E}">
        <p14:creationId xmlns:p14="http://schemas.microsoft.com/office/powerpoint/2010/main" val="3701848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D3A87-8C05-4A10-9AAE-3D61AC633D59}"/>
              </a:ext>
            </a:extLst>
          </p:cNvPr>
          <p:cNvSpPr>
            <a:spLocks noGrp="1"/>
          </p:cNvSpPr>
          <p:nvPr>
            <p:ph type="title"/>
          </p:nvPr>
        </p:nvSpPr>
        <p:spPr>
          <a:xfrm>
            <a:off x="581192" y="702156"/>
            <a:ext cx="11029616" cy="1188720"/>
          </a:xfrm>
        </p:spPr>
        <p:txBody>
          <a:bodyPr>
            <a:normAutofit/>
          </a:bodyPr>
          <a:lstStyle/>
          <a:p>
            <a:r>
              <a:rPr lang="en-GB"/>
              <a:t>St David's</a:t>
            </a:r>
          </a:p>
        </p:txBody>
      </p:sp>
      <p:sp>
        <p:nvSpPr>
          <p:cNvPr id="9"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vintage photo of a crowd&#10;&#10;Description automatically generated">
            <a:extLst>
              <a:ext uri="{FF2B5EF4-FFF2-40B4-BE49-F238E27FC236}">
                <a16:creationId xmlns:a16="http://schemas.microsoft.com/office/drawing/2014/main" id="{BB77C37F-5B42-4456-88A6-A92AF9CB2A27}"/>
              </a:ext>
            </a:extLst>
          </p:cNvPr>
          <p:cNvPicPr>
            <a:picLocks noChangeAspect="1"/>
          </p:cNvPicPr>
          <p:nvPr/>
        </p:nvPicPr>
        <p:blipFill rotWithShape="1">
          <a:blip r:embed="rId3"/>
          <a:srcRect l="2917" r="8571" b="1"/>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8BF067F1-422E-4128-8E7B-2065AAA2F9DE}"/>
              </a:ext>
            </a:extLst>
          </p:cNvPr>
          <p:cNvSpPr>
            <a:spLocks noGrp="1"/>
          </p:cNvSpPr>
          <p:nvPr>
            <p:ph idx="1"/>
          </p:nvPr>
        </p:nvSpPr>
        <p:spPr>
          <a:xfrm>
            <a:off x="6340830" y="2340864"/>
            <a:ext cx="5269977" cy="3634486"/>
          </a:xfrm>
        </p:spPr>
        <p:txBody>
          <a:bodyPr>
            <a:normAutofit/>
          </a:bodyPr>
          <a:lstStyle/>
          <a:p>
            <a:pPr marL="305435" indent="-305435"/>
            <a:r>
              <a:rPr lang="en-GB" b="1">
                <a:ea typeface="+mn-lt"/>
                <a:cs typeface="+mn-lt"/>
              </a:rPr>
              <a:t>Hospital Name: </a:t>
            </a:r>
            <a:r>
              <a:rPr lang="en-GB">
                <a:ea typeface="+mn-lt"/>
                <a:cs typeface="+mn-lt"/>
              </a:rPr>
              <a:t>St David’s</a:t>
            </a:r>
            <a:r>
              <a:rPr lang="en-GB" dirty="0">
                <a:ea typeface="+mn-lt"/>
                <a:cs typeface="+mn-lt"/>
              </a:rPr>
              <a:t/>
            </a:r>
            <a:br>
              <a:rPr lang="en-GB" dirty="0">
                <a:ea typeface="+mn-lt"/>
                <a:cs typeface="+mn-lt"/>
              </a:rPr>
            </a:br>
            <a:r>
              <a:rPr lang="en-GB">
                <a:ea typeface="+mn-lt"/>
                <a:cs typeface="+mn-lt"/>
              </a:rPr>
              <a:t>Previous Names:</a:t>
            </a:r>
            <a:r>
              <a:rPr lang="en-GB" b="1" dirty="0">
                <a:ea typeface="+mn-lt"/>
                <a:cs typeface="+mn-lt"/>
              </a:rPr>
              <a:t> </a:t>
            </a:r>
            <a:r>
              <a:rPr lang="en-GB">
                <a:ea typeface="+mn-lt"/>
                <a:cs typeface="+mn-lt"/>
              </a:rPr>
              <a:t>United Counties Lunatic Asylum, Joint Counties Lunatic Asylum, Joint Counties Mental Hospital.</a:t>
            </a:r>
            <a:r>
              <a:rPr lang="en-GB" dirty="0">
                <a:ea typeface="+mn-lt"/>
                <a:cs typeface="+mn-lt"/>
              </a:rPr>
              <a:t/>
            </a:r>
            <a:br>
              <a:rPr lang="en-GB" dirty="0">
                <a:ea typeface="+mn-lt"/>
                <a:cs typeface="+mn-lt"/>
              </a:rPr>
            </a:br>
            <a:r>
              <a:rPr lang="en-GB">
                <a:ea typeface="+mn-lt"/>
                <a:cs typeface="+mn-lt"/>
              </a:rPr>
              <a:t>Location: Job’s Well, Carmarthen, Wales.</a:t>
            </a:r>
            <a:r>
              <a:rPr lang="en-GB" dirty="0">
                <a:ea typeface="+mn-lt"/>
                <a:cs typeface="+mn-lt"/>
              </a:rPr>
              <a:t/>
            </a:r>
            <a:br>
              <a:rPr lang="en-GB" dirty="0">
                <a:ea typeface="+mn-lt"/>
                <a:cs typeface="+mn-lt"/>
              </a:rPr>
            </a:br>
            <a:r>
              <a:rPr lang="en-GB">
                <a:ea typeface="+mn-lt"/>
                <a:cs typeface="+mn-lt"/>
              </a:rPr>
              <a:t>Principal Architect: David Brandon</a:t>
            </a:r>
            <a:r>
              <a:rPr lang="en-GB" dirty="0">
                <a:ea typeface="+mn-lt"/>
                <a:cs typeface="+mn-lt"/>
              </a:rPr>
              <a:t/>
            </a:r>
            <a:br>
              <a:rPr lang="en-GB" dirty="0">
                <a:ea typeface="+mn-lt"/>
                <a:cs typeface="+mn-lt"/>
              </a:rPr>
            </a:br>
            <a:r>
              <a:rPr lang="en-GB">
                <a:ea typeface="+mn-lt"/>
                <a:cs typeface="+mn-lt"/>
              </a:rPr>
              <a:t>Layout: Linear corridor.</a:t>
            </a:r>
            <a:r>
              <a:rPr lang="en-GB" dirty="0">
                <a:ea typeface="+mn-lt"/>
                <a:cs typeface="+mn-lt"/>
              </a:rPr>
              <a:t/>
            </a:r>
            <a:br>
              <a:rPr lang="en-GB" dirty="0">
                <a:ea typeface="+mn-lt"/>
                <a:cs typeface="+mn-lt"/>
              </a:rPr>
            </a:br>
            <a:r>
              <a:rPr lang="en-GB">
                <a:ea typeface="+mn-lt"/>
                <a:cs typeface="+mn-lt"/>
              </a:rPr>
              <a:t>Status: Intact and in Local Council use. Isolation hospital, mortuary and nurses’ home empty.</a:t>
            </a:r>
            <a:r>
              <a:rPr lang="en-GB" dirty="0">
                <a:ea typeface="+mn-lt"/>
                <a:cs typeface="+mn-lt"/>
              </a:rPr>
              <a:t/>
            </a:r>
            <a:br>
              <a:rPr lang="en-GB" dirty="0">
                <a:ea typeface="+mn-lt"/>
                <a:cs typeface="+mn-lt"/>
              </a:rPr>
            </a:br>
            <a:r>
              <a:rPr lang="en-GB">
                <a:ea typeface="+mn-lt"/>
                <a:cs typeface="+mn-lt"/>
              </a:rPr>
              <a:t>Opened: 1865.</a:t>
            </a:r>
            <a:r>
              <a:rPr lang="en-GB" dirty="0">
                <a:ea typeface="+mn-lt"/>
                <a:cs typeface="+mn-lt"/>
              </a:rPr>
              <a:t/>
            </a:r>
            <a:br>
              <a:rPr lang="en-GB" dirty="0">
                <a:ea typeface="+mn-lt"/>
                <a:cs typeface="+mn-lt"/>
              </a:rPr>
            </a:br>
            <a:r>
              <a:rPr lang="en-GB">
                <a:ea typeface="+mn-lt"/>
                <a:cs typeface="+mn-lt"/>
              </a:rPr>
              <a:t>Closed: 2002.</a:t>
            </a:r>
            <a:endParaRPr lang="en-GB"/>
          </a:p>
        </p:txBody>
      </p:sp>
    </p:spTree>
    <p:extLst>
      <p:ext uri="{BB962C8B-B14F-4D97-AF65-F5344CB8AC3E}">
        <p14:creationId xmlns:p14="http://schemas.microsoft.com/office/powerpoint/2010/main" val="3462541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62EA3-97BB-447B-A976-A96FC2615F72}"/>
              </a:ext>
            </a:extLst>
          </p:cNvPr>
          <p:cNvSpPr>
            <a:spLocks noGrp="1"/>
          </p:cNvSpPr>
          <p:nvPr>
            <p:ph type="title"/>
          </p:nvPr>
        </p:nvSpPr>
        <p:spPr>
          <a:xfrm>
            <a:off x="581192" y="702156"/>
            <a:ext cx="11029616" cy="1188720"/>
          </a:xfrm>
        </p:spPr>
        <p:txBody>
          <a:bodyPr>
            <a:normAutofit/>
          </a:bodyPr>
          <a:lstStyle/>
          <a:p>
            <a:r>
              <a:rPr lang="en-GB"/>
              <a:t>St david's</a:t>
            </a:r>
          </a:p>
        </p:txBody>
      </p:sp>
      <p:sp>
        <p:nvSpPr>
          <p:cNvPr id="9"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in a room&#10;&#10;Description automatically generated">
            <a:extLst>
              <a:ext uri="{FF2B5EF4-FFF2-40B4-BE49-F238E27FC236}">
                <a16:creationId xmlns:a16="http://schemas.microsoft.com/office/drawing/2014/main" id="{2594B99A-8A8F-4B01-8616-426311C13886}"/>
              </a:ext>
            </a:extLst>
          </p:cNvPr>
          <p:cNvPicPr>
            <a:picLocks noChangeAspect="1"/>
          </p:cNvPicPr>
          <p:nvPr/>
        </p:nvPicPr>
        <p:blipFill rotWithShape="1">
          <a:blip r:embed="rId3"/>
          <a:srcRect r="17298" b="2"/>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F82360BE-552A-437E-8672-B70AFF761F1D}"/>
              </a:ext>
            </a:extLst>
          </p:cNvPr>
          <p:cNvSpPr>
            <a:spLocks noGrp="1"/>
          </p:cNvSpPr>
          <p:nvPr>
            <p:ph idx="1"/>
          </p:nvPr>
        </p:nvSpPr>
        <p:spPr>
          <a:xfrm>
            <a:off x="6340830" y="2340864"/>
            <a:ext cx="5269977" cy="3634486"/>
          </a:xfrm>
        </p:spPr>
        <p:txBody>
          <a:bodyPr>
            <a:normAutofit/>
          </a:bodyPr>
          <a:lstStyle/>
          <a:p>
            <a:pPr marL="305435" indent="-305435">
              <a:lnSpc>
                <a:spcPct val="110000"/>
              </a:lnSpc>
            </a:pPr>
            <a:r>
              <a:rPr lang="en-GB" sz="1200"/>
              <a:t>This was the fourth County Asylum to open in Wales.This was built on a hill known as Job's well just on the edge of Carmarthen (Johnstown) and had incredible views across the Tywi valley. </a:t>
            </a:r>
          </a:p>
          <a:p>
            <a:pPr marL="305435" indent="-305435">
              <a:lnSpc>
                <a:spcPct val="110000"/>
              </a:lnSpc>
            </a:pPr>
            <a:r>
              <a:rPr lang="en-GB" sz="1200"/>
              <a:t>It was originally designed for 305 patients but this was reduced to 212. It had a linear corridor and three stories with a water tower.  The ward wings ran from east to west and the mens wards were on the east line and female to the west.</a:t>
            </a:r>
          </a:p>
          <a:p>
            <a:pPr marL="305435" indent="-305435">
              <a:lnSpc>
                <a:spcPct val="110000"/>
              </a:lnSpc>
            </a:pPr>
            <a:r>
              <a:rPr lang="en-GB" sz="1200"/>
              <a:t>In 1880 additional wards were buit on to increase the capacity to 500 and by 1941 there were 641 patients in the asylum.</a:t>
            </a:r>
          </a:p>
          <a:p>
            <a:pPr marL="305435" indent="-305435">
              <a:lnSpc>
                <a:spcPct val="110000"/>
              </a:lnSpc>
            </a:pPr>
            <a:r>
              <a:rPr lang="en-GB" sz="1200"/>
              <a:t>Cases at the asylum included: "hereditary character", "alcohol excess"; "worry"; "senility"; "love trouble"; "suicidal" and "dangerous.</a:t>
            </a:r>
          </a:p>
        </p:txBody>
      </p:sp>
    </p:spTree>
    <p:extLst>
      <p:ext uri="{BB962C8B-B14F-4D97-AF65-F5344CB8AC3E}">
        <p14:creationId xmlns:p14="http://schemas.microsoft.com/office/powerpoint/2010/main" val="126005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group of people posing for a photo&#10;&#10;Description automatically generated">
            <a:extLst>
              <a:ext uri="{FF2B5EF4-FFF2-40B4-BE49-F238E27FC236}">
                <a16:creationId xmlns:a16="http://schemas.microsoft.com/office/drawing/2014/main" id="{49F8FD15-065E-4700-8322-FFDAAA929894}"/>
              </a:ext>
            </a:extLst>
          </p:cNvPr>
          <p:cNvPicPr>
            <a:picLocks noGrp="1" noChangeAspect="1"/>
          </p:cNvPicPr>
          <p:nvPr>
            <p:ph idx="1"/>
          </p:nvPr>
        </p:nvPicPr>
        <p:blipFill rotWithShape="1">
          <a:blip r:embed="rId2"/>
          <a:srcRect b="13462"/>
          <a:stretch/>
        </p:blipFill>
        <p:spPr>
          <a:xfrm>
            <a:off x="20" y="10"/>
            <a:ext cx="12191980" cy="6857990"/>
          </a:xfrm>
          <a:prstGeom prst="rect">
            <a:avLst/>
          </a:prstGeom>
        </p:spPr>
      </p:pic>
    </p:spTree>
    <p:extLst>
      <p:ext uri="{BB962C8B-B14F-4D97-AF65-F5344CB8AC3E}">
        <p14:creationId xmlns:p14="http://schemas.microsoft.com/office/powerpoint/2010/main" val="1816953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A727C-CA0B-438A-A904-64103429CD6A}"/>
              </a:ext>
            </a:extLst>
          </p:cNvPr>
          <p:cNvSpPr>
            <a:spLocks noGrp="1"/>
          </p:cNvSpPr>
          <p:nvPr>
            <p:ph type="title"/>
          </p:nvPr>
        </p:nvSpPr>
        <p:spPr>
          <a:xfrm>
            <a:off x="581193" y="702156"/>
            <a:ext cx="6309003" cy="1013800"/>
          </a:xfrm>
        </p:spPr>
        <p:txBody>
          <a:bodyPr>
            <a:normAutofit fontScale="90000"/>
          </a:bodyPr>
          <a:lstStyle/>
          <a:p>
            <a:r>
              <a:rPr lang="en-GB" sz="3100" dirty="0">
                <a:solidFill>
                  <a:schemeClr val="tx2"/>
                </a:solidFill>
              </a:rPr>
              <a:t>Patient story</a:t>
            </a:r>
            <a:br>
              <a:rPr lang="en-GB" sz="3100" dirty="0">
                <a:solidFill>
                  <a:schemeClr val="tx2"/>
                </a:solidFill>
              </a:rPr>
            </a:br>
            <a:r>
              <a:rPr lang="en-GB" sz="3100" dirty="0">
                <a:solidFill>
                  <a:schemeClr val="tx2"/>
                </a:solidFill>
              </a:rPr>
              <a:t> (helloHistoria.blogspot.com)</a:t>
            </a:r>
          </a:p>
        </p:txBody>
      </p:sp>
      <p:sp>
        <p:nvSpPr>
          <p:cNvPr id="12" name="Rectangle 11">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CD57FC9-AD75-4A8D-AF19-E99CFACC9606}"/>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David Mortimer Warner, both 24th January 1868. He was born in Barbardos but at some point he came to live in the UK. He is initially recorded as living in Glasgow in the 1891 census. Between the years 1891 and 1895 Donald travelled to Hull. It is here where we find numerous recordings of him being arrested for begging. </a:t>
            </a:r>
            <a:endParaRPr lang="en-US">
              <a:solidFill>
                <a:schemeClr val="tx2"/>
              </a:solidFill>
            </a:endParaRPr>
          </a:p>
        </p:txBody>
      </p:sp>
      <p:pic>
        <p:nvPicPr>
          <p:cNvPr id="5" name="Picture 5" descr="A person posing for the camera&#10;&#10;Description automatically generated">
            <a:extLst>
              <a:ext uri="{FF2B5EF4-FFF2-40B4-BE49-F238E27FC236}">
                <a16:creationId xmlns:a16="http://schemas.microsoft.com/office/drawing/2014/main" id="{71C3AF1F-58A4-4A4A-9C82-D8A39249D2C3}"/>
              </a:ext>
            </a:extLst>
          </p:cNvPr>
          <p:cNvPicPr>
            <a:picLocks noChangeAspect="1"/>
          </p:cNvPicPr>
          <p:nvPr/>
        </p:nvPicPr>
        <p:blipFill rotWithShape="1">
          <a:blip r:embed="rId3"/>
          <a:srcRect l="16197" r="15697"/>
          <a:stretch/>
        </p:blipFill>
        <p:spPr>
          <a:xfrm>
            <a:off x="7521283" y="10"/>
            <a:ext cx="4670717" cy="6857990"/>
          </a:xfrm>
          <a:prstGeom prst="rect">
            <a:avLst/>
          </a:prstGeom>
        </p:spPr>
      </p:pic>
    </p:spTree>
    <p:extLst>
      <p:ext uri="{BB962C8B-B14F-4D97-AF65-F5344CB8AC3E}">
        <p14:creationId xmlns:p14="http://schemas.microsoft.com/office/powerpoint/2010/main" val="2060422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9D91E-7220-471A-A8BF-B8B044020411}"/>
              </a:ext>
            </a:extLst>
          </p:cNvPr>
          <p:cNvSpPr>
            <a:spLocks noGrp="1"/>
          </p:cNvSpPr>
          <p:nvPr>
            <p:ph type="title"/>
          </p:nvPr>
        </p:nvSpPr>
        <p:spPr/>
        <p:txBody>
          <a:bodyPr/>
          <a:lstStyle/>
          <a:p>
            <a:r>
              <a:rPr lang="en-GB" dirty="0"/>
              <a:t>Travel to Swansea</a:t>
            </a:r>
          </a:p>
        </p:txBody>
      </p:sp>
      <p:sp>
        <p:nvSpPr>
          <p:cNvPr id="3" name="Content Placeholder 2">
            <a:extLst>
              <a:ext uri="{FF2B5EF4-FFF2-40B4-BE49-F238E27FC236}">
                <a16:creationId xmlns:a16="http://schemas.microsoft.com/office/drawing/2014/main" id="{05B3EABA-2EC2-442D-962A-67F40A25D19B}"/>
              </a:ext>
            </a:extLst>
          </p:cNvPr>
          <p:cNvSpPr>
            <a:spLocks noGrp="1"/>
          </p:cNvSpPr>
          <p:nvPr>
            <p:ph idx="1"/>
          </p:nvPr>
        </p:nvSpPr>
        <p:spPr/>
        <p:txBody>
          <a:bodyPr/>
          <a:lstStyle/>
          <a:p>
            <a:pPr marL="305435" indent="-305435"/>
            <a:r>
              <a:rPr lang="en-GB" dirty="0"/>
              <a:t>By 1868 David had made his way to Swansea where he was picked up after being found wandering the streets, he was taken to the Swansea workhouse and certified as a lunatic.</a:t>
            </a:r>
          </a:p>
          <a:p>
            <a:pPr marL="305435" indent="-305435"/>
            <a:r>
              <a:rPr lang="en-US" b="1" i="1" dirty="0">
                <a:ea typeface="+mn-lt"/>
                <a:cs typeface="+mn-lt"/>
              </a:rPr>
              <a:t>"He believes he is the President of America and that he owns the whole of America. Imagines there is a sewing and drawing machine in his body. Believes he is the God almighty and he has created the whole world." </a:t>
            </a:r>
          </a:p>
          <a:p>
            <a:pPr marL="305435" indent="-305435"/>
            <a:endParaRPr lang="en-US" b="1" i="1" dirty="0"/>
          </a:p>
          <a:p>
            <a:pPr marL="305435" indent="-305435"/>
            <a:r>
              <a:rPr lang="en-US" b="1" i="1" dirty="0">
                <a:ea typeface="+mn-lt"/>
                <a:cs typeface="+mn-lt"/>
              </a:rPr>
              <a:t>"He believes he is the greatest engineer and inventor of machinery in the whole world. He imagines he has invented a number of coal ploughing machines. He believes he is the largest shipowner in the world." - Dr Stewart, 1898.</a:t>
            </a:r>
            <a:endParaRPr lang="en-US" b="1" i="1" dirty="0"/>
          </a:p>
        </p:txBody>
      </p:sp>
    </p:spTree>
    <p:extLst>
      <p:ext uri="{BB962C8B-B14F-4D97-AF65-F5344CB8AC3E}">
        <p14:creationId xmlns:p14="http://schemas.microsoft.com/office/powerpoint/2010/main" val="625020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CA972-1FF8-4B40-BA53-F6F0740590B2}"/>
              </a:ext>
            </a:extLst>
          </p:cNvPr>
          <p:cNvSpPr>
            <a:spLocks noGrp="1"/>
          </p:cNvSpPr>
          <p:nvPr>
            <p:ph type="title"/>
          </p:nvPr>
        </p:nvSpPr>
        <p:spPr/>
        <p:txBody>
          <a:bodyPr/>
          <a:lstStyle/>
          <a:p>
            <a:r>
              <a:rPr lang="en-GB" dirty="0"/>
              <a:t>Admittance  to </a:t>
            </a:r>
            <a:r>
              <a:rPr lang="en-GB" dirty="0" err="1"/>
              <a:t>Angelton</a:t>
            </a:r>
            <a:endParaRPr lang="en-GB"/>
          </a:p>
        </p:txBody>
      </p:sp>
      <p:sp>
        <p:nvSpPr>
          <p:cNvPr id="3" name="Content Placeholder 2">
            <a:extLst>
              <a:ext uri="{FF2B5EF4-FFF2-40B4-BE49-F238E27FC236}">
                <a16:creationId xmlns:a16="http://schemas.microsoft.com/office/drawing/2014/main" id="{47A73D21-AA5A-4A5D-9E35-45784F7140D1}"/>
              </a:ext>
            </a:extLst>
          </p:cNvPr>
          <p:cNvSpPr>
            <a:spLocks noGrp="1"/>
          </p:cNvSpPr>
          <p:nvPr>
            <p:ph idx="1"/>
          </p:nvPr>
        </p:nvSpPr>
        <p:spPr/>
        <p:txBody>
          <a:bodyPr/>
          <a:lstStyle/>
          <a:p>
            <a:pPr marL="305435" indent="-305435"/>
            <a:r>
              <a:rPr lang="en-GB" dirty="0"/>
              <a:t>Donald was transferred to Glamorgan County Lunatic Asylum in 1898 and his records note that he has "Acute Mania".</a:t>
            </a:r>
          </a:p>
        </p:txBody>
      </p:sp>
    </p:spTree>
    <p:extLst>
      <p:ext uri="{BB962C8B-B14F-4D97-AF65-F5344CB8AC3E}">
        <p14:creationId xmlns:p14="http://schemas.microsoft.com/office/powerpoint/2010/main" val="2292973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A54546A-D43A-48D6-8D48-1D62AE4EF7FE}"/>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Case notes</a:t>
            </a:r>
          </a:p>
        </p:txBody>
      </p:sp>
      <p:sp>
        <p:nvSpPr>
          <p:cNvPr id="3" name="Content Placeholder 2">
            <a:extLst>
              <a:ext uri="{FF2B5EF4-FFF2-40B4-BE49-F238E27FC236}">
                <a16:creationId xmlns:a16="http://schemas.microsoft.com/office/drawing/2014/main" id="{C167972A-D1DC-48BE-9575-6DDFEF1A64D4}"/>
              </a:ext>
            </a:extLst>
          </p:cNvPr>
          <p:cNvSpPr>
            <a:spLocks noGrp="1"/>
          </p:cNvSpPr>
          <p:nvPr>
            <p:ph idx="1"/>
          </p:nvPr>
        </p:nvSpPr>
        <p:spPr>
          <a:xfrm>
            <a:off x="4534935" y="1037968"/>
            <a:ext cx="6725899" cy="4820832"/>
          </a:xfrm>
        </p:spPr>
        <p:txBody>
          <a:bodyPr>
            <a:normAutofit/>
          </a:bodyPr>
          <a:lstStyle/>
          <a:p>
            <a:pPr marL="305435" indent="-305435"/>
            <a:r>
              <a:rPr lang="en-GB" sz="1400" b="1">
                <a:ea typeface="+mn-lt"/>
                <a:cs typeface="+mn-lt"/>
              </a:rPr>
              <a:t>8th October 1898:</a:t>
            </a:r>
            <a:r>
              <a:rPr lang="en-GB" sz="1400">
                <a:ea typeface="+mn-lt"/>
                <a:cs typeface="+mn-lt"/>
              </a:rPr>
              <a:t> Since admission he has been unsettled and uncertain, talking in a thin alto voice in a rambling incoherent way and on several occasions he has been threatening and actually violent towards others with no provocation and is now warded in IV. Sleep &amp; appetite good. </a:t>
            </a:r>
            <a:endParaRPr lang="en-GB" sz="1400"/>
          </a:p>
          <a:p>
            <a:pPr marL="305435" indent="-305435"/>
            <a:r>
              <a:rPr lang="en-GB" sz="1400" b="1">
                <a:ea typeface="+mn-lt"/>
                <a:cs typeface="+mn-lt"/>
              </a:rPr>
              <a:t>15th October 1898:</a:t>
            </a:r>
            <a:r>
              <a:rPr lang="en-GB" sz="1400">
                <a:ea typeface="+mn-lt"/>
                <a:cs typeface="+mn-lt"/>
              </a:rPr>
              <a:t> Since being in IV he has been given little trouble. He is as incoherent and as full of delusions as ever and he is at times noisy but he refrains from violence. Appetite good. He sleeps well in an SR. </a:t>
            </a:r>
            <a:endParaRPr lang="en-GB" sz="1400"/>
          </a:p>
          <a:p>
            <a:pPr marL="305435" indent="-305435"/>
            <a:r>
              <a:rPr lang="en-GB" sz="1400" b="1">
                <a:ea typeface="+mn-lt"/>
                <a:cs typeface="+mn-lt"/>
              </a:rPr>
              <a:t>22nd October 1898: </a:t>
            </a:r>
            <a:r>
              <a:rPr lang="en-GB" sz="1400">
                <a:ea typeface="+mn-lt"/>
                <a:cs typeface="+mn-lt"/>
              </a:rPr>
              <a:t>Much the same. Has invented many things. He receives cablegrams from New York regarding his rum and sugar supplies vocally. He sleeps well in a general dormitory.</a:t>
            </a:r>
            <a:endParaRPr lang="en-GB" sz="1400"/>
          </a:p>
          <a:p>
            <a:pPr marL="305435" indent="-305435"/>
            <a:r>
              <a:rPr lang="en-GB" sz="1400" b="1">
                <a:ea typeface="+mn-lt"/>
                <a:cs typeface="+mn-lt"/>
              </a:rPr>
              <a:t>17th November 1898:</a:t>
            </a:r>
            <a:r>
              <a:rPr lang="en-GB" sz="1400">
                <a:ea typeface="+mn-lt"/>
                <a:cs typeface="+mn-lt"/>
              </a:rPr>
              <a:t> He is unsettled restless and given to talking to himself and is often noisy. Delusions and hallucinating persist. He is occasionally talkative at night. </a:t>
            </a:r>
            <a:endParaRPr lang="en-GB" sz="1400"/>
          </a:p>
          <a:p>
            <a:pPr marL="305435" indent="-305435"/>
            <a:r>
              <a:rPr lang="en-GB" sz="1400" b="1" i="1">
                <a:ea typeface="+mn-lt"/>
                <a:cs typeface="+mn-lt"/>
              </a:rPr>
              <a:t>"Restless and talkative and talked of himself as “the King Superior” - He was inclined to be violent – He has continued incoherent and with many exalted delusions." - Dr Finlay, 1899.</a:t>
            </a:r>
            <a:endParaRPr lang="en-GB" sz="1400"/>
          </a:p>
          <a:p>
            <a:pPr marL="305435" indent="-305435"/>
            <a:endParaRPr lang="en-GB" sz="1400"/>
          </a:p>
        </p:txBody>
      </p:sp>
    </p:spTree>
    <p:extLst>
      <p:ext uri="{BB962C8B-B14F-4D97-AF65-F5344CB8AC3E}">
        <p14:creationId xmlns:p14="http://schemas.microsoft.com/office/powerpoint/2010/main" val="1598235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FE68A-E9CA-49E9-A6C0-BD142F4C6FE7}"/>
              </a:ext>
            </a:extLst>
          </p:cNvPr>
          <p:cNvSpPr>
            <a:spLocks noGrp="1"/>
          </p:cNvSpPr>
          <p:nvPr>
            <p:ph type="title"/>
          </p:nvPr>
        </p:nvSpPr>
        <p:spPr/>
        <p:txBody>
          <a:bodyPr/>
          <a:lstStyle/>
          <a:p>
            <a:r>
              <a:rPr lang="en-GB" dirty="0"/>
              <a:t>Case notes</a:t>
            </a:r>
          </a:p>
        </p:txBody>
      </p:sp>
      <p:sp>
        <p:nvSpPr>
          <p:cNvPr id="3" name="Content Placeholder 2">
            <a:extLst>
              <a:ext uri="{FF2B5EF4-FFF2-40B4-BE49-F238E27FC236}">
                <a16:creationId xmlns:a16="http://schemas.microsoft.com/office/drawing/2014/main" id="{11E39042-3A7F-46A9-AA90-25835AFF06E0}"/>
              </a:ext>
            </a:extLst>
          </p:cNvPr>
          <p:cNvSpPr>
            <a:spLocks noGrp="1"/>
          </p:cNvSpPr>
          <p:nvPr>
            <p:ph idx="1"/>
          </p:nvPr>
        </p:nvSpPr>
        <p:spPr/>
        <p:txBody>
          <a:bodyPr/>
          <a:lstStyle/>
          <a:p>
            <a:pPr marL="305435" indent="-305435"/>
            <a:r>
              <a:rPr lang="en-GB" dirty="0"/>
              <a:t>Donald died on the 30th November 1904. He was 36 years old and his cause of death is noted as being "Mania" and "pulmonary tuberculosis".</a:t>
            </a:r>
          </a:p>
          <a:p>
            <a:pPr marL="305435" indent="-305435"/>
            <a:r>
              <a:rPr lang="en-GB" dirty="0"/>
              <a:t>The following are extracts from his case files leading up to his death.</a:t>
            </a:r>
          </a:p>
        </p:txBody>
      </p:sp>
    </p:spTree>
    <p:extLst>
      <p:ext uri="{BB962C8B-B14F-4D97-AF65-F5344CB8AC3E}">
        <p14:creationId xmlns:p14="http://schemas.microsoft.com/office/powerpoint/2010/main" val="89119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552B6-F298-4F33-ADE6-C746950C9356}"/>
              </a:ext>
            </a:extLst>
          </p:cNvPr>
          <p:cNvSpPr>
            <a:spLocks noGrp="1"/>
          </p:cNvSpPr>
          <p:nvPr>
            <p:ph type="title"/>
          </p:nvPr>
        </p:nvSpPr>
        <p:spPr/>
        <p:txBody>
          <a:bodyPr/>
          <a:lstStyle/>
          <a:p>
            <a:r>
              <a:rPr lang="en-GB" dirty="0"/>
              <a:t>Hellohistoria.blogspot.com</a:t>
            </a:r>
          </a:p>
        </p:txBody>
      </p:sp>
      <p:sp>
        <p:nvSpPr>
          <p:cNvPr id="3" name="Content Placeholder 2">
            <a:extLst>
              <a:ext uri="{FF2B5EF4-FFF2-40B4-BE49-F238E27FC236}">
                <a16:creationId xmlns:a16="http://schemas.microsoft.com/office/drawing/2014/main" id="{818D4A9D-3052-4CA6-9C91-CED2B05EFDE0}"/>
              </a:ext>
            </a:extLst>
          </p:cNvPr>
          <p:cNvSpPr>
            <a:spLocks noGrp="1"/>
          </p:cNvSpPr>
          <p:nvPr>
            <p:ph idx="1"/>
          </p:nvPr>
        </p:nvSpPr>
        <p:spPr/>
        <p:txBody>
          <a:bodyPr/>
          <a:lstStyle/>
          <a:p>
            <a:pPr marL="305435" indent="-305435" algn="just">
              <a:lnSpc>
                <a:spcPct val="100000"/>
              </a:lnSpc>
              <a:spcBef>
                <a:spcPts val="0"/>
              </a:spcBef>
              <a:spcAft>
                <a:spcPts val="0"/>
              </a:spcAft>
            </a:pPr>
            <a:r>
              <a:rPr lang="en-US" b="1" dirty="0">
                <a:ea typeface="+mn-lt"/>
                <a:cs typeface="+mn-lt"/>
              </a:rPr>
              <a:t>22nd February 1904:</a:t>
            </a:r>
            <a:r>
              <a:rPr lang="en-US" dirty="0">
                <a:ea typeface="+mn-lt"/>
                <a:cs typeface="+mn-lt"/>
              </a:rPr>
              <a:t> Today brought up about 8oz of blood from the lungs there has been no... the physical signs of phthisis are becoming more active again. </a:t>
            </a:r>
            <a:endParaRPr lang="en-GB" dirty="0">
              <a:ea typeface="+mn-lt"/>
              <a:cs typeface="+mn-lt"/>
            </a:endParaRPr>
          </a:p>
          <a:p>
            <a:pPr marL="305435" indent="-305435" algn="just">
              <a:lnSpc>
                <a:spcPct val="100000"/>
              </a:lnSpc>
              <a:spcBef>
                <a:spcPts val="0"/>
              </a:spcBef>
              <a:spcAft>
                <a:spcPts val="0"/>
              </a:spcAft>
            </a:pPr>
            <a:r>
              <a:rPr lang="en-US" b="1" dirty="0">
                <a:ea typeface="+mn-lt"/>
                <a:cs typeface="+mn-lt"/>
              </a:rPr>
              <a:t>2nd April 1904: </a:t>
            </a:r>
            <a:r>
              <a:rPr lang="en-US" dirty="0">
                <a:ea typeface="+mn-lt"/>
                <a:cs typeface="+mn-lt"/>
              </a:rPr>
              <a:t>The symptoms of </a:t>
            </a:r>
            <a:r>
              <a:rPr lang="en-US" dirty="0" err="1">
                <a:ea typeface="+mn-lt"/>
                <a:cs typeface="+mn-lt"/>
              </a:rPr>
              <a:t>phthsis</a:t>
            </a:r>
            <a:r>
              <a:rPr lang="en-US" dirty="0">
                <a:ea typeface="+mn-lt"/>
                <a:cs typeface="+mn-lt"/>
              </a:rPr>
              <a:t> are becoming more pronounced again. There has just recently been a slight attack of </a:t>
            </a:r>
            <a:r>
              <a:rPr lang="en-US" dirty="0" err="1">
                <a:ea typeface="+mn-lt"/>
                <a:cs typeface="+mn-lt"/>
              </a:rPr>
              <a:t>haemoptysis</a:t>
            </a:r>
            <a:r>
              <a:rPr lang="en-US" dirty="0">
                <a:ea typeface="+mn-lt"/>
                <a:cs typeface="+mn-lt"/>
              </a:rPr>
              <a:t>. Mentally unchanged. </a:t>
            </a:r>
            <a:endParaRPr lang="en-GB" dirty="0">
              <a:ea typeface="+mn-lt"/>
              <a:cs typeface="+mn-lt"/>
            </a:endParaRPr>
          </a:p>
          <a:p>
            <a:pPr marL="305435" indent="-305435" algn="just">
              <a:lnSpc>
                <a:spcPct val="100000"/>
              </a:lnSpc>
              <a:spcBef>
                <a:spcPts val="0"/>
              </a:spcBef>
              <a:spcAft>
                <a:spcPts val="0"/>
              </a:spcAft>
            </a:pPr>
            <a:r>
              <a:rPr lang="en-US" b="1" dirty="0">
                <a:ea typeface="+mn-lt"/>
                <a:cs typeface="+mn-lt"/>
              </a:rPr>
              <a:t>6th June 1904: </a:t>
            </a:r>
            <a:r>
              <a:rPr lang="en-US" dirty="0">
                <a:ea typeface="+mn-lt"/>
                <a:cs typeface="+mn-lt"/>
              </a:rPr>
              <a:t>Temp keeps </a:t>
            </a:r>
            <a:r>
              <a:rPr lang="en-US" dirty="0" err="1">
                <a:ea typeface="+mn-lt"/>
                <a:cs typeface="+mn-lt"/>
              </a:rPr>
              <a:t>hight</a:t>
            </a:r>
            <a:r>
              <a:rPr lang="en-US" dirty="0">
                <a:ea typeface="+mn-lt"/>
                <a:cs typeface="+mn-lt"/>
              </a:rPr>
              <a:t> and he is growing weaker and thinner. Symptoms progressive. </a:t>
            </a:r>
            <a:endParaRPr lang="en-GB" dirty="0">
              <a:ea typeface="+mn-lt"/>
              <a:cs typeface="+mn-lt"/>
            </a:endParaRPr>
          </a:p>
          <a:p>
            <a:pPr marL="305435" indent="-305435" algn="just">
              <a:lnSpc>
                <a:spcPct val="100000"/>
              </a:lnSpc>
              <a:spcBef>
                <a:spcPts val="0"/>
              </a:spcBef>
              <a:spcAft>
                <a:spcPts val="0"/>
              </a:spcAft>
            </a:pPr>
            <a:r>
              <a:rPr lang="en-US" b="1" dirty="0">
                <a:ea typeface="+mn-lt"/>
                <a:cs typeface="+mn-lt"/>
              </a:rPr>
              <a:t>8th July 1904:</a:t>
            </a:r>
            <a:r>
              <a:rPr lang="en-US" dirty="0">
                <a:ea typeface="+mn-lt"/>
                <a:cs typeface="+mn-lt"/>
              </a:rPr>
              <a:t> Has been rather better again but still very weak and feeble. Pyrexia continues. Mentally unchanged.</a:t>
            </a:r>
            <a:endParaRPr lang="en-GB" dirty="0">
              <a:ea typeface="+mn-lt"/>
              <a:cs typeface="+mn-lt"/>
            </a:endParaRPr>
          </a:p>
          <a:p>
            <a:pPr marL="305435" indent="-305435" algn="just">
              <a:lnSpc>
                <a:spcPct val="100000"/>
              </a:lnSpc>
              <a:spcBef>
                <a:spcPts val="0"/>
              </a:spcBef>
              <a:spcAft>
                <a:spcPts val="0"/>
              </a:spcAft>
            </a:pPr>
            <a:r>
              <a:rPr lang="en-US" b="1" dirty="0">
                <a:ea typeface="+mn-lt"/>
                <a:cs typeface="+mn-lt"/>
              </a:rPr>
              <a:t>14th October 1904:</a:t>
            </a:r>
            <a:r>
              <a:rPr lang="en-US" dirty="0">
                <a:ea typeface="+mn-lt"/>
                <a:cs typeface="+mn-lt"/>
              </a:rPr>
              <a:t> Has been getting weaker. His temperature has been high every night of late and the symptoms are progressive. No change in his mental condition. </a:t>
            </a:r>
            <a:endParaRPr lang="en-GB" dirty="0">
              <a:ea typeface="+mn-lt"/>
              <a:cs typeface="+mn-lt"/>
            </a:endParaRPr>
          </a:p>
          <a:p>
            <a:pPr marL="305435" indent="-305435" algn="just">
              <a:lnSpc>
                <a:spcPct val="100000"/>
              </a:lnSpc>
              <a:spcBef>
                <a:spcPts val="0"/>
              </a:spcBef>
              <a:spcAft>
                <a:spcPts val="0"/>
              </a:spcAft>
            </a:pPr>
            <a:r>
              <a:rPr lang="en-US" b="1" dirty="0">
                <a:ea typeface="+mn-lt"/>
                <a:cs typeface="+mn-lt"/>
              </a:rPr>
              <a:t>1st December 1904: </a:t>
            </a:r>
            <a:r>
              <a:rPr lang="en-US" dirty="0">
                <a:ea typeface="+mn-lt"/>
                <a:cs typeface="+mn-lt"/>
              </a:rPr>
              <a:t>Got gradually worse from last not and sank and died at 4pm yesterday. </a:t>
            </a:r>
            <a:endParaRPr lang="en-GB" dirty="0">
              <a:ea typeface="+mn-lt"/>
              <a:cs typeface="+mn-lt"/>
            </a:endParaRPr>
          </a:p>
          <a:p>
            <a:pPr marL="305435" indent="-305435">
              <a:lnSpc>
                <a:spcPct val="100000"/>
              </a:lnSpc>
              <a:spcBef>
                <a:spcPts val="0"/>
              </a:spcBef>
              <a:spcAft>
                <a:spcPts val="0"/>
              </a:spcAft>
            </a:pPr>
            <a:r>
              <a:rPr lang="en-US" b="1" dirty="0">
                <a:ea typeface="+mn-lt"/>
                <a:cs typeface="+mn-lt"/>
              </a:rPr>
              <a:t>Donald Mortimer Warner was buried at the </a:t>
            </a:r>
            <a:r>
              <a:rPr lang="en-US" b="1" dirty="0" err="1">
                <a:ea typeface="+mn-lt"/>
                <a:cs typeface="+mn-lt"/>
              </a:rPr>
              <a:t>Glamorgan</a:t>
            </a:r>
            <a:r>
              <a:rPr lang="en-US" b="1" dirty="0">
                <a:ea typeface="+mn-lt"/>
                <a:cs typeface="+mn-lt"/>
              </a:rPr>
              <a:t> County Lunatic Asylum Burial Ground (Parc </a:t>
            </a:r>
            <a:r>
              <a:rPr lang="en-US" b="1" dirty="0" err="1">
                <a:ea typeface="+mn-lt"/>
                <a:cs typeface="+mn-lt"/>
              </a:rPr>
              <a:t>Gwyllt</a:t>
            </a:r>
            <a:r>
              <a:rPr lang="en-US" b="1" dirty="0">
                <a:ea typeface="+mn-lt"/>
                <a:cs typeface="+mn-lt"/>
              </a:rPr>
              <a:t>) on the 3rd of December 1904. The graves of those buried in the asylum cemetery were originally marked with white wooden crosses. These are now long gone.</a:t>
            </a:r>
            <a:endParaRPr lang="en-GB" dirty="0">
              <a:ea typeface="+mn-lt"/>
              <a:cs typeface="+mn-lt"/>
            </a:endParaRPr>
          </a:p>
          <a:p>
            <a:pPr marL="305435" indent="-305435"/>
            <a:endParaRPr lang="en-GB" dirty="0"/>
          </a:p>
        </p:txBody>
      </p:sp>
    </p:spTree>
    <p:extLst>
      <p:ext uri="{BB962C8B-B14F-4D97-AF65-F5344CB8AC3E}">
        <p14:creationId xmlns:p14="http://schemas.microsoft.com/office/powerpoint/2010/main" val="143429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3D845-0212-4A7E-8CF9-32FA29895C71}"/>
              </a:ext>
            </a:extLst>
          </p:cNvPr>
          <p:cNvSpPr>
            <a:spLocks noGrp="1"/>
          </p:cNvSpPr>
          <p:nvPr>
            <p:ph type="title"/>
          </p:nvPr>
        </p:nvSpPr>
        <p:spPr/>
        <p:txBody>
          <a:bodyPr/>
          <a:lstStyle/>
          <a:p>
            <a:r>
              <a:rPr lang="en-GB" dirty="0"/>
              <a:t>Thoughts?</a:t>
            </a:r>
          </a:p>
        </p:txBody>
      </p:sp>
      <p:sp>
        <p:nvSpPr>
          <p:cNvPr id="3" name="Content Placeholder 2">
            <a:extLst>
              <a:ext uri="{FF2B5EF4-FFF2-40B4-BE49-F238E27FC236}">
                <a16:creationId xmlns:a16="http://schemas.microsoft.com/office/drawing/2014/main" id="{78CECCA5-B41B-4C8C-B50E-A7C5BE178CCD}"/>
              </a:ext>
            </a:extLst>
          </p:cNvPr>
          <p:cNvSpPr>
            <a:spLocks noGrp="1"/>
          </p:cNvSpPr>
          <p:nvPr>
            <p:ph idx="1"/>
          </p:nvPr>
        </p:nvSpPr>
        <p:spPr/>
        <p:txBody>
          <a:bodyPr/>
          <a:lstStyle/>
          <a:p>
            <a:pPr marL="305435" indent="-305435"/>
            <a:r>
              <a:rPr lang="en-GB" dirty="0"/>
              <a:t>Consider how you feel having heard the story of one patient in a local asylum. </a:t>
            </a:r>
            <a:endParaRPr lang="en-US" dirty="0"/>
          </a:p>
          <a:p>
            <a:pPr marL="305435" indent="-305435"/>
            <a:r>
              <a:rPr lang="en-GB" dirty="0"/>
              <a:t>What questions arise for you?</a:t>
            </a:r>
          </a:p>
        </p:txBody>
      </p:sp>
    </p:spTree>
    <p:extLst>
      <p:ext uri="{BB962C8B-B14F-4D97-AF65-F5344CB8AC3E}">
        <p14:creationId xmlns:p14="http://schemas.microsoft.com/office/powerpoint/2010/main" val="9756075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6D20-7B97-4F47-91CE-B73CF8FD7B6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C0BEA50-9FE4-4AAA-95FC-3B1B21E4FE54}"/>
              </a:ext>
            </a:extLst>
          </p:cNvPr>
          <p:cNvSpPr>
            <a:spLocks noGrp="1"/>
          </p:cNvSpPr>
          <p:nvPr>
            <p:ph idx="1"/>
          </p:nvPr>
        </p:nvSpPr>
        <p:spPr/>
        <p:txBody>
          <a:bodyPr/>
          <a:lstStyle/>
          <a:p>
            <a:pPr marL="305435" indent="-305435"/>
            <a:r>
              <a:rPr lang="en-GB" dirty="0"/>
              <a:t>Using phones or laptops look at the countyasylums.co.uk  </a:t>
            </a:r>
            <a:r>
              <a:rPr lang="en-GB" dirty="0" err="1"/>
              <a:t>ewbsite</a:t>
            </a:r>
            <a:r>
              <a:rPr lang="en-GB" dirty="0"/>
              <a:t> and choose one of the listed asylums to investigate. </a:t>
            </a:r>
            <a:endParaRPr lang="en-US" dirty="0"/>
          </a:p>
          <a:p>
            <a:pPr marL="305435" indent="-305435"/>
            <a:r>
              <a:rPr lang="en-GB" dirty="0"/>
              <a:t>Look at the images that are listed as well as the details recorded in the history.</a:t>
            </a:r>
          </a:p>
          <a:p>
            <a:pPr marL="305435" indent="-305435"/>
            <a:r>
              <a:rPr lang="en-GB" dirty="0"/>
              <a:t>From there see if you can do a further search online to find out further details about your chosen asylum.</a:t>
            </a:r>
          </a:p>
          <a:p>
            <a:pPr marL="305435" indent="-305435"/>
            <a:r>
              <a:rPr lang="en-GB" dirty="0"/>
              <a:t>It doesn't need to be a Welsh asylum.</a:t>
            </a:r>
          </a:p>
          <a:p>
            <a:pPr marL="305435" indent="-305435"/>
            <a:endParaRPr lang="en-GB" dirty="0"/>
          </a:p>
          <a:p>
            <a:pPr marL="305435" indent="-305435"/>
            <a:r>
              <a:rPr lang="en-GB" dirty="0"/>
              <a:t>Feedback your findings to the group.</a:t>
            </a:r>
          </a:p>
        </p:txBody>
      </p:sp>
    </p:spTree>
    <p:extLst>
      <p:ext uri="{BB962C8B-B14F-4D97-AF65-F5344CB8AC3E}">
        <p14:creationId xmlns:p14="http://schemas.microsoft.com/office/powerpoint/2010/main" val="739289201"/>
      </p:ext>
    </p:extLst>
  </p:cSld>
  <p:clrMapOvr>
    <a:masterClrMapping/>
  </p:clrMapOvr>
</p:sld>
</file>

<file path=ppt/theme/theme1.xml><?xml version="1.0" encoding="utf-8"?>
<a:theme xmlns:a="http://schemas.openxmlformats.org/drawingml/2006/main" name="Dividend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1858</Words>
  <Application>Microsoft Office PowerPoint</Application>
  <PresentationFormat>Widescreen</PresentationFormat>
  <Paragraphs>106</Paragraphs>
  <Slides>25</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Calibri</vt:lpstr>
      <vt:lpstr>Calibri Light</vt:lpstr>
      <vt:lpstr>Univers</vt:lpstr>
      <vt:lpstr>Univers Condensed</vt:lpstr>
      <vt:lpstr>Wingdings 2</vt:lpstr>
      <vt:lpstr>DividendVTI</vt:lpstr>
      <vt:lpstr>History of Counselling</vt:lpstr>
      <vt:lpstr>Aims</vt:lpstr>
      <vt:lpstr>Behind closed doors: a look inside insane asylums of  the 19th century</vt:lpstr>
      <vt:lpstr>Thoughts?</vt:lpstr>
      <vt:lpstr>What about welsh asylums?</vt:lpstr>
      <vt:lpstr>Monmouthshire</vt:lpstr>
      <vt:lpstr>Glamorgan</vt:lpstr>
      <vt:lpstr>West wales</vt:lpstr>
      <vt:lpstr>Mid and north wales</vt:lpstr>
      <vt:lpstr>In detail (Countyasylums.co.uk)</vt:lpstr>
      <vt:lpstr>Cefn Coed</vt:lpstr>
      <vt:lpstr>Cefn Coed</vt:lpstr>
      <vt:lpstr>Glanrhyd hospital</vt:lpstr>
      <vt:lpstr>PowerPoint Presentation</vt:lpstr>
      <vt:lpstr>St David's</vt:lpstr>
      <vt:lpstr>St david's</vt:lpstr>
      <vt:lpstr>PowerPoint Presentation</vt:lpstr>
      <vt:lpstr>Patient story  (helloHistoria.blogspot.com)</vt:lpstr>
      <vt:lpstr>Travel to Swansea</vt:lpstr>
      <vt:lpstr>Admittance  to Angelton</vt:lpstr>
      <vt:lpstr>Case notes</vt:lpstr>
      <vt:lpstr>Case notes</vt:lpstr>
      <vt:lpstr>Hellohistoria.blogspot.com</vt:lpstr>
      <vt:lpstr>Thoughts?</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Counselling</dc:title>
  <dc:creator>Catherine Slade</dc:creator>
  <cp:lastModifiedBy>Catherine Slade</cp:lastModifiedBy>
  <cp:revision>578</cp:revision>
  <dcterms:created xsi:type="dcterms:W3CDTF">2020-11-05T11:00:31Z</dcterms:created>
  <dcterms:modified xsi:type="dcterms:W3CDTF">2020-11-05T14:37:56Z</dcterms:modified>
</cp:coreProperties>
</file>