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handoutMasterIdLst>
    <p:handoutMasterId r:id="rId32"/>
  </p:handoutMasterIdLst>
  <p:sldIdLst>
    <p:sldId id="257" r:id="rId5"/>
    <p:sldId id="297" r:id="rId6"/>
    <p:sldId id="317" r:id="rId7"/>
    <p:sldId id="319" r:id="rId8"/>
    <p:sldId id="314" r:id="rId9"/>
    <p:sldId id="299" r:id="rId10"/>
    <p:sldId id="318" r:id="rId11"/>
    <p:sldId id="298" r:id="rId12"/>
    <p:sldId id="315" r:id="rId13"/>
    <p:sldId id="316" r:id="rId14"/>
    <p:sldId id="311" r:id="rId15"/>
    <p:sldId id="312" r:id="rId16"/>
    <p:sldId id="313" r:id="rId17"/>
    <p:sldId id="302" r:id="rId18"/>
    <p:sldId id="320" r:id="rId19"/>
    <p:sldId id="301" r:id="rId20"/>
    <p:sldId id="321" r:id="rId21"/>
    <p:sldId id="303" r:id="rId22"/>
    <p:sldId id="304" r:id="rId23"/>
    <p:sldId id="305" r:id="rId24"/>
    <p:sldId id="307" r:id="rId25"/>
    <p:sldId id="306" r:id="rId26"/>
    <p:sldId id="308" r:id="rId27"/>
    <p:sldId id="309" r:id="rId28"/>
    <p:sldId id="277" r:id="rId29"/>
    <p:sldId id="292" r:id="rId30"/>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280" autoAdjust="0"/>
  </p:normalViewPr>
  <p:slideViewPr>
    <p:cSldViewPr>
      <p:cViewPr varScale="1">
        <p:scale>
          <a:sx n="86" d="100"/>
          <a:sy n="86" d="100"/>
        </p:scale>
        <p:origin x="51" y="153"/>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BA5A207F-0F91-42F2-96D0-049C6003623B}" type="datetimeFigureOut">
              <a:rPr lang="en-US"/>
              <a:t>10/13/2019</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9C567D4A-04CB-4EDF-8FB1-342A02FC8EC5}" type="slidenum">
              <a:rPr/>
              <a:t>‹#›</a:t>
            </a:fld>
            <a:endParaRPr/>
          </a:p>
        </p:txBody>
      </p:sp>
    </p:spTree>
    <p:extLst>
      <p:ext uri="{BB962C8B-B14F-4D97-AF65-F5344CB8AC3E}">
        <p14:creationId xmlns:p14="http://schemas.microsoft.com/office/powerpoint/2010/main" val="158012531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8CC13F5-F2B1-464B-BE8F-27ABFBD2FBDE}" type="datetimeFigureOut">
              <a:rPr lang="en-US"/>
              <a:t>10/13/2019</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E61351F-DBB1-4664-ADA9-83BC7CB8848D}" type="slidenum">
              <a:rPr/>
              <a:t>‹#›</a:t>
            </a:fld>
            <a:endParaRPr/>
          </a:p>
        </p:txBody>
      </p:sp>
    </p:spTree>
    <p:extLst>
      <p:ext uri="{BB962C8B-B14F-4D97-AF65-F5344CB8AC3E}">
        <p14:creationId xmlns:p14="http://schemas.microsoft.com/office/powerpoint/2010/main" val="36423620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A2CF978-118B-4FB7-A80A-9FFDBEA4161F}" type="slidenum">
              <a:rPr lang="en-GB" smtClean="0"/>
              <a:t>2</a:t>
            </a:fld>
            <a:endParaRPr lang="en-GB"/>
          </a:p>
        </p:txBody>
      </p:sp>
    </p:spTree>
    <p:extLst>
      <p:ext uri="{BB962C8B-B14F-4D97-AF65-F5344CB8AC3E}">
        <p14:creationId xmlns:p14="http://schemas.microsoft.com/office/powerpoint/2010/main" val="2776516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F7619CF-FABE-42F4-90A6-56551B2C6F5C}" type="slidenum">
              <a:rPr lang="en-GB" smtClean="0"/>
              <a:pPr/>
              <a:t>7</a:t>
            </a:fld>
            <a:endParaRPr lang="en-GB"/>
          </a:p>
        </p:txBody>
      </p:sp>
    </p:spTree>
    <p:extLst>
      <p:ext uri="{BB962C8B-B14F-4D97-AF65-F5344CB8AC3E}">
        <p14:creationId xmlns:p14="http://schemas.microsoft.com/office/powerpoint/2010/main" val="21837674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A2CF978-118B-4FB7-A80A-9FFDBEA4161F}" type="slidenum">
              <a:rPr lang="en-GB" smtClean="0"/>
              <a:t>8</a:t>
            </a:fld>
            <a:endParaRPr lang="en-GB"/>
          </a:p>
        </p:txBody>
      </p:sp>
    </p:spTree>
    <p:extLst>
      <p:ext uri="{BB962C8B-B14F-4D97-AF65-F5344CB8AC3E}">
        <p14:creationId xmlns:p14="http://schemas.microsoft.com/office/powerpoint/2010/main" val="6671706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93814" y="990600"/>
            <a:ext cx="8458200" cy="3200400"/>
          </a:xfrm>
        </p:spPr>
        <p:txBody>
          <a:bodyPr>
            <a:normAutofit/>
          </a:bodyPr>
          <a:lstStyle>
            <a:lvl1pPr>
              <a:defRPr sz="6000"/>
            </a:lvl1pPr>
          </a:lstStyle>
          <a:p>
            <a:r>
              <a:rPr lang="en-US" smtClean="0"/>
              <a:t>Click to edit Master title style</a:t>
            </a:r>
            <a:endParaRPr/>
          </a:p>
        </p:txBody>
      </p:sp>
      <p:sp>
        <p:nvSpPr>
          <p:cNvPr id="3" name="Subtitle 2"/>
          <p:cNvSpPr>
            <a:spLocks noGrp="1"/>
          </p:cNvSpPr>
          <p:nvPr>
            <p:ph type="subTitle" idx="1"/>
          </p:nvPr>
        </p:nvSpPr>
        <p:spPr>
          <a:xfrm>
            <a:off x="1293813" y="4267200"/>
            <a:ext cx="8458200" cy="1371600"/>
          </a:xfrm>
        </p:spPr>
        <p:txBody>
          <a:bodyPr>
            <a:normAutofit/>
          </a:bodyPr>
          <a:lstStyle>
            <a:lvl1pPr marL="0" indent="0" algn="l">
              <a:spcBef>
                <a:spcPts val="0"/>
              </a:spcBef>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10/13/2019</a:t>
            </a:fld>
            <a:endParaRPr lang="en-US" dirty="0"/>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2413538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a:lvl7pPr>
            <a:lvl8pPr>
              <a:defRPr/>
            </a:lvl8pPr>
            <a:lvl9pPr>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10/13/2019</a:t>
            </a:fld>
            <a:endParaRPr lang="en-US" dirty="0"/>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1594768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3813" y="2057400"/>
            <a:ext cx="8458201" cy="2666999"/>
          </a:xfrm>
        </p:spPr>
        <p:txBody>
          <a:bodyPr anchor="b">
            <a:normAutofit/>
          </a:bodyPr>
          <a:lstStyle>
            <a:lvl1pPr algn="l">
              <a:defRPr sz="4800" b="0" i="0" cap="none" baseline="0"/>
            </a:lvl1pPr>
          </a:lstStyle>
          <a:p>
            <a:r>
              <a:rPr lang="en-US" smtClean="0"/>
              <a:t>Click to edit Master title style</a:t>
            </a:r>
            <a:endParaRPr/>
          </a:p>
        </p:txBody>
      </p:sp>
      <p:sp>
        <p:nvSpPr>
          <p:cNvPr id="3" name="Text Placeholder 2"/>
          <p:cNvSpPr>
            <a:spLocks noGrp="1"/>
          </p:cNvSpPr>
          <p:nvPr>
            <p:ph type="body" idx="1"/>
          </p:nvPr>
        </p:nvSpPr>
        <p:spPr>
          <a:xfrm>
            <a:off x="1293813" y="4876800"/>
            <a:ext cx="8458201" cy="1143000"/>
          </a:xfrm>
        </p:spPr>
        <p:txBody>
          <a:bodyPr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10/13/2019</a:t>
            </a:fld>
            <a:endParaRPr lang="en-US"/>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33786201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293812" y="1676400"/>
            <a:ext cx="4700016" cy="4495800"/>
          </a:xfrm>
        </p:spPr>
        <p:txBody>
          <a:bodyPr>
            <a:normAutofit/>
          </a:bodyPr>
          <a:lstStyle>
            <a:lvl1pPr>
              <a:defRPr sz="2400"/>
            </a:lvl1pPr>
            <a:lvl2pPr>
              <a:defRPr sz="2000"/>
            </a:lvl2pPr>
            <a:lvl3pPr>
              <a:defRPr sz="1800"/>
            </a:lvl3pPr>
            <a:lvl4pPr>
              <a:defRPr sz="1600"/>
            </a:lvl4pPr>
            <a:lvl5pPr>
              <a:defRPr sz="1600"/>
            </a:lvl5pPr>
            <a:lvl6pPr marL="1600200">
              <a:defRPr sz="1600"/>
            </a:lvl6pPr>
            <a:lvl7pPr marL="1874520">
              <a:defRPr sz="1600"/>
            </a:lvl7pPr>
            <a:lvl8pPr marL="2148840">
              <a:defRPr sz="1600"/>
            </a:lvl8pPr>
            <a:lvl9pPr marL="2423160">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202035" y="1676401"/>
            <a:ext cx="4700016" cy="4495800"/>
          </a:xfrm>
        </p:spPr>
        <p:txBody>
          <a:bodyPr>
            <a:normAutofit/>
          </a:bodyPr>
          <a:lstStyle>
            <a:lvl1pPr>
              <a:defRPr sz="2400"/>
            </a:lvl1pPr>
            <a:lvl2pPr>
              <a:defRPr sz="2000"/>
            </a:lvl2pPr>
            <a:lvl3pPr>
              <a:defRPr sz="1800"/>
            </a:lvl3pPr>
            <a:lvl4pPr>
              <a:defRPr sz="1600"/>
            </a:lvl4pPr>
            <a:lvl5pPr>
              <a:defRPr sz="1600"/>
            </a:lvl5pPr>
            <a:lvl6pPr marL="1600200">
              <a:defRPr sz="1600"/>
            </a:lvl6pPr>
            <a:lvl7pPr marL="1874520">
              <a:defRPr sz="1600"/>
            </a:lvl7pPr>
            <a:lvl8pPr marL="2148840">
              <a:defRPr sz="1600"/>
            </a:lvl8pPr>
            <a:lvl9pPr marL="2423160">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lvl1pPr>
              <a:defRPr sz="1100"/>
            </a:lvl1pPr>
          </a:lstStyle>
          <a:p>
            <a:fld id="{3CD9712D-992A-4AB1-A5C2-575F75921AA2}" type="datetimeFigureOut">
              <a:rPr lang="en-US" smtClean="0"/>
              <a:pPr/>
              <a:t>10/13/2019</a:t>
            </a:fld>
            <a:endParaRPr lang="en-US" dirty="0"/>
          </a:p>
        </p:txBody>
      </p:sp>
      <p:sp>
        <p:nvSpPr>
          <p:cNvPr id="6" name="Footer Placeholder 5"/>
          <p:cNvSpPr>
            <a:spLocks noGrp="1"/>
          </p:cNvSpPr>
          <p:nvPr>
            <p:ph type="ftr" sz="quarter" idx="11"/>
          </p:nvPr>
        </p:nvSpPr>
        <p:spPr/>
        <p:txBody>
          <a:bodyPr/>
          <a:lstStyle>
            <a:lvl1pPr>
              <a:defRPr sz="1100"/>
            </a:lvl1pPr>
          </a:lstStyle>
          <a:p>
            <a:endParaRPr lang="en-US"/>
          </a:p>
        </p:txBody>
      </p:sp>
      <p:sp>
        <p:nvSpPr>
          <p:cNvPr id="7" name="Slide Number Placeholder 6"/>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3107462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1293813" y="1676399"/>
            <a:ext cx="4701142" cy="762001"/>
          </a:xfrm>
        </p:spPr>
        <p:txBody>
          <a:bodyPr anchor="ctr">
            <a:noAutofit/>
          </a:bodyP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3813" y="2516457"/>
            <a:ext cx="4701142" cy="3655743"/>
          </a:xfrm>
        </p:spPr>
        <p:txBody>
          <a:bodyPr/>
          <a:lstStyle>
            <a:lvl1pPr>
              <a:defRPr sz="2200"/>
            </a:lvl1pPr>
            <a:lvl2pPr>
              <a:defRPr sz="2000"/>
            </a:lvl2pPr>
            <a:lvl3pPr>
              <a:defRPr sz="1800"/>
            </a:lvl3pPr>
            <a:lvl4pPr>
              <a:defRPr sz="1600"/>
            </a:lvl4pPr>
            <a:lvl5pPr>
              <a:defRPr sz="1600"/>
            </a:lvl5pPr>
            <a:lvl6pPr marL="1600200">
              <a:defRPr sz="1600"/>
            </a:lvl6pPr>
            <a:lvl7pPr marL="1874520">
              <a:defRPr sz="1600"/>
            </a:lvl7pPr>
            <a:lvl8pPr marL="2148840">
              <a:defRPr sz="1600"/>
            </a:lvl8pPr>
            <a:lvl9pPr marL="2423160">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191754" y="1676399"/>
            <a:ext cx="4703259" cy="762001"/>
          </a:xfrm>
        </p:spPr>
        <p:txBody>
          <a:bodyPr anchor="ctr">
            <a:noAutofit/>
          </a:bodyP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91754" y="2516457"/>
            <a:ext cx="4703259" cy="3655743"/>
          </a:xfrm>
        </p:spPr>
        <p:txBody>
          <a:bodyPr/>
          <a:lstStyle>
            <a:lvl1pPr>
              <a:defRPr sz="2200"/>
            </a:lvl1pPr>
            <a:lvl2pPr>
              <a:defRPr sz="2000"/>
            </a:lvl2pPr>
            <a:lvl3pPr>
              <a:defRPr sz="1800"/>
            </a:lvl3pPr>
            <a:lvl4pPr>
              <a:defRPr sz="1600"/>
            </a:lvl4pPr>
            <a:lvl5pPr>
              <a:defRPr sz="1600"/>
            </a:lvl5pPr>
            <a:lvl6pPr marL="1600200">
              <a:defRPr sz="1600"/>
            </a:lvl6pPr>
            <a:lvl7pPr marL="1874520">
              <a:defRPr sz="1600"/>
            </a:lvl7pPr>
            <a:lvl8pPr marL="2148840">
              <a:defRPr sz="1600"/>
            </a:lvl8pPr>
            <a:lvl9pPr marL="2423160">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7" name="Date Placeholder 6"/>
          <p:cNvSpPr>
            <a:spLocks noGrp="1"/>
          </p:cNvSpPr>
          <p:nvPr>
            <p:ph type="dt" sz="half" idx="10"/>
          </p:nvPr>
        </p:nvSpPr>
        <p:spPr/>
        <p:txBody>
          <a:bodyPr/>
          <a:lstStyle>
            <a:lvl1pPr>
              <a:defRPr sz="1100"/>
            </a:lvl1pPr>
          </a:lstStyle>
          <a:p>
            <a:fld id="{3CD9712D-992A-4AB1-A5C2-575F75921AA2}" type="datetimeFigureOut">
              <a:rPr lang="en-US" smtClean="0"/>
              <a:pPr/>
              <a:t>10/13/2019</a:t>
            </a:fld>
            <a:endParaRPr lang="en-US" dirty="0"/>
          </a:p>
        </p:txBody>
      </p:sp>
      <p:sp>
        <p:nvSpPr>
          <p:cNvPr id="8" name="Footer Placeholder 7"/>
          <p:cNvSpPr>
            <a:spLocks noGrp="1"/>
          </p:cNvSpPr>
          <p:nvPr>
            <p:ph type="ftr" sz="quarter" idx="11"/>
          </p:nvPr>
        </p:nvSpPr>
        <p:spPr/>
        <p:txBody>
          <a:bodyPr/>
          <a:lstStyle>
            <a:lvl1pPr>
              <a:defRPr sz="1100"/>
            </a:lvl1pPr>
          </a:lstStyle>
          <a:p>
            <a:endParaRPr lang="en-US"/>
          </a:p>
        </p:txBody>
      </p:sp>
      <p:sp>
        <p:nvSpPr>
          <p:cNvPr id="9" name="Slide Number Placeholder 8"/>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1688552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lvl1pPr>
              <a:defRPr sz="1100"/>
            </a:lvl1pPr>
          </a:lstStyle>
          <a:p>
            <a:fld id="{3CD9712D-992A-4AB1-A5C2-575F75921AA2}" type="datetimeFigureOut">
              <a:rPr lang="en-US" smtClean="0"/>
              <a:pPr/>
              <a:t>10/13/2019</a:t>
            </a:fld>
            <a:endParaRPr lang="en-US" dirty="0"/>
          </a:p>
        </p:txBody>
      </p:sp>
      <p:sp>
        <p:nvSpPr>
          <p:cNvPr id="4" name="Footer Placeholder 3"/>
          <p:cNvSpPr>
            <a:spLocks noGrp="1"/>
          </p:cNvSpPr>
          <p:nvPr>
            <p:ph type="ftr" sz="quarter" idx="11"/>
          </p:nvPr>
        </p:nvSpPr>
        <p:spPr/>
        <p:txBody>
          <a:bodyPr/>
          <a:lstStyle>
            <a:lvl1pPr>
              <a:defRPr sz="1100"/>
            </a:lvl1pPr>
          </a:lstStyle>
          <a:p>
            <a:endParaRPr lang="en-US"/>
          </a:p>
        </p:txBody>
      </p:sp>
      <p:sp>
        <p:nvSpPr>
          <p:cNvPr id="5" name="Slide Number Placeholder 4"/>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3261595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sz="1100"/>
            </a:lvl1pPr>
          </a:lstStyle>
          <a:p>
            <a:fld id="{3CD9712D-992A-4AB1-A5C2-575F75921AA2}" type="datetimeFigureOut">
              <a:rPr lang="en-US" smtClean="0"/>
              <a:pPr/>
              <a:t>10/13/2019</a:t>
            </a:fld>
            <a:endParaRPr lang="en-US" dirty="0"/>
          </a:p>
        </p:txBody>
      </p:sp>
      <p:sp>
        <p:nvSpPr>
          <p:cNvPr id="3" name="Footer Placeholder 2"/>
          <p:cNvSpPr>
            <a:spLocks noGrp="1"/>
          </p:cNvSpPr>
          <p:nvPr>
            <p:ph type="ftr" sz="quarter" idx="11"/>
          </p:nvPr>
        </p:nvSpPr>
        <p:spPr/>
        <p:txBody>
          <a:bodyPr/>
          <a:lstStyle>
            <a:lvl1pPr>
              <a:defRPr sz="1100"/>
            </a:lvl1pPr>
          </a:lstStyle>
          <a:p>
            <a:endParaRPr lang="en-US"/>
          </a:p>
        </p:txBody>
      </p:sp>
      <p:sp>
        <p:nvSpPr>
          <p:cNvPr id="4" name="Slide Number Placeholder 3"/>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743399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70811" y="1676400"/>
            <a:ext cx="3810000" cy="2438400"/>
          </a:xfrm>
        </p:spPr>
        <p:txBody>
          <a:bodyPr anchor="b">
            <a:normAutofit/>
          </a:bodyPr>
          <a:lstStyle>
            <a:lvl1pPr algn="l">
              <a:defRPr sz="3200" b="0"/>
            </a:lvl1pPr>
          </a:lstStyle>
          <a:p>
            <a:r>
              <a:rPr lang="en-US" smtClean="0"/>
              <a:t>Click to edit Master title style</a:t>
            </a:r>
            <a:endParaRPr dirty="0"/>
          </a:p>
        </p:txBody>
      </p:sp>
      <p:sp>
        <p:nvSpPr>
          <p:cNvPr id="3" name="Content Placeholder 2"/>
          <p:cNvSpPr>
            <a:spLocks noGrp="1"/>
          </p:cNvSpPr>
          <p:nvPr>
            <p:ph idx="1"/>
          </p:nvPr>
        </p:nvSpPr>
        <p:spPr>
          <a:xfrm>
            <a:off x="1293813" y="685800"/>
            <a:ext cx="61722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Text Placeholder 3"/>
          <p:cNvSpPr>
            <a:spLocks noGrp="1"/>
          </p:cNvSpPr>
          <p:nvPr>
            <p:ph type="body" sz="half" idx="2"/>
          </p:nvPr>
        </p:nvSpPr>
        <p:spPr>
          <a:xfrm>
            <a:off x="7770811" y="4191000"/>
            <a:ext cx="3810000" cy="15240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lvl1pPr>
              <a:defRPr sz="1100"/>
            </a:lvl1pPr>
          </a:lstStyle>
          <a:p>
            <a:fld id="{3CD9712D-992A-4AB1-A5C2-575F75921AA2}" type="datetimeFigureOut">
              <a:rPr lang="en-US" smtClean="0"/>
              <a:pPr/>
              <a:t>10/13/2019</a:t>
            </a:fld>
            <a:endParaRPr lang="en-US"/>
          </a:p>
        </p:txBody>
      </p:sp>
      <p:sp>
        <p:nvSpPr>
          <p:cNvPr id="6" name="Footer Placeholder 5"/>
          <p:cNvSpPr>
            <a:spLocks noGrp="1"/>
          </p:cNvSpPr>
          <p:nvPr>
            <p:ph type="ftr" sz="quarter" idx="11"/>
          </p:nvPr>
        </p:nvSpPr>
        <p:spPr/>
        <p:txBody>
          <a:bodyPr/>
          <a:lstStyle>
            <a:lvl1pPr>
              <a:defRPr sz="1100"/>
            </a:lvl1pPr>
          </a:lstStyle>
          <a:p>
            <a:endParaRPr lang="en-US"/>
          </a:p>
        </p:txBody>
      </p:sp>
      <p:sp>
        <p:nvSpPr>
          <p:cNvPr id="7" name="Slide Number Placeholder 6"/>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828858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70812" y="1676400"/>
            <a:ext cx="3810000" cy="2438400"/>
          </a:xfrm>
        </p:spPr>
        <p:txBody>
          <a:bodyPr anchor="b">
            <a:noAutofit/>
          </a:bodyPr>
          <a:lstStyle>
            <a:lvl1pPr algn="l">
              <a:defRPr sz="3200" b="0"/>
            </a:lvl1pPr>
          </a:lstStyle>
          <a:p>
            <a:r>
              <a:rPr lang="en-US" smtClean="0"/>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1522412" y="0"/>
            <a:ext cx="5943601" cy="6858000"/>
          </a:xfrm>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4" name="Text Placeholder 3"/>
          <p:cNvSpPr>
            <a:spLocks noGrp="1"/>
          </p:cNvSpPr>
          <p:nvPr>
            <p:ph type="body" sz="half" idx="2"/>
          </p:nvPr>
        </p:nvSpPr>
        <p:spPr>
          <a:xfrm>
            <a:off x="7770812" y="4191000"/>
            <a:ext cx="3810000" cy="15240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Tree>
    <p:extLst>
      <p:ext uri="{BB962C8B-B14F-4D97-AF65-F5344CB8AC3E}">
        <p14:creationId xmlns:p14="http://schemas.microsoft.com/office/powerpoint/2010/main" val="3839490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marL="1600200">
              <a:defRPr/>
            </a:lvl6pPr>
            <a:lvl7pPr marL="1874520">
              <a:defRPr/>
            </a:lvl7pPr>
            <a:lvl8pPr marL="2148840">
              <a:defRPr/>
            </a:lvl8pPr>
            <a:lvl9pPr marL="2423160">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10/13/2019</a:t>
            </a:fld>
            <a:endParaRPr lang="en-US"/>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28575757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52014" y="381000"/>
            <a:ext cx="1904998" cy="5791200"/>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1293814" y="381000"/>
            <a:ext cx="8305800" cy="5791200"/>
          </a:xfrm>
        </p:spPr>
        <p:txBody>
          <a:bodyPr vert="eaVert"/>
          <a:lstStyle>
            <a:lvl5pPr>
              <a:defRPr/>
            </a:lvl5pPr>
            <a:lvl6pPr>
              <a:defRPr/>
            </a:lvl6pPr>
            <a:lvl7pPr>
              <a:defRPr/>
            </a:lvl7pPr>
            <a:lvl8pPr>
              <a:defRPr/>
            </a:lvl8pPr>
            <a:lvl9pPr>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10/13/2019</a:t>
            </a:fld>
            <a:endParaRPr lang="en-US"/>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2132264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7" name="Rectangle 6"/>
          <p:cNvSpPr/>
          <p:nvPr/>
        </p:nvSpPr>
        <p:spPr>
          <a:xfrm>
            <a:off x="836614" y="0"/>
            <a:ext cx="11352212" cy="6858000"/>
          </a:xfrm>
          <a:prstGeom prst="rect">
            <a:avLst/>
          </a:prstGeom>
          <a:gradFill>
            <a:gsLst>
              <a:gs pos="0">
                <a:schemeClr val="bg1">
                  <a:alpha val="60000"/>
                </a:schemeClr>
              </a:gs>
              <a:gs pos="100000">
                <a:schemeClr val="bg1">
                  <a:alpha val="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1293813" y="381000"/>
            <a:ext cx="9601200" cy="1143000"/>
          </a:xfrm>
          <a:prstGeom prst="rect">
            <a:avLst/>
          </a:prstGeom>
        </p:spPr>
        <p:txBody>
          <a:bodyPr vert="horz" lIns="91440" tIns="45720" rIns="91440" bIns="45720" rtlCol="0" anchor="b">
            <a:normAutofit/>
          </a:bodyPr>
          <a:lstStyle/>
          <a:p>
            <a:r>
              <a:rPr lang="en-US" smtClean="0"/>
              <a:t>Click to edit Master title style</a:t>
            </a:r>
            <a:endParaRPr dirty="0"/>
          </a:p>
        </p:txBody>
      </p:sp>
      <p:sp>
        <p:nvSpPr>
          <p:cNvPr id="3" name="Text Placeholder 2"/>
          <p:cNvSpPr>
            <a:spLocks noGrp="1"/>
          </p:cNvSpPr>
          <p:nvPr>
            <p:ph type="body" idx="1"/>
          </p:nvPr>
        </p:nvSpPr>
        <p:spPr>
          <a:xfrm>
            <a:off x="1293813" y="1676400"/>
            <a:ext cx="9601200" cy="44958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1271781" y="6356351"/>
            <a:ext cx="2844059" cy="365125"/>
          </a:xfrm>
          <a:prstGeom prst="rect">
            <a:avLst/>
          </a:prstGeom>
        </p:spPr>
        <p:txBody>
          <a:bodyPr vert="horz" lIns="91440" tIns="45720" rIns="91440" bIns="45720" rtlCol="0" anchor="ctr"/>
          <a:lstStyle>
            <a:lvl1pPr algn="l">
              <a:defRPr sz="1100">
                <a:solidFill>
                  <a:schemeClr val="tx1">
                    <a:lumMod val="90000"/>
                    <a:lumOff val="10000"/>
                  </a:schemeClr>
                </a:solidFill>
              </a:defRPr>
            </a:lvl1pPr>
          </a:lstStyle>
          <a:p>
            <a:fld id="{3CD9712D-992A-4AB1-A5C2-575F75921AA2}" type="datetimeFigureOut">
              <a:rPr lang="en-US" smtClean="0"/>
              <a:pPr/>
              <a:t>10/13/2019</a:t>
            </a:fld>
            <a:endParaRPr lang="en-US" dirty="0"/>
          </a:p>
        </p:txBody>
      </p:sp>
      <p:sp>
        <p:nvSpPr>
          <p:cNvPr id="5" name="Footer Placeholder 4"/>
          <p:cNvSpPr>
            <a:spLocks noGrp="1"/>
          </p:cNvSpPr>
          <p:nvPr>
            <p:ph type="ftr" sz="quarter" idx="3"/>
          </p:nvPr>
        </p:nvSpPr>
        <p:spPr>
          <a:xfrm>
            <a:off x="4164515" y="6356351"/>
            <a:ext cx="3859795" cy="365125"/>
          </a:xfrm>
          <a:prstGeom prst="rect">
            <a:avLst/>
          </a:prstGeom>
        </p:spPr>
        <p:txBody>
          <a:bodyPr vert="horz" lIns="91440" tIns="45720" rIns="91440" bIns="45720" rtlCol="0" anchor="ctr"/>
          <a:lstStyle>
            <a:lvl1pPr algn="ctr">
              <a:defRPr sz="1100">
                <a:solidFill>
                  <a:schemeClr val="tx1">
                    <a:lumMod val="90000"/>
                    <a:lumOff val="10000"/>
                  </a:schemeClr>
                </a:solidFill>
              </a:defRPr>
            </a:lvl1pPr>
          </a:lstStyle>
          <a:p>
            <a:endParaRPr lang="en-US"/>
          </a:p>
        </p:txBody>
      </p:sp>
      <p:sp>
        <p:nvSpPr>
          <p:cNvPr id="6" name="Slide Number Placeholder 5"/>
          <p:cNvSpPr>
            <a:spLocks noGrp="1"/>
          </p:cNvSpPr>
          <p:nvPr>
            <p:ph type="sldNum" sz="quarter" idx="4"/>
          </p:nvPr>
        </p:nvSpPr>
        <p:spPr>
          <a:xfrm>
            <a:off x="8051225" y="6356351"/>
            <a:ext cx="2844059" cy="365125"/>
          </a:xfrm>
          <a:prstGeom prst="rect">
            <a:avLst/>
          </a:prstGeom>
        </p:spPr>
        <p:txBody>
          <a:bodyPr vert="horz" lIns="91440" tIns="45720" rIns="91440" bIns="45720" rtlCol="0" anchor="ctr"/>
          <a:lstStyle>
            <a:lvl1pPr algn="r">
              <a:defRPr sz="1100">
                <a:solidFill>
                  <a:schemeClr val="tx1">
                    <a:lumMod val="90000"/>
                    <a:lumOff val="10000"/>
                  </a:schemeClr>
                </a:solidFill>
              </a:defRPr>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35287214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3838" indent="-228600" algn="l" defTabSz="914400" rtl="0" eaLnBrk="1" latinLnBrk="0" hangingPunct="1">
        <a:lnSpc>
          <a:spcPct val="90000"/>
        </a:lnSpc>
        <a:spcBef>
          <a:spcPts val="1600"/>
        </a:spcBef>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Font typeface="Euphemia" pitchFamily="34" charset="0"/>
        <a:buChar char="–"/>
        <a:defRPr sz="2000" kern="1200">
          <a:solidFill>
            <a:schemeClr val="tx1"/>
          </a:solidFill>
          <a:latin typeface="+mn-lt"/>
          <a:ea typeface="+mn-ea"/>
          <a:cs typeface="+mn-cs"/>
        </a:defRPr>
      </a:lvl2pPr>
      <a:lvl3pPr marL="777240" indent="-228600"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3pPr>
      <a:lvl4pPr marL="1051560" indent="-228600" algn="l" defTabSz="914400" rtl="0" eaLnBrk="1" latinLnBrk="0" hangingPunct="1">
        <a:lnSpc>
          <a:spcPct val="90000"/>
        </a:lnSpc>
        <a:spcBef>
          <a:spcPts val="600"/>
        </a:spcBef>
        <a:buFont typeface="Euphemia" pitchFamily="34" charset="0"/>
        <a:buChar char="–"/>
        <a:defRPr sz="1600" kern="1200">
          <a:solidFill>
            <a:schemeClr val="tx1"/>
          </a:solidFill>
          <a:latin typeface="+mn-lt"/>
          <a:ea typeface="+mn-ea"/>
          <a:cs typeface="+mn-cs"/>
        </a:defRPr>
      </a:lvl4pPr>
      <a:lvl5pPr marL="1325880" indent="-228600" algn="l" defTabSz="914400" rtl="0" eaLnBrk="1" latinLnBrk="0" hangingPunct="1">
        <a:lnSpc>
          <a:spcPct val="90000"/>
        </a:lnSpc>
        <a:spcBef>
          <a:spcPts val="600"/>
        </a:spcBef>
        <a:buFont typeface="Euphemia" pitchFamily="34" charset="0"/>
        <a:buChar char="–"/>
        <a:defRPr sz="1600" kern="1200">
          <a:solidFill>
            <a:schemeClr val="tx1"/>
          </a:solidFill>
          <a:latin typeface="+mn-lt"/>
          <a:ea typeface="+mn-ea"/>
          <a:cs typeface="+mn-cs"/>
        </a:defRPr>
      </a:lvl5pPr>
      <a:lvl6pPr marL="1600200" indent="-228600" algn="l" defTabSz="914400" rtl="0" eaLnBrk="1" latinLnBrk="0" hangingPunct="1">
        <a:spcBef>
          <a:spcPts val="600"/>
        </a:spcBef>
        <a:buFont typeface="Euphemia" pitchFamily="34" charset="0"/>
        <a:buChar char="–"/>
        <a:defRPr sz="1600" kern="1200">
          <a:solidFill>
            <a:schemeClr val="tx1"/>
          </a:solidFill>
          <a:latin typeface="+mn-lt"/>
          <a:ea typeface="+mn-ea"/>
          <a:cs typeface="+mn-cs"/>
        </a:defRPr>
      </a:lvl6pPr>
      <a:lvl7pPr marL="1874520" indent="-228600" algn="l" defTabSz="914400" rtl="0" eaLnBrk="1" latinLnBrk="0" hangingPunct="1">
        <a:spcBef>
          <a:spcPts val="600"/>
        </a:spcBef>
        <a:buFont typeface="Euphemia" pitchFamily="34" charset="0"/>
        <a:buChar char="–"/>
        <a:defRPr sz="1600" kern="1200">
          <a:solidFill>
            <a:schemeClr val="tx1"/>
          </a:solidFill>
          <a:latin typeface="+mn-lt"/>
          <a:ea typeface="+mn-ea"/>
          <a:cs typeface="+mn-cs"/>
        </a:defRPr>
      </a:lvl7pPr>
      <a:lvl8pPr marL="2148840" indent="-228600" algn="l" defTabSz="914400" rtl="0" eaLnBrk="1" latinLnBrk="0" hangingPunct="1">
        <a:spcBef>
          <a:spcPts val="600"/>
        </a:spcBef>
        <a:buFont typeface="Euphemia" pitchFamily="34" charset="0"/>
        <a:buChar char="–"/>
        <a:defRPr sz="1600" kern="1200">
          <a:solidFill>
            <a:schemeClr val="tx1"/>
          </a:solidFill>
          <a:latin typeface="+mn-lt"/>
          <a:ea typeface="+mn-ea"/>
          <a:cs typeface="+mn-cs"/>
        </a:defRPr>
      </a:lvl8pPr>
      <a:lvl9pPr marL="2423160" indent="-228600" algn="l" defTabSz="914400" rtl="0" eaLnBrk="1" latinLnBrk="0" hangingPunct="1">
        <a:spcBef>
          <a:spcPts val="600"/>
        </a:spcBef>
        <a:buFont typeface="Euphemia"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The Therapeutic Process</a:t>
            </a:r>
            <a:br>
              <a:rPr lang="en-US" dirty="0" smtClean="0"/>
            </a:br>
            <a:r>
              <a:rPr lang="en-US" dirty="0" smtClean="0"/>
              <a:t>ECHC5002</a:t>
            </a:r>
            <a:endParaRPr lang="en-US" dirty="0"/>
          </a:p>
        </p:txBody>
      </p:sp>
      <p:sp>
        <p:nvSpPr>
          <p:cNvPr id="3" name="Subtitle 2"/>
          <p:cNvSpPr>
            <a:spLocks noGrp="1"/>
          </p:cNvSpPr>
          <p:nvPr>
            <p:ph type="subTitle" idx="1"/>
          </p:nvPr>
        </p:nvSpPr>
        <p:spPr/>
        <p:txBody>
          <a:bodyPr/>
          <a:lstStyle/>
          <a:p>
            <a:r>
              <a:rPr lang="en-US" dirty="0" smtClean="0"/>
              <a:t>Module Leader: </a:t>
            </a:r>
          </a:p>
          <a:p>
            <a:r>
              <a:rPr lang="en-US" dirty="0" smtClean="0"/>
              <a:t>Andrea Williams</a:t>
            </a:r>
            <a:endParaRPr lang="en-US" dirty="0"/>
          </a:p>
        </p:txBody>
      </p:sp>
    </p:spTree>
    <p:extLst>
      <p:ext uri="{BB962C8B-B14F-4D97-AF65-F5344CB8AC3E}">
        <p14:creationId xmlns:p14="http://schemas.microsoft.com/office/powerpoint/2010/main" val="3198176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31330" y="98706"/>
            <a:ext cx="10878687" cy="64763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p:cNvSpPr>
            <a:spLocks noGrp="1"/>
          </p:cNvSpPr>
          <p:nvPr>
            <p:ph type="title"/>
          </p:nvPr>
        </p:nvSpPr>
        <p:spPr/>
        <p:txBody>
          <a:bodyPr/>
          <a:lstStyle/>
          <a:p>
            <a:r>
              <a:rPr lang="en-GB" b="1" dirty="0" smtClean="0">
                <a:solidFill>
                  <a:schemeClr val="bg1"/>
                </a:solidFill>
              </a:rPr>
              <a:t>The </a:t>
            </a:r>
            <a:r>
              <a:rPr lang="en-GB" b="1" dirty="0">
                <a:solidFill>
                  <a:schemeClr val="bg1"/>
                </a:solidFill>
              </a:rPr>
              <a:t>A</a:t>
            </a:r>
            <a:r>
              <a:rPr lang="en-GB" b="1" dirty="0" smtClean="0">
                <a:solidFill>
                  <a:schemeClr val="bg1"/>
                </a:solidFill>
              </a:rPr>
              <a:t>ctualizing Tendency</a:t>
            </a:r>
            <a:endParaRPr lang="en-GB" b="1" dirty="0">
              <a:solidFill>
                <a:schemeClr val="bg1"/>
              </a:solidFill>
            </a:endParaRPr>
          </a:p>
        </p:txBody>
      </p:sp>
    </p:spTree>
    <p:extLst>
      <p:ext uri="{BB962C8B-B14F-4D97-AF65-F5344CB8AC3E}">
        <p14:creationId xmlns:p14="http://schemas.microsoft.com/office/powerpoint/2010/main" val="20428940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3813" y="116632"/>
            <a:ext cx="9601200" cy="1407368"/>
          </a:xfrm>
        </p:spPr>
        <p:txBody>
          <a:bodyPr>
            <a:noAutofit/>
          </a:bodyPr>
          <a:lstStyle/>
          <a:p>
            <a:r>
              <a:rPr lang="en-GB" sz="2000" dirty="0">
                <a:solidFill>
                  <a:schemeClr val="accent6">
                    <a:lumMod val="50000"/>
                  </a:schemeClr>
                </a:solidFill>
                <a:latin typeface="Euphemia"/>
                <a:cs typeface="Arial" panose="020B0604020202020204" pitchFamily="34" charset="0"/>
              </a:rPr>
              <a:t>By studying 18 people he considered to be self-actualized (including Abraham Lincoln and Albert Einstein) Maslow (1970) identified 15 characteristics of a self-actualized person.</a:t>
            </a:r>
          </a:p>
        </p:txBody>
      </p:sp>
      <p:sp>
        <p:nvSpPr>
          <p:cNvPr id="3" name="Content Placeholder 2"/>
          <p:cNvSpPr>
            <a:spLocks noGrp="1"/>
          </p:cNvSpPr>
          <p:nvPr>
            <p:ph idx="1"/>
          </p:nvPr>
        </p:nvSpPr>
        <p:spPr>
          <a:xfrm>
            <a:off x="2061965" y="1772817"/>
            <a:ext cx="8617185" cy="5085183"/>
          </a:xfrm>
        </p:spPr>
        <p:txBody>
          <a:bodyPr>
            <a:normAutofit fontScale="25000" lnSpcReduction="20000"/>
          </a:bodyPr>
          <a:lstStyle/>
          <a:p>
            <a:pPr marL="0" indent="0">
              <a:lnSpc>
                <a:spcPct val="120000"/>
              </a:lnSpc>
              <a:spcBef>
                <a:spcPts val="0"/>
              </a:spcBef>
              <a:buNone/>
            </a:pPr>
            <a:r>
              <a:rPr lang="en-GB" sz="8000" dirty="0">
                <a:solidFill>
                  <a:schemeClr val="accent1">
                    <a:lumMod val="75000"/>
                  </a:schemeClr>
                </a:solidFill>
                <a:latin typeface="Euphemia"/>
                <a:cs typeface="Arial" panose="020B0604020202020204" pitchFamily="34" charset="0"/>
              </a:rPr>
              <a:t>1</a:t>
            </a:r>
            <a:r>
              <a:rPr lang="en-GB" sz="8000" dirty="0">
                <a:solidFill>
                  <a:schemeClr val="accent6">
                    <a:lumMod val="50000"/>
                  </a:schemeClr>
                </a:solidFill>
                <a:latin typeface="Euphemia"/>
                <a:cs typeface="Arial" panose="020B0604020202020204" pitchFamily="34" charset="0"/>
              </a:rPr>
              <a:t>. They perceive reality efficiently and can tolerate </a:t>
            </a:r>
            <a:r>
              <a:rPr lang="en-GB" sz="8000" dirty="0">
                <a:solidFill>
                  <a:schemeClr val="accent6">
                    <a:lumMod val="50000"/>
                  </a:schemeClr>
                </a:solidFill>
                <a:latin typeface="Euphemia"/>
                <a:cs typeface="Arial" panose="020B0604020202020204" pitchFamily="34" charset="0"/>
              </a:rPr>
              <a:t>uncertainty</a:t>
            </a:r>
            <a:endParaRPr lang="en-GB" sz="8000" dirty="0">
              <a:solidFill>
                <a:schemeClr val="accent6">
                  <a:lumMod val="50000"/>
                </a:schemeClr>
              </a:solidFill>
              <a:latin typeface="Euphemia"/>
              <a:cs typeface="Arial" panose="020B0604020202020204" pitchFamily="34" charset="0"/>
            </a:endParaRPr>
          </a:p>
          <a:p>
            <a:pPr marL="0" indent="0">
              <a:lnSpc>
                <a:spcPct val="120000"/>
              </a:lnSpc>
              <a:spcBef>
                <a:spcPts val="0"/>
              </a:spcBef>
              <a:buNone/>
            </a:pPr>
            <a:r>
              <a:rPr lang="en-GB" sz="8000" dirty="0">
                <a:solidFill>
                  <a:schemeClr val="accent6">
                    <a:lumMod val="50000"/>
                  </a:schemeClr>
                </a:solidFill>
                <a:latin typeface="Euphemia"/>
                <a:cs typeface="Arial" panose="020B0604020202020204" pitchFamily="34" charset="0"/>
              </a:rPr>
              <a:t>2</a:t>
            </a:r>
            <a:r>
              <a:rPr lang="en-GB" sz="8000" dirty="0">
                <a:solidFill>
                  <a:schemeClr val="accent6">
                    <a:lumMod val="50000"/>
                  </a:schemeClr>
                </a:solidFill>
                <a:latin typeface="Euphemia"/>
                <a:cs typeface="Arial" panose="020B0604020202020204" pitchFamily="34" charset="0"/>
              </a:rPr>
              <a:t>. </a:t>
            </a:r>
            <a:r>
              <a:rPr lang="en-GB" sz="8000" dirty="0">
                <a:solidFill>
                  <a:schemeClr val="accent6">
                    <a:lumMod val="50000"/>
                  </a:schemeClr>
                </a:solidFill>
                <a:latin typeface="Euphemia"/>
                <a:cs typeface="Arial" panose="020B0604020202020204" pitchFamily="34" charset="0"/>
              </a:rPr>
              <a:t>Accept themselves and others for what they </a:t>
            </a:r>
            <a:r>
              <a:rPr lang="en-GB" sz="8000" dirty="0" smtClean="0">
                <a:solidFill>
                  <a:schemeClr val="accent6">
                    <a:lumMod val="50000"/>
                  </a:schemeClr>
                </a:solidFill>
                <a:latin typeface="Euphemia"/>
                <a:cs typeface="Arial" panose="020B0604020202020204" pitchFamily="34" charset="0"/>
              </a:rPr>
              <a:t>are</a:t>
            </a:r>
            <a:endParaRPr lang="en-GB" sz="8000" dirty="0">
              <a:solidFill>
                <a:schemeClr val="accent6">
                  <a:lumMod val="50000"/>
                </a:schemeClr>
              </a:solidFill>
              <a:latin typeface="Euphemia"/>
              <a:cs typeface="Arial" panose="020B0604020202020204" pitchFamily="34" charset="0"/>
            </a:endParaRPr>
          </a:p>
          <a:p>
            <a:pPr marL="0" indent="0">
              <a:lnSpc>
                <a:spcPct val="120000"/>
              </a:lnSpc>
              <a:spcBef>
                <a:spcPts val="0"/>
              </a:spcBef>
              <a:buNone/>
            </a:pPr>
            <a:r>
              <a:rPr lang="en-GB" sz="8000" dirty="0">
                <a:solidFill>
                  <a:schemeClr val="accent6">
                    <a:lumMod val="50000"/>
                  </a:schemeClr>
                </a:solidFill>
                <a:latin typeface="Euphemia"/>
                <a:cs typeface="Arial" panose="020B0604020202020204" pitchFamily="34" charset="0"/>
              </a:rPr>
              <a:t>3</a:t>
            </a:r>
            <a:r>
              <a:rPr lang="en-GB" sz="8000" dirty="0">
                <a:solidFill>
                  <a:schemeClr val="accent6">
                    <a:lumMod val="50000"/>
                  </a:schemeClr>
                </a:solidFill>
                <a:latin typeface="Euphemia"/>
                <a:cs typeface="Arial" panose="020B0604020202020204" pitchFamily="34" charset="0"/>
              </a:rPr>
              <a:t>. </a:t>
            </a:r>
            <a:r>
              <a:rPr lang="en-GB" sz="8000" dirty="0">
                <a:solidFill>
                  <a:schemeClr val="accent6">
                    <a:lumMod val="50000"/>
                  </a:schemeClr>
                </a:solidFill>
                <a:latin typeface="Euphemia"/>
                <a:cs typeface="Arial" panose="020B0604020202020204" pitchFamily="34" charset="0"/>
              </a:rPr>
              <a:t>Spontaneous in thought and </a:t>
            </a:r>
            <a:r>
              <a:rPr lang="en-GB" sz="8000" dirty="0" smtClean="0">
                <a:solidFill>
                  <a:schemeClr val="accent6">
                    <a:lumMod val="50000"/>
                  </a:schemeClr>
                </a:solidFill>
                <a:latin typeface="Euphemia"/>
                <a:cs typeface="Arial" panose="020B0604020202020204" pitchFamily="34" charset="0"/>
              </a:rPr>
              <a:t>action</a:t>
            </a:r>
            <a:endParaRPr lang="en-GB" sz="8000" dirty="0">
              <a:solidFill>
                <a:schemeClr val="accent6">
                  <a:lumMod val="50000"/>
                </a:schemeClr>
              </a:solidFill>
              <a:latin typeface="Euphemia"/>
              <a:cs typeface="Arial" panose="020B0604020202020204" pitchFamily="34" charset="0"/>
            </a:endParaRPr>
          </a:p>
          <a:p>
            <a:pPr marL="0" indent="0">
              <a:lnSpc>
                <a:spcPct val="120000"/>
              </a:lnSpc>
              <a:spcBef>
                <a:spcPts val="0"/>
              </a:spcBef>
              <a:buNone/>
            </a:pPr>
            <a:r>
              <a:rPr lang="en-GB" sz="8000" dirty="0">
                <a:solidFill>
                  <a:schemeClr val="accent6">
                    <a:lumMod val="50000"/>
                  </a:schemeClr>
                </a:solidFill>
                <a:latin typeface="Euphemia"/>
                <a:cs typeface="Arial" panose="020B0604020202020204" pitchFamily="34" charset="0"/>
              </a:rPr>
              <a:t>4</a:t>
            </a:r>
            <a:r>
              <a:rPr lang="en-GB" sz="8000" dirty="0">
                <a:solidFill>
                  <a:schemeClr val="accent6">
                    <a:lumMod val="50000"/>
                  </a:schemeClr>
                </a:solidFill>
                <a:latin typeface="Euphemia"/>
                <a:cs typeface="Arial" panose="020B0604020202020204" pitchFamily="34" charset="0"/>
              </a:rPr>
              <a:t>. Problem-</a:t>
            </a:r>
            <a:r>
              <a:rPr lang="en-GB" sz="8000" dirty="0" err="1">
                <a:solidFill>
                  <a:schemeClr val="accent6">
                    <a:lumMod val="50000"/>
                  </a:schemeClr>
                </a:solidFill>
                <a:latin typeface="Euphemia"/>
                <a:cs typeface="Arial" panose="020B0604020202020204" pitchFamily="34" charset="0"/>
              </a:rPr>
              <a:t>centered</a:t>
            </a:r>
            <a:r>
              <a:rPr lang="en-GB" sz="8000" dirty="0">
                <a:solidFill>
                  <a:schemeClr val="accent6">
                    <a:lumMod val="50000"/>
                  </a:schemeClr>
                </a:solidFill>
                <a:latin typeface="Euphemia"/>
                <a:cs typeface="Arial" panose="020B0604020202020204" pitchFamily="34" charset="0"/>
              </a:rPr>
              <a:t> (not </a:t>
            </a:r>
            <a:r>
              <a:rPr lang="en-GB" sz="8000" dirty="0" err="1">
                <a:solidFill>
                  <a:schemeClr val="accent6">
                    <a:lumMod val="50000"/>
                  </a:schemeClr>
                </a:solidFill>
                <a:latin typeface="Euphemia"/>
                <a:cs typeface="Arial" panose="020B0604020202020204" pitchFamily="34" charset="0"/>
              </a:rPr>
              <a:t>self-centered</a:t>
            </a:r>
            <a:r>
              <a:rPr lang="en-GB" sz="8000" dirty="0">
                <a:solidFill>
                  <a:schemeClr val="accent6">
                    <a:lumMod val="50000"/>
                  </a:schemeClr>
                </a:solidFill>
                <a:latin typeface="Euphemia"/>
                <a:cs typeface="Arial" panose="020B0604020202020204" pitchFamily="34" charset="0"/>
              </a:rPr>
              <a:t>)</a:t>
            </a:r>
            <a:endParaRPr lang="en-GB" sz="8000" dirty="0">
              <a:solidFill>
                <a:schemeClr val="accent6">
                  <a:lumMod val="50000"/>
                </a:schemeClr>
              </a:solidFill>
              <a:latin typeface="Euphemia"/>
              <a:cs typeface="Arial" panose="020B0604020202020204" pitchFamily="34" charset="0"/>
            </a:endParaRPr>
          </a:p>
          <a:p>
            <a:pPr marL="0" indent="0">
              <a:lnSpc>
                <a:spcPct val="120000"/>
              </a:lnSpc>
              <a:spcBef>
                <a:spcPts val="0"/>
              </a:spcBef>
              <a:buNone/>
            </a:pPr>
            <a:r>
              <a:rPr lang="en-GB" sz="8000" dirty="0">
                <a:solidFill>
                  <a:schemeClr val="accent6">
                    <a:lumMod val="50000"/>
                  </a:schemeClr>
                </a:solidFill>
                <a:latin typeface="Euphemia"/>
                <a:cs typeface="Arial" panose="020B0604020202020204" pitchFamily="34" charset="0"/>
              </a:rPr>
              <a:t>5</a:t>
            </a:r>
            <a:r>
              <a:rPr lang="en-GB" sz="8000" dirty="0">
                <a:solidFill>
                  <a:schemeClr val="accent6">
                    <a:lumMod val="50000"/>
                  </a:schemeClr>
                </a:solidFill>
                <a:latin typeface="Euphemia"/>
                <a:cs typeface="Arial" panose="020B0604020202020204" pitchFamily="34" charset="0"/>
              </a:rPr>
              <a:t>. </a:t>
            </a:r>
            <a:r>
              <a:rPr lang="en-GB" sz="8000" dirty="0">
                <a:solidFill>
                  <a:schemeClr val="accent6">
                    <a:lumMod val="50000"/>
                  </a:schemeClr>
                </a:solidFill>
                <a:latin typeface="Euphemia"/>
                <a:cs typeface="Arial" panose="020B0604020202020204" pitchFamily="34" charset="0"/>
              </a:rPr>
              <a:t>Unusual sense of </a:t>
            </a:r>
            <a:r>
              <a:rPr lang="en-GB" sz="8000" dirty="0" smtClean="0">
                <a:solidFill>
                  <a:schemeClr val="accent6">
                    <a:lumMod val="50000"/>
                  </a:schemeClr>
                </a:solidFill>
                <a:latin typeface="Euphemia"/>
                <a:cs typeface="Arial" panose="020B0604020202020204" pitchFamily="34" charset="0"/>
              </a:rPr>
              <a:t>humour</a:t>
            </a:r>
            <a:endParaRPr lang="en-GB" sz="8000" dirty="0">
              <a:solidFill>
                <a:schemeClr val="accent6">
                  <a:lumMod val="50000"/>
                </a:schemeClr>
              </a:solidFill>
              <a:latin typeface="Euphemia"/>
              <a:cs typeface="Arial" panose="020B0604020202020204" pitchFamily="34" charset="0"/>
            </a:endParaRPr>
          </a:p>
          <a:p>
            <a:pPr marL="0" indent="0">
              <a:lnSpc>
                <a:spcPct val="120000"/>
              </a:lnSpc>
              <a:spcBef>
                <a:spcPts val="0"/>
              </a:spcBef>
              <a:buNone/>
            </a:pPr>
            <a:r>
              <a:rPr lang="en-GB" sz="8000" dirty="0">
                <a:solidFill>
                  <a:schemeClr val="accent6">
                    <a:lumMod val="50000"/>
                  </a:schemeClr>
                </a:solidFill>
                <a:latin typeface="Euphemia"/>
                <a:cs typeface="Arial" panose="020B0604020202020204" pitchFamily="34" charset="0"/>
              </a:rPr>
              <a:t>6</a:t>
            </a:r>
            <a:r>
              <a:rPr lang="en-GB" sz="8000" dirty="0">
                <a:solidFill>
                  <a:schemeClr val="accent6">
                    <a:lumMod val="50000"/>
                  </a:schemeClr>
                </a:solidFill>
                <a:latin typeface="Euphemia"/>
                <a:cs typeface="Arial" panose="020B0604020202020204" pitchFamily="34" charset="0"/>
              </a:rPr>
              <a:t>. </a:t>
            </a:r>
            <a:r>
              <a:rPr lang="en-GB" sz="8000" dirty="0">
                <a:solidFill>
                  <a:schemeClr val="accent6">
                    <a:lumMod val="50000"/>
                  </a:schemeClr>
                </a:solidFill>
                <a:latin typeface="Euphemia"/>
                <a:cs typeface="Arial" panose="020B0604020202020204" pitchFamily="34" charset="0"/>
              </a:rPr>
              <a:t>Able to look at life </a:t>
            </a:r>
            <a:r>
              <a:rPr lang="en-GB" sz="8000" dirty="0" smtClean="0">
                <a:solidFill>
                  <a:schemeClr val="accent6">
                    <a:lumMod val="50000"/>
                  </a:schemeClr>
                </a:solidFill>
                <a:latin typeface="Euphemia"/>
                <a:cs typeface="Arial" panose="020B0604020202020204" pitchFamily="34" charset="0"/>
              </a:rPr>
              <a:t>objectively</a:t>
            </a:r>
            <a:endParaRPr lang="en-GB" sz="8000" dirty="0">
              <a:solidFill>
                <a:schemeClr val="accent6">
                  <a:lumMod val="50000"/>
                </a:schemeClr>
              </a:solidFill>
              <a:latin typeface="Euphemia"/>
              <a:cs typeface="Arial" panose="020B0604020202020204" pitchFamily="34" charset="0"/>
            </a:endParaRPr>
          </a:p>
          <a:p>
            <a:pPr marL="0" indent="0">
              <a:lnSpc>
                <a:spcPct val="120000"/>
              </a:lnSpc>
              <a:spcBef>
                <a:spcPts val="0"/>
              </a:spcBef>
              <a:buNone/>
            </a:pPr>
            <a:r>
              <a:rPr lang="en-GB" sz="8000" dirty="0">
                <a:solidFill>
                  <a:schemeClr val="accent6">
                    <a:lumMod val="50000"/>
                  </a:schemeClr>
                </a:solidFill>
                <a:latin typeface="Euphemia"/>
                <a:cs typeface="Arial" panose="020B0604020202020204" pitchFamily="34" charset="0"/>
              </a:rPr>
              <a:t>7. </a:t>
            </a:r>
            <a:r>
              <a:rPr lang="en-GB" sz="8000" dirty="0">
                <a:solidFill>
                  <a:schemeClr val="accent6">
                    <a:lumMod val="50000"/>
                  </a:schemeClr>
                </a:solidFill>
                <a:latin typeface="Euphemia"/>
                <a:cs typeface="Arial" panose="020B0604020202020204" pitchFamily="34" charset="0"/>
              </a:rPr>
              <a:t>Highly </a:t>
            </a:r>
            <a:r>
              <a:rPr lang="en-GB" sz="8000" dirty="0" smtClean="0">
                <a:solidFill>
                  <a:schemeClr val="accent6">
                    <a:lumMod val="50000"/>
                  </a:schemeClr>
                </a:solidFill>
                <a:latin typeface="Euphemia"/>
                <a:cs typeface="Arial" panose="020B0604020202020204" pitchFamily="34" charset="0"/>
              </a:rPr>
              <a:t>creative</a:t>
            </a:r>
            <a:endParaRPr lang="en-GB" sz="8000" dirty="0">
              <a:solidFill>
                <a:schemeClr val="accent6">
                  <a:lumMod val="50000"/>
                </a:schemeClr>
              </a:solidFill>
              <a:latin typeface="Euphemia"/>
              <a:cs typeface="Arial" panose="020B0604020202020204" pitchFamily="34" charset="0"/>
            </a:endParaRPr>
          </a:p>
          <a:p>
            <a:pPr marL="0" indent="0">
              <a:lnSpc>
                <a:spcPct val="120000"/>
              </a:lnSpc>
              <a:spcBef>
                <a:spcPts val="0"/>
              </a:spcBef>
              <a:buNone/>
            </a:pPr>
            <a:r>
              <a:rPr lang="en-GB" sz="8000" dirty="0">
                <a:solidFill>
                  <a:schemeClr val="accent6">
                    <a:lumMod val="50000"/>
                  </a:schemeClr>
                </a:solidFill>
                <a:latin typeface="Euphemia"/>
                <a:cs typeface="Arial" panose="020B0604020202020204" pitchFamily="34" charset="0"/>
              </a:rPr>
              <a:t>8</a:t>
            </a:r>
            <a:r>
              <a:rPr lang="en-GB" sz="8000" dirty="0">
                <a:solidFill>
                  <a:schemeClr val="accent6">
                    <a:lumMod val="50000"/>
                  </a:schemeClr>
                </a:solidFill>
                <a:latin typeface="Euphemia"/>
                <a:cs typeface="Arial" panose="020B0604020202020204" pitchFamily="34" charset="0"/>
              </a:rPr>
              <a:t>. </a:t>
            </a:r>
            <a:r>
              <a:rPr lang="en-GB" sz="8000" dirty="0">
                <a:solidFill>
                  <a:schemeClr val="accent6">
                    <a:lumMod val="50000"/>
                  </a:schemeClr>
                </a:solidFill>
                <a:latin typeface="Euphemia"/>
                <a:cs typeface="Arial" panose="020B0604020202020204" pitchFamily="34" charset="0"/>
              </a:rPr>
              <a:t>Resistant to enculturation, but not purposely </a:t>
            </a:r>
            <a:r>
              <a:rPr lang="en-GB" sz="8000" dirty="0" smtClean="0">
                <a:solidFill>
                  <a:schemeClr val="accent6">
                    <a:lumMod val="50000"/>
                  </a:schemeClr>
                </a:solidFill>
                <a:latin typeface="Euphemia"/>
                <a:cs typeface="Arial" panose="020B0604020202020204" pitchFamily="34" charset="0"/>
              </a:rPr>
              <a:t>unconventional</a:t>
            </a:r>
            <a:endParaRPr lang="en-GB" sz="8000" dirty="0">
              <a:solidFill>
                <a:schemeClr val="accent6">
                  <a:lumMod val="50000"/>
                </a:schemeClr>
              </a:solidFill>
              <a:latin typeface="Euphemia"/>
              <a:cs typeface="Arial" panose="020B0604020202020204" pitchFamily="34" charset="0"/>
            </a:endParaRPr>
          </a:p>
          <a:p>
            <a:pPr marL="0" indent="0">
              <a:lnSpc>
                <a:spcPct val="120000"/>
              </a:lnSpc>
              <a:spcBef>
                <a:spcPts val="0"/>
              </a:spcBef>
              <a:buNone/>
            </a:pPr>
            <a:r>
              <a:rPr lang="en-GB" sz="8000" dirty="0">
                <a:solidFill>
                  <a:schemeClr val="accent6">
                    <a:lumMod val="50000"/>
                  </a:schemeClr>
                </a:solidFill>
                <a:latin typeface="Euphemia"/>
                <a:cs typeface="Arial" panose="020B0604020202020204" pitchFamily="34" charset="0"/>
              </a:rPr>
              <a:t>9. </a:t>
            </a:r>
            <a:r>
              <a:rPr lang="en-GB" sz="8000" dirty="0">
                <a:solidFill>
                  <a:schemeClr val="accent6">
                    <a:lumMod val="50000"/>
                  </a:schemeClr>
                </a:solidFill>
                <a:latin typeface="Euphemia"/>
                <a:cs typeface="Arial" panose="020B0604020202020204" pitchFamily="34" charset="0"/>
              </a:rPr>
              <a:t>Concerned for the welfare of </a:t>
            </a:r>
            <a:r>
              <a:rPr lang="en-GB" sz="8000" dirty="0" smtClean="0">
                <a:solidFill>
                  <a:schemeClr val="accent6">
                    <a:lumMod val="50000"/>
                  </a:schemeClr>
                </a:solidFill>
                <a:latin typeface="Euphemia"/>
                <a:cs typeface="Arial" panose="020B0604020202020204" pitchFamily="34" charset="0"/>
              </a:rPr>
              <a:t>humanity</a:t>
            </a:r>
            <a:endParaRPr lang="en-GB" sz="8000" dirty="0">
              <a:solidFill>
                <a:schemeClr val="accent6">
                  <a:lumMod val="50000"/>
                </a:schemeClr>
              </a:solidFill>
              <a:latin typeface="Euphemia"/>
              <a:cs typeface="Arial" panose="020B0604020202020204" pitchFamily="34" charset="0"/>
            </a:endParaRPr>
          </a:p>
          <a:p>
            <a:pPr marL="0" indent="0">
              <a:lnSpc>
                <a:spcPct val="120000"/>
              </a:lnSpc>
              <a:spcBef>
                <a:spcPts val="0"/>
              </a:spcBef>
              <a:buNone/>
            </a:pPr>
            <a:r>
              <a:rPr lang="en-GB" sz="8000" dirty="0">
                <a:solidFill>
                  <a:schemeClr val="accent6">
                    <a:lumMod val="50000"/>
                  </a:schemeClr>
                </a:solidFill>
                <a:latin typeface="Euphemia"/>
                <a:cs typeface="Arial" panose="020B0604020202020204" pitchFamily="34" charset="0"/>
              </a:rPr>
              <a:t>10. </a:t>
            </a:r>
            <a:r>
              <a:rPr lang="en-GB" sz="8000" dirty="0">
                <a:solidFill>
                  <a:schemeClr val="accent6">
                    <a:lumMod val="50000"/>
                  </a:schemeClr>
                </a:solidFill>
                <a:latin typeface="Euphemia"/>
                <a:cs typeface="Arial" panose="020B0604020202020204" pitchFamily="34" charset="0"/>
              </a:rPr>
              <a:t>Capable of deep appreciation of basic </a:t>
            </a:r>
            <a:r>
              <a:rPr lang="en-GB" sz="8000" dirty="0" smtClean="0">
                <a:solidFill>
                  <a:schemeClr val="accent6">
                    <a:lumMod val="50000"/>
                  </a:schemeClr>
                </a:solidFill>
                <a:latin typeface="Euphemia"/>
                <a:cs typeface="Arial" panose="020B0604020202020204" pitchFamily="34" charset="0"/>
              </a:rPr>
              <a:t>life-experience</a:t>
            </a:r>
            <a:endParaRPr lang="en-GB" sz="8000" dirty="0">
              <a:solidFill>
                <a:schemeClr val="accent6">
                  <a:lumMod val="50000"/>
                </a:schemeClr>
              </a:solidFill>
              <a:latin typeface="Euphemia"/>
              <a:cs typeface="Arial" panose="020B0604020202020204" pitchFamily="34" charset="0"/>
            </a:endParaRPr>
          </a:p>
          <a:p>
            <a:pPr marL="0" indent="0">
              <a:lnSpc>
                <a:spcPct val="120000"/>
              </a:lnSpc>
              <a:spcBef>
                <a:spcPts val="0"/>
              </a:spcBef>
              <a:buNone/>
            </a:pPr>
            <a:r>
              <a:rPr lang="en-GB" sz="8000" dirty="0">
                <a:solidFill>
                  <a:schemeClr val="accent6">
                    <a:lumMod val="50000"/>
                  </a:schemeClr>
                </a:solidFill>
                <a:latin typeface="Euphemia"/>
                <a:cs typeface="Arial" panose="020B0604020202020204" pitchFamily="34" charset="0"/>
              </a:rPr>
              <a:t>11. </a:t>
            </a:r>
            <a:r>
              <a:rPr lang="en-GB" sz="8000" dirty="0">
                <a:solidFill>
                  <a:schemeClr val="accent6">
                    <a:lumMod val="50000"/>
                  </a:schemeClr>
                </a:solidFill>
                <a:latin typeface="Euphemia"/>
                <a:cs typeface="Arial" panose="020B0604020202020204" pitchFamily="34" charset="0"/>
              </a:rPr>
              <a:t>Establish deep satisfying interpersonal relationships with a few </a:t>
            </a:r>
            <a:r>
              <a:rPr lang="en-GB" sz="8000" dirty="0" smtClean="0">
                <a:solidFill>
                  <a:schemeClr val="accent6">
                    <a:lumMod val="50000"/>
                  </a:schemeClr>
                </a:solidFill>
                <a:latin typeface="Euphemia"/>
                <a:cs typeface="Arial" panose="020B0604020202020204" pitchFamily="34" charset="0"/>
              </a:rPr>
              <a:t>people</a:t>
            </a:r>
            <a:endParaRPr lang="en-GB" sz="8000" dirty="0">
              <a:solidFill>
                <a:schemeClr val="accent6">
                  <a:lumMod val="50000"/>
                </a:schemeClr>
              </a:solidFill>
              <a:latin typeface="Euphemia"/>
              <a:cs typeface="Arial" panose="020B0604020202020204" pitchFamily="34" charset="0"/>
            </a:endParaRPr>
          </a:p>
          <a:p>
            <a:pPr marL="0" indent="0">
              <a:lnSpc>
                <a:spcPct val="120000"/>
              </a:lnSpc>
              <a:spcBef>
                <a:spcPts val="0"/>
              </a:spcBef>
              <a:buNone/>
            </a:pPr>
            <a:r>
              <a:rPr lang="en-GB" sz="8000" dirty="0">
                <a:solidFill>
                  <a:schemeClr val="accent6">
                    <a:lumMod val="50000"/>
                  </a:schemeClr>
                </a:solidFill>
                <a:latin typeface="Euphemia"/>
                <a:cs typeface="Arial" panose="020B0604020202020204" pitchFamily="34" charset="0"/>
              </a:rPr>
              <a:t>12. </a:t>
            </a:r>
            <a:r>
              <a:rPr lang="en-GB" sz="8000" dirty="0">
                <a:solidFill>
                  <a:schemeClr val="accent6">
                    <a:lumMod val="50000"/>
                  </a:schemeClr>
                </a:solidFill>
                <a:latin typeface="Euphemia"/>
                <a:cs typeface="Arial" panose="020B0604020202020204" pitchFamily="34" charset="0"/>
              </a:rPr>
              <a:t>Peak </a:t>
            </a:r>
            <a:r>
              <a:rPr lang="en-GB" sz="8000" dirty="0" smtClean="0">
                <a:solidFill>
                  <a:schemeClr val="accent6">
                    <a:lumMod val="50000"/>
                  </a:schemeClr>
                </a:solidFill>
                <a:latin typeface="Euphemia"/>
                <a:cs typeface="Arial" panose="020B0604020202020204" pitchFamily="34" charset="0"/>
              </a:rPr>
              <a:t>experiences</a:t>
            </a:r>
            <a:endParaRPr lang="en-GB" sz="8000" dirty="0">
              <a:solidFill>
                <a:schemeClr val="accent6">
                  <a:lumMod val="50000"/>
                </a:schemeClr>
              </a:solidFill>
              <a:latin typeface="Euphemia"/>
              <a:cs typeface="Arial" panose="020B0604020202020204" pitchFamily="34" charset="0"/>
            </a:endParaRPr>
          </a:p>
          <a:p>
            <a:pPr marL="0" indent="0">
              <a:lnSpc>
                <a:spcPct val="120000"/>
              </a:lnSpc>
              <a:spcBef>
                <a:spcPts val="0"/>
              </a:spcBef>
              <a:buNone/>
            </a:pPr>
            <a:r>
              <a:rPr lang="en-GB" sz="8000" dirty="0">
                <a:solidFill>
                  <a:schemeClr val="accent6">
                    <a:lumMod val="50000"/>
                  </a:schemeClr>
                </a:solidFill>
                <a:latin typeface="Euphemia"/>
                <a:cs typeface="Arial" panose="020B0604020202020204" pitchFamily="34" charset="0"/>
              </a:rPr>
              <a:t>13</a:t>
            </a:r>
            <a:r>
              <a:rPr lang="en-GB" sz="8000" dirty="0">
                <a:solidFill>
                  <a:schemeClr val="accent6">
                    <a:lumMod val="50000"/>
                  </a:schemeClr>
                </a:solidFill>
                <a:latin typeface="Euphemia"/>
                <a:cs typeface="Arial" panose="020B0604020202020204" pitchFamily="34" charset="0"/>
              </a:rPr>
              <a:t>. </a:t>
            </a:r>
            <a:r>
              <a:rPr lang="en-GB" sz="8000" dirty="0">
                <a:solidFill>
                  <a:schemeClr val="accent6">
                    <a:lumMod val="50000"/>
                  </a:schemeClr>
                </a:solidFill>
                <a:latin typeface="Euphemia"/>
                <a:cs typeface="Arial" panose="020B0604020202020204" pitchFamily="34" charset="0"/>
              </a:rPr>
              <a:t>Need for </a:t>
            </a:r>
            <a:r>
              <a:rPr lang="en-GB" sz="8000" dirty="0" smtClean="0">
                <a:solidFill>
                  <a:schemeClr val="accent6">
                    <a:lumMod val="50000"/>
                  </a:schemeClr>
                </a:solidFill>
                <a:latin typeface="Euphemia"/>
                <a:cs typeface="Arial" panose="020B0604020202020204" pitchFamily="34" charset="0"/>
              </a:rPr>
              <a:t>privacy</a:t>
            </a:r>
            <a:endParaRPr lang="en-GB" sz="8000" dirty="0">
              <a:solidFill>
                <a:schemeClr val="accent6">
                  <a:lumMod val="50000"/>
                </a:schemeClr>
              </a:solidFill>
              <a:latin typeface="Euphemia"/>
              <a:cs typeface="Arial" panose="020B0604020202020204" pitchFamily="34" charset="0"/>
            </a:endParaRPr>
          </a:p>
          <a:p>
            <a:pPr marL="0" indent="0">
              <a:lnSpc>
                <a:spcPct val="120000"/>
              </a:lnSpc>
              <a:spcBef>
                <a:spcPts val="0"/>
              </a:spcBef>
              <a:buNone/>
            </a:pPr>
            <a:r>
              <a:rPr lang="en-GB" sz="8000" dirty="0">
                <a:solidFill>
                  <a:schemeClr val="accent6">
                    <a:lumMod val="50000"/>
                  </a:schemeClr>
                </a:solidFill>
                <a:latin typeface="Euphemia"/>
                <a:cs typeface="Arial" panose="020B0604020202020204" pitchFamily="34" charset="0"/>
              </a:rPr>
              <a:t>14</a:t>
            </a:r>
            <a:r>
              <a:rPr lang="en-GB" sz="8000" dirty="0">
                <a:solidFill>
                  <a:schemeClr val="accent6">
                    <a:lumMod val="50000"/>
                  </a:schemeClr>
                </a:solidFill>
                <a:latin typeface="Euphemia"/>
                <a:cs typeface="Arial" panose="020B0604020202020204" pitchFamily="34" charset="0"/>
              </a:rPr>
              <a:t>. </a:t>
            </a:r>
            <a:r>
              <a:rPr lang="en-GB" sz="8000" dirty="0">
                <a:solidFill>
                  <a:schemeClr val="accent6">
                    <a:lumMod val="50000"/>
                  </a:schemeClr>
                </a:solidFill>
                <a:latin typeface="Euphemia"/>
                <a:cs typeface="Arial" panose="020B0604020202020204" pitchFamily="34" charset="0"/>
              </a:rPr>
              <a:t>Democratic </a:t>
            </a:r>
            <a:r>
              <a:rPr lang="en-GB" sz="8000" dirty="0" smtClean="0">
                <a:solidFill>
                  <a:schemeClr val="accent6">
                    <a:lumMod val="50000"/>
                  </a:schemeClr>
                </a:solidFill>
                <a:latin typeface="Euphemia"/>
                <a:cs typeface="Arial" panose="020B0604020202020204" pitchFamily="34" charset="0"/>
              </a:rPr>
              <a:t>attitudes</a:t>
            </a:r>
            <a:endParaRPr lang="en-GB" sz="8000" dirty="0">
              <a:solidFill>
                <a:schemeClr val="accent6">
                  <a:lumMod val="50000"/>
                </a:schemeClr>
              </a:solidFill>
              <a:latin typeface="Euphemia"/>
              <a:cs typeface="Arial" panose="020B0604020202020204" pitchFamily="34" charset="0"/>
            </a:endParaRPr>
          </a:p>
          <a:p>
            <a:pPr marL="0" indent="0">
              <a:lnSpc>
                <a:spcPct val="120000"/>
              </a:lnSpc>
              <a:spcBef>
                <a:spcPts val="0"/>
              </a:spcBef>
              <a:buNone/>
            </a:pPr>
            <a:r>
              <a:rPr lang="en-GB" sz="8000" dirty="0">
                <a:solidFill>
                  <a:schemeClr val="accent6">
                    <a:lumMod val="50000"/>
                  </a:schemeClr>
                </a:solidFill>
                <a:latin typeface="Euphemia"/>
                <a:cs typeface="Arial" panose="020B0604020202020204" pitchFamily="34" charset="0"/>
              </a:rPr>
              <a:t>15</a:t>
            </a:r>
            <a:r>
              <a:rPr lang="en-GB" sz="8000" dirty="0">
                <a:solidFill>
                  <a:schemeClr val="accent6">
                    <a:lumMod val="50000"/>
                  </a:schemeClr>
                </a:solidFill>
                <a:latin typeface="Euphemia"/>
                <a:cs typeface="Arial" panose="020B0604020202020204" pitchFamily="34" charset="0"/>
              </a:rPr>
              <a:t>. </a:t>
            </a:r>
            <a:r>
              <a:rPr lang="en-GB" sz="8000" dirty="0">
                <a:solidFill>
                  <a:schemeClr val="accent6">
                    <a:lumMod val="50000"/>
                  </a:schemeClr>
                </a:solidFill>
                <a:latin typeface="Euphemia"/>
                <a:cs typeface="Arial" panose="020B0604020202020204" pitchFamily="34" charset="0"/>
              </a:rPr>
              <a:t>Strong moral/ethical </a:t>
            </a:r>
            <a:r>
              <a:rPr lang="en-GB" sz="8000" dirty="0" smtClean="0">
                <a:solidFill>
                  <a:schemeClr val="accent6">
                    <a:lumMod val="50000"/>
                  </a:schemeClr>
                </a:solidFill>
                <a:latin typeface="Euphemia"/>
                <a:cs typeface="Arial" panose="020B0604020202020204" pitchFamily="34" charset="0"/>
              </a:rPr>
              <a:t>standards</a:t>
            </a:r>
            <a:endParaRPr lang="en-GB" sz="8000" dirty="0">
              <a:solidFill>
                <a:schemeClr val="accent6">
                  <a:lumMod val="50000"/>
                </a:schemeClr>
              </a:solidFill>
              <a:latin typeface="Euphemia"/>
              <a:cs typeface="Arial" panose="020B0604020202020204" pitchFamily="34" charset="0"/>
            </a:endParaRPr>
          </a:p>
          <a:p>
            <a:pPr marL="0" indent="0">
              <a:lnSpc>
                <a:spcPct val="120000"/>
              </a:lnSpc>
              <a:spcBef>
                <a:spcPts val="0"/>
              </a:spcBef>
              <a:buNone/>
            </a:pPr>
            <a:endParaRPr lang="en-GB" sz="6400" dirty="0">
              <a:solidFill>
                <a:schemeClr val="accent1">
                  <a:lumMod val="75000"/>
                </a:schemeClr>
              </a:solidFill>
              <a:latin typeface="+mj-lt"/>
              <a:cs typeface="Arial" panose="020B0604020202020204" pitchFamily="34" charset="0"/>
            </a:endParaRPr>
          </a:p>
        </p:txBody>
      </p:sp>
    </p:spTree>
    <p:extLst>
      <p:ext uri="{BB962C8B-B14F-4D97-AF65-F5344CB8AC3E}">
        <p14:creationId xmlns:p14="http://schemas.microsoft.com/office/powerpoint/2010/main" val="1907289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2531855" y="-99391"/>
            <a:ext cx="7125113" cy="864095"/>
          </a:xfrm>
        </p:spPr>
        <p:txBody>
          <a:bodyPr/>
          <a:lstStyle/>
          <a:p>
            <a:r>
              <a:rPr lang="en-GB" dirty="0" smtClean="0">
                <a:solidFill>
                  <a:schemeClr val="accent6">
                    <a:lumMod val="50000"/>
                  </a:schemeClr>
                </a:solidFill>
                <a:latin typeface="Euphemia"/>
              </a:rPr>
              <a:t>The Self </a:t>
            </a:r>
            <a:r>
              <a:rPr lang="en-GB" dirty="0" smtClean="0">
                <a:solidFill>
                  <a:schemeClr val="accent6">
                    <a:lumMod val="50000"/>
                  </a:schemeClr>
                </a:solidFill>
                <a:latin typeface="Euphemia"/>
              </a:rPr>
              <a:t>Actualised Person</a:t>
            </a:r>
            <a:endParaRPr lang="en-GB" dirty="0">
              <a:solidFill>
                <a:schemeClr val="accent6">
                  <a:lumMod val="50000"/>
                </a:schemeClr>
              </a:solidFill>
              <a:latin typeface="Euphemia"/>
            </a:endParaRPr>
          </a:p>
        </p:txBody>
      </p:sp>
      <p:sp>
        <p:nvSpPr>
          <p:cNvPr id="7" name="Content Placeholder 6"/>
          <p:cNvSpPr>
            <a:spLocks noGrp="1"/>
          </p:cNvSpPr>
          <p:nvPr>
            <p:ph idx="1"/>
          </p:nvPr>
        </p:nvSpPr>
        <p:spPr>
          <a:xfrm>
            <a:off x="1269876" y="1196752"/>
            <a:ext cx="10441160" cy="5661248"/>
          </a:xfrm>
        </p:spPr>
        <p:txBody>
          <a:bodyPr>
            <a:noAutofit/>
          </a:bodyPr>
          <a:lstStyle/>
          <a:p>
            <a:pPr marL="0" indent="0">
              <a:buNone/>
            </a:pPr>
            <a:r>
              <a:rPr lang="en-GB" b="1" dirty="0">
                <a:solidFill>
                  <a:schemeClr val="accent6">
                    <a:lumMod val="50000"/>
                  </a:schemeClr>
                </a:solidFill>
                <a:latin typeface="Euphemia"/>
                <a:cs typeface="Arial" panose="020B0604020202020204" pitchFamily="34" charset="0"/>
              </a:rPr>
              <a:t>Behaviour </a:t>
            </a:r>
            <a:r>
              <a:rPr lang="en-GB" b="1" dirty="0">
                <a:solidFill>
                  <a:schemeClr val="accent6">
                    <a:lumMod val="50000"/>
                  </a:schemeClr>
                </a:solidFill>
                <a:latin typeface="Euphemia"/>
                <a:cs typeface="Arial" panose="020B0604020202020204" pitchFamily="34" charset="0"/>
              </a:rPr>
              <a:t>leading to self-actualization:</a:t>
            </a:r>
          </a:p>
          <a:p>
            <a:pPr marL="0" indent="0">
              <a:buNone/>
            </a:pPr>
            <a:r>
              <a:rPr lang="en-GB" dirty="0">
                <a:solidFill>
                  <a:schemeClr val="accent6">
                    <a:lumMod val="50000"/>
                  </a:schemeClr>
                </a:solidFill>
                <a:latin typeface="Euphemia"/>
                <a:cs typeface="Arial" panose="020B0604020202020204" pitchFamily="34" charset="0"/>
              </a:rPr>
              <a:t>(a) Experiencing life like a child, with full absorption and concentration</a:t>
            </a:r>
          </a:p>
          <a:p>
            <a:pPr marL="0" indent="0">
              <a:buNone/>
            </a:pPr>
            <a:r>
              <a:rPr lang="en-GB" dirty="0">
                <a:solidFill>
                  <a:schemeClr val="accent6">
                    <a:lumMod val="50000"/>
                  </a:schemeClr>
                </a:solidFill>
                <a:latin typeface="Euphemia"/>
                <a:cs typeface="Arial" panose="020B0604020202020204" pitchFamily="34" charset="0"/>
              </a:rPr>
              <a:t>(b) Trying new things instead of sticking to safe path</a:t>
            </a:r>
          </a:p>
          <a:p>
            <a:pPr marL="0" indent="0">
              <a:buNone/>
            </a:pPr>
            <a:r>
              <a:rPr lang="en-GB" dirty="0">
                <a:solidFill>
                  <a:schemeClr val="accent6">
                    <a:lumMod val="50000"/>
                  </a:schemeClr>
                </a:solidFill>
                <a:latin typeface="Euphemia"/>
                <a:cs typeface="Arial" panose="020B0604020202020204" pitchFamily="34" charset="0"/>
              </a:rPr>
              <a:t>(c) Listening to your own feelings in evaluating experiences instead of the voice of tradition, authority or the majority</a:t>
            </a:r>
          </a:p>
          <a:p>
            <a:pPr marL="0" indent="0">
              <a:buNone/>
            </a:pPr>
            <a:r>
              <a:rPr lang="en-GB" dirty="0">
                <a:solidFill>
                  <a:schemeClr val="accent6">
                    <a:lumMod val="50000"/>
                  </a:schemeClr>
                </a:solidFill>
                <a:latin typeface="Euphemia"/>
                <a:cs typeface="Arial" panose="020B0604020202020204" pitchFamily="34" charset="0"/>
              </a:rPr>
              <a:t>(d) Avoiding pretence ('game playing') and being honest</a:t>
            </a:r>
          </a:p>
          <a:p>
            <a:pPr marL="0" indent="0">
              <a:buNone/>
            </a:pPr>
            <a:r>
              <a:rPr lang="en-GB" dirty="0">
                <a:solidFill>
                  <a:schemeClr val="accent6">
                    <a:lumMod val="50000"/>
                  </a:schemeClr>
                </a:solidFill>
                <a:latin typeface="Euphemia"/>
                <a:cs typeface="Arial" panose="020B0604020202020204" pitchFamily="34" charset="0"/>
              </a:rPr>
              <a:t>(e) Being prepared to be unpopular if your views do not coincide with those of the majority</a:t>
            </a:r>
          </a:p>
          <a:p>
            <a:pPr marL="0" indent="0">
              <a:buNone/>
            </a:pPr>
            <a:r>
              <a:rPr lang="en-GB" dirty="0">
                <a:solidFill>
                  <a:schemeClr val="accent6">
                    <a:lumMod val="50000"/>
                  </a:schemeClr>
                </a:solidFill>
                <a:latin typeface="Euphemia"/>
                <a:cs typeface="Arial" panose="020B0604020202020204" pitchFamily="34" charset="0"/>
              </a:rPr>
              <a:t>(f) Taking responsibility and working </a:t>
            </a:r>
            <a:r>
              <a:rPr lang="en-GB" dirty="0" smtClean="0">
                <a:solidFill>
                  <a:schemeClr val="accent6">
                    <a:lumMod val="50000"/>
                  </a:schemeClr>
                </a:solidFill>
                <a:latin typeface="Euphemia"/>
                <a:cs typeface="Arial" panose="020B0604020202020204" pitchFamily="34" charset="0"/>
              </a:rPr>
              <a:t>hard</a:t>
            </a:r>
            <a:endParaRPr lang="en-GB" dirty="0">
              <a:solidFill>
                <a:schemeClr val="accent6">
                  <a:lumMod val="50000"/>
                </a:schemeClr>
              </a:solidFill>
              <a:latin typeface="Euphemia"/>
              <a:cs typeface="Arial" panose="020B0604020202020204" pitchFamily="34" charset="0"/>
            </a:endParaRPr>
          </a:p>
          <a:p>
            <a:pPr marL="0" indent="0">
              <a:buNone/>
            </a:pPr>
            <a:r>
              <a:rPr lang="en-GB" dirty="0">
                <a:solidFill>
                  <a:schemeClr val="accent6">
                    <a:lumMod val="50000"/>
                  </a:schemeClr>
                </a:solidFill>
                <a:latin typeface="Euphemia"/>
                <a:cs typeface="Arial" panose="020B0604020202020204" pitchFamily="34" charset="0"/>
              </a:rPr>
              <a:t>(g) Trying to identify your defences and having the courage to give them </a:t>
            </a:r>
            <a:r>
              <a:rPr lang="en-GB" dirty="0">
                <a:solidFill>
                  <a:schemeClr val="accent6">
                    <a:lumMod val="50000"/>
                  </a:schemeClr>
                </a:solidFill>
                <a:latin typeface="Euphemia"/>
                <a:cs typeface="Arial" panose="020B0604020202020204" pitchFamily="34" charset="0"/>
              </a:rPr>
              <a:t>up </a:t>
            </a:r>
            <a:endParaRPr lang="en-GB" dirty="0">
              <a:solidFill>
                <a:schemeClr val="accent6">
                  <a:lumMod val="50000"/>
                </a:schemeClr>
              </a:solidFill>
              <a:latin typeface="Euphemia"/>
            </a:endParaRPr>
          </a:p>
        </p:txBody>
      </p:sp>
    </p:spTree>
    <p:extLst>
      <p:ext uri="{BB962C8B-B14F-4D97-AF65-F5344CB8AC3E}">
        <p14:creationId xmlns:p14="http://schemas.microsoft.com/office/powerpoint/2010/main" val="287343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Callout 3"/>
          <p:cNvSpPr/>
          <p:nvPr/>
        </p:nvSpPr>
        <p:spPr>
          <a:xfrm>
            <a:off x="2277988" y="764704"/>
            <a:ext cx="8064896" cy="4896544"/>
          </a:xfrm>
          <a:prstGeom prst="cloudCallou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accent6">
                    <a:lumMod val="50000"/>
                  </a:schemeClr>
                </a:solidFill>
                <a:latin typeface="Euphemia"/>
              </a:rPr>
              <a:t>Rogers said that the actualising tendency is the most basic motivating force within people.  Do you agree or disagree with this?</a:t>
            </a:r>
            <a:endParaRPr lang="en-GB" sz="3200" dirty="0">
              <a:solidFill>
                <a:schemeClr val="accent6">
                  <a:lumMod val="50000"/>
                </a:schemeClr>
              </a:solidFill>
              <a:latin typeface="Euphemia"/>
            </a:endParaRPr>
          </a:p>
        </p:txBody>
      </p:sp>
    </p:spTree>
    <p:extLst>
      <p:ext uri="{BB962C8B-B14F-4D97-AF65-F5344CB8AC3E}">
        <p14:creationId xmlns:p14="http://schemas.microsoft.com/office/powerpoint/2010/main" val="7474096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Callout 3"/>
          <p:cNvSpPr/>
          <p:nvPr/>
        </p:nvSpPr>
        <p:spPr>
          <a:xfrm>
            <a:off x="1989956" y="908720"/>
            <a:ext cx="8640960" cy="4608512"/>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smtClean="0"/>
              <a:t>What is meant by the term </a:t>
            </a:r>
          </a:p>
          <a:p>
            <a:pPr algn="ctr"/>
            <a:r>
              <a:rPr lang="en-GB" sz="3600" dirty="0" smtClean="0"/>
              <a:t>The </a:t>
            </a:r>
            <a:r>
              <a:rPr lang="en-GB" sz="3600" dirty="0"/>
              <a:t>Fully Functioning Person</a:t>
            </a:r>
            <a:endParaRPr lang="en-GB" sz="3600" dirty="0"/>
          </a:p>
        </p:txBody>
      </p:sp>
    </p:spTree>
    <p:extLst>
      <p:ext uri="{BB962C8B-B14F-4D97-AF65-F5344CB8AC3E}">
        <p14:creationId xmlns:p14="http://schemas.microsoft.com/office/powerpoint/2010/main" val="30824253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5940" y="332656"/>
            <a:ext cx="8454676" cy="1080120"/>
          </a:xfrm>
        </p:spPr>
        <p:txBody>
          <a:bodyPr>
            <a:noAutofit/>
          </a:bodyPr>
          <a:lstStyle/>
          <a:p>
            <a:r>
              <a:rPr lang="en-GB" sz="2400" dirty="0">
                <a:solidFill>
                  <a:schemeClr val="accent6">
                    <a:lumMod val="50000"/>
                  </a:schemeClr>
                </a:solidFill>
                <a:latin typeface="Euphemia"/>
                <a:cs typeface="Arial" panose="020B0604020202020204" pitchFamily="34" charset="0"/>
              </a:rPr>
              <a:t>The Fully Functioning Person. </a:t>
            </a:r>
            <a:r>
              <a:rPr lang="en-GB" sz="2400" dirty="0">
                <a:solidFill>
                  <a:schemeClr val="accent6">
                    <a:lumMod val="50000"/>
                  </a:schemeClr>
                </a:solidFill>
                <a:latin typeface="Euphemia"/>
                <a:cs typeface="Arial" panose="020B0604020202020204" pitchFamily="34" charset="0"/>
              </a:rPr>
              <a:t>Rogers  (1961) </a:t>
            </a:r>
            <a:r>
              <a:rPr lang="en-GB" sz="2400" dirty="0">
                <a:solidFill>
                  <a:schemeClr val="accent6">
                    <a:lumMod val="50000"/>
                  </a:schemeClr>
                </a:solidFill>
                <a:latin typeface="Euphemia"/>
                <a:cs typeface="Arial" panose="020B0604020202020204" pitchFamily="34" charset="0"/>
              </a:rPr>
              <a:t>believed that every person could achieve their goals, wishes, and desires in life</a:t>
            </a:r>
            <a:r>
              <a:rPr lang="en-GB" sz="2400" dirty="0">
                <a:solidFill>
                  <a:schemeClr val="accent6">
                    <a:lumMod val="50000"/>
                  </a:schemeClr>
                </a:solidFill>
                <a:latin typeface="Californian FB" panose="0207040306080B030204" pitchFamily="18" charset="0"/>
                <a:cs typeface="Arial" panose="020B0604020202020204" pitchFamily="34" charset="0"/>
              </a:rPr>
              <a:t>. </a:t>
            </a:r>
          </a:p>
        </p:txBody>
      </p:sp>
      <p:sp>
        <p:nvSpPr>
          <p:cNvPr id="3" name="Content Placeholder 2"/>
          <p:cNvSpPr>
            <a:spLocks noGrp="1"/>
          </p:cNvSpPr>
          <p:nvPr>
            <p:ph idx="1"/>
          </p:nvPr>
        </p:nvSpPr>
        <p:spPr>
          <a:xfrm>
            <a:off x="981844" y="1628800"/>
            <a:ext cx="10945216" cy="4752528"/>
          </a:xfrm>
        </p:spPr>
        <p:txBody>
          <a:bodyPr>
            <a:noAutofit/>
          </a:bodyPr>
          <a:lstStyle/>
          <a:p>
            <a:pPr marL="0" indent="0">
              <a:buNone/>
            </a:pPr>
            <a:r>
              <a:rPr lang="en-GB" sz="1600" dirty="0">
                <a:solidFill>
                  <a:schemeClr val="accent6">
                    <a:lumMod val="50000"/>
                  </a:schemeClr>
                </a:solidFill>
                <a:latin typeface="+mj-lt"/>
                <a:cs typeface="Arial" panose="020B0604020202020204" pitchFamily="34" charset="0"/>
              </a:rPr>
              <a:t>1</a:t>
            </a:r>
            <a:r>
              <a:rPr lang="en-GB" sz="1600" dirty="0">
                <a:solidFill>
                  <a:schemeClr val="accent6">
                    <a:lumMod val="50000"/>
                  </a:schemeClr>
                </a:solidFill>
                <a:latin typeface="+mj-lt"/>
                <a:cs typeface="Arial" panose="020B0604020202020204" pitchFamily="34" charset="0"/>
              </a:rPr>
              <a:t>. </a:t>
            </a:r>
            <a:r>
              <a:rPr lang="en-GB" sz="2000" dirty="0">
                <a:solidFill>
                  <a:schemeClr val="accent6">
                    <a:lumMod val="50000"/>
                  </a:schemeClr>
                </a:solidFill>
                <a:latin typeface="Euphemia"/>
                <a:cs typeface="Arial" panose="020B0604020202020204" pitchFamily="34" charset="0"/>
              </a:rPr>
              <a:t>Open to experience: both positive and negative emotions accepted. Negative feelings are not denied, but worked through (rather than resorting to ego defence mechanisms).</a:t>
            </a:r>
          </a:p>
          <a:p>
            <a:pPr marL="0" indent="0">
              <a:buNone/>
            </a:pPr>
            <a:r>
              <a:rPr lang="en-GB" sz="2000" dirty="0" smtClean="0">
                <a:solidFill>
                  <a:schemeClr val="accent6">
                    <a:lumMod val="50000"/>
                  </a:schemeClr>
                </a:solidFill>
                <a:latin typeface="Euphemia"/>
                <a:cs typeface="Arial" panose="020B0604020202020204" pitchFamily="34" charset="0"/>
              </a:rPr>
              <a:t>2</a:t>
            </a:r>
            <a:r>
              <a:rPr lang="en-GB" sz="2000" dirty="0">
                <a:solidFill>
                  <a:schemeClr val="accent6">
                    <a:lumMod val="50000"/>
                  </a:schemeClr>
                </a:solidFill>
                <a:latin typeface="Euphemia"/>
                <a:cs typeface="Arial" panose="020B0604020202020204" pitchFamily="34" charset="0"/>
              </a:rPr>
              <a:t>. Existential living: in touch with different experiences as they occur in life, avoiding prejudging and preconceptions. Being able to live and fully appreciate the present, not always looking back to the past or forward to the future (i.e. living for the moment). </a:t>
            </a:r>
          </a:p>
          <a:p>
            <a:pPr marL="0" indent="0">
              <a:buNone/>
            </a:pPr>
            <a:r>
              <a:rPr lang="en-GB" sz="2000" dirty="0" smtClean="0">
                <a:solidFill>
                  <a:schemeClr val="accent6">
                    <a:lumMod val="50000"/>
                  </a:schemeClr>
                </a:solidFill>
                <a:latin typeface="Euphemia"/>
                <a:cs typeface="Arial" panose="020B0604020202020204" pitchFamily="34" charset="0"/>
              </a:rPr>
              <a:t>3</a:t>
            </a:r>
            <a:r>
              <a:rPr lang="en-GB" sz="2000" dirty="0">
                <a:solidFill>
                  <a:schemeClr val="accent6">
                    <a:lumMod val="50000"/>
                  </a:schemeClr>
                </a:solidFill>
                <a:latin typeface="Euphemia"/>
                <a:cs typeface="Arial" panose="020B0604020202020204" pitchFamily="34" charset="0"/>
              </a:rPr>
              <a:t>. Trust feelings: feeling, instincts and gut-reactions are paid attention to and trusted. People’s own decisions are the right ones and we should trust ourselves to make the right choices</a:t>
            </a:r>
            <a:r>
              <a:rPr lang="en-GB" sz="2000" dirty="0" smtClean="0">
                <a:solidFill>
                  <a:schemeClr val="accent6">
                    <a:lumMod val="50000"/>
                  </a:schemeClr>
                </a:solidFill>
                <a:latin typeface="Euphemia"/>
                <a:cs typeface="Arial" panose="020B0604020202020204" pitchFamily="34" charset="0"/>
              </a:rPr>
              <a:t>.</a:t>
            </a:r>
          </a:p>
          <a:p>
            <a:pPr marL="0" indent="0">
              <a:buNone/>
            </a:pPr>
            <a:r>
              <a:rPr lang="en-GB" sz="2000" dirty="0" smtClean="0">
                <a:solidFill>
                  <a:schemeClr val="accent6">
                    <a:lumMod val="50000"/>
                  </a:schemeClr>
                </a:solidFill>
                <a:latin typeface="Euphemia"/>
                <a:cs typeface="Arial" panose="020B0604020202020204" pitchFamily="34" charset="0"/>
              </a:rPr>
              <a:t>4. Creativity: creative thinking and risk taking are features of a person’s life. A person does not play safe all the time. This involves the ability to adjust and change and seek new experiences.</a:t>
            </a:r>
          </a:p>
          <a:p>
            <a:pPr marL="0" indent="0">
              <a:buNone/>
            </a:pPr>
            <a:r>
              <a:rPr lang="en-GB" sz="2000" dirty="0" smtClean="0">
                <a:solidFill>
                  <a:schemeClr val="accent6">
                    <a:lumMod val="50000"/>
                  </a:schemeClr>
                </a:solidFill>
                <a:latin typeface="Euphemia"/>
                <a:cs typeface="Arial" panose="020B0604020202020204" pitchFamily="34" charset="0"/>
              </a:rPr>
              <a:t>5. Fulfilled life: person is happy and satisfied with life, and always looking for new challenges and experiences. </a:t>
            </a:r>
          </a:p>
          <a:p>
            <a:endParaRPr lang="en-GB" dirty="0">
              <a:solidFill>
                <a:schemeClr val="accent6">
                  <a:lumMod val="50000"/>
                </a:schemeClr>
              </a:solidFill>
              <a:latin typeface="Euphemia"/>
              <a:cs typeface="Arial" panose="020B0604020202020204" pitchFamily="34" charset="0"/>
            </a:endParaRPr>
          </a:p>
        </p:txBody>
      </p:sp>
    </p:spTree>
    <p:extLst>
      <p:ext uri="{BB962C8B-B14F-4D97-AF65-F5344CB8AC3E}">
        <p14:creationId xmlns:p14="http://schemas.microsoft.com/office/powerpoint/2010/main" val="3339163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4294967295"/>
          </p:nvPr>
        </p:nvPicPr>
        <p:blipFill>
          <a:blip r:embed="rId3" cstate="print">
            <a:extLst>
              <a:ext uri="{28A0092B-C50C-407E-A947-70E740481C1C}">
                <a14:useLocalDpi xmlns:a14="http://schemas.microsoft.com/office/drawing/2010/main" val="0"/>
              </a:ext>
            </a:extLst>
          </a:blip>
          <a:stretch>
            <a:fillRect/>
          </a:stretch>
        </p:blipFill>
        <p:spPr>
          <a:xfrm>
            <a:off x="1279826" y="1290316"/>
            <a:ext cx="9378095" cy="44851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375166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6">
                    <a:lumMod val="50000"/>
                  </a:schemeClr>
                </a:solidFill>
                <a:latin typeface="Euphemia"/>
              </a:rPr>
              <a:t>Roger’s View of Human Nature</a:t>
            </a:r>
            <a:endParaRPr lang="en-GB" dirty="0">
              <a:solidFill>
                <a:schemeClr val="accent6">
                  <a:lumMod val="50000"/>
                </a:schemeClr>
              </a:solidFill>
              <a:latin typeface="Euphemia"/>
            </a:endParaRPr>
          </a:p>
        </p:txBody>
      </p:sp>
      <p:sp>
        <p:nvSpPr>
          <p:cNvPr id="3" name="Content Placeholder 2"/>
          <p:cNvSpPr>
            <a:spLocks noGrp="1"/>
          </p:cNvSpPr>
          <p:nvPr>
            <p:ph idx="1"/>
          </p:nvPr>
        </p:nvSpPr>
        <p:spPr/>
        <p:txBody>
          <a:bodyPr>
            <a:noAutofit/>
          </a:bodyPr>
          <a:lstStyle/>
          <a:p>
            <a:pPr>
              <a:buFont typeface="Wingdings" panose="05000000000000000000" pitchFamily="2" charset="2"/>
              <a:buChar char="v"/>
            </a:pPr>
            <a:r>
              <a:rPr lang="en-GB" dirty="0">
                <a:solidFill>
                  <a:schemeClr val="accent6">
                    <a:lumMod val="50000"/>
                  </a:schemeClr>
                </a:solidFill>
                <a:latin typeface="Euphemia"/>
              </a:rPr>
              <a:t>Phenomenological in nature, subjective rather than objective</a:t>
            </a:r>
          </a:p>
          <a:p>
            <a:pPr>
              <a:buFont typeface="Wingdings" panose="05000000000000000000" pitchFamily="2" charset="2"/>
              <a:buChar char="v"/>
            </a:pPr>
            <a:r>
              <a:rPr lang="en-GB" dirty="0">
                <a:solidFill>
                  <a:schemeClr val="accent6">
                    <a:lumMod val="50000"/>
                  </a:schemeClr>
                </a:solidFill>
                <a:latin typeface="Euphemia"/>
              </a:rPr>
              <a:t>What ever an infant perceives becomes that infant’s reality, viewed as positive or negative</a:t>
            </a:r>
          </a:p>
          <a:p>
            <a:pPr>
              <a:buFont typeface="Wingdings" panose="05000000000000000000" pitchFamily="2" charset="2"/>
              <a:buChar char="v"/>
            </a:pPr>
            <a:r>
              <a:rPr lang="en-GB" dirty="0">
                <a:solidFill>
                  <a:schemeClr val="accent6">
                    <a:lumMod val="50000"/>
                  </a:schemeClr>
                </a:solidFill>
                <a:latin typeface="Euphemia"/>
              </a:rPr>
              <a:t>All infants are born with a self-actualising tendency that is satisfied by subsequent goal directed behaviour</a:t>
            </a:r>
          </a:p>
          <a:p>
            <a:pPr>
              <a:buFont typeface="Wingdings" panose="05000000000000000000" pitchFamily="2" charset="2"/>
              <a:buChar char="v"/>
            </a:pPr>
            <a:r>
              <a:rPr lang="en-GB" dirty="0">
                <a:solidFill>
                  <a:schemeClr val="accent6">
                    <a:lumMod val="50000"/>
                  </a:schemeClr>
                </a:solidFill>
                <a:latin typeface="Euphemia"/>
              </a:rPr>
              <a:t>Interaction with the environment is an organised whole and interrelated</a:t>
            </a:r>
          </a:p>
          <a:p>
            <a:pPr>
              <a:buFont typeface="Wingdings" panose="05000000000000000000" pitchFamily="2" charset="2"/>
              <a:buChar char="v"/>
            </a:pPr>
            <a:r>
              <a:rPr lang="en-GB" dirty="0">
                <a:solidFill>
                  <a:schemeClr val="accent6">
                    <a:lumMod val="50000"/>
                  </a:schemeClr>
                </a:solidFill>
                <a:latin typeface="Euphemia"/>
              </a:rPr>
              <a:t>People can become aggressive and antisocial when their basic needs are threatened or frustrated</a:t>
            </a:r>
            <a:endParaRPr lang="en-GB" dirty="0">
              <a:solidFill>
                <a:schemeClr val="accent6">
                  <a:lumMod val="50000"/>
                </a:schemeClr>
              </a:solidFill>
              <a:latin typeface="Euphemia"/>
            </a:endParaRPr>
          </a:p>
        </p:txBody>
      </p:sp>
    </p:spTree>
    <p:extLst>
      <p:ext uri="{BB962C8B-B14F-4D97-AF65-F5344CB8AC3E}">
        <p14:creationId xmlns:p14="http://schemas.microsoft.com/office/powerpoint/2010/main" val="2199290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6">
                    <a:lumMod val="50000"/>
                  </a:schemeClr>
                </a:solidFill>
                <a:latin typeface="+mn-lt"/>
              </a:rPr>
              <a:t>Theories of Human Nature</a:t>
            </a:r>
            <a:endParaRPr lang="en-GB" dirty="0">
              <a:solidFill>
                <a:schemeClr val="accent6">
                  <a:lumMod val="50000"/>
                </a:schemeClr>
              </a:solidFill>
              <a:latin typeface="+mn-lt"/>
            </a:endParaRPr>
          </a:p>
        </p:txBody>
      </p:sp>
      <p:sp>
        <p:nvSpPr>
          <p:cNvPr id="3" name="Content Placeholder 2"/>
          <p:cNvSpPr>
            <a:spLocks noGrp="1"/>
          </p:cNvSpPr>
          <p:nvPr>
            <p:ph idx="1"/>
          </p:nvPr>
        </p:nvSpPr>
        <p:spPr/>
        <p:txBody>
          <a:bodyPr>
            <a:normAutofit/>
          </a:bodyPr>
          <a:lstStyle/>
          <a:p>
            <a:pPr>
              <a:lnSpc>
                <a:spcPct val="150000"/>
              </a:lnSpc>
              <a:spcBef>
                <a:spcPts val="0"/>
              </a:spcBef>
            </a:pPr>
            <a:r>
              <a:rPr lang="en-GB" sz="2800" dirty="0">
                <a:solidFill>
                  <a:schemeClr val="accent6">
                    <a:lumMod val="50000"/>
                  </a:schemeClr>
                </a:solidFill>
                <a:latin typeface="Euphemia"/>
              </a:rPr>
              <a:t>Roger’s positive view of human nature clashed with Freudian conceptions of id-dominated people</a:t>
            </a:r>
          </a:p>
          <a:p>
            <a:pPr>
              <a:lnSpc>
                <a:spcPct val="150000"/>
              </a:lnSpc>
              <a:spcBef>
                <a:spcPts val="0"/>
              </a:spcBef>
            </a:pPr>
            <a:r>
              <a:rPr lang="en-GB" sz="2800" dirty="0">
                <a:solidFill>
                  <a:schemeClr val="accent6">
                    <a:lumMod val="50000"/>
                  </a:schemeClr>
                </a:solidFill>
                <a:latin typeface="Euphemia"/>
              </a:rPr>
              <a:t>In 1957, B.F. Skinner and Rogers famously debated the efficacy of their different approached to therapy</a:t>
            </a:r>
            <a:endParaRPr lang="en-GB" sz="2800" dirty="0">
              <a:solidFill>
                <a:schemeClr val="accent6">
                  <a:lumMod val="50000"/>
                </a:schemeClr>
              </a:solidFill>
              <a:latin typeface="Euphemia"/>
            </a:endParaRPr>
          </a:p>
        </p:txBody>
      </p:sp>
    </p:spTree>
    <p:extLst>
      <p:ext uri="{BB962C8B-B14F-4D97-AF65-F5344CB8AC3E}">
        <p14:creationId xmlns:p14="http://schemas.microsoft.com/office/powerpoint/2010/main" val="2281861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3932" y="836713"/>
            <a:ext cx="8526684" cy="1656183"/>
          </a:xfrm>
        </p:spPr>
        <p:txBody>
          <a:bodyPr>
            <a:normAutofit fontScale="90000"/>
          </a:bodyPr>
          <a:lstStyle/>
          <a:p>
            <a:r>
              <a:rPr lang="en-GB" dirty="0" smtClean="0"/>
              <a:t/>
            </a:r>
            <a:br>
              <a:rPr lang="en-GB" dirty="0" smtClean="0"/>
            </a:br>
            <a:r>
              <a:rPr lang="en-GB" dirty="0" smtClean="0">
                <a:latin typeface="+mn-lt"/>
              </a:rPr>
              <a:t>“</a:t>
            </a:r>
            <a:r>
              <a:rPr lang="en-GB" dirty="0">
                <a:solidFill>
                  <a:schemeClr val="accent6">
                    <a:lumMod val="50000"/>
                  </a:schemeClr>
                </a:solidFill>
                <a:latin typeface="+mn-lt"/>
              </a:rPr>
              <a:t>What the caterpillar calls the end of the world,</a:t>
            </a:r>
            <a:br>
              <a:rPr lang="en-GB" dirty="0">
                <a:solidFill>
                  <a:schemeClr val="accent6">
                    <a:lumMod val="50000"/>
                  </a:schemeClr>
                </a:solidFill>
                <a:latin typeface="+mn-lt"/>
              </a:rPr>
            </a:br>
            <a:r>
              <a:rPr lang="en-GB" dirty="0">
                <a:solidFill>
                  <a:schemeClr val="accent6">
                    <a:lumMod val="50000"/>
                  </a:schemeClr>
                </a:solidFill>
                <a:latin typeface="+mn-lt"/>
              </a:rPr>
              <a:t>the master calls a butterfly.”</a:t>
            </a:r>
            <a:br>
              <a:rPr lang="en-GB" dirty="0">
                <a:solidFill>
                  <a:schemeClr val="accent6">
                    <a:lumMod val="50000"/>
                  </a:schemeClr>
                </a:solidFill>
                <a:latin typeface="+mn-lt"/>
              </a:rPr>
            </a:br>
            <a:r>
              <a:rPr lang="en-GB" dirty="0">
                <a:solidFill>
                  <a:schemeClr val="accent6">
                    <a:lumMod val="50000"/>
                  </a:schemeClr>
                </a:solidFill>
                <a:latin typeface="+mn-lt"/>
              </a:rPr>
              <a:t>~Richard Bach</a:t>
            </a:r>
            <a:br>
              <a:rPr lang="en-GB" dirty="0">
                <a:solidFill>
                  <a:schemeClr val="accent6">
                    <a:lumMod val="50000"/>
                  </a:schemeClr>
                </a:solidFill>
                <a:latin typeface="+mn-lt"/>
              </a:rPr>
            </a:br>
            <a:endParaRPr lang="en-GB" dirty="0">
              <a:solidFill>
                <a:schemeClr val="accent6">
                  <a:lumMod val="50000"/>
                </a:schemeClr>
              </a:solidFill>
              <a:latin typeface="+mn-lt"/>
            </a:endParaRPr>
          </a:p>
        </p:txBody>
      </p:sp>
      <p:pic>
        <p:nvPicPr>
          <p:cNvPr id="5" name="Content Placeholder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627443" y="2564904"/>
            <a:ext cx="5040559" cy="3511590"/>
          </a:xfrm>
        </p:spPr>
      </p:pic>
    </p:spTree>
    <p:extLst>
      <p:ext uri="{BB962C8B-B14F-4D97-AF65-F5344CB8AC3E}">
        <p14:creationId xmlns:p14="http://schemas.microsoft.com/office/powerpoint/2010/main" val="26900133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Callout 3"/>
          <p:cNvSpPr/>
          <p:nvPr/>
        </p:nvSpPr>
        <p:spPr>
          <a:xfrm>
            <a:off x="2277988" y="764704"/>
            <a:ext cx="8064896" cy="4896544"/>
          </a:xfrm>
          <a:prstGeom prst="cloudCallou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accent6">
                    <a:lumMod val="50000"/>
                  </a:schemeClr>
                </a:solidFill>
              </a:rPr>
              <a:t>What are the effective conditions for growth?</a:t>
            </a:r>
            <a:endParaRPr lang="en-GB" sz="3200" dirty="0">
              <a:solidFill>
                <a:schemeClr val="accent6">
                  <a:lumMod val="50000"/>
                </a:schemeClr>
              </a:solidFill>
            </a:endParaRPr>
          </a:p>
        </p:txBody>
      </p:sp>
    </p:spTree>
    <p:extLst>
      <p:ext uri="{BB962C8B-B14F-4D97-AF65-F5344CB8AC3E}">
        <p14:creationId xmlns:p14="http://schemas.microsoft.com/office/powerpoint/2010/main" val="922347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3813" y="381000"/>
            <a:ext cx="9601200" cy="527720"/>
          </a:xfrm>
        </p:spPr>
        <p:txBody>
          <a:bodyPr>
            <a:normAutofit fontScale="90000"/>
          </a:bodyPr>
          <a:lstStyle/>
          <a:p>
            <a:r>
              <a:rPr lang="en-GB" dirty="0" smtClean="0">
                <a:solidFill>
                  <a:schemeClr val="accent6">
                    <a:lumMod val="50000"/>
                  </a:schemeClr>
                </a:solidFill>
                <a:latin typeface="+mn-lt"/>
              </a:rPr>
              <a:t>Core Conditions - </a:t>
            </a:r>
            <a:r>
              <a:rPr lang="en-GB" dirty="0">
                <a:solidFill>
                  <a:schemeClr val="accent6">
                    <a:lumMod val="50000"/>
                  </a:schemeClr>
                </a:solidFill>
                <a:latin typeface="+mn-lt"/>
              </a:rPr>
              <a:t>Carl </a:t>
            </a:r>
            <a:r>
              <a:rPr lang="en-GB" dirty="0" smtClean="0">
                <a:solidFill>
                  <a:schemeClr val="accent6">
                    <a:lumMod val="50000"/>
                  </a:schemeClr>
                </a:solidFill>
                <a:latin typeface="+mn-lt"/>
              </a:rPr>
              <a:t>Rogers </a:t>
            </a:r>
            <a:r>
              <a:rPr lang="en-GB" dirty="0">
                <a:solidFill>
                  <a:schemeClr val="accent6">
                    <a:lumMod val="50000"/>
                  </a:schemeClr>
                </a:solidFill>
                <a:latin typeface="+mn-lt"/>
              </a:rPr>
              <a:t>1957</a:t>
            </a:r>
          </a:p>
        </p:txBody>
      </p:sp>
      <p:sp>
        <p:nvSpPr>
          <p:cNvPr id="3" name="Content Placeholder 2"/>
          <p:cNvSpPr>
            <a:spLocks noGrp="1"/>
          </p:cNvSpPr>
          <p:nvPr>
            <p:ph idx="1"/>
          </p:nvPr>
        </p:nvSpPr>
        <p:spPr>
          <a:xfrm>
            <a:off x="2531855" y="1412777"/>
            <a:ext cx="7125112" cy="5112568"/>
          </a:xfrm>
        </p:spPr>
        <p:txBody>
          <a:bodyPr>
            <a:normAutofit fontScale="92500" lnSpcReduction="20000"/>
          </a:bodyPr>
          <a:lstStyle/>
          <a:p>
            <a:pPr>
              <a:buFont typeface="Wingdings" panose="05000000000000000000" pitchFamily="2" charset="2"/>
              <a:buChar char="v"/>
            </a:pPr>
            <a:r>
              <a:rPr lang="en-GB" dirty="0">
                <a:solidFill>
                  <a:schemeClr val="accent6">
                    <a:lumMod val="50000"/>
                  </a:schemeClr>
                </a:solidFill>
              </a:rPr>
              <a:t>That two persons are in contact.</a:t>
            </a:r>
          </a:p>
          <a:p>
            <a:pPr>
              <a:buFont typeface="Wingdings" panose="05000000000000000000" pitchFamily="2" charset="2"/>
              <a:buChar char="v"/>
            </a:pPr>
            <a:r>
              <a:rPr lang="en-GB" dirty="0">
                <a:solidFill>
                  <a:schemeClr val="accent6">
                    <a:lumMod val="50000"/>
                  </a:schemeClr>
                </a:solidFill>
              </a:rPr>
              <a:t>(2) That the first person . . . the client, is in a state of incongruence, being</a:t>
            </a:r>
          </a:p>
          <a:p>
            <a:pPr>
              <a:buFont typeface="Wingdings" panose="05000000000000000000" pitchFamily="2" charset="2"/>
              <a:buChar char="v"/>
            </a:pPr>
            <a:r>
              <a:rPr lang="en-GB" dirty="0">
                <a:solidFill>
                  <a:schemeClr val="accent6">
                    <a:lumMod val="50000"/>
                  </a:schemeClr>
                </a:solidFill>
              </a:rPr>
              <a:t>vulnerable, or anxious.</a:t>
            </a:r>
          </a:p>
          <a:p>
            <a:pPr>
              <a:buFont typeface="Wingdings" panose="05000000000000000000" pitchFamily="2" charset="2"/>
              <a:buChar char="v"/>
            </a:pPr>
            <a:r>
              <a:rPr lang="en-GB" dirty="0">
                <a:solidFill>
                  <a:schemeClr val="accent6">
                    <a:lumMod val="50000"/>
                  </a:schemeClr>
                </a:solidFill>
              </a:rPr>
              <a:t>(3) That the second person . . . the therapist, is congruent in the relationship.</a:t>
            </a:r>
          </a:p>
          <a:p>
            <a:pPr>
              <a:buFont typeface="Wingdings" panose="05000000000000000000" pitchFamily="2" charset="2"/>
              <a:buChar char="v"/>
            </a:pPr>
            <a:r>
              <a:rPr lang="en-GB" dirty="0">
                <a:solidFill>
                  <a:schemeClr val="accent6">
                    <a:lumMod val="50000"/>
                  </a:schemeClr>
                </a:solidFill>
              </a:rPr>
              <a:t>(4) That the therapist is experiencing unconditional positive regard toward the</a:t>
            </a:r>
          </a:p>
          <a:p>
            <a:pPr>
              <a:buFont typeface="Wingdings" panose="05000000000000000000" pitchFamily="2" charset="2"/>
              <a:buChar char="v"/>
            </a:pPr>
            <a:r>
              <a:rPr lang="en-GB" dirty="0">
                <a:solidFill>
                  <a:schemeClr val="accent6">
                    <a:lumMod val="50000"/>
                  </a:schemeClr>
                </a:solidFill>
              </a:rPr>
              <a:t>client.</a:t>
            </a:r>
          </a:p>
          <a:p>
            <a:pPr>
              <a:buFont typeface="Wingdings" panose="05000000000000000000" pitchFamily="2" charset="2"/>
              <a:buChar char="v"/>
            </a:pPr>
            <a:r>
              <a:rPr lang="en-GB" dirty="0">
                <a:solidFill>
                  <a:schemeClr val="accent6">
                    <a:lumMod val="50000"/>
                  </a:schemeClr>
                </a:solidFill>
              </a:rPr>
              <a:t>(5) That the therapist is experiencing an empathic understanding of the client’s</a:t>
            </a:r>
          </a:p>
          <a:p>
            <a:pPr>
              <a:buFont typeface="Wingdings" panose="05000000000000000000" pitchFamily="2" charset="2"/>
              <a:buChar char="v"/>
            </a:pPr>
            <a:r>
              <a:rPr lang="en-GB" dirty="0">
                <a:solidFill>
                  <a:schemeClr val="accent6">
                    <a:lumMod val="50000"/>
                  </a:schemeClr>
                </a:solidFill>
              </a:rPr>
              <a:t>internal frame of reference.</a:t>
            </a:r>
          </a:p>
          <a:p>
            <a:pPr>
              <a:buFont typeface="Wingdings" panose="05000000000000000000" pitchFamily="2" charset="2"/>
              <a:buChar char="v"/>
            </a:pPr>
            <a:r>
              <a:rPr lang="en-GB" dirty="0">
                <a:solidFill>
                  <a:schemeClr val="accent6">
                    <a:lumMod val="50000"/>
                  </a:schemeClr>
                </a:solidFill>
              </a:rPr>
              <a:t>(6) That the client perceives, at least to a minimal degree, conditions 4 and 5.</a:t>
            </a:r>
          </a:p>
        </p:txBody>
      </p:sp>
    </p:spTree>
    <p:extLst>
      <p:ext uri="{BB962C8B-B14F-4D97-AF65-F5344CB8AC3E}">
        <p14:creationId xmlns:p14="http://schemas.microsoft.com/office/powerpoint/2010/main" val="1015897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Callout 3"/>
          <p:cNvSpPr/>
          <p:nvPr/>
        </p:nvSpPr>
        <p:spPr>
          <a:xfrm>
            <a:off x="2133972" y="1268760"/>
            <a:ext cx="8640960" cy="4608512"/>
          </a:xfrm>
          <a:prstGeom prst="cloudCallou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solidFill>
                  <a:schemeClr val="accent1">
                    <a:lumMod val="50000"/>
                  </a:schemeClr>
                </a:solidFill>
              </a:rPr>
              <a:t>What do we mean by working Holistically with a person?</a:t>
            </a:r>
            <a:endParaRPr lang="en-GB" sz="2400" dirty="0">
              <a:solidFill>
                <a:schemeClr val="accent1">
                  <a:lumMod val="50000"/>
                </a:schemeClr>
              </a:solidFill>
            </a:endParaRPr>
          </a:p>
        </p:txBody>
      </p:sp>
    </p:spTree>
    <p:extLst>
      <p:ext uri="{BB962C8B-B14F-4D97-AF65-F5344CB8AC3E}">
        <p14:creationId xmlns:p14="http://schemas.microsoft.com/office/powerpoint/2010/main" val="41914253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6">
                    <a:lumMod val="50000"/>
                  </a:schemeClr>
                </a:solidFill>
                <a:latin typeface="Euphemia"/>
              </a:rPr>
              <a:t>Roger’s 1951</a:t>
            </a:r>
            <a:endParaRPr lang="en-GB" dirty="0">
              <a:solidFill>
                <a:schemeClr val="accent6">
                  <a:lumMod val="50000"/>
                </a:schemeClr>
              </a:solidFill>
              <a:latin typeface="Euphemia"/>
            </a:endParaRPr>
          </a:p>
        </p:txBody>
      </p:sp>
      <p:sp>
        <p:nvSpPr>
          <p:cNvPr id="5" name="Content Placeholder 4"/>
          <p:cNvSpPr>
            <a:spLocks noGrp="1"/>
          </p:cNvSpPr>
          <p:nvPr>
            <p:ph idx="1"/>
          </p:nvPr>
        </p:nvSpPr>
        <p:spPr/>
        <p:txBody>
          <a:bodyPr>
            <a:noAutofit/>
          </a:bodyPr>
          <a:lstStyle/>
          <a:p>
            <a:pPr>
              <a:buFont typeface="Wingdings" panose="05000000000000000000" pitchFamily="2" charset="2"/>
              <a:buChar char="v"/>
            </a:pPr>
            <a:r>
              <a:rPr lang="en-GB" sz="3200" dirty="0">
                <a:solidFill>
                  <a:schemeClr val="accent6">
                    <a:lumMod val="50000"/>
                  </a:schemeClr>
                </a:solidFill>
                <a:latin typeface="Californian FB" panose="0207040306080B030204" pitchFamily="18" charset="0"/>
              </a:rPr>
              <a:t>‘</a:t>
            </a:r>
            <a:r>
              <a:rPr lang="en-GB" sz="3200" dirty="0">
                <a:solidFill>
                  <a:schemeClr val="accent6">
                    <a:lumMod val="50000"/>
                  </a:schemeClr>
                </a:solidFill>
                <a:latin typeface="Euphemia"/>
              </a:rPr>
              <a:t>Each person exists and reacts in a continuing changing world of experience of which he or she is the centre’</a:t>
            </a:r>
          </a:p>
          <a:p>
            <a:pPr>
              <a:buFont typeface="Wingdings" panose="05000000000000000000" pitchFamily="2" charset="2"/>
              <a:buChar char="v"/>
            </a:pPr>
            <a:r>
              <a:rPr lang="en-GB" sz="3200" dirty="0">
                <a:solidFill>
                  <a:schemeClr val="accent6">
                    <a:lumMod val="50000"/>
                  </a:schemeClr>
                </a:solidFill>
                <a:latin typeface="Euphemia"/>
              </a:rPr>
              <a:t>‘As we react within our phenomenal field, we do so as an organised </a:t>
            </a:r>
            <a:r>
              <a:rPr lang="en-GB" sz="3200" dirty="0" smtClean="0">
                <a:solidFill>
                  <a:schemeClr val="accent6">
                    <a:lumMod val="50000"/>
                  </a:schemeClr>
                </a:solidFill>
                <a:latin typeface="Euphemia"/>
              </a:rPr>
              <a:t>whole’</a:t>
            </a:r>
            <a:endParaRPr lang="en-GB" sz="3200" dirty="0">
              <a:solidFill>
                <a:schemeClr val="accent6">
                  <a:lumMod val="50000"/>
                </a:schemeClr>
              </a:solidFill>
              <a:latin typeface="Euphemia"/>
            </a:endParaRPr>
          </a:p>
          <a:p>
            <a:pPr>
              <a:buFont typeface="Wingdings" panose="05000000000000000000" pitchFamily="2" charset="2"/>
              <a:buChar char="v"/>
            </a:pPr>
            <a:r>
              <a:rPr lang="en-GB" sz="3200" dirty="0">
                <a:solidFill>
                  <a:schemeClr val="accent6">
                    <a:lumMod val="50000"/>
                  </a:schemeClr>
                </a:solidFill>
                <a:latin typeface="Euphemia"/>
              </a:rPr>
              <a:t>‘Alteration in any part changes the </a:t>
            </a:r>
            <a:r>
              <a:rPr lang="en-GB" sz="3200" dirty="0" smtClean="0">
                <a:solidFill>
                  <a:schemeClr val="accent6">
                    <a:lumMod val="50000"/>
                  </a:schemeClr>
                </a:solidFill>
                <a:latin typeface="Euphemia"/>
              </a:rPr>
              <a:t>whole’</a:t>
            </a:r>
            <a:endParaRPr lang="en-GB" sz="3200" dirty="0">
              <a:solidFill>
                <a:schemeClr val="accent6">
                  <a:lumMod val="50000"/>
                </a:schemeClr>
              </a:solidFill>
              <a:latin typeface="Californian FB" panose="0207040306080B030204" pitchFamily="18" charset="0"/>
            </a:endParaRPr>
          </a:p>
        </p:txBody>
      </p:sp>
    </p:spTree>
    <p:extLst>
      <p:ext uri="{BB962C8B-B14F-4D97-AF65-F5344CB8AC3E}">
        <p14:creationId xmlns:p14="http://schemas.microsoft.com/office/powerpoint/2010/main" val="13800849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Euphemia"/>
              </a:rPr>
              <a:t>Therapeutic Relationship</a:t>
            </a:r>
            <a:endParaRPr lang="en-GB" dirty="0">
              <a:latin typeface="Euphemia"/>
            </a:endParaRPr>
          </a:p>
        </p:txBody>
      </p:sp>
      <p:sp>
        <p:nvSpPr>
          <p:cNvPr id="3" name="Content Placeholder 2"/>
          <p:cNvSpPr>
            <a:spLocks noGrp="1"/>
          </p:cNvSpPr>
          <p:nvPr>
            <p:ph idx="1"/>
          </p:nvPr>
        </p:nvSpPr>
        <p:spPr/>
        <p:txBody>
          <a:bodyPr>
            <a:normAutofit/>
          </a:bodyPr>
          <a:lstStyle/>
          <a:p>
            <a:r>
              <a:rPr lang="en-GB" sz="2399" dirty="0"/>
              <a:t>Psychoanalytic Approaches view the therapeutic relationship as primarily a product of transference</a:t>
            </a:r>
          </a:p>
          <a:p>
            <a:r>
              <a:rPr lang="en-GB" sz="2399" dirty="0"/>
              <a:t>Existential-Humanistic approaches focus on ‘the real’ in the relationship and concentrates on ‘the self’ of client, rather than symptoms</a:t>
            </a:r>
          </a:p>
          <a:p>
            <a:r>
              <a:rPr lang="en-GB" sz="2399" dirty="0"/>
              <a:t>Humanists emphasise the quality and conditions of the therapeutic relationship (Roger’s, 1961)</a:t>
            </a:r>
          </a:p>
        </p:txBody>
      </p:sp>
    </p:spTree>
    <p:extLst>
      <p:ext uri="{BB962C8B-B14F-4D97-AF65-F5344CB8AC3E}">
        <p14:creationId xmlns:p14="http://schemas.microsoft.com/office/powerpoint/2010/main" val="40143913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1855" y="-243408"/>
            <a:ext cx="7123080" cy="1843607"/>
          </a:xfrm>
        </p:spPr>
        <p:txBody>
          <a:bodyPr/>
          <a:lstStyle/>
          <a:p>
            <a:r>
              <a:rPr lang="en-GB" dirty="0" smtClean="0">
                <a:solidFill>
                  <a:schemeClr val="accent6">
                    <a:lumMod val="50000"/>
                  </a:schemeClr>
                </a:solidFill>
                <a:latin typeface="Euphemia"/>
              </a:rPr>
              <a:t>Person Centred Therapy</a:t>
            </a:r>
            <a:endParaRPr lang="en-GB" dirty="0">
              <a:solidFill>
                <a:schemeClr val="accent6">
                  <a:lumMod val="50000"/>
                </a:schemeClr>
              </a:solidFill>
              <a:latin typeface="Euphemia"/>
            </a:endParaRPr>
          </a:p>
        </p:txBody>
      </p:sp>
      <p:sp>
        <p:nvSpPr>
          <p:cNvPr id="4" name="Content Placeholder 3"/>
          <p:cNvSpPr>
            <a:spLocks noGrp="1"/>
          </p:cNvSpPr>
          <p:nvPr>
            <p:ph sz="half" idx="1"/>
          </p:nvPr>
        </p:nvSpPr>
        <p:spPr/>
        <p:txBody>
          <a:bodyPr>
            <a:noAutofit/>
          </a:bodyPr>
          <a:lstStyle/>
          <a:p>
            <a:r>
              <a:rPr lang="en-GB" sz="2800" dirty="0">
                <a:solidFill>
                  <a:schemeClr val="accent6">
                    <a:lumMod val="50000"/>
                  </a:schemeClr>
                </a:solidFill>
                <a:latin typeface="Californian FB" panose="0207040306080B030204" pitchFamily="18" charset="0"/>
              </a:rPr>
              <a:t>‘</a:t>
            </a:r>
            <a:r>
              <a:rPr lang="en-GB" sz="2800" dirty="0">
                <a:solidFill>
                  <a:schemeClr val="accent6">
                    <a:lumMod val="50000"/>
                  </a:schemeClr>
                </a:solidFill>
              </a:rPr>
              <a:t>How can I treat, cure, or change this person?  Rogers later changed this question to ‘ How can I provide a relationship which this person may use for his own personal growth’?</a:t>
            </a:r>
          </a:p>
          <a:p>
            <a:r>
              <a:rPr lang="en-GB" sz="2800" dirty="0">
                <a:solidFill>
                  <a:schemeClr val="accent6">
                    <a:lumMod val="50000"/>
                  </a:schemeClr>
                </a:solidFill>
              </a:rPr>
              <a:t>What does Rogers mean by this?</a:t>
            </a:r>
            <a:endParaRPr lang="en-GB" sz="2800" dirty="0">
              <a:solidFill>
                <a:schemeClr val="accent6">
                  <a:lumMod val="50000"/>
                </a:schemeClr>
              </a:solidFill>
            </a:endParaRPr>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010401" y="2578100"/>
            <a:ext cx="1819275" cy="2514600"/>
          </a:xfrm>
        </p:spPr>
      </p:pic>
    </p:spTree>
    <p:extLst>
      <p:ext uri="{BB962C8B-B14F-4D97-AF65-F5344CB8AC3E}">
        <p14:creationId xmlns:p14="http://schemas.microsoft.com/office/powerpoint/2010/main" val="14905398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loud Callout 4"/>
          <p:cNvSpPr/>
          <p:nvPr/>
        </p:nvSpPr>
        <p:spPr>
          <a:xfrm>
            <a:off x="1773932" y="836712"/>
            <a:ext cx="8094488" cy="4886611"/>
          </a:xfrm>
          <a:prstGeom prst="cloudCallou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599" dirty="0">
                <a:solidFill>
                  <a:schemeClr val="accent1">
                    <a:lumMod val="75000"/>
                  </a:schemeClr>
                </a:solidFill>
              </a:rPr>
              <a:t>Consider the qualities of the Therapist</a:t>
            </a:r>
          </a:p>
        </p:txBody>
      </p:sp>
    </p:spTree>
    <p:extLst>
      <p:ext uri="{BB962C8B-B14F-4D97-AF65-F5344CB8AC3E}">
        <p14:creationId xmlns:p14="http://schemas.microsoft.com/office/powerpoint/2010/main" val="7935812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3813" y="381000"/>
            <a:ext cx="9601200" cy="527720"/>
          </a:xfrm>
        </p:spPr>
        <p:txBody>
          <a:bodyPr>
            <a:normAutofit fontScale="90000"/>
          </a:bodyPr>
          <a:lstStyle/>
          <a:p>
            <a:r>
              <a:rPr lang="en-GB" dirty="0" smtClean="0"/>
              <a:t>Qualities of Therapist</a:t>
            </a:r>
            <a:endParaRPr lang="en-GB" dirty="0"/>
          </a:p>
        </p:txBody>
      </p:sp>
      <p:sp>
        <p:nvSpPr>
          <p:cNvPr id="3" name="Content Placeholder 2"/>
          <p:cNvSpPr>
            <a:spLocks noGrp="1"/>
          </p:cNvSpPr>
          <p:nvPr>
            <p:ph idx="1"/>
          </p:nvPr>
        </p:nvSpPr>
        <p:spPr>
          <a:xfrm>
            <a:off x="2588537" y="1380447"/>
            <a:ext cx="8913078" cy="5476660"/>
          </a:xfrm>
        </p:spPr>
        <p:txBody>
          <a:bodyPr>
            <a:normAutofit/>
          </a:bodyPr>
          <a:lstStyle/>
          <a:p>
            <a:r>
              <a:rPr lang="en-GB" sz="2799" dirty="0" smtClean="0"/>
              <a:t>Compassion</a:t>
            </a:r>
            <a:endParaRPr lang="en-GB" sz="2799" dirty="0"/>
          </a:p>
          <a:p>
            <a:r>
              <a:rPr lang="en-GB" sz="2799" dirty="0"/>
              <a:t>Allowing</a:t>
            </a:r>
          </a:p>
          <a:p>
            <a:r>
              <a:rPr lang="en-GB" sz="2799" dirty="0"/>
              <a:t>Openness</a:t>
            </a:r>
          </a:p>
          <a:p>
            <a:r>
              <a:rPr lang="en-GB" sz="2799" dirty="0"/>
              <a:t>Acceptance</a:t>
            </a:r>
          </a:p>
          <a:p>
            <a:r>
              <a:rPr lang="en-GB" sz="2799" dirty="0"/>
              <a:t>Patience</a:t>
            </a:r>
          </a:p>
          <a:p>
            <a:r>
              <a:rPr lang="en-GB" sz="2799" dirty="0"/>
              <a:t>Gentleness</a:t>
            </a:r>
          </a:p>
          <a:p>
            <a:r>
              <a:rPr lang="en-GB" sz="2799" dirty="0"/>
              <a:t>Inquisitive/ Curious</a:t>
            </a:r>
          </a:p>
          <a:p>
            <a:r>
              <a:rPr lang="en-GB" sz="2799" dirty="0"/>
              <a:t>Looking into the eyes, seeing the face of the other</a:t>
            </a:r>
          </a:p>
          <a:p>
            <a:r>
              <a:rPr lang="en-GB" sz="2799" dirty="0"/>
              <a:t>Attuned therapeutic responsiveness</a:t>
            </a:r>
          </a:p>
          <a:p>
            <a:endParaRPr lang="en-GB" dirty="0" smtClean="0"/>
          </a:p>
          <a:p>
            <a:endParaRPr lang="en-GB" dirty="0"/>
          </a:p>
        </p:txBody>
      </p:sp>
    </p:spTree>
    <p:extLst>
      <p:ext uri="{BB962C8B-B14F-4D97-AF65-F5344CB8AC3E}">
        <p14:creationId xmlns:p14="http://schemas.microsoft.com/office/powerpoint/2010/main" val="3178273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Qualities of the Therapist</a:t>
            </a:r>
            <a:endParaRPr lang="en-GB" dirty="0"/>
          </a:p>
        </p:txBody>
      </p:sp>
      <p:sp>
        <p:nvSpPr>
          <p:cNvPr id="3" name="Content Placeholder 2"/>
          <p:cNvSpPr>
            <a:spLocks noGrp="1"/>
          </p:cNvSpPr>
          <p:nvPr>
            <p:ph idx="1"/>
          </p:nvPr>
        </p:nvSpPr>
        <p:spPr>
          <a:xfrm>
            <a:off x="2588537" y="1762732"/>
            <a:ext cx="8913078" cy="4147844"/>
          </a:xfrm>
        </p:spPr>
        <p:txBody>
          <a:bodyPr>
            <a:noAutofit/>
          </a:bodyPr>
          <a:lstStyle/>
          <a:p>
            <a:r>
              <a:rPr lang="en-GB" sz="2799" dirty="0"/>
              <a:t>The therapists presence helps client to feel seen, heard, attended to and received.</a:t>
            </a:r>
          </a:p>
          <a:p>
            <a:r>
              <a:rPr lang="en-GB" sz="2799" dirty="0"/>
              <a:t>It breaks the sense of isolation</a:t>
            </a:r>
          </a:p>
          <a:p>
            <a:r>
              <a:rPr lang="en-GB" sz="2799" dirty="0"/>
              <a:t>Client will begin to listen to themselves</a:t>
            </a:r>
          </a:p>
          <a:p>
            <a:r>
              <a:rPr lang="en-GB" sz="2799" dirty="0"/>
              <a:t>Buber maintained that in the ‘I-Thou’ relationship, healing takes place in the meeting between two people</a:t>
            </a:r>
          </a:p>
          <a:p>
            <a:r>
              <a:rPr lang="en-GB" sz="2799" dirty="0"/>
              <a:t>To be therapeutically genuine, the  therapist needs to be present with and aware of their own experience</a:t>
            </a:r>
          </a:p>
          <a:p>
            <a:pPr marL="0" indent="0">
              <a:buNone/>
            </a:pPr>
            <a:endParaRPr lang="en-GB" sz="2799" dirty="0"/>
          </a:p>
        </p:txBody>
      </p:sp>
    </p:spTree>
    <p:extLst>
      <p:ext uri="{BB962C8B-B14F-4D97-AF65-F5344CB8AC3E}">
        <p14:creationId xmlns:p14="http://schemas.microsoft.com/office/powerpoint/2010/main" val="762384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Relational Presence</a:t>
            </a:r>
            <a:endParaRPr lang="en-GB" dirty="0"/>
          </a:p>
        </p:txBody>
      </p:sp>
      <p:sp>
        <p:nvSpPr>
          <p:cNvPr id="3" name="Content Placeholder 2"/>
          <p:cNvSpPr>
            <a:spLocks noGrp="1"/>
          </p:cNvSpPr>
          <p:nvPr>
            <p:ph idx="1"/>
          </p:nvPr>
        </p:nvSpPr>
        <p:spPr>
          <a:xfrm>
            <a:off x="2588537" y="1635303"/>
            <a:ext cx="8913078" cy="5097145"/>
          </a:xfrm>
        </p:spPr>
        <p:txBody>
          <a:bodyPr>
            <a:normAutofit/>
          </a:bodyPr>
          <a:lstStyle/>
          <a:p>
            <a:r>
              <a:rPr lang="en-GB" sz="2799" dirty="0">
                <a:solidFill>
                  <a:schemeClr val="bg2">
                    <a:lumMod val="25000"/>
                  </a:schemeClr>
                </a:solidFill>
              </a:rPr>
              <a:t>If the therapist is in a state of non-presence, distracted, rigid, judgemental, controlling or defensive, the client is likely to respond in a defensive, protected, or closed way and might feel judged or not fully heard</a:t>
            </a:r>
          </a:p>
          <a:p>
            <a:r>
              <a:rPr lang="en-GB" sz="2799" dirty="0">
                <a:solidFill>
                  <a:schemeClr val="bg2">
                    <a:lumMod val="25000"/>
                  </a:schemeClr>
                </a:solidFill>
              </a:rPr>
              <a:t>Carl Jung (1959) ‘collective unconscious’, the notion that human beings are part of something larger.</a:t>
            </a:r>
          </a:p>
          <a:p>
            <a:r>
              <a:rPr lang="en-GB" sz="2799" dirty="0">
                <a:solidFill>
                  <a:schemeClr val="bg2">
                    <a:lumMod val="25000"/>
                  </a:schemeClr>
                </a:solidFill>
              </a:rPr>
              <a:t>‘Intersubjective Consciousness (Stern, 2004)</a:t>
            </a:r>
          </a:p>
          <a:p>
            <a:r>
              <a:rPr lang="en-GB" sz="2799" dirty="0">
                <a:solidFill>
                  <a:schemeClr val="bg2">
                    <a:lumMod val="25000"/>
                  </a:schemeClr>
                </a:solidFill>
              </a:rPr>
              <a:t>Presence is a precondition for empathy to occur</a:t>
            </a:r>
          </a:p>
        </p:txBody>
      </p:sp>
    </p:spTree>
    <p:extLst>
      <p:ext uri="{BB962C8B-B14F-4D97-AF65-F5344CB8AC3E}">
        <p14:creationId xmlns:p14="http://schemas.microsoft.com/office/powerpoint/2010/main" val="4424246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Callout 3"/>
          <p:cNvSpPr/>
          <p:nvPr/>
        </p:nvSpPr>
        <p:spPr>
          <a:xfrm>
            <a:off x="1917948" y="980728"/>
            <a:ext cx="8033544" cy="4460001"/>
          </a:xfrm>
          <a:prstGeom prst="cloudCallou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799" dirty="0">
                <a:solidFill>
                  <a:schemeClr val="accent1">
                    <a:lumMod val="75000"/>
                  </a:schemeClr>
                </a:solidFill>
              </a:rPr>
              <a:t>Consider the appropriateness of ‘self disclosure’ within the relationship</a:t>
            </a:r>
          </a:p>
          <a:p>
            <a:pPr algn="ctr"/>
            <a:endParaRPr lang="en-GB" sz="2799" dirty="0">
              <a:solidFill>
                <a:schemeClr val="accent1">
                  <a:lumMod val="75000"/>
                </a:schemeClr>
              </a:solidFill>
            </a:endParaRPr>
          </a:p>
          <a:p>
            <a:pPr algn="ctr"/>
            <a:r>
              <a:rPr lang="en-GB" sz="2799" dirty="0">
                <a:solidFill>
                  <a:schemeClr val="accent1">
                    <a:lumMod val="75000"/>
                  </a:schemeClr>
                </a:solidFill>
              </a:rPr>
              <a:t>‘To Weep, or not to weep’?</a:t>
            </a:r>
          </a:p>
        </p:txBody>
      </p:sp>
    </p:spTree>
    <p:extLst>
      <p:ext uri="{BB962C8B-B14F-4D97-AF65-F5344CB8AC3E}">
        <p14:creationId xmlns:p14="http://schemas.microsoft.com/office/powerpoint/2010/main" val="36669539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3813" y="381000"/>
            <a:ext cx="9601200" cy="671736"/>
          </a:xfrm>
        </p:spPr>
        <p:txBody>
          <a:bodyPr/>
          <a:lstStyle/>
          <a:p>
            <a:r>
              <a:rPr lang="en-GB" dirty="0" smtClean="0"/>
              <a:t>Theory to Practice</a:t>
            </a:r>
            <a:endParaRPr lang="en-GB" dirty="0"/>
          </a:p>
        </p:txBody>
      </p:sp>
      <p:sp>
        <p:nvSpPr>
          <p:cNvPr id="3" name="Content Placeholder 2"/>
          <p:cNvSpPr>
            <a:spLocks noGrp="1"/>
          </p:cNvSpPr>
          <p:nvPr>
            <p:ph idx="1"/>
          </p:nvPr>
        </p:nvSpPr>
        <p:spPr>
          <a:xfrm>
            <a:off x="1570294" y="1276296"/>
            <a:ext cx="10225343" cy="5367015"/>
          </a:xfrm>
        </p:spPr>
        <p:txBody>
          <a:bodyPr>
            <a:normAutofit fontScale="92500" lnSpcReduction="10000"/>
          </a:bodyPr>
          <a:lstStyle/>
          <a:p>
            <a:pPr marL="0" indent="0">
              <a:buNone/>
            </a:pPr>
            <a:r>
              <a:rPr lang="en-GB" sz="2399" b="1" dirty="0" smtClean="0"/>
              <a:t>Practice:</a:t>
            </a:r>
            <a:endParaRPr lang="en-GB" sz="2399" b="1" dirty="0"/>
          </a:p>
          <a:p>
            <a:r>
              <a:rPr lang="en-GB" sz="2399" dirty="0"/>
              <a:t>Clear a space</a:t>
            </a:r>
          </a:p>
          <a:p>
            <a:r>
              <a:rPr lang="en-GB" sz="2399" b="1" dirty="0"/>
              <a:t>Phenomenological noticing:</a:t>
            </a:r>
          </a:p>
          <a:p>
            <a:r>
              <a:rPr lang="en-GB" sz="2399" dirty="0"/>
              <a:t> Notice what is happening within the space, notice the energy within the room</a:t>
            </a:r>
          </a:p>
          <a:p>
            <a:r>
              <a:rPr lang="en-GB" sz="2399" dirty="0"/>
              <a:t>What are you noticing within yourself? are you preoccupied with thoughts, issues unrelated to the present moment? </a:t>
            </a:r>
          </a:p>
          <a:p>
            <a:r>
              <a:rPr lang="en-GB" sz="2399" dirty="0"/>
              <a:t>Are you preoccupied with your technique or skills? Or How others are perceiving you?</a:t>
            </a:r>
          </a:p>
          <a:p>
            <a:r>
              <a:rPr lang="en-GB" sz="2399" dirty="0"/>
              <a:t>What are your intentions? </a:t>
            </a:r>
          </a:p>
          <a:p>
            <a:r>
              <a:rPr lang="en-GB" sz="2399" dirty="0"/>
              <a:t>Notice the clients body language</a:t>
            </a:r>
          </a:p>
          <a:p>
            <a:r>
              <a:rPr lang="en-GB" sz="2399" dirty="0"/>
              <a:t>Notice any judgments or assumptions that you might be making</a:t>
            </a:r>
          </a:p>
          <a:p>
            <a:r>
              <a:rPr lang="en-GB" sz="2399" dirty="0"/>
              <a:t>Bracketing; Notice self-identification, preconceptions</a:t>
            </a:r>
          </a:p>
          <a:p>
            <a:endParaRPr lang="en-GB" sz="2399" dirty="0"/>
          </a:p>
        </p:txBody>
      </p:sp>
    </p:spTree>
    <p:extLst>
      <p:ext uri="{BB962C8B-B14F-4D97-AF65-F5344CB8AC3E}">
        <p14:creationId xmlns:p14="http://schemas.microsoft.com/office/powerpoint/2010/main" val="1531640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a:t>
            </a:r>
            <a:endParaRPr lang="en-GB" dirty="0"/>
          </a:p>
        </p:txBody>
      </p:sp>
      <p:sp>
        <p:nvSpPr>
          <p:cNvPr id="3" name="Content Placeholder 2"/>
          <p:cNvSpPr>
            <a:spLocks noGrp="1"/>
          </p:cNvSpPr>
          <p:nvPr>
            <p:ph idx="1"/>
          </p:nvPr>
        </p:nvSpPr>
        <p:spPr/>
        <p:txBody>
          <a:bodyPr>
            <a:normAutofit fontScale="92500" lnSpcReduction="20000"/>
          </a:bodyPr>
          <a:lstStyle/>
          <a:p>
            <a:r>
              <a:rPr lang="en-GB" sz="2399" dirty="0"/>
              <a:t>Cooper, M., O’Hara, M., </a:t>
            </a:r>
            <a:r>
              <a:rPr lang="en-GB" sz="2399" dirty="0" err="1"/>
              <a:t>Schmid</a:t>
            </a:r>
            <a:r>
              <a:rPr lang="en-GB" sz="2399" dirty="0"/>
              <a:t>, P. and Wyatt, G. (2013) The Handbook of Person-Centred Psychotherapy and Counselling. </a:t>
            </a:r>
            <a:r>
              <a:rPr lang="en-GB" sz="2399" dirty="0" err="1"/>
              <a:t>Houndsmills</a:t>
            </a:r>
            <a:r>
              <a:rPr lang="en-GB" sz="2399" dirty="0"/>
              <a:t>: Palgrave MacMillan. </a:t>
            </a:r>
            <a:endParaRPr lang="en-GB" sz="2399" dirty="0" smtClean="0"/>
          </a:p>
          <a:p>
            <a:r>
              <a:rPr lang="en-GB" sz="2399" dirty="0"/>
              <a:t>Geller, S.M. and L.S. Greenberg (2012) Therapeutic Presence: A Mindful Approach to Effective Therapy. Washington DC: American Psychological Association. </a:t>
            </a:r>
            <a:r>
              <a:rPr lang="en-GB" sz="2399" dirty="0" smtClean="0"/>
              <a:t>Chapter</a:t>
            </a:r>
            <a:endParaRPr lang="en-GB" sz="2399" dirty="0"/>
          </a:p>
          <a:p>
            <a:r>
              <a:rPr lang="en-GB" sz="2399" dirty="0"/>
              <a:t>Hartley, D. (2010)Understanding Human Need. Bristol: Polity Press.</a:t>
            </a:r>
          </a:p>
          <a:p>
            <a:r>
              <a:rPr lang="en-GB" sz="2399" dirty="0"/>
              <a:t> Jones-Smith, E. (2016) Theories of Counselling and Psychotherapy: An Integrative Approach.  London: Sage</a:t>
            </a:r>
          </a:p>
          <a:p>
            <a:r>
              <a:rPr lang="en-GB" sz="2399" dirty="0"/>
              <a:t>Rogers, C. (1961) On Becoming a Person. London: Constable &amp; Robinson Ltd</a:t>
            </a:r>
          </a:p>
          <a:p>
            <a:r>
              <a:rPr lang="en-GB" sz="2399" dirty="0"/>
              <a:t>Van </a:t>
            </a:r>
            <a:r>
              <a:rPr lang="en-GB" sz="2399" dirty="0" err="1"/>
              <a:t>Deurzen</a:t>
            </a:r>
            <a:r>
              <a:rPr lang="en-GB" sz="2399" dirty="0"/>
              <a:t>, E. (2005) Existential Perspectives on Human Issues.  London: Palgrave Macmillan</a:t>
            </a:r>
          </a:p>
          <a:p>
            <a:endParaRPr lang="en-GB" sz="2399" dirty="0" smtClean="0"/>
          </a:p>
        </p:txBody>
      </p:sp>
    </p:spTree>
    <p:extLst>
      <p:ext uri="{BB962C8B-B14F-4D97-AF65-F5344CB8AC3E}">
        <p14:creationId xmlns:p14="http://schemas.microsoft.com/office/powerpoint/2010/main" val="3371522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90178-6E89-4675-B9D6-6B90416C9AA5}"/>
              </a:ext>
            </a:extLst>
          </p:cNvPr>
          <p:cNvSpPr>
            <a:spLocks noGrp="1"/>
          </p:cNvSpPr>
          <p:nvPr>
            <p:ph type="title"/>
          </p:nvPr>
        </p:nvSpPr>
        <p:spPr/>
        <p:txBody>
          <a:bodyPr/>
          <a:lstStyle/>
          <a:p>
            <a:pPr>
              <a:defRPr/>
            </a:pPr>
            <a:r>
              <a:rPr lang="en-GB" dirty="0"/>
              <a:t>Reading for next week</a:t>
            </a:r>
            <a:r>
              <a:rPr lang="en-GB" dirty="0" smtClean="0"/>
              <a:t>: </a:t>
            </a:r>
            <a:endParaRPr lang="en-GB" dirty="0"/>
          </a:p>
        </p:txBody>
      </p:sp>
      <p:sp>
        <p:nvSpPr>
          <p:cNvPr id="50179" name="Content Placeholder 2"/>
          <p:cNvSpPr>
            <a:spLocks noGrp="1"/>
          </p:cNvSpPr>
          <p:nvPr>
            <p:ph idx="1"/>
          </p:nvPr>
        </p:nvSpPr>
        <p:spPr/>
        <p:txBody>
          <a:bodyPr/>
          <a:lstStyle/>
          <a:p>
            <a:r>
              <a:rPr lang="en-GB" dirty="0" err="1"/>
              <a:t>Markin</a:t>
            </a:r>
            <a:r>
              <a:rPr lang="en-GB" dirty="0"/>
              <a:t>, R. D. (2014) ‘Toward a common identity for relationally oriented clinicians: A place to hang one’s hat’, </a:t>
            </a:r>
            <a:r>
              <a:rPr lang="en-GB" i="1" dirty="0"/>
              <a:t>Psychotherapy</a:t>
            </a:r>
            <a:r>
              <a:rPr lang="en-GB" dirty="0"/>
              <a:t>. (Therapeutic Relationship), 51(3), pp. 327–333. </a:t>
            </a:r>
            <a:r>
              <a:rPr lang="en-GB" dirty="0" err="1"/>
              <a:t>doi</a:t>
            </a:r>
            <a:r>
              <a:rPr lang="en-GB" dirty="0"/>
              <a:t>: 10.1037/a0037093</a:t>
            </a:r>
          </a:p>
          <a:p>
            <a:pPr marL="0" indent="0">
              <a:buNone/>
            </a:pPr>
            <a:endParaRPr lang="en-GB" dirty="0"/>
          </a:p>
          <a:p>
            <a:pPr marL="0" indent="0">
              <a:buNone/>
            </a:pPr>
            <a:r>
              <a:rPr lang="en-GB" dirty="0"/>
              <a:t>https://myusabuse.com/care-and-treatment/mental-health/working-process-dimension-relational-therapies</a:t>
            </a:r>
          </a:p>
          <a:p>
            <a:pPr marL="0" indent="0">
              <a:buNone/>
            </a:pPr>
            <a:endParaRPr lang="en-GB" dirty="0"/>
          </a:p>
        </p:txBody>
      </p:sp>
      <p:pic>
        <p:nvPicPr>
          <p:cNvPr id="50180"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790950" y="4868863"/>
            <a:ext cx="4081462" cy="1109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83226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Any Questions?</a:t>
            </a:r>
            <a:endParaRPr lang="en-GB" dirty="0"/>
          </a:p>
        </p:txBody>
      </p:sp>
      <p:pic>
        <p:nvPicPr>
          <p:cNvPr id="4" name="Content Placeholder 3"/>
          <p:cNvPicPr>
            <a:picLocks noGrp="1" noChangeAspect="1"/>
          </p:cNvPicPr>
          <p:nvPr>
            <p:ph idx="1"/>
          </p:nvPr>
        </p:nvPicPr>
        <p:blipFill>
          <a:blip r:embed="rId2"/>
          <a:stretch>
            <a:fillRect/>
          </a:stretch>
        </p:blipFill>
        <p:spPr>
          <a:xfrm>
            <a:off x="3985013" y="1808679"/>
            <a:ext cx="4218798" cy="3499407"/>
          </a:xfrm>
          <a:prstGeom prst="rect">
            <a:avLst/>
          </a:prstGeom>
        </p:spPr>
      </p:pic>
    </p:spTree>
    <p:extLst>
      <p:ext uri="{BB962C8B-B14F-4D97-AF65-F5344CB8AC3E}">
        <p14:creationId xmlns:p14="http://schemas.microsoft.com/office/powerpoint/2010/main" val="2647968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Serenity 16x9">
  <a:themeElements>
    <a:clrScheme name="Serenity_16x9">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accent1">
            <a:shade val="50000"/>
          </a:schemeClr>
        </a:lnRef>
        <a:fillRef idx="1">
          <a:schemeClr val="accent1"/>
        </a:fillRef>
        <a:effectRef idx="0">
          <a:schemeClr val="accent1"/>
        </a:effectRef>
        <a:fontRef idx="minor">
          <a:schemeClr val="lt1"/>
        </a:fontRef>
      </a:style>
    </a:spDef>
    <a:lnDef>
      <a:spPr>
        <a:ln w="12700"/>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a:defPPr>
      </a:lstStyle>
    </a:txDef>
  </a:objectDefaults>
  <a:extraClrSchemeLst/>
  <a:extLst>
    <a:ext uri="{05A4C25C-085E-4340-85A3-A5531E510DB2}">
      <thm15:themeFamily xmlns:thm15="http://schemas.microsoft.com/office/thememl/2012/main" name="TF02801109.potx" id="{B47C65E8-9F73-4C4F-A3C2-84725F71438E}" vid="{CFC30A9F-F7E5-41F4-B6B7-D2E5B79E3BFB}"/>
    </a:ext>
  </a:extLst>
</a:theme>
</file>

<file path=ppt/theme/theme2.xml><?xml version="1.0" encoding="utf-8"?>
<a:theme xmlns:a="http://schemas.openxmlformats.org/drawingml/2006/main" name="Office Theme">
  <a:themeElements>
    <a:clrScheme name="Serenity">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Serenity">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DirectSourceMarket xmlns="4873beb7-5857-4685-be1f-d57550cc96cc" xsi:nil="true"/>
    <ApprovalStatus xmlns="4873beb7-5857-4685-be1f-d57550cc96cc">InProgress</ApprovalStatus>
    <MarketSpecific xmlns="4873beb7-5857-4685-be1f-d57550cc96cc">false</MarketSpecific>
    <LocComments xmlns="4873beb7-5857-4685-be1f-d57550cc96cc" xsi:nil="true"/>
    <ThumbnailAssetId xmlns="4873beb7-5857-4685-be1f-d57550cc96cc" xsi:nil="true"/>
    <PrimaryImageGen xmlns="4873beb7-5857-4685-be1f-d57550cc96cc">false</PrimaryImageGen>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1360506</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 xsi:nil="true"/>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2011-12-12T13:37:00+00:00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UACurrentWords xmlns="4873beb7-5857-4685-be1f-d57550cc96cc" xsi:nil="true"/>
    <ArtSampleDocs xmlns="4873beb7-5857-4685-be1f-d57550cc96cc" xsi:nil="true"/>
    <UALocRecommendation xmlns="4873beb7-5857-4685-be1f-d57550cc96cc">Localize</UALocRecommendation>
    <Manager xmlns="4873beb7-5857-4685-be1f-d57550cc96cc" xsi:nil="true"/>
    <ShowIn xmlns="4873beb7-5857-4685-be1f-d57550cc96cc">Show everywhere</ShowIn>
    <UANotes xmlns="4873beb7-5857-4685-be1f-d57550cc96cc" xsi:nil="true"/>
    <TemplateStatus xmlns="4873beb7-5857-4685-be1f-d57550cc96cc">Complete</TemplateStatus>
    <InternalTagsTaxHTField0 xmlns="4873beb7-5857-4685-be1f-d57550cc96cc">
      <Terms xmlns="http://schemas.microsoft.com/office/infopath/2007/PartnerControls"/>
    </InternalTagsTaxHTField0>
    <CSXHash xmlns="4873beb7-5857-4685-be1f-d57550cc96cc" xsi:nil="true"/>
    <Downloads xmlns="4873beb7-5857-4685-be1f-d57550cc96cc">0</Downloads>
    <VoteCount xmlns="4873beb7-5857-4685-be1f-d57550cc96cc" xsi:nil="true"/>
    <OOCacheId xmlns="4873beb7-5857-4685-be1f-d57550cc96cc" xsi:nil="true"/>
    <IsDeleted xmlns="4873beb7-5857-4685-be1f-d57550cc96cc">false</IsDeleted>
    <AssetExpire xmlns="4873beb7-5857-4685-be1f-d57550cc96cc">2035-01-01T08:00:00+00:00</AssetExpire>
    <DSATActionTaken xmlns="4873beb7-5857-4685-be1f-d57550cc96cc" xsi:nil="true"/>
    <CSXSubmissionMarket xmlns="4873beb7-5857-4685-be1f-d57550cc96cc" xsi:nil="true"/>
    <TPExecutable xmlns="4873beb7-5857-4685-be1f-d57550cc96cc" xsi:nil="true"/>
    <SubmitterId xmlns="4873beb7-5857-4685-be1f-d57550cc96cc" xsi:nil="true"/>
    <EditorialTags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TP102801108</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706526</LocLastLocAttemptVersionLookup>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TaxCatchAll xmlns="4873beb7-5857-4685-be1f-d57550cc96cc"/>
    <Markets xmlns="4873beb7-5857-4685-be1f-d57550cc96cc"/>
    <UAProjectedTotalWords xmlns="4873beb7-5857-4685-be1f-d57550cc96cc" xsi:nil="true"/>
    <IntlLangReview xmlns="4873beb7-5857-4685-be1f-d57550cc96cc">false</IntlLangReview>
    <OutputCachingOn xmlns="4873beb7-5857-4685-be1f-d57550cc96cc">false</OutputCachingOn>
    <AverageRating xmlns="4873beb7-5857-4685-be1f-d57550cc96cc" xsi:nil="true"/>
    <APAuthor xmlns="4873beb7-5857-4685-be1f-d57550cc96cc">
      <UserInfo>
        <DisplayName>REDMOND\v-soujap</DisplayName>
        <AccountId>1954</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OriginalRelease xmlns="4873beb7-5857-4685-be1f-d57550cc96cc">14</OriginalRelease>
    <TPLaunchHelpLinkType xmlns="4873beb7-5857-4685-be1f-d57550cc96cc">Template</TPLaunchHelpLinkType>
    <LocalizationTagsTaxHTField0 xmlns="4873beb7-5857-4685-be1f-d57550cc96cc">
      <Terms xmlns="http://schemas.microsoft.com/office/infopath/2007/PartnerControls"/>
    </LocalizationTagsTaxHTField0>
    <LocMarketGroupTiers2 xmlns="4873beb7-5857-4685-be1f-d57550cc96cc" xsi:nil="true"/>
  </documentManagement>
</p:properties>
</file>

<file path=customXml/itemProps1.xml><?xml version="1.0" encoding="utf-8"?>
<ds:datastoreItem xmlns:ds="http://schemas.openxmlformats.org/officeDocument/2006/customXml" ds:itemID="{4683C129-7B42-490A-AD74-E9303BC76D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11E33DF-2340-4F4E-B874-B73FEFEBFC8D}">
  <ds:schemaRefs>
    <ds:schemaRef ds:uri="http://schemas.microsoft.com/sharepoint/v3/contenttype/forms"/>
  </ds:schemaRefs>
</ds:datastoreItem>
</file>

<file path=customXml/itemProps3.xml><?xml version="1.0" encoding="utf-8"?>
<ds:datastoreItem xmlns:ds="http://schemas.openxmlformats.org/officeDocument/2006/customXml" ds:itemID="{0F249165-F638-412C-8E0A-DFB7045CA2E0}">
  <ds:schemaRefs>
    <ds:schemaRef ds:uri="4873beb7-5857-4685-be1f-d57550cc96cc"/>
    <ds:schemaRef ds:uri="http://schemas.openxmlformats.org/package/2006/metadata/core-properties"/>
    <ds:schemaRef ds:uri="http://purl.org/dc/elements/1.1/"/>
    <ds:schemaRef ds:uri="http://purl.org/dc/terms/"/>
    <ds:schemaRef ds:uri="http://schemas.microsoft.com/office/infopath/2007/PartnerControls"/>
    <ds:schemaRef ds:uri="http://schemas.microsoft.com/office/2006/metadata/properties"/>
    <ds:schemaRef ds:uri="http://schemas.microsoft.com/office/2006/documentManagement/typ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Serenity nature presentation (widescreen)</Template>
  <TotalTime>733</TotalTime>
  <Words>1304</Words>
  <Application>Microsoft Office PowerPoint</Application>
  <PresentationFormat>Custom</PresentationFormat>
  <Paragraphs>122</Paragraphs>
  <Slides>26</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Californian FB</vt:lpstr>
      <vt:lpstr>Euphemia</vt:lpstr>
      <vt:lpstr>Wingdings</vt:lpstr>
      <vt:lpstr>Serenity 16x9</vt:lpstr>
      <vt:lpstr>The Therapeutic Process ECHC5002</vt:lpstr>
      <vt:lpstr>The Actualizing Tendency</vt:lpstr>
      <vt:lpstr>By studying 18 people he considered to be self-actualized (including Abraham Lincoln and Albert Einstein) Maslow (1970) identified 15 characteristics of a self-actualized person.</vt:lpstr>
      <vt:lpstr>The Self Actualised Person</vt:lpstr>
      <vt:lpstr>PowerPoint Presentation</vt:lpstr>
      <vt:lpstr>PowerPoint Presentation</vt:lpstr>
      <vt:lpstr>The Fully Functioning Person. Rogers  (1961) believed that every person could achieve their goals, wishes, and desires in life. </vt:lpstr>
      <vt:lpstr>PowerPoint Presentation</vt:lpstr>
      <vt:lpstr>Roger’s View of Human Nature</vt:lpstr>
      <vt:lpstr>Theories of Human Nature</vt:lpstr>
      <vt:lpstr> “What the caterpillar calls the end of the world, the master calls a butterfly.” ~Richard Bach </vt:lpstr>
      <vt:lpstr>PowerPoint Presentation</vt:lpstr>
      <vt:lpstr>Core Conditions - Carl Rogers 1957</vt:lpstr>
      <vt:lpstr>PowerPoint Presentation</vt:lpstr>
      <vt:lpstr>Roger’s 1951</vt:lpstr>
      <vt:lpstr>Therapeutic Relationship</vt:lpstr>
      <vt:lpstr>Person Centred Therapy</vt:lpstr>
      <vt:lpstr>PowerPoint Presentation</vt:lpstr>
      <vt:lpstr>Qualities of Therapist</vt:lpstr>
      <vt:lpstr>Qualities of the Therapist</vt:lpstr>
      <vt:lpstr>Relational Presence</vt:lpstr>
      <vt:lpstr>PowerPoint Presentation</vt:lpstr>
      <vt:lpstr>Theory to Practice</vt:lpstr>
      <vt:lpstr>Reading:</vt:lpstr>
      <vt:lpstr>Reading for next week: </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Practicum 3 ECHC6004</dc:title>
  <dc:creator>Andrea Williams</dc:creator>
  <cp:lastModifiedBy>Andrea Williams</cp:lastModifiedBy>
  <cp:revision>32</cp:revision>
  <dcterms:created xsi:type="dcterms:W3CDTF">2019-09-24T14:44:13Z</dcterms:created>
  <dcterms:modified xsi:type="dcterms:W3CDTF">2019-10-13T20:45:58Z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