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9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9DAF77-8546-4AC7-9D8B-3C9073E8A06D}" type="doc">
      <dgm:prSet loTypeId="urn:microsoft.com/office/officeart/2005/8/layout/chart3" loCatId="cycle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917B3DD6-C4F5-4867-83B1-2102ABC7E591}">
      <dgm:prSet/>
      <dgm:spPr/>
      <dgm:t>
        <a:bodyPr/>
        <a:lstStyle/>
        <a:p>
          <a:r>
            <a:rPr lang="en-US" dirty="0"/>
            <a:t>Different colors clearly highlighting low-stock and high-stock patterns.</a:t>
          </a:r>
        </a:p>
      </dgm:t>
    </dgm:pt>
    <dgm:pt modelId="{0F3BDDFB-2E79-4FA3-9E93-C95C152A90E2}" type="parTrans" cxnId="{35DEEC29-5211-4798-9112-166F88CA67FF}">
      <dgm:prSet/>
      <dgm:spPr/>
      <dgm:t>
        <a:bodyPr/>
        <a:lstStyle/>
        <a:p>
          <a:endParaRPr lang="en-US"/>
        </a:p>
      </dgm:t>
    </dgm:pt>
    <dgm:pt modelId="{A70D18B6-3393-4F09-9609-7BABFA7A4DB9}" type="sibTrans" cxnId="{35DEEC29-5211-4798-9112-166F88CA67FF}">
      <dgm:prSet/>
      <dgm:spPr/>
      <dgm:t>
        <a:bodyPr/>
        <a:lstStyle/>
        <a:p>
          <a:endParaRPr lang="en-US"/>
        </a:p>
      </dgm:t>
    </dgm:pt>
    <dgm:pt modelId="{C042F959-16D4-44E2-975A-B2D8C30A4A8E}">
      <dgm:prSet/>
      <dgm:spPr/>
      <dgm:t>
        <a:bodyPr/>
        <a:lstStyle/>
        <a:p>
          <a:r>
            <a:rPr lang="en-US" dirty="0"/>
            <a:t>This chart helped me identify stock patterns using Excel’s conditional formatting .</a:t>
          </a:r>
        </a:p>
      </dgm:t>
    </dgm:pt>
    <dgm:pt modelId="{6BC1140D-5F89-4D77-8C05-D509B017C4C8}" type="parTrans" cxnId="{726D2806-60EC-42ED-90E2-2716DA1BC986}">
      <dgm:prSet/>
      <dgm:spPr/>
      <dgm:t>
        <a:bodyPr/>
        <a:lstStyle/>
        <a:p>
          <a:endParaRPr lang="en-US"/>
        </a:p>
      </dgm:t>
    </dgm:pt>
    <dgm:pt modelId="{06D15D84-2FF0-4C89-9DA6-81D004F722DA}" type="sibTrans" cxnId="{726D2806-60EC-42ED-90E2-2716DA1BC986}">
      <dgm:prSet/>
      <dgm:spPr/>
      <dgm:t>
        <a:bodyPr/>
        <a:lstStyle/>
        <a:p>
          <a:endParaRPr lang="en-US"/>
        </a:p>
      </dgm:t>
    </dgm:pt>
    <dgm:pt modelId="{7B49A760-E1F8-4633-BAB4-800A4C64898C}" type="pres">
      <dgm:prSet presAssocID="{349DAF77-8546-4AC7-9D8B-3C9073E8A06D}" presName="compositeShape" presStyleCnt="0">
        <dgm:presLayoutVars>
          <dgm:chMax val="7"/>
          <dgm:dir/>
          <dgm:resizeHandles val="exact"/>
        </dgm:presLayoutVars>
      </dgm:prSet>
      <dgm:spPr/>
    </dgm:pt>
    <dgm:pt modelId="{D4608321-1191-407E-8ABA-748CC14504A4}" type="pres">
      <dgm:prSet presAssocID="{349DAF77-8546-4AC7-9D8B-3C9073E8A06D}" presName="wedge1" presStyleLbl="node1" presStyleIdx="0" presStyleCnt="2"/>
      <dgm:spPr/>
    </dgm:pt>
    <dgm:pt modelId="{A2CFBABF-0F90-4709-88CC-F370227878AA}" type="pres">
      <dgm:prSet presAssocID="{349DAF77-8546-4AC7-9D8B-3C9073E8A06D}" presName="wedge1Tx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C069B340-7947-47B8-81CB-2E2BEFC827DD}" type="pres">
      <dgm:prSet presAssocID="{349DAF77-8546-4AC7-9D8B-3C9073E8A06D}" presName="wedge2" presStyleLbl="node1" presStyleIdx="1" presStyleCnt="2"/>
      <dgm:spPr/>
    </dgm:pt>
    <dgm:pt modelId="{36AB0CE9-20FF-4F1C-A02E-C05BC0A96A15}" type="pres">
      <dgm:prSet presAssocID="{349DAF77-8546-4AC7-9D8B-3C9073E8A06D}" presName="wedge2Tx" presStyleLbl="node1" presStyleIdx="1" presStyleCnt="2">
        <dgm:presLayoutVars>
          <dgm:chMax val="0"/>
          <dgm:chPref val="0"/>
          <dgm:bulletEnabled val="1"/>
        </dgm:presLayoutVars>
      </dgm:prSet>
      <dgm:spPr/>
    </dgm:pt>
  </dgm:ptLst>
  <dgm:cxnLst>
    <dgm:cxn modelId="{B92D7C00-6AE6-4119-AF11-F01A070CBD8A}" type="presOf" srcId="{349DAF77-8546-4AC7-9D8B-3C9073E8A06D}" destId="{7B49A760-E1F8-4633-BAB4-800A4C64898C}" srcOrd="0" destOrd="0" presId="urn:microsoft.com/office/officeart/2005/8/layout/chart3"/>
    <dgm:cxn modelId="{726D2806-60EC-42ED-90E2-2716DA1BC986}" srcId="{349DAF77-8546-4AC7-9D8B-3C9073E8A06D}" destId="{C042F959-16D4-44E2-975A-B2D8C30A4A8E}" srcOrd="1" destOrd="0" parTransId="{6BC1140D-5F89-4D77-8C05-D509B017C4C8}" sibTransId="{06D15D84-2FF0-4C89-9DA6-81D004F722DA}"/>
    <dgm:cxn modelId="{35DEEC29-5211-4798-9112-166F88CA67FF}" srcId="{349DAF77-8546-4AC7-9D8B-3C9073E8A06D}" destId="{917B3DD6-C4F5-4867-83B1-2102ABC7E591}" srcOrd="0" destOrd="0" parTransId="{0F3BDDFB-2E79-4FA3-9E93-C95C152A90E2}" sibTransId="{A70D18B6-3393-4F09-9609-7BABFA7A4DB9}"/>
    <dgm:cxn modelId="{C8AA643E-34DD-41C1-81D5-85898F1035B7}" type="presOf" srcId="{917B3DD6-C4F5-4867-83B1-2102ABC7E591}" destId="{A2CFBABF-0F90-4709-88CC-F370227878AA}" srcOrd="1" destOrd="0" presId="urn:microsoft.com/office/officeart/2005/8/layout/chart3"/>
    <dgm:cxn modelId="{D2BF6F4D-3E54-47A0-B0ED-4C7160FFF6A4}" type="presOf" srcId="{C042F959-16D4-44E2-975A-B2D8C30A4A8E}" destId="{C069B340-7947-47B8-81CB-2E2BEFC827DD}" srcOrd="0" destOrd="0" presId="urn:microsoft.com/office/officeart/2005/8/layout/chart3"/>
    <dgm:cxn modelId="{1B5B9B87-D74A-4793-94B3-2C6502CFC861}" type="presOf" srcId="{C042F959-16D4-44E2-975A-B2D8C30A4A8E}" destId="{36AB0CE9-20FF-4F1C-A02E-C05BC0A96A15}" srcOrd="1" destOrd="0" presId="urn:microsoft.com/office/officeart/2005/8/layout/chart3"/>
    <dgm:cxn modelId="{6192B5CF-DF74-4AB5-9075-B625750D98DE}" type="presOf" srcId="{917B3DD6-C4F5-4867-83B1-2102ABC7E591}" destId="{D4608321-1191-407E-8ABA-748CC14504A4}" srcOrd="0" destOrd="0" presId="urn:microsoft.com/office/officeart/2005/8/layout/chart3"/>
    <dgm:cxn modelId="{F6CE1450-9C54-46F1-A956-3737F52F7A48}" type="presParOf" srcId="{7B49A760-E1F8-4633-BAB4-800A4C64898C}" destId="{D4608321-1191-407E-8ABA-748CC14504A4}" srcOrd="0" destOrd="0" presId="urn:microsoft.com/office/officeart/2005/8/layout/chart3"/>
    <dgm:cxn modelId="{47C3B4E7-7C4C-4D60-BF3E-6ACEE04ADE13}" type="presParOf" srcId="{7B49A760-E1F8-4633-BAB4-800A4C64898C}" destId="{A2CFBABF-0F90-4709-88CC-F370227878AA}" srcOrd="1" destOrd="0" presId="urn:microsoft.com/office/officeart/2005/8/layout/chart3"/>
    <dgm:cxn modelId="{25AA70A9-27E4-4C36-821A-536CF34BEA49}" type="presParOf" srcId="{7B49A760-E1F8-4633-BAB4-800A4C64898C}" destId="{C069B340-7947-47B8-81CB-2E2BEFC827DD}" srcOrd="2" destOrd="0" presId="urn:microsoft.com/office/officeart/2005/8/layout/chart3"/>
    <dgm:cxn modelId="{C9947D6A-206C-479B-9E33-6FAD94EFF35A}" type="presParOf" srcId="{7B49A760-E1F8-4633-BAB4-800A4C64898C}" destId="{36AB0CE9-20FF-4F1C-A02E-C05BC0A96A15}" srcOrd="3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608321-1191-407E-8ABA-748CC14504A4}">
      <dsp:nvSpPr>
        <dsp:cNvPr id="0" name=""/>
        <dsp:cNvSpPr/>
      </dsp:nvSpPr>
      <dsp:spPr>
        <a:xfrm>
          <a:off x="1010485" y="335401"/>
          <a:ext cx="3521716" cy="3521716"/>
        </a:xfrm>
        <a:prstGeom prst="pie">
          <a:avLst>
            <a:gd name="adj1" fmla="val 16200000"/>
            <a:gd name="adj2" fmla="val 540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Different colors clearly highlighting low-stock and high-stock patterns.</a:t>
          </a:r>
        </a:p>
      </dsp:txBody>
      <dsp:txXfrm>
        <a:off x="2771344" y="859466"/>
        <a:ext cx="1236793" cy="2473586"/>
      </dsp:txXfrm>
    </dsp:sp>
    <dsp:sp modelId="{C069B340-7947-47B8-81CB-2E2BEFC827DD}">
      <dsp:nvSpPr>
        <dsp:cNvPr id="0" name=""/>
        <dsp:cNvSpPr/>
      </dsp:nvSpPr>
      <dsp:spPr>
        <a:xfrm>
          <a:off x="926635" y="335401"/>
          <a:ext cx="3521716" cy="3521716"/>
        </a:xfrm>
        <a:prstGeom prst="pie">
          <a:avLst>
            <a:gd name="adj1" fmla="val 5400000"/>
            <a:gd name="adj2" fmla="val 1620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This chart helped me identify stock patterns using Excel’s conditional formatting .</a:t>
          </a:r>
        </a:p>
      </dsp:txBody>
      <dsp:txXfrm>
        <a:off x="1429737" y="859466"/>
        <a:ext cx="1236793" cy="24735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EE930-2A4F-79F4-4E8E-3D0B7E0031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0981BA-FB0C-225C-D700-FD09619B8C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027621-F0E2-3CDC-9D15-C0A2D3D63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6D3DB-07AE-4EB6-9E40-EC2FACEE56BF}" type="datetimeFigureOut">
              <a:rPr lang="en-US" smtClean="0"/>
              <a:t>8/16/2026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0FE9EF-9B05-FC0F-4FE9-F0639CE210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AE7838-A60A-3D50-7913-5B3E94011E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D11FC-2E45-45B9-BB58-522B71D9D0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262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5B4DB-FC31-2695-1E7B-9DB1F04E78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7F25EB-A1A7-3476-7794-9C55FB22A0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0BFBE3-A651-29DE-7C3A-DCC4D5810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6D3DB-07AE-4EB6-9E40-EC2FACEE56BF}" type="datetimeFigureOut">
              <a:rPr lang="en-US" smtClean="0"/>
              <a:t>8/16/2026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08BA85-8902-5133-A89E-61CBEB7304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ECB924-87EC-B8F1-6474-20D928119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D11FC-2E45-45B9-BB58-522B71D9D0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58458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B98C1-873C-49DE-A07F-EE0911CB7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03F5E-75FF-3AB6-B262-DCB523320C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B61E7B-C5FF-391C-05D2-11A3685130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6D3DB-07AE-4EB6-9E40-EC2FACEE56BF}" type="datetimeFigureOut">
              <a:rPr lang="en-US" smtClean="0"/>
              <a:t>8/16/2026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D4816C-6639-7E0D-DADD-8D0D4C5340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543929-EF18-45A7-756F-760BC0F23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D11FC-2E45-45B9-BB58-522B71D9D0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369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2739F-4281-EAFE-AEF1-32591A2C11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908A7-4ACF-2A6B-D83B-E6191C02A2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29963D-2081-936C-6792-658E610C39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48F032-AA8F-D381-C9A1-7F2E7DB70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6D3DB-07AE-4EB6-9E40-EC2FACEE56BF}" type="datetimeFigureOut">
              <a:rPr lang="en-US" smtClean="0"/>
              <a:t>8/16/2026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5D2FF7-DF55-4FDC-7372-89FCA6B38A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2A0C9A-F647-FB4A-E8A2-BA2697E6E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D11FC-2E45-45B9-BB58-522B71D9D0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4124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DF6E8-E160-7658-0A11-9106B4ACA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D4A7ED-F1E0-BD64-69F1-435AAA5EA6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2D8287-E73C-52DB-6350-DFE0318C5C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28741F-BE77-3B02-3EF4-93DD44D466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826289B-4CFD-AE87-8853-6AF352E67E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7AC2492-A96F-40CE-3E90-85920BF838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6D3DB-07AE-4EB6-9E40-EC2FACEE56BF}" type="datetimeFigureOut">
              <a:rPr lang="en-US" smtClean="0"/>
              <a:t>8/16/2026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304FEB-08DC-BFA8-7046-DA7489ED75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8516CB-54D9-B5FD-4C12-411E8D5968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D11FC-2E45-45B9-BB58-522B71D9D0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9783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9A82F-AD86-5450-6A38-80A5B97461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D49BA5-C133-01C8-E776-77123EDC0C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6D3DB-07AE-4EB6-9E40-EC2FACEE56BF}" type="datetimeFigureOut">
              <a:rPr lang="en-US" smtClean="0"/>
              <a:t>8/16/2026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46E4A5-C6BB-5FD2-38DC-7879DEC25A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150FA5-6A1A-4D14-4DF0-44176196A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D11FC-2E45-45B9-BB58-522B71D9D0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8662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494C090-A7F3-34CA-3457-C7228BE613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6D3DB-07AE-4EB6-9E40-EC2FACEE56BF}" type="datetimeFigureOut">
              <a:rPr lang="en-US" smtClean="0"/>
              <a:t>8/16/2026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60790B-21BA-65C4-46F0-AB59CC1C13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0B771E-4378-B6E4-5AA5-C73AA6288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D11FC-2E45-45B9-BB58-522B71D9D0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45911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30BA7-EC17-80D5-D8DB-BD7DF499E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9E5279-199A-68F8-4B9A-14C2FFCAA4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E6CC74-2F39-4F98-C70A-4AFFD3501E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8FDDE-B84E-D1E5-8C2D-E731667A0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6D3DB-07AE-4EB6-9E40-EC2FACEE56BF}" type="datetimeFigureOut">
              <a:rPr lang="en-US" smtClean="0"/>
              <a:t>8/16/2026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32C6E2-732A-7ED6-70CA-5FB7848270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5E8065-CD74-8FB9-026F-78E00BFB4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D11FC-2E45-45B9-BB58-522B71D9D0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36455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1F60D-B802-06DD-6971-017F6CBAD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A54A71C-3509-C52D-A71D-B9587764C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77A1FF-8BF3-5A2A-E355-73882E4A0B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E4CC6B-8ABC-EC69-86D9-E2D33A8CE5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6D3DB-07AE-4EB6-9E40-EC2FACEE56BF}" type="datetimeFigureOut">
              <a:rPr lang="en-US" smtClean="0"/>
              <a:t>8/16/2026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87B502-6D1C-E8D2-B65D-BF0B6B1C0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F2B5A9-59FE-DC8B-3C0B-F3949A6BD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D11FC-2E45-45B9-BB58-522B71D9D0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4571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FD7BF-9680-A29B-E106-731A32FEF1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5443D2-51E1-FF74-9B11-70188CB30F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89649-5E37-E0A8-2BAC-74B43CC2C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6D3DB-07AE-4EB6-9E40-EC2FACEE56BF}" type="datetimeFigureOut">
              <a:rPr lang="en-US" smtClean="0"/>
              <a:t>8/16/2026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D8772E-6C9E-253D-F6E5-55E34EE9BB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70D6AE-7975-9489-3B07-4F1A1404EC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D11FC-2E45-45B9-BB58-522B71D9D0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9458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A32D62-C5DC-2584-FF62-E43B22A8C3B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0CE076-D42C-A731-D13C-140F9AE624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04F8F6-53B9-A259-49B1-BB680A9C7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6D3DB-07AE-4EB6-9E40-EC2FACEE56BF}" type="datetimeFigureOut">
              <a:rPr lang="en-US" smtClean="0"/>
              <a:t>8/16/2026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211595-ABEC-55E3-B7C2-2D41D17369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09CCF7-6098-62DF-6B34-D12D4D7672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8D11FC-2E45-45B9-BB58-522B71D9D0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92092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36495E8-C55E-C420-C569-60C79CA51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9CC99E-B103-BED5-6A11-EF3CF0F333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AB2EC0-E238-D750-F082-D7665CFAA34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C6D3DB-07AE-4EB6-9E40-EC2FACEE56BF}" type="datetimeFigureOut">
              <a:rPr lang="en-US" smtClean="0"/>
              <a:t>8/16/2026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494483-41DF-D818-6471-71BE39EE16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05147-2396-0E02-A62A-69B34B7379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F8D11FC-2E45-45B9-BB58-522B71D9D0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4108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C790BE2-4E4F-4AAF-81A2-4A6F4885E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12191999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4"/>
            <a:ext cx="12192000" cy="6402581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12088DD-B1AD-40E0-8B86-1D87A2CCD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63054" y="-2653923"/>
            <a:ext cx="6858001" cy="12165846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rgbClr val="000000">
                  <a:alpha val="28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94763" y="0"/>
            <a:ext cx="6096001" cy="6858000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chemeClr val="accent1">
                  <a:lumMod val="75000"/>
                  <a:alpha val="50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C395952-4E26-45A2-8756-2ADFD6E53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-3"/>
            <a:ext cx="12182871" cy="6871922"/>
          </a:xfrm>
          <a:prstGeom prst="rect">
            <a:avLst/>
          </a:prstGeom>
          <a:gradFill>
            <a:gsLst>
              <a:gs pos="13000">
                <a:srgbClr val="000000">
                  <a:alpha val="35000"/>
                </a:srgbClr>
              </a:gs>
              <a:gs pos="99000">
                <a:schemeClr val="accent1">
                  <a:lumMod val="75000"/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734BADF-9461-4621-B112-2D7BABEA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713" y="4049"/>
            <a:ext cx="10216576" cy="4729040"/>
          </a:xfrm>
          <a:custGeom>
            <a:avLst/>
            <a:gdLst>
              <a:gd name="connsiteX0" fmla="*/ 0 w 10216576"/>
              <a:gd name="connsiteY0" fmla="*/ 0 h 4729040"/>
              <a:gd name="connsiteX1" fmla="*/ 10216576 w 10216576"/>
              <a:gd name="connsiteY1" fmla="*/ 0 h 4729040"/>
              <a:gd name="connsiteX2" fmla="*/ 10210268 w 10216576"/>
              <a:gd name="connsiteY2" fmla="*/ 124944 h 4729040"/>
              <a:gd name="connsiteX3" fmla="*/ 5108288 w 10216576"/>
              <a:gd name="connsiteY3" fmla="*/ 4729040 h 4729040"/>
              <a:gd name="connsiteX4" fmla="*/ 6309 w 10216576"/>
              <a:gd name="connsiteY4" fmla="*/ 124944 h 472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16576" h="4729040">
                <a:moveTo>
                  <a:pt x="0" y="0"/>
                </a:moveTo>
                <a:lnTo>
                  <a:pt x="10216576" y="0"/>
                </a:lnTo>
                <a:lnTo>
                  <a:pt x="10210268" y="124944"/>
                </a:lnTo>
                <a:cubicBezTo>
                  <a:pt x="9947637" y="2710997"/>
                  <a:pt x="7763635" y="4729040"/>
                  <a:pt x="5108288" y="4729040"/>
                </a:cubicBezTo>
                <a:cubicBezTo>
                  <a:pt x="2452942" y="4729040"/>
                  <a:pt x="268937" y="2710997"/>
                  <a:pt x="6309" y="124944"/>
                </a:cubicBezTo>
                <a:close/>
              </a:path>
            </a:pathLst>
          </a:custGeom>
          <a:gradFill>
            <a:gsLst>
              <a:gs pos="7000">
                <a:schemeClr val="accent1">
                  <a:lumMod val="50000"/>
                  <a:alpha val="4000"/>
                </a:schemeClr>
              </a:gs>
              <a:gs pos="99000">
                <a:schemeClr val="accent1">
                  <a:alpha val="24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735258-07EB-0EEE-BD67-C6164AE0F8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6349" y="1030406"/>
            <a:ext cx="9556954" cy="3081242"/>
          </a:xfrm>
        </p:spPr>
        <p:txBody>
          <a:bodyPr anchor="ctr">
            <a:normAutofit/>
          </a:bodyPr>
          <a:lstStyle/>
          <a:p>
            <a:r>
              <a:rPr lang="en-US" sz="4800" b="1" dirty="0">
                <a:solidFill>
                  <a:srgbClr val="FFFFFF"/>
                </a:solidFill>
              </a:rPr>
              <a:t>DIGITAL PORTFOLIO &amp;REFLECTION</a:t>
            </a:r>
            <a:br>
              <a:rPr lang="en-US" sz="4800" b="1" dirty="0">
                <a:solidFill>
                  <a:srgbClr val="FFFFFF"/>
                </a:solidFill>
              </a:rPr>
            </a:br>
            <a:br>
              <a:rPr lang="en-US" sz="4800" b="1" dirty="0">
                <a:solidFill>
                  <a:srgbClr val="FFFFFF"/>
                </a:solidFill>
              </a:rPr>
            </a:br>
            <a:r>
              <a:rPr lang="en-US" sz="2400" b="1" dirty="0">
                <a:solidFill>
                  <a:srgbClr val="FFFFFF"/>
                </a:solidFill>
              </a:rPr>
              <a:t>Review of My Learning Journey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1EAE90-2A88-6D92-133F-D9332C3523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59943" y="4111648"/>
            <a:ext cx="9078628" cy="1920065"/>
          </a:xfrm>
        </p:spPr>
        <p:txBody>
          <a:bodyPr anchor="ctr">
            <a:normAutofit/>
          </a:bodyPr>
          <a:lstStyle/>
          <a:p>
            <a:r>
              <a:rPr lang="en-US" b="1" i="0" dirty="0">
                <a:solidFill>
                  <a:srgbClr val="FFFFFF"/>
                </a:solidFill>
              </a:rPr>
              <a:t>Assignment 03</a:t>
            </a:r>
          </a:p>
          <a:p>
            <a:r>
              <a:rPr lang="en-US" b="1" i="0" dirty="0">
                <a:solidFill>
                  <a:srgbClr val="FFFFFF"/>
                </a:solidFill>
              </a:rPr>
              <a:t>Ikhlaq Niazi</a:t>
            </a:r>
          </a:p>
          <a:p>
            <a:r>
              <a:rPr lang="en-US" b="1" i="0" dirty="0">
                <a:solidFill>
                  <a:srgbClr val="FFFFFF"/>
                </a:solidFill>
              </a:rPr>
              <a:t>2545707</a:t>
            </a: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35114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DDB69C-9FD1-EA42-EFC0-4A2B70EBEF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b="1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0EEC45-4930-F850-7DFB-883536396B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US" sz="2400" b="1" dirty="0"/>
              <a:t>This Presentation highlights over the past 9 weeks; I have developed key Digital Skills across:</a:t>
            </a:r>
          </a:p>
          <a:p>
            <a:pPr marL="0" indent="0">
              <a:buNone/>
            </a:pPr>
            <a:r>
              <a:rPr lang="en-US" sz="2400" b="1" dirty="0"/>
              <a:t>                                Word. Excel. PowerPoint. Outlook</a:t>
            </a:r>
          </a:p>
          <a:p>
            <a:endParaRPr lang="en-US" sz="2400" b="1" dirty="0"/>
          </a:p>
          <a:p>
            <a:r>
              <a:rPr lang="en-US" sz="2400" b="1" dirty="0"/>
              <a:t>This presentation showcase my completed tasks and the tools I used.</a:t>
            </a:r>
          </a:p>
          <a:p>
            <a:r>
              <a:rPr lang="en-US" sz="2400" b="1" dirty="0"/>
              <a:t>I also reflect on my growth as a student and how these skills are already helping me stay organized.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0133188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D21A96-FA0E-79D1-7B1D-8D7C12D9C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Word Document Evidence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75559922-B927-9150-93CF-90B1F60245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38600" y="1666196"/>
            <a:ext cx="7188199" cy="3522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9182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351A396-FA4E-0DF7-A99C-6D19F6917B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1676" y="1741001"/>
            <a:ext cx="3874124" cy="40940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F076631-D430-D325-3E2E-8A09D45D93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439" y="1188638"/>
            <a:ext cx="4533373" cy="5013078"/>
          </a:xfrm>
          <a:prstGeom prst="rect">
            <a:avLst/>
          </a:prstGeom>
        </p:spPr>
      </p:pic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029" y="623275"/>
            <a:ext cx="6570797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9FE413-FE5C-3AF3-7B01-47DFAF952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5659" y="1188637"/>
            <a:ext cx="5642312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1"/>
              <a:t>Excel evidence</a:t>
            </a:r>
            <a:endParaRPr lang="en-US" sz="540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786240-ABDB-3DFE-7B08-4288DAAFE2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65659" y="2998278"/>
            <a:ext cx="4946701" cy="27281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/>
              <a:t>I copied and pasted my Excel spreadsheet to display the inventory data and formulas I used.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/>
              <a:t>The table shows my Excel work, including stock calculations and conditional formatting rules.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1322272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10549-2711-0D6F-66EB-52F03243E2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Excel Evidence Chart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4E108B7-92CA-2092-8C80-D17A733C88D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09666" y="1424066"/>
            <a:ext cx="5289439" cy="394169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2E14BEA6-4380-BAB5-466E-79A1E8BD7FDD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954504556"/>
              </p:ext>
            </p:extLst>
          </p:nvPr>
        </p:nvGraphicFramePr>
        <p:xfrm>
          <a:off x="5894962" y="1984443"/>
          <a:ext cx="5458838" cy="4192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114251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162DE6-121D-9760-A7C7-99D4780DE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Outlook Email Evidence</a:t>
            </a:r>
            <a:br>
              <a:rPr lang="en-US" sz="2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6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AA0631-3FBB-56A5-08FA-4B835C3E35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I used Outlook to compose a professional email to my instructor summarizing my completed digital skills assignment.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This task improved my confidence in workplace style email communication.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FBF977C-CA8C-9EAF-7AC7-36D8677BDD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636302" y="2780067"/>
            <a:ext cx="5594678" cy="3021125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0296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A390B-6A47-2E66-F84D-D4FECD91B4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6477" y="191728"/>
            <a:ext cx="6096000" cy="3237271"/>
          </a:xfrm>
        </p:spPr>
        <p:txBody>
          <a:bodyPr anchor="b">
            <a:normAutofit fontScale="90000"/>
          </a:bodyPr>
          <a:lstStyle/>
          <a:p>
            <a:br>
              <a:rPr lang="en-US" sz="2800" b="1" dirty="0"/>
            </a:br>
            <a:br>
              <a:rPr lang="en-US" sz="2800" b="1" dirty="0"/>
            </a:br>
            <a:br>
              <a:rPr lang="en-US" sz="2800" b="1" dirty="0"/>
            </a:br>
            <a:r>
              <a:rPr lang="en-US" sz="3100" b="1" dirty="0"/>
              <a:t>My Development(Challenges &amp; Growth)</a:t>
            </a:r>
            <a:br>
              <a:rPr lang="en-US" sz="3100" b="1" dirty="0"/>
            </a:br>
            <a:br>
              <a:rPr lang="en-US" sz="3100" b="1" dirty="0"/>
            </a:br>
            <a:r>
              <a:rPr lang="en-US" sz="3100" b="1" dirty="0"/>
              <a:t>Difficulties I Faced</a:t>
            </a:r>
            <a:br>
              <a:rPr lang="en-US" sz="2700" b="1" dirty="0"/>
            </a:br>
            <a:br>
              <a:rPr lang="en-US" sz="2800" b="1" dirty="0"/>
            </a:br>
            <a:br>
              <a:rPr lang="en-US" sz="2800" b="1" dirty="0"/>
            </a:br>
            <a:br>
              <a:rPr lang="en-US" sz="2800" b="1" dirty="0"/>
            </a:br>
            <a:br>
              <a:rPr lang="en-US" sz="2800" b="1" dirty="0"/>
            </a:br>
            <a:endParaRPr lang="en-US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0B0707-FD0A-C0D0-77A7-D6E6196D9E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3678" y="1976284"/>
            <a:ext cx="5086012" cy="3908322"/>
          </a:xfrm>
        </p:spPr>
        <p:txBody>
          <a:bodyPr anchor="t">
            <a:normAutofit fontScale="85000" lnSpcReduction="20000"/>
          </a:bodyPr>
          <a:lstStyle/>
          <a:p>
            <a:r>
              <a:rPr lang="en-US" sz="2100" b="1" dirty="0"/>
              <a:t>Applying correct formulas and</a:t>
            </a:r>
          </a:p>
          <a:p>
            <a:r>
              <a:rPr lang="en-US" sz="2100" b="1" dirty="0"/>
              <a:t> conditional logic in Excel was initially challenge.</a:t>
            </a:r>
          </a:p>
          <a:p>
            <a:r>
              <a:rPr lang="en-US" sz="2100" b="1" dirty="0"/>
              <a:t>Designing clear and engaging PowerPoint slides took time to master.</a:t>
            </a:r>
          </a:p>
          <a:p>
            <a:endParaRPr lang="en-US" sz="1900" b="1" dirty="0"/>
          </a:p>
          <a:p>
            <a:r>
              <a:rPr lang="en-US" sz="3000" b="1" dirty="0"/>
              <a:t>How I Improved</a:t>
            </a:r>
          </a:p>
          <a:p>
            <a:r>
              <a:rPr lang="en-US" sz="2100" b="1" dirty="0"/>
              <a:t>Received guidance from my teacher.</a:t>
            </a:r>
          </a:p>
          <a:p>
            <a:r>
              <a:rPr lang="en-US" sz="2100" b="1" dirty="0"/>
              <a:t>    Repeated tasks to build confidence and accuracy.</a:t>
            </a:r>
          </a:p>
          <a:p>
            <a:r>
              <a:rPr lang="en-US" sz="2100" b="1" dirty="0"/>
              <a:t>    Practiced and reviewed tutorial videos.</a:t>
            </a:r>
          </a:p>
          <a:p>
            <a:endParaRPr lang="en-US" sz="2100" dirty="0"/>
          </a:p>
          <a:p>
            <a:r>
              <a:rPr lang="en-US" sz="1900" dirty="0"/>
              <a:t>.</a:t>
            </a:r>
          </a:p>
          <a:p>
            <a:endParaRPr lang="en-US" sz="1900" dirty="0"/>
          </a:p>
        </p:txBody>
      </p:sp>
      <p:pic>
        <p:nvPicPr>
          <p:cNvPr id="5" name="Picture 4" descr="3D stairs design">
            <a:extLst>
              <a:ext uri="{FF2B5EF4-FFF2-40B4-BE49-F238E27FC236}">
                <a16:creationId xmlns:a16="http://schemas.microsoft.com/office/drawing/2014/main" id="{36D6662E-F213-03D2-C410-1D026D9C7D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999" r="13335"/>
          <a:stretch>
            <a:fillRect/>
          </a:stretch>
        </p:blipFill>
        <p:spPr>
          <a:xfrm>
            <a:off x="7420130" y="-1"/>
            <a:ext cx="4771869" cy="6858001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2B33CDD2-C0CB-D8AD-886D-0ABC95A02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96001" y="-2"/>
            <a:ext cx="6096000" cy="6858001"/>
            <a:chOff x="-1" y="0"/>
            <a:chExt cx="7390263" cy="6858001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C7F47A2-1E11-C302-6F8E-F03239998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879677" y="2347416"/>
              <a:ext cx="1630908" cy="7390262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47000">
                  <a:schemeClr val="accent2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6AED115-5F26-CFFE-25B4-8CCB743BA1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 flipV="1">
              <a:off x="-1919061" y="1919060"/>
              <a:ext cx="6854280" cy="3016159"/>
            </a:xfrm>
            <a:prstGeom prst="rect">
              <a:avLst/>
            </a:prstGeom>
            <a:gradFill flip="none" rotWithShape="1">
              <a:gsLst>
                <a:gs pos="0">
                  <a:schemeClr val="accent5"/>
                </a:gs>
                <a:gs pos="47000">
                  <a:schemeClr val="accent2">
                    <a:alpha val="0"/>
                  </a:schemeClr>
                </a:gs>
              </a:gsLst>
              <a:lin ang="4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B3032F8-FDD1-98F1-B20E-FB9CDF9EB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461657" y="4425055"/>
              <a:ext cx="2928605" cy="2432945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51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7921366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CD05A0-88C9-8025-AAC9-994D6ADE04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994" y="1463040"/>
            <a:ext cx="4417212" cy="2690949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Reflection (what I learned &amp; support</a:t>
            </a:r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)</a:t>
            </a:r>
            <a:b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EF65D6-8B35-3238-97D4-4474B649BE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6218" y="1463039"/>
            <a:ext cx="5542387" cy="4300447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b="1" dirty="0"/>
              <a:t>I started with limited confidence in Digital skills, but I now understand how to use Excel formulas, create charts, and present data clearly.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200" b="1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b="1" dirty="0"/>
              <a:t>Regular feedback and practice helped me strengthen my skills significantly.</a:t>
            </a:r>
          </a:p>
          <a:p>
            <a:pPr algn="l"/>
            <a:endParaRPr lang="en-US" sz="2200" b="1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b="1" dirty="0"/>
              <a:t>My teacher’s guidance was the invaluable; it gave me direction and motivation to keep improving.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1280580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25C38B-AF5B-1486-EEEF-E3164AF63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7791" y="586855"/>
            <a:ext cx="4983657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6000" b="1">
                <a:solidFill>
                  <a:srgbClr val="FFFFFF"/>
                </a:solidFill>
              </a:rPr>
              <a:t>Conclusion</a:t>
            </a:r>
            <a:br>
              <a:rPr lang="en-US" sz="6000" b="1">
                <a:solidFill>
                  <a:srgbClr val="FFFFFF"/>
                </a:solidFill>
              </a:rPr>
            </a:br>
            <a:endParaRPr lang="en-US" sz="6000" b="1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340CC4-6D29-D5F2-AF5F-172B26CA0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US" sz="2000" b="1" dirty="0"/>
              <a:t>This course has equipped me with practical Digital skills that I can apply beyond the classroom. </a:t>
            </a:r>
          </a:p>
          <a:p>
            <a:r>
              <a:rPr lang="en-US" sz="2000" b="1" dirty="0"/>
              <a:t>I now feel more capable of:</a:t>
            </a:r>
          </a:p>
          <a:p>
            <a:r>
              <a:rPr lang="en-US" sz="2000" b="1" dirty="0"/>
              <a:t>Managing and presenting data.</a:t>
            </a:r>
          </a:p>
          <a:p>
            <a:r>
              <a:rPr lang="en-US" sz="2000" b="1" dirty="0"/>
              <a:t>Communicating professionally via email</a:t>
            </a:r>
          </a:p>
          <a:p>
            <a:r>
              <a:rPr lang="en-US" sz="2000" b="1" dirty="0"/>
              <a:t>Creating clear and engaging presentations.</a:t>
            </a:r>
          </a:p>
          <a:p>
            <a:r>
              <a:rPr lang="en-US" sz="2000" b="1" dirty="0"/>
              <a:t>These abilities will support my studies and give me confidence in my future career.</a:t>
            </a:r>
          </a:p>
          <a:p>
            <a:r>
              <a:rPr lang="en-US" sz="2000" b="1" dirty="0"/>
              <a:t>Overall, this experience and learning has motivated me to keep developing my digital knowledge and stay open to continuous learning</a:t>
            </a:r>
            <a:r>
              <a:rPr lang="en-US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484678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44C1BA-FA1C-4E94-E5EF-8C75EB5947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0662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US" sz="4000" dirty="0">
                <a:solidFill>
                  <a:schemeClr val="tx2"/>
                </a:solidFill>
              </a:rPr>
              <a:t> </a:t>
            </a:r>
            <a:br>
              <a:rPr lang="en-US" sz="4000" dirty="0">
                <a:solidFill>
                  <a:schemeClr val="tx2"/>
                </a:solidFill>
              </a:rPr>
            </a:br>
            <a:r>
              <a:rPr lang="en-US" sz="4000" dirty="0">
                <a:solidFill>
                  <a:schemeClr val="tx2"/>
                </a:solidFill>
              </a:rPr>
              <a:t>End Of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91DC90-5CA9-032D-923C-BBA9684FCD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01028" y="1179871"/>
            <a:ext cx="4895629" cy="2934929"/>
          </a:xfrm>
        </p:spPr>
        <p:txBody>
          <a:bodyPr anchor="b">
            <a:normAutofit/>
          </a:bodyPr>
          <a:lstStyle/>
          <a:p>
            <a:pPr algn="l"/>
            <a:r>
              <a:rPr lang="en-US" sz="2000" b="1" dirty="0">
                <a:solidFill>
                  <a:schemeClr val="tx2"/>
                </a:solidFill>
              </a:rPr>
              <a:t>Thank you for taking time to review my portfolio.</a:t>
            </a:r>
          </a:p>
          <a:p>
            <a:pPr algn="l"/>
            <a:endParaRPr lang="en-US" sz="2000" b="1" dirty="0">
              <a:solidFill>
                <a:schemeClr val="tx2"/>
              </a:solidFill>
            </a:endParaRPr>
          </a:p>
          <a:p>
            <a:pPr algn="l"/>
            <a:r>
              <a:rPr lang="en-US" sz="2000" b="1" i="0" dirty="0">
                <a:solidFill>
                  <a:schemeClr val="tx2"/>
                </a:solidFill>
              </a:rPr>
              <a:t>Ikhlaq Ahmad Khan Niazi</a:t>
            </a:r>
          </a:p>
          <a:p>
            <a:pPr algn="l"/>
            <a:r>
              <a:rPr lang="en-US" sz="2000" b="1" i="0" dirty="0">
                <a:solidFill>
                  <a:schemeClr val="tx2"/>
                </a:solidFill>
              </a:rPr>
              <a:t>2545707@student.uwtsd.ac.uk</a:t>
            </a:r>
          </a:p>
          <a:p>
            <a:pPr algn="l"/>
            <a:endParaRPr lang="en-US" sz="2000" dirty="0">
              <a:solidFill>
                <a:schemeClr val="tx2"/>
              </a:solidFill>
            </a:endParaRPr>
          </a:p>
        </p:txBody>
      </p: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158B30BD-90B6-D7E7-50B7-23EE81F8B67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992325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648</TotalTime>
  <Words>410</Words>
  <Application>Microsoft Office PowerPoint</Application>
  <PresentationFormat>Widescreen</PresentationFormat>
  <Paragraphs>52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DIGITAL PORTFOLIO &amp;REFLECTION  Review of My Learning Journey</vt:lpstr>
      <vt:lpstr>Introduction</vt:lpstr>
      <vt:lpstr>Word Document Evidence</vt:lpstr>
      <vt:lpstr>Excel evidence</vt:lpstr>
      <vt:lpstr>Excel Evidence Chart</vt:lpstr>
      <vt:lpstr>Outlook Email Evidence  </vt:lpstr>
      <vt:lpstr>   My Development(Challenges &amp; Growth)  Difficulties I Faced     </vt:lpstr>
      <vt:lpstr>Reflection (what I learned &amp; support)  </vt:lpstr>
      <vt:lpstr>Conclusion </vt:lpstr>
      <vt:lpstr>  End Of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ikhlaq niazi</dc:creator>
  <cp:lastModifiedBy>ikhlaq niazi</cp:lastModifiedBy>
  <cp:revision>2</cp:revision>
  <dcterms:created xsi:type="dcterms:W3CDTF">2026-08-13T15:10:33Z</dcterms:created>
  <dcterms:modified xsi:type="dcterms:W3CDTF">2026-08-16T11:04:57Z</dcterms:modified>
</cp:coreProperties>
</file>