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69" r:id="rId3"/>
    <p:sldId id="257" r:id="rId4"/>
    <p:sldId id="258" r:id="rId5"/>
    <p:sldId id="259" r:id="rId6"/>
    <p:sldId id="260" r:id="rId7"/>
    <p:sldId id="261" r:id="rId8"/>
    <p:sldId id="262" r:id="rId9"/>
    <p:sldId id="263" r:id="rId10"/>
    <p:sldId id="264" r:id="rId11"/>
    <p:sldId id="265" r:id="rId12"/>
    <p:sldId id="266" r:id="rId13"/>
    <p:sldId id="267" r:id="rId14"/>
    <p:sldId id="268"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84432" autoAdjust="0"/>
  </p:normalViewPr>
  <p:slideViewPr>
    <p:cSldViewPr>
      <p:cViewPr varScale="1">
        <p:scale>
          <a:sx n="98" d="100"/>
          <a:sy n="98" d="100"/>
        </p:scale>
        <p:origin x="-2004"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FDBE51E-5343-4B72-8C47-CD002FF07420}" type="datetimeFigureOut">
              <a:rPr lang="en-US" smtClean="0"/>
              <a:pPr/>
              <a:t>3/18/2022</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D7FD9C-F9ED-4C73-847F-11F0F4FA2F01}" type="slidenum">
              <a:rPr lang="en-IN" smtClean="0"/>
              <a:pPr/>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0" i="0" u="none" strike="noStrike" kern="1200" dirty="0" err="1" smtClean="0">
                <a:solidFill>
                  <a:schemeClr val="tx1"/>
                </a:solidFill>
                <a:latin typeface="+mn-lt"/>
                <a:ea typeface="+mn-ea"/>
                <a:cs typeface="+mn-cs"/>
              </a:rPr>
              <a:t>Teamworking</a:t>
            </a:r>
            <a:r>
              <a:rPr lang="en-IN" sz="1200" b="0" i="0" u="none" strike="noStrike" kern="1200" dirty="0" smtClean="0">
                <a:solidFill>
                  <a:schemeClr val="tx1"/>
                </a:solidFill>
                <a:latin typeface="+mn-lt"/>
                <a:ea typeface="+mn-ea"/>
                <a:cs typeface="+mn-cs"/>
              </a:rPr>
              <a:t> is important for an organisation. The process helps an organisation to work in a better way. Employees work within an organisation to provide support to them in exchange for money. The employees often feel several barriers in order to perform in a better way. A company has to implement team working to help the process of doing work. A </a:t>
            </a:r>
            <a:r>
              <a:rPr lang="en-IN" sz="1200" b="0" i="0" u="none" strike="noStrike" kern="1200" dirty="0" err="1" smtClean="0">
                <a:solidFill>
                  <a:schemeClr val="tx1"/>
                </a:solidFill>
                <a:latin typeface="+mn-lt"/>
                <a:ea typeface="+mn-ea"/>
                <a:cs typeface="+mn-cs"/>
              </a:rPr>
              <a:t>Teamworking</a:t>
            </a:r>
            <a:r>
              <a:rPr lang="en-IN" sz="1200" b="0" i="0" u="none" strike="noStrike" kern="1200" dirty="0" smtClean="0">
                <a:solidFill>
                  <a:schemeClr val="tx1"/>
                </a:solidFill>
                <a:latin typeface="+mn-lt"/>
                <a:ea typeface="+mn-ea"/>
                <a:cs typeface="+mn-cs"/>
              </a:rPr>
              <a:t> situation is created using the help of multiple employees in an organisation (</a:t>
            </a:r>
            <a:r>
              <a:rPr lang="en-IN" sz="1200" b="0" i="0" u="none" strike="noStrike" kern="1200" dirty="0" err="1" smtClean="0">
                <a:solidFill>
                  <a:schemeClr val="tx1"/>
                </a:solidFill>
                <a:latin typeface="+mn-lt"/>
                <a:ea typeface="+mn-ea"/>
                <a:cs typeface="+mn-cs"/>
              </a:rPr>
              <a:t>Driskell</a:t>
            </a:r>
            <a:r>
              <a:rPr lang="en-IN" sz="1200" b="0" i="0" u="none" strike="noStrike" kern="1200" dirty="0" smtClean="0">
                <a:solidFill>
                  <a:schemeClr val="tx1"/>
                </a:solidFill>
                <a:latin typeface="+mn-lt"/>
                <a:ea typeface="+mn-ea"/>
                <a:cs typeface="+mn-cs"/>
              </a:rPr>
              <a:t> </a:t>
            </a:r>
            <a:r>
              <a:rPr lang="en-IN" sz="1200" b="0" i="1" u="none" strike="noStrike" kern="1200" dirty="0" smtClean="0">
                <a:solidFill>
                  <a:schemeClr val="tx1"/>
                </a:solidFill>
                <a:latin typeface="+mn-lt"/>
                <a:ea typeface="+mn-ea"/>
                <a:cs typeface="+mn-cs"/>
              </a:rPr>
              <a:t>et al.</a:t>
            </a:r>
            <a:r>
              <a:rPr lang="en-IN" sz="1200" b="0" i="0" u="none" strike="noStrike" kern="1200" dirty="0" smtClean="0">
                <a:solidFill>
                  <a:schemeClr val="tx1"/>
                </a:solidFill>
                <a:latin typeface="+mn-lt"/>
                <a:ea typeface="+mn-ea"/>
                <a:cs typeface="+mn-cs"/>
              </a:rPr>
              <a:t>, 2018). Employees can work alongside their colleagues. It helps to improve the dynamics of the people or a group. The different kinds of benefits caused by team working can help a company to face multiple advantages. A company can grow in a faster way. The process helps a company to improve its overall operational works.    </a:t>
            </a:r>
            <a:endParaRPr lang="en-IN" b="0" dirty="0" smtClean="0"/>
          </a:p>
          <a:p>
            <a:r>
              <a:rPr lang="en-IN" dirty="0" smtClean="0"/>
              <a:t/>
            </a:r>
            <a:br>
              <a:rPr lang="en-IN" dirty="0" smtClean="0"/>
            </a:br>
            <a:endParaRPr lang="en-IN" dirty="0"/>
          </a:p>
        </p:txBody>
      </p:sp>
      <p:sp>
        <p:nvSpPr>
          <p:cNvPr id="4" name="Slide Number Placeholder 3"/>
          <p:cNvSpPr>
            <a:spLocks noGrp="1"/>
          </p:cNvSpPr>
          <p:nvPr>
            <p:ph type="sldNum" sz="quarter" idx="10"/>
          </p:nvPr>
        </p:nvSpPr>
        <p:spPr/>
        <p:txBody>
          <a:bodyPr/>
          <a:lstStyle/>
          <a:p>
            <a:fld id="{FCD7FD9C-F9ED-4C73-847F-11F0F4FA2F01}" type="slidenum">
              <a:rPr lang="en-IN" smtClean="0"/>
              <a:pPr/>
              <a:t>3</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0" i="0" u="none" strike="noStrike" kern="1200" dirty="0" err="1" smtClean="0">
                <a:solidFill>
                  <a:schemeClr val="tx1"/>
                </a:solidFill>
                <a:latin typeface="+mn-lt"/>
                <a:ea typeface="+mn-ea"/>
                <a:cs typeface="+mn-cs"/>
              </a:rPr>
              <a:t>Tuckman's</a:t>
            </a:r>
            <a:r>
              <a:rPr lang="en-IN" sz="1200" b="0" i="0" u="none" strike="noStrike" kern="1200" dirty="0" smtClean="0">
                <a:solidFill>
                  <a:schemeClr val="tx1"/>
                </a:solidFill>
                <a:latin typeface="+mn-lt"/>
                <a:ea typeface="+mn-ea"/>
                <a:cs typeface="+mn-cs"/>
              </a:rPr>
              <a:t> theory is based on the team development process. Developing a team can help an organisation to successfully implement team working situations. </a:t>
            </a:r>
            <a:r>
              <a:rPr lang="en-IN" sz="1200" b="0" i="0" u="none" strike="noStrike" kern="1200" dirty="0" err="1" smtClean="0">
                <a:solidFill>
                  <a:schemeClr val="tx1"/>
                </a:solidFill>
                <a:latin typeface="+mn-lt"/>
                <a:ea typeface="+mn-ea"/>
                <a:cs typeface="+mn-cs"/>
              </a:rPr>
              <a:t>Tuckman's</a:t>
            </a:r>
            <a:r>
              <a:rPr lang="en-IN" sz="1200" b="0" i="0" u="none" strike="noStrike" kern="1200" dirty="0" smtClean="0">
                <a:solidFill>
                  <a:schemeClr val="tx1"/>
                </a:solidFill>
                <a:latin typeface="+mn-lt"/>
                <a:ea typeface="+mn-ea"/>
                <a:cs typeface="+mn-cs"/>
              </a:rPr>
              <a:t> theory can help to develop a team. A team provides different attributes to the employees. The model has five different stages (</a:t>
            </a:r>
            <a:r>
              <a:rPr lang="en-IN" sz="1200" b="0" i="0" u="none" strike="noStrike" kern="1200" dirty="0" err="1" smtClean="0">
                <a:solidFill>
                  <a:schemeClr val="tx1"/>
                </a:solidFill>
                <a:latin typeface="+mn-lt"/>
                <a:ea typeface="+mn-ea"/>
                <a:cs typeface="+mn-cs"/>
              </a:rPr>
              <a:t>Tripathy</a:t>
            </a:r>
            <a:r>
              <a:rPr lang="en-IN" sz="1200" b="0" i="0" u="none" strike="noStrike" kern="1200" dirty="0" smtClean="0">
                <a:solidFill>
                  <a:schemeClr val="tx1"/>
                </a:solidFill>
                <a:latin typeface="+mn-lt"/>
                <a:ea typeface="+mn-ea"/>
                <a:cs typeface="+mn-cs"/>
              </a:rPr>
              <a:t>, 2018). All of the stages are important in order to implement this team development theory. The development theory starts with the forming process. Forming refers to the allocation of the team members. Different kinds of team members are chosen in order to form a team. The team members are needed to be motivated enough to conduct their work effectively. Conflict creation along two team members are need to e avoided at any cost. The storming phase refers to the negative development of a teamwork process. In this phase, several negative impacts of team working can be identified. Overcoming this phase or steps is important for an individual.         </a:t>
            </a:r>
            <a:endParaRPr lang="en-IN" b="0" dirty="0" smtClean="0"/>
          </a:p>
          <a:p>
            <a:r>
              <a:rPr lang="en-IN" dirty="0" smtClean="0"/>
              <a:t/>
            </a:r>
            <a:br>
              <a:rPr lang="en-IN" dirty="0" smtClean="0"/>
            </a:br>
            <a:endParaRPr lang="en-IN" dirty="0"/>
          </a:p>
        </p:txBody>
      </p:sp>
      <p:sp>
        <p:nvSpPr>
          <p:cNvPr id="4" name="Slide Number Placeholder 3"/>
          <p:cNvSpPr>
            <a:spLocks noGrp="1"/>
          </p:cNvSpPr>
          <p:nvPr>
            <p:ph type="sldNum" sz="quarter" idx="10"/>
          </p:nvPr>
        </p:nvSpPr>
        <p:spPr/>
        <p:txBody>
          <a:bodyPr/>
          <a:lstStyle/>
          <a:p>
            <a:fld id="{FCD7FD9C-F9ED-4C73-847F-11F0F4FA2F01}" type="slidenum">
              <a:rPr lang="en-IN" smtClean="0"/>
              <a:pPr/>
              <a:t>4</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0" i="0" u="none" strike="noStrike" kern="1200" dirty="0" smtClean="0">
                <a:solidFill>
                  <a:schemeClr val="tx1"/>
                </a:solidFill>
                <a:latin typeface="+mn-lt"/>
                <a:ea typeface="+mn-ea"/>
                <a:cs typeface="+mn-cs"/>
              </a:rPr>
              <a:t>The </a:t>
            </a:r>
            <a:r>
              <a:rPr lang="en-IN" sz="1200" b="0" i="0" u="none" strike="noStrike" kern="1200" dirty="0" err="1" smtClean="0">
                <a:solidFill>
                  <a:schemeClr val="tx1"/>
                </a:solidFill>
                <a:latin typeface="+mn-lt"/>
                <a:ea typeface="+mn-ea"/>
                <a:cs typeface="+mn-cs"/>
              </a:rPr>
              <a:t>Tuckman</a:t>
            </a:r>
            <a:r>
              <a:rPr lang="en-IN" sz="1200" b="0" i="0" u="none" strike="noStrike" kern="1200" dirty="0" smtClean="0">
                <a:solidFill>
                  <a:schemeClr val="tx1"/>
                </a:solidFill>
                <a:latin typeface="+mn-lt"/>
                <a:ea typeface="+mn-ea"/>
                <a:cs typeface="+mn-cs"/>
              </a:rPr>
              <a:t> theory also has other three different stages such as </a:t>
            </a:r>
            <a:r>
              <a:rPr lang="en-IN" sz="1200" b="0" i="0" u="none" strike="noStrike" kern="1200" dirty="0" err="1" smtClean="0">
                <a:solidFill>
                  <a:schemeClr val="tx1"/>
                </a:solidFill>
                <a:latin typeface="+mn-lt"/>
                <a:ea typeface="+mn-ea"/>
                <a:cs typeface="+mn-cs"/>
              </a:rPr>
              <a:t>norming</a:t>
            </a:r>
            <a:r>
              <a:rPr lang="en-IN" sz="1200" b="0" i="0" u="none" strike="noStrike" kern="1200" dirty="0" smtClean="0">
                <a:solidFill>
                  <a:schemeClr val="tx1"/>
                </a:solidFill>
                <a:latin typeface="+mn-lt"/>
                <a:ea typeface="+mn-ea"/>
                <a:cs typeface="+mn-cs"/>
              </a:rPr>
              <a:t>, performing and adjourning. The </a:t>
            </a:r>
            <a:r>
              <a:rPr lang="en-IN" sz="1200" b="0" i="0" u="none" strike="noStrike" kern="1200" dirty="0" err="1" smtClean="0">
                <a:solidFill>
                  <a:schemeClr val="tx1"/>
                </a:solidFill>
                <a:latin typeface="+mn-lt"/>
                <a:ea typeface="+mn-ea"/>
                <a:cs typeface="+mn-cs"/>
              </a:rPr>
              <a:t>norming</a:t>
            </a:r>
            <a:r>
              <a:rPr lang="en-IN" sz="1200" b="0" i="0" u="none" strike="noStrike" kern="1200" dirty="0" smtClean="0">
                <a:solidFill>
                  <a:schemeClr val="tx1"/>
                </a:solidFill>
                <a:latin typeface="+mn-lt"/>
                <a:ea typeface="+mn-ea"/>
                <a:cs typeface="+mn-cs"/>
              </a:rPr>
              <a:t> part helps individual members to develop their own styles. An individual has to perform their tasks according to the work given. In order to help everyone, the tasks are required to be conducted in a special way that can be shared with everyone (</a:t>
            </a:r>
            <a:r>
              <a:rPr lang="en-IN" sz="1200" b="0" i="0" u="none" strike="noStrike" kern="1200" dirty="0" err="1" smtClean="0">
                <a:solidFill>
                  <a:schemeClr val="tx1"/>
                </a:solidFill>
                <a:latin typeface="+mn-lt"/>
                <a:ea typeface="+mn-ea"/>
                <a:cs typeface="+mn-cs"/>
              </a:rPr>
              <a:t>Dugang</a:t>
            </a:r>
            <a:r>
              <a:rPr lang="en-IN" sz="1200" b="0" i="0" u="none" strike="noStrike" kern="1200" dirty="0" smtClean="0">
                <a:solidFill>
                  <a:schemeClr val="tx1"/>
                </a:solidFill>
                <a:latin typeface="+mn-lt"/>
                <a:ea typeface="+mn-ea"/>
                <a:cs typeface="+mn-cs"/>
              </a:rPr>
              <a:t>, 2020). The performing section provides the overall output of the team. The overall performance of a team depends on this stage. Performing in a better way can help a team to become more productive. The adjourning part comes at the last stage. After conducting a task the teamwork system is no longer required. The team gets gradually disbanded by the leader as individual members starts to leave the team. The teamwork situation or the formation of a team is not permanent as the whole process is a temporary solution for improving productivity.  </a:t>
            </a:r>
            <a:endParaRPr lang="en-IN" b="0" dirty="0" smtClean="0"/>
          </a:p>
          <a:p>
            <a:r>
              <a:rPr lang="en-IN" dirty="0" smtClean="0"/>
              <a:t/>
            </a:r>
            <a:br>
              <a:rPr lang="en-IN" dirty="0" smtClean="0"/>
            </a:br>
            <a:endParaRPr lang="en-IN" dirty="0"/>
          </a:p>
        </p:txBody>
      </p:sp>
      <p:sp>
        <p:nvSpPr>
          <p:cNvPr id="4" name="Slide Number Placeholder 3"/>
          <p:cNvSpPr>
            <a:spLocks noGrp="1"/>
          </p:cNvSpPr>
          <p:nvPr>
            <p:ph type="sldNum" sz="quarter" idx="10"/>
          </p:nvPr>
        </p:nvSpPr>
        <p:spPr/>
        <p:txBody>
          <a:bodyPr/>
          <a:lstStyle/>
          <a:p>
            <a:fld id="{FCD7FD9C-F9ED-4C73-847F-11F0F4FA2F01}" type="slidenum">
              <a:rPr lang="en-IN" smtClean="0"/>
              <a:pPr/>
              <a:t>5</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0" i="0" u="none" strike="noStrike" kern="1200" dirty="0" smtClean="0">
                <a:solidFill>
                  <a:schemeClr val="tx1"/>
                </a:solidFill>
                <a:latin typeface="+mn-lt"/>
                <a:ea typeface="+mn-ea"/>
                <a:cs typeface="+mn-cs"/>
              </a:rPr>
              <a:t>Developing a team is not an easy task for an individual or an organisation. Even after developing a proper team the need for roles are very vital. The overall tasks get divided among the individual team members. </a:t>
            </a:r>
            <a:r>
              <a:rPr lang="en-IN" sz="1200" b="0" i="0" u="none" strike="noStrike" kern="1200" dirty="0" err="1" smtClean="0">
                <a:solidFill>
                  <a:schemeClr val="tx1"/>
                </a:solidFill>
                <a:latin typeface="+mn-lt"/>
                <a:ea typeface="+mn-ea"/>
                <a:cs typeface="+mn-cs"/>
              </a:rPr>
              <a:t>Belbin’s</a:t>
            </a:r>
            <a:r>
              <a:rPr lang="en-IN" sz="1200" b="0" i="0" u="none" strike="noStrike" kern="1200" dirty="0" smtClean="0">
                <a:solidFill>
                  <a:schemeClr val="tx1"/>
                </a:solidFill>
                <a:latin typeface="+mn-lt"/>
                <a:ea typeface="+mn-ea"/>
                <a:cs typeface="+mn-cs"/>
              </a:rPr>
              <a:t> role model can be implemented in order to divide the individuals with a certain amount of work (Lynch </a:t>
            </a:r>
            <a:r>
              <a:rPr lang="en-IN" sz="1200" b="0" i="1" u="none" strike="noStrike" kern="1200" dirty="0" smtClean="0">
                <a:solidFill>
                  <a:schemeClr val="tx1"/>
                </a:solidFill>
                <a:latin typeface="+mn-lt"/>
                <a:ea typeface="+mn-ea"/>
                <a:cs typeface="+mn-cs"/>
              </a:rPr>
              <a:t>et al., </a:t>
            </a:r>
            <a:r>
              <a:rPr lang="en-IN" sz="1200" b="0" i="0" u="none" strike="noStrike" kern="1200" dirty="0" smtClean="0">
                <a:solidFill>
                  <a:schemeClr val="tx1"/>
                </a:solidFill>
                <a:latin typeface="+mn-lt"/>
                <a:ea typeface="+mn-ea"/>
                <a:cs typeface="+mn-cs"/>
              </a:rPr>
              <a:t>2018). The theory suggests that different kinds of roles are available in a team working process. By taking on each of the roles a team can effectively execute their </a:t>
            </a:r>
            <a:r>
              <a:rPr lang="en-IN" sz="1200" b="0" i="0" u="none" strike="noStrike" kern="1200" dirty="0" err="1" smtClean="0">
                <a:solidFill>
                  <a:schemeClr val="tx1"/>
                </a:solidFill>
                <a:latin typeface="+mn-lt"/>
                <a:ea typeface="+mn-ea"/>
                <a:cs typeface="+mn-cs"/>
              </a:rPr>
              <a:t>wors</a:t>
            </a:r>
            <a:r>
              <a:rPr lang="en-IN" sz="1200" b="0" i="0" u="none" strike="noStrike" kern="1200" dirty="0" smtClean="0">
                <a:solidFill>
                  <a:schemeClr val="tx1"/>
                </a:solidFill>
                <a:latin typeface="+mn-lt"/>
                <a:ea typeface="+mn-ea"/>
                <a:cs typeface="+mn-cs"/>
              </a:rPr>
              <a:t> with effectiveness. According to this role model, an individual is responsible for managing all the resources available to an individual. The importance of coordination is also important according to this theory. Without proper coordination among </a:t>
            </a:r>
            <a:r>
              <a:rPr lang="en-IN" sz="1200" b="0" i="0" u="none" strike="noStrike" kern="1200" dirty="0" err="1" smtClean="0">
                <a:solidFill>
                  <a:schemeClr val="tx1"/>
                </a:solidFill>
                <a:latin typeface="+mn-lt"/>
                <a:ea typeface="+mn-ea"/>
                <a:cs typeface="+mn-cs"/>
              </a:rPr>
              <a:t>teh</a:t>
            </a:r>
            <a:r>
              <a:rPr lang="en-IN" sz="1200" b="0" i="0" u="none" strike="noStrike" kern="1200" dirty="0" smtClean="0">
                <a:solidFill>
                  <a:schemeClr val="tx1"/>
                </a:solidFill>
                <a:latin typeface="+mn-lt"/>
                <a:ea typeface="+mn-ea"/>
                <a:cs typeface="+mn-cs"/>
              </a:rPr>
              <a:t> work, each of the employees or team members can get confused. All of these different types of roles provides an employee with a specific amount of responsibilities.    </a:t>
            </a:r>
            <a:endParaRPr lang="en-IN" b="0" dirty="0" smtClean="0"/>
          </a:p>
          <a:p>
            <a:r>
              <a:rPr lang="en-IN" dirty="0" smtClean="0"/>
              <a:t/>
            </a:r>
            <a:br>
              <a:rPr lang="en-IN" dirty="0" smtClean="0"/>
            </a:br>
            <a:endParaRPr lang="en-IN" dirty="0"/>
          </a:p>
        </p:txBody>
      </p:sp>
      <p:sp>
        <p:nvSpPr>
          <p:cNvPr id="4" name="Slide Number Placeholder 3"/>
          <p:cNvSpPr>
            <a:spLocks noGrp="1"/>
          </p:cNvSpPr>
          <p:nvPr>
            <p:ph type="sldNum" sz="quarter" idx="10"/>
          </p:nvPr>
        </p:nvSpPr>
        <p:spPr/>
        <p:txBody>
          <a:bodyPr/>
          <a:lstStyle/>
          <a:p>
            <a:fld id="{FCD7FD9C-F9ED-4C73-847F-11F0F4FA2F01}" type="slidenum">
              <a:rPr lang="en-IN" smtClean="0"/>
              <a:pPr/>
              <a:t>6</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0" i="0" u="none" strike="noStrike" kern="1200" dirty="0" smtClean="0">
                <a:solidFill>
                  <a:schemeClr val="tx1"/>
                </a:solidFill>
                <a:latin typeface="+mn-lt"/>
                <a:ea typeface="+mn-ea"/>
                <a:cs typeface="+mn-cs"/>
              </a:rPr>
              <a:t>In a team working process different kinds of roles are available such as the monitor evaluator. In this process, an individual is required to perform monitoring actions. An individual with good evaluation skills or proper experience is required. Usage of this role can help an individual to constantly monitor the progression of the overall process (</a:t>
            </a:r>
            <a:r>
              <a:rPr lang="en-IN" sz="1200" b="0" i="0" u="none" strike="noStrike" kern="1200" dirty="0" err="1" smtClean="0">
                <a:solidFill>
                  <a:schemeClr val="tx1"/>
                </a:solidFill>
                <a:latin typeface="+mn-lt"/>
                <a:ea typeface="+mn-ea"/>
                <a:cs typeface="+mn-cs"/>
              </a:rPr>
              <a:t>Karabeleski</a:t>
            </a:r>
            <a:r>
              <a:rPr lang="en-IN" sz="1200" b="0" i="0" u="none" strike="noStrike" kern="1200" dirty="0" smtClean="0">
                <a:solidFill>
                  <a:schemeClr val="tx1"/>
                </a:solidFill>
                <a:latin typeface="+mn-lt"/>
                <a:ea typeface="+mn-ea"/>
                <a:cs typeface="+mn-cs"/>
              </a:rPr>
              <a:t> and </a:t>
            </a:r>
            <a:r>
              <a:rPr lang="en-IN" sz="1200" b="0" i="0" u="none" strike="noStrike" kern="1200" dirty="0" err="1" smtClean="0">
                <a:solidFill>
                  <a:schemeClr val="tx1"/>
                </a:solidFill>
                <a:latin typeface="+mn-lt"/>
                <a:ea typeface="+mn-ea"/>
                <a:cs typeface="+mn-cs"/>
              </a:rPr>
              <a:t>Avdic</a:t>
            </a:r>
            <a:r>
              <a:rPr lang="en-IN" sz="1200" b="0" i="0" u="none" strike="noStrike" kern="1200" dirty="0" smtClean="0">
                <a:solidFill>
                  <a:schemeClr val="tx1"/>
                </a:solidFill>
                <a:latin typeface="+mn-lt"/>
                <a:ea typeface="+mn-ea"/>
                <a:cs typeface="+mn-cs"/>
              </a:rPr>
              <a:t>, 2018). An individual needs to find out the mistakes in order to help the whole process to become efficient. The quality of the overall project or a task is improved using this model. The role of the implementer causes different types of strategies to be implemented in the overall working process. The majority of the decision-making process is the responsibility of the implementer. Although managing all of these roles requires a leader to be present among them. All of these roles helps a team to perform their allocated tasks in a quick and easy manner.    </a:t>
            </a:r>
            <a:endParaRPr lang="en-IN" dirty="0"/>
          </a:p>
        </p:txBody>
      </p:sp>
      <p:sp>
        <p:nvSpPr>
          <p:cNvPr id="4" name="Slide Number Placeholder 3"/>
          <p:cNvSpPr>
            <a:spLocks noGrp="1"/>
          </p:cNvSpPr>
          <p:nvPr>
            <p:ph type="sldNum" sz="quarter" idx="10"/>
          </p:nvPr>
        </p:nvSpPr>
        <p:spPr/>
        <p:txBody>
          <a:bodyPr/>
          <a:lstStyle/>
          <a:p>
            <a:fld id="{FCD7FD9C-F9ED-4C73-847F-11F0F4FA2F01}" type="slidenum">
              <a:rPr lang="en-IN" smtClean="0"/>
              <a:pPr/>
              <a:t>7</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0" i="0" u="none" strike="noStrike" kern="1200" dirty="0" smtClean="0">
                <a:solidFill>
                  <a:schemeClr val="tx1"/>
                </a:solidFill>
                <a:latin typeface="+mn-lt"/>
                <a:ea typeface="+mn-ea"/>
                <a:cs typeface="+mn-cs"/>
              </a:rPr>
              <a:t>Behaviours are one of the most important factors for a workplace environment. In a </a:t>
            </a:r>
            <a:r>
              <a:rPr lang="en-IN" sz="1200" b="0" i="0" u="none" strike="noStrike" kern="1200" dirty="0" err="1" smtClean="0">
                <a:solidFill>
                  <a:schemeClr val="tx1"/>
                </a:solidFill>
                <a:latin typeface="+mn-lt"/>
                <a:ea typeface="+mn-ea"/>
                <a:cs typeface="+mn-cs"/>
              </a:rPr>
              <a:t>teamworking</a:t>
            </a:r>
            <a:r>
              <a:rPr lang="en-IN" sz="1200" b="0" i="0" u="none" strike="noStrike" kern="1200" dirty="0" smtClean="0">
                <a:solidFill>
                  <a:schemeClr val="tx1"/>
                </a:solidFill>
                <a:latin typeface="+mn-lt"/>
                <a:ea typeface="+mn-ea"/>
                <a:cs typeface="+mn-cs"/>
              </a:rPr>
              <a:t> situation, different employees or individuals have to work altogether while interacting with each other (Salas</a:t>
            </a:r>
            <a:r>
              <a:rPr lang="en-IN" sz="1200" b="0" i="1" u="none" strike="noStrike" kern="1200" dirty="0" smtClean="0">
                <a:solidFill>
                  <a:schemeClr val="tx1"/>
                </a:solidFill>
                <a:latin typeface="+mn-lt"/>
                <a:ea typeface="+mn-ea"/>
                <a:cs typeface="+mn-cs"/>
              </a:rPr>
              <a:t> et al.,</a:t>
            </a:r>
            <a:r>
              <a:rPr lang="en-IN" sz="1200" b="0" i="0" u="none" strike="noStrike" kern="1200" dirty="0" smtClean="0">
                <a:solidFill>
                  <a:schemeClr val="tx1"/>
                </a:solidFill>
                <a:latin typeface="+mn-lt"/>
                <a:ea typeface="+mn-ea"/>
                <a:cs typeface="+mn-cs"/>
              </a:rPr>
              <a:t> 2018). Behaviours play a huge role in this process. Proper behaviour can help the whole team working situations to become more effective. The team working process often creates connections or relations between two individuals. Interacting with them in a proper way can help the working process to become better. Hyperactivity can help an employee to stay motivated at all times. Performing in a better way can have a certain effect on others. Hyperactive behaviour can be transferred on to other individuals as other individuals also want to perform better. This type of behavioural effect can help the team working process to feel different impacts on it.  </a:t>
            </a:r>
            <a:endParaRPr lang="en-IN" b="0" dirty="0" smtClean="0"/>
          </a:p>
          <a:p>
            <a:r>
              <a:rPr lang="en-IN" dirty="0" smtClean="0"/>
              <a:t/>
            </a:r>
            <a:br>
              <a:rPr lang="en-IN" dirty="0" smtClean="0"/>
            </a:br>
            <a:endParaRPr lang="en-IN" dirty="0"/>
          </a:p>
        </p:txBody>
      </p:sp>
      <p:sp>
        <p:nvSpPr>
          <p:cNvPr id="4" name="Slide Number Placeholder 3"/>
          <p:cNvSpPr>
            <a:spLocks noGrp="1"/>
          </p:cNvSpPr>
          <p:nvPr>
            <p:ph type="sldNum" sz="quarter" idx="10"/>
          </p:nvPr>
        </p:nvSpPr>
        <p:spPr/>
        <p:txBody>
          <a:bodyPr/>
          <a:lstStyle/>
          <a:p>
            <a:fld id="{FCD7FD9C-F9ED-4C73-847F-11F0F4FA2F01}" type="slidenum">
              <a:rPr lang="en-IN" smtClean="0"/>
              <a:pPr/>
              <a:t>8</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0" i="0" u="none" strike="noStrike" kern="1200" dirty="0" smtClean="0">
                <a:solidFill>
                  <a:schemeClr val="tx1"/>
                </a:solidFill>
                <a:latin typeface="+mn-lt"/>
                <a:ea typeface="+mn-ea"/>
                <a:cs typeface="+mn-cs"/>
              </a:rPr>
              <a:t>Trust is an important factor in a teamwork situation. Working with others can help an individual to feel connected with others. In the majority of the team working situations, a single and complex work is divided into all the individual team members. In order to conduct the total work, process trust needs to be a part of it (</a:t>
            </a:r>
            <a:r>
              <a:rPr lang="en-IN" sz="1200" b="0" i="0" u="none" strike="noStrike" kern="1200" dirty="0" err="1" smtClean="0">
                <a:solidFill>
                  <a:schemeClr val="tx1"/>
                </a:solidFill>
                <a:latin typeface="+mn-lt"/>
                <a:ea typeface="+mn-ea"/>
                <a:cs typeface="+mn-cs"/>
              </a:rPr>
              <a:t>ızoğlu</a:t>
            </a:r>
            <a:r>
              <a:rPr lang="en-IN" sz="1200" b="0" i="0" u="none" strike="noStrike" kern="1200" dirty="0" smtClean="0">
                <a:solidFill>
                  <a:schemeClr val="tx1"/>
                </a:solidFill>
                <a:latin typeface="+mn-lt"/>
                <a:ea typeface="+mn-ea"/>
                <a:cs typeface="+mn-cs"/>
              </a:rPr>
              <a:t> and </a:t>
            </a:r>
            <a:r>
              <a:rPr lang="en-IN" sz="1200" b="0" i="0" u="none" strike="noStrike" kern="1200" dirty="0" err="1" smtClean="0">
                <a:solidFill>
                  <a:schemeClr val="tx1"/>
                </a:solidFill>
                <a:latin typeface="+mn-lt"/>
                <a:ea typeface="+mn-ea"/>
                <a:cs typeface="+mn-cs"/>
              </a:rPr>
              <a:t>Sen</a:t>
            </a:r>
            <a:r>
              <a:rPr lang="en-IN" sz="1200" b="0" i="0" u="none" strike="noStrike" kern="1200" dirty="0" smtClean="0">
                <a:solidFill>
                  <a:schemeClr val="tx1"/>
                </a:solidFill>
                <a:latin typeface="+mn-lt"/>
                <a:ea typeface="+mn-ea"/>
                <a:cs typeface="+mn-cs"/>
              </a:rPr>
              <a:t>, 2018). Trust in other people’s or individuals’ capabilities are the most important factor. Individual needs to believe in their teammates for the completion of the work. Without having proper trust among the team members, the whole team’s working process deteriorates. The efficiency of the process falls as the people does not make proper communications due to mistrust. The trust factor provides a huge impact on the overall team working process.     </a:t>
            </a:r>
            <a:endParaRPr lang="en-IN" b="0" dirty="0" smtClean="0"/>
          </a:p>
          <a:p>
            <a:r>
              <a:rPr lang="en-IN" dirty="0" smtClean="0"/>
              <a:t/>
            </a:r>
            <a:br>
              <a:rPr lang="en-IN" dirty="0" smtClean="0"/>
            </a:br>
            <a:endParaRPr lang="en-IN" dirty="0"/>
          </a:p>
        </p:txBody>
      </p:sp>
      <p:sp>
        <p:nvSpPr>
          <p:cNvPr id="4" name="Slide Number Placeholder 3"/>
          <p:cNvSpPr>
            <a:spLocks noGrp="1"/>
          </p:cNvSpPr>
          <p:nvPr>
            <p:ph type="sldNum" sz="quarter" idx="10"/>
          </p:nvPr>
        </p:nvSpPr>
        <p:spPr/>
        <p:txBody>
          <a:bodyPr/>
          <a:lstStyle/>
          <a:p>
            <a:fld id="{FCD7FD9C-F9ED-4C73-847F-11F0F4FA2F01}" type="slidenum">
              <a:rPr lang="en-IN" smtClean="0"/>
              <a:pPr/>
              <a:t>9</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0" i="0" u="none" strike="noStrike" kern="1200" dirty="0" smtClean="0">
                <a:solidFill>
                  <a:schemeClr val="tx1"/>
                </a:solidFill>
                <a:latin typeface="+mn-lt"/>
                <a:ea typeface="+mn-ea"/>
                <a:cs typeface="+mn-cs"/>
              </a:rPr>
              <a:t>Group dynamics refers to a process where an individual belonging to a team or group interacts with another person. The way of interaction is called group dynamics. The process has a direct impact on an employee’s performance (Forsyth, 2018). The group dynamics help to determine the overall nature of the team or group. A group or team is created with multiple people. Each and everyone has a different approach or personality that they show other people. The process causes a diverse type of situation to get created. Although the group dynamics can be classified into two different types. The types are formal group dynamic and informal group dynamic. The group dynamic can effectively impact the task functions along with maintenance functions. A negative group dynamic can effectively reduce the overall efficiency and performance capabilities of a team.   </a:t>
            </a:r>
            <a:endParaRPr lang="en-IN" b="0" dirty="0" smtClean="0"/>
          </a:p>
          <a:p>
            <a:r>
              <a:rPr lang="en-IN" dirty="0" smtClean="0"/>
              <a:t/>
            </a:r>
            <a:br>
              <a:rPr lang="en-IN" dirty="0" smtClean="0"/>
            </a:br>
            <a:endParaRPr lang="en-IN" dirty="0"/>
          </a:p>
        </p:txBody>
      </p:sp>
      <p:sp>
        <p:nvSpPr>
          <p:cNvPr id="4" name="Slide Number Placeholder 3"/>
          <p:cNvSpPr>
            <a:spLocks noGrp="1"/>
          </p:cNvSpPr>
          <p:nvPr>
            <p:ph type="sldNum" sz="quarter" idx="10"/>
          </p:nvPr>
        </p:nvSpPr>
        <p:spPr/>
        <p:txBody>
          <a:bodyPr/>
          <a:lstStyle/>
          <a:p>
            <a:fld id="{FCD7FD9C-F9ED-4C73-847F-11F0F4FA2F01}" type="slidenum">
              <a:rPr lang="en-IN" smtClean="0"/>
              <a:pPr/>
              <a:t>10</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0" i="0" u="none" strike="noStrike" kern="1200" dirty="0" smtClean="0">
                <a:solidFill>
                  <a:schemeClr val="tx1"/>
                </a:solidFill>
                <a:latin typeface="+mn-lt"/>
                <a:ea typeface="+mn-ea"/>
                <a:cs typeface="+mn-cs"/>
              </a:rPr>
              <a:t>The concept of a high-performance team comes from the selection of the best process. In this case, highly efficient employees are only selected as a part of a team. The skilful employees can perform in a way better manner. Skilful employees also need to have either </a:t>
            </a:r>
            <a:r>
              <a:rPr lang="en-IN" sz="1200" b="0" i="0" u="none" strike="noStrike" kern="1200" dirty="0" err="1" smtClean="0">
                <a:solidFill>
                  <a:schemeClr val="tx1"/>
                </a:solidFill>
                <a:latin typeface="+mn-lt"/>
                <a:ea typeface="+mn-ea"/>
                <a:cs typeface="+mn-cs"/>
              </a:rPr>
              <a:t>qual</a:t>
            </a:r>
            <a:r>
              <a:rPr lang="en-IN" sz="1200" b="0" i="0" u="none" strike="noStrike" kern="1200" dirty="0" smtClean="0">
                <a:solidFill>
                  <a:schemeClr val="tx1"/>
                </a:solidFill>
                <a:latin typeface="+mn-lt"/>
                <a:ea typeface="+mn-ea"/>
                <a:cs typeface="+mn-cs"/>
              </a:rPr>
              <a:t> or even better-skilled employees as their team members. In this way, an individual can perform in a better way. Combining all the skilful employees in a team can help an organisation to improve its ability to mitigate problems or improve the overall performance.</a:t>
            </a:r>
            <a:endParaRPr lang="en-IN" b="0" dirty="0" smtClean="0"/>
          </a:p>
          <a:p>
            <a:r>
              <a:rPr lang="en-IN" dirty="0" smtClean="0"/>
              <a:t/>
            </a:r>
            <a:br>
              <a:rPr lang="en-IN" dirty="0" smtClean="0"/>
            </a:br>
            <a:endParaRPr lang="en-IN" dirty="0"/>
          </a:p>
        </p:txBody>
      </p:sp>
      <p:sp>
        <p:nvSpPr>
          <p:cNvPr id="4" name="Slide Number Placeholder 3"/>
          <p:cNvSpPr>
            <a:spLocks noGrp="1"/>
          </p:cNvSpPr>
          <p:nvPr>
            <p:ph type="sldNum" sz="quarter" idx="10"/>
          </p:nvPr>
        </p:nvSpPr>
        <p:spPr/>
        <p:txBody>
          <a:bodyPr/>
          <a:lstStyle/>
          <a:p>
            <a:fld id="{FCD7FD9C-F9ED-4C73-847F-11F0F4FA2F01}" type="slidenum">
              <a:rPr lang="en-IN" smtClean="0"/>
              <a:pPr/>
              <a:t>11</a:t>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0" i="0" u="none" strike="noStrike" kern="1200" dirty="0" smtClean="0">
                <a:solidFill>
                  <a:schemeClr val="tx1"/>
                </a:solidFill>
                <a:latin typeface="+mn-lt"/>
                <a:ea typeface="+mn-ea"/>
                <a:cs typeface="+mn-cs"/>
              </a:rPr>
              <a:t>The study has shown that </a:t>
            </a:r>
            <a:r>
              <a:rPr lang="en-IN" sz="1200" b="0" i="0" u="none" strike="noStrike" kern="1200" dirty="0" err="1" smtClean="0">
                <a:solidFill>
                  <a:schemeClr val="tx1"/>
                </a:solidFill>
                <a:latin typeface="+mn-lt"/>
                <a:ea typeface="+mn-ea"/>
                <a:cs typeface="+mn-cs"/>
              </a:rPr>
              <a:t>Tuckman's</a:t>
            </a:r>
            <a:r>
              <a:rPr lang="en-IN" sz="1200" b="0" i="0" u="none" strike="noStrike" kern="1200" dirty="0" smtClean="0">
                <a:solidFill>
                  <a:schemeClr val="tx1"/>
                </a:solidFill>
                <a:latin typeface="+mn-lt"/>
                <a:ea typeface="+mn-ea"/>
                <a:cs typeface="+mn-cs"/>
              </a:rPr>
              <a:t> theory is consists of five different steps such as forming, storming, </a:t>
            </a:r>
            <a:r>
              <a:rPr lang="en-IN" sz="1200" b="0" i="0" u="none" strike="noStrike" kern="1200" dirty="0" err="1" smtClean="0">
                <a:solidFill>
                  <a:schemeClr val="tx1"/>
                </a:solidFill>
                <a:latin typeface="+mn-lt"/>
                <a:ea typeface="+mn-ea"/>
                <a:cs typeface="+mn-cs"/>
              </a:rPr>
              <a:t>norming</a:t>
            </a:r>
            <a:r>
              <a:rPr lang="en-IN" sz="1200" b="0" i="0" u="none" strike="noStrike" kern="1200" dirty="0" smtClean="0">
                <a:solidFill>
                  <a:schemeClr val="tx1"/>
                </a:solidFill>
                <a:latin typeface="+mn-lt"/>
                <a:ea typeface="+mn-ea"/>
                <a:cs typeface="+mn-cs"/>
              </a:rPr>
              <a:t>, performing and adjourning. Different stages had provided a team with different significance on its development process. The Belbin model has shown that </a:t>
            </a:r>
            <a:r>
              <a:rPr lang="en-IN" sz="1200" b="0" i="0" u="none" strike="noStrike" kern="1200" dirty="0" err="1" smtClean="0">
                <a:solidFill>
                  <a:schemeClr val="tx1"/>
                </a:solidFill>
                <a:latin typeface="+mn-lt"/>
                <a:ea typeface="+mn-ea"/>
                <a:cs typeface="+mn-cs"/>
              </a:rPr>
              <a:t>tehre</a:t>
            </a:r>
            <a:r>
              <a:rPr lang="en-IN" sz="1200" b="0" i="0" u="none" strike="noStrike" kern="1200" dirty="0" smtClean="0">
                <a:solidFill>
                  <a:schemeClr val="tx1"/>
                </a:solidFill>
                <a:latin typeface="+mn-lt"/>
                <a:ea typeface="+mn-ea"/>
                <a:cs typeface="+mn-cs"/>
              </a:rPr>
              <a:t> are nine types of roles present in teamwork situations. The roles are resource investigator, team worker, co-ordinator, plant, monitor evaluator, specialist, shaper, implementer and completer. The behaviour of the employees or team members is very important among a team working situation.    </a:t>
            </a:r>
            <a:endParaRPr lang="en-IN" b="0" dirty="0" smtClean="0"/>
          </a:p>
          <a:p>
            <a:r>
              <a:rPr lang="en-IN" dirty="0" smtClean="0"/>
              <a:t/>
            </a:r>
            <a:br>
              <a:rPr lang="en-IN" dirty="0" smtClean="0"/>
            </a:br>
            <a:endParaRPr lang="en-IN" dirty="0"/>
          </a:p>
        </p:txBody>
      </p:sp>
      <p:sp>
        <p:nvSpPr>
          <p:cNvPr id="4" name="Slide Number Placeholder 3"/>
          <p:cNvSpPr>
            <a:spLocks noGrp="1"/>
          </p:cNvSpPr>
          <p:nvPr>
            <p:ph type="sldNum" sz="quarter" idx="10"/>
          </p:nvPr>
        </p:nvSpPr>
        <p:spPr/>
        <p:txBody>
          <a:bodyPr/>
          <a:lstStyle/>
          <a:p>
            <a:fld id="{FCD7FD9C-F9ED-4C73-847F-11F0F4FA2F01}" type="slidenum">
              <a:rPr lang="en-IN" smtClean="0"/>
              <a:pPr/>
              <a:t>12</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IN"/>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IN"/>
          </a:p>
        </p:txBody>
      </p:sp>
      <p:sp>
        <p:nvSpPr>
          <p:cNvPr id="4" name="Date Placeholder 3"/>
          <p:cNvSpPr>
            <a:spLocks noGrp="1"/>
          </p:cNvSpPr>
          <p:nvPr>
            <p:ph type="dt" sz="half" idx="10"/>
          </p:nvPr>
        </p:nvSpPr>
        <p:spPr/>
        <p:txBody>
          <a:bodyPr/>
          <a:lstStyle/>
          <a:p>
            <a:fld id="{9EF8E650-83B8-4CB2-B10E-2E1777DCC8A4}" type="datetimeFigureOut">
              <a:rPr lang="en-US" smtClean="0"/>
              <a:pPr/>
              <a:t>3/18/2022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DF6F334-5147-4EA4-977E-7BE3C6DE53DC}" type="slidenum">
              <a:rPr lang="en-IN" smtClean="0"/>
              <a:pPr/>
              <a:t>‹#›</a:t>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9EF8E650-83B8-4CB2-B10E-2E1777DCC8A4}" type="datetimeFigureOut">
              <a:rPr lang="en-US" smtClean="0"/>
              <a:pPr/>
              <a:t>3/18/2022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DF6F334-5147-4EA4-977E-7BE3C6DE53DC}" type="slidenum">
              <a:rPr lang="en-IN" smtClean="0"/>
              <a:pPr/>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IN"/>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EF8E650-83B8-4CB2-B10E-2E1777DCC8A4}" type="datetimeFigureOut">
              <a:rPr lang="en-US" smtClean="0"/>
              <a:pPr/>
              <a:t>3/18/2022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DF6F334-5147-4EA4-977E-7BE3C6DE53DC}" type="slidenum">
              <a:rPr lang="en-IN" smtClean="0"/>
              <a:pPr/>
              <a:t>‹#›</a:t>
            </a:fld>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Date Placeholder 4"/>
          <p:cNvSpPr>
            <a:spLocks noGrp="1"/>
          </p:cNvSpPr>
          <p:nvPr>
            <p:ph type="dt" sz="half" idx="10"/>
          </p:nvPr>
        </p:nvSpPr>
        <p:spPr/>
        <p:txBody>
          <a:bodyPr/>
          <a:lstStyle/>
          <a:p>
            <a:fld id="{9EF8E650-83B8-4CB2-B10E-2E1777DCC8A4}" type="datetimeFigureOut">
              <a:rPr lang="en-US" smtClean="0"/>
              <a:pPr/>
              <a:t>3/18/2022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DF6F334-5147-4EA4-977E-7BE3C6DE53DC}" type="slidenum">
              <a:rPr lang="en-IN" smtClean="0"/>
              <a:pPr/>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IN"/>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7" name="Date Placeholder 6"/>
          <p:cNvSpPr>
            <a:spLocks noGrp="1"/>
          </p:cNvSpPr>
          <p:nvPr>
            <p:ph type="dt" sz="half" idx="10"/>
          </p:nvPr>
        </p:nvSpPr>
        <p:spPr/>
        <p:txBody>
          <a:bodyPr/>
          <a:lstStyle/>
          <a:p>
            <a:fld id="{9EF8E650-83B8-4CB2-B10E-2E1777DCC8A4}" type="datetimeFigureOut">
              <a:rPr lang="en-US" smtClean="0"/>
              <a:pPr/>
              <a:t>3/18/2022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0DF6F334-5147-4EA4-977E-7BE3C6DE53DC}" type="slidenum">
              <a:rPr lang="en-IN" smtClean="0"/>
              <a:pPr/>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Date Placeholder 2"/>
          <p:cNvSpPr>
            <a:spLocks noGrp="1"/>
          </p:cNvSpPr>
          <p:nvPr>
            <p:ph type="dt" sz="half" idx="10"/>
          </p:nvPr>
        </p:nvSpPr>
        <p:spPr/>
        <p:txBody>
          <a:bodyPr/>
          <a:lstStyle/>
          <a:p>
            <a:fld id="{9EF8E650-83B8-4CB2-B10E-2E1777DCC8A4}" type="datetimeFigureOut">
              <a:rPr lang="en-US" smtClean="0"/>
              <a:pPr/>
              <a:t>3/18/2022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0DF6F334-5147-4EA4-977E-7BE3C6DE53DC}" type="slidenum">
              <a:rPr lang="en-IN" smtClean="0"/>
              <a:pPr/>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F8E650-83B8-4CB2-B10E-2E1777DCC8A4}" type="datetimeFigureOut">
              <a:rPr lang="en-US" smtClean="0"/>
              <a:pPr/>
              <a:t>3/18/2022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0DF6F334-5147-4EA4-977E-7BE3C6DE53DC}" type="slidenum">
              <a:rPr lang="en-IN" smtClean="0"/>
              <a:pPr/>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IN"/>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EF8E650-83B8-4CB2-B10E-2E1777DCC8A4}" type="datetimeFigureOut">
              <a:rPr lang="en-US" smtClean="0"/>
              <a:pPr/>
              <a:t>3/18/2022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DF6F334-5147-4EA4-977E-7BE3C6DE53DC}" type="slidenum">
              <a:rPr lang="en-IN" smtClean="0"/>
              <a:pPr/>
              <a:t>‹#›</a:t>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IN"/>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EF8E650-83B8-4CB2-B10E-2E1777DCC8A4}" type="datetimeFigureOut">
              <a:rPr lang="en-US" smtClean="0"/>
              <a:pPr/>
              <a:t>3/18/2022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DF6F334-5147-4EA4-977E-7BE3C6DE53DC}" type="slidenum">
              <a:rPr lang="en-IN" smtClean="0"/>
              <a:pPr/>
              <a:t>‹#›</a:t>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9EF8E650-83B8-4CB2-B10E-2E1777DCC8A4}" type="datetimeFigureOut">
              <a:rPr lang="en-US" smtClean="0"/>
              <a:pPr/>
              <a:t>3/18/2022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DF6F334-5147-4EA4-977E-7BE3C6DE53DC}" type="slidenum">
              <a:rPr lang="en-IN" smtClean="0"/>
              <a:pPr/>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IN"/>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9EF8E650-83B8-4CB2-B10E-2E1777DCC8A4}" type="datetimeFigureOut">
              <a:rPr lang="en-US" smtClean="0"/>
              <a:pPr/>
              <a:t>3/18/2022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DF6F334-5147-4EA4-977E-7BE3C6DE53DC}" type="slidenum">
              <a:rPr lang="en-IN" smtClean="0"/>
              <a:pPr/>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IN"/>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EF8E650-83B8-4CB2-B10E-2E1777DCC8A4}" type="datetimeFigureOut">
              <a:rPr lang="en-US" smtClean="0"/>
              <a:pPr/>
              <a:t>3/18/2022</a:t>
            </a:fld>
            <a:endParaRPr lang="en-IN"/>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DF6F334-5147-4EA4-977E-7BE3C6DE53DC}" type="slidenum">
              <a:rPr lang="en-IN" smtClean="0"/>
              <a:pPr/>
              <a:t>‹#›</a:t>
            </a:fld>
            <a:endParaRPr lang="en-IN"/>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smtClean="0"/>
              <a:t>BMSK4002</a:t>
            </a:r>
            <a:r>
              <a:rPr lang="en-IN" b="1" dirty="0" smtClean="0"/>
              <a:t/>
            </a:r>
            <a:br>
              <a:rPr lang="en-IN" b="1" dirty="0" smtClean="0"/>
            </a:br>
            <a:r>
              <a:rPr lang="en-IN" b="1" dirty="0" smtClean="0"/>
              <a:t>Effective </a:t>
            </a:r>
            <a:r>
              <a:rPr lang="en-IN" b="1" dirty="0" smtClean="0"/>
              <a:t>Team Working and Communication</a:t>
            </a:r>
            <a:endParaRPr lang="en-IN"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Table of content </a:t>
            </a:r>
            <a:endParaRPr lang="en-IN" dirty="0"/>
          </a:p>
        </p:txBody>
      </p:sp>
      <p:sp>
        <p:nvSpPr>
          <p:cNvPr id="3" name="Content Placeholder 2"/>
          <p:cNvSpPr>
            <a:spLocks noGrp="1"/>
          </p:cNvSpPr>
          <p:nvPr>
            <p:ph idx="1"/>
          </p:nvPr>
        </p:nvSpPr>
        <p:spPr/>
        <p:txBody>
          <a:bodyPr>
            <a:normAutofit fontScale="62500" lnSpcReduction="20000"/>
          </a:bodyPr>
          <a:lstStyle/>
          <a:p>
            <a:r>
              <a:rPr lang="en-IN" b="1" dirty="0"/>
              <a:t>Introduction</a:t>
            </a:r>
            <a:r>
              <a:rPr lang="en-IN" dirty="0"/>
              <a:t> </a:t>
            </a:r>
            <a:endParaRPr lang="en-IN" dirty="0" smtClean="0"/>
          </a:p>
          <a:p>
            <a:r>
              <a:rPr lang="en-IN" b="1" dirty="0" err="1" smtClean="0"/>
              <a:t>Tuckman’s</a:t>
            </a:r>
            <a:r>
              <a:rPr lang="en-IN" b="1" dirty="0" smtClean="0"/>
              <a:t> </a:t>
            </a:r>
            <a:r>
              <a:rPr lang="en-IN" b="1" dirty="0"/>
              <a:t>theory</a:t>
            </a:r>
            <a:r>
              <a:rPr lang="en-IN" dirty="0"/>
              <a:t> </a:t>
            </a:r>
            <a:endParaRPr lang="en-IN" b="0" dirty="0" smtClean="0"/>
          </a:p>
          <a:p>
            <a:r>
              <a:rPr lang="en-IN" b="1" dirty="0" err="1" smtClean="0"/>
              <a:t>Belbin’s</a:t>
            </a:r>
            <a:r>
              <a:rPr lang="en-IN" b="1" dirty="0" smtClean="0"/>
              <a:t> </a:t>
            </a:r>
            <a:r>
              <a:rPr lang="en-IN" b="1" dirty="0"/>
              <a:t>theory </a:t>
            </a:r>
            <a:endParaRPr lang="en-IN" b="0" dirty="0" smtClean="0"/>
          </a:p>
          <a:p>
            <a:r>
              <a:rPr lang="en-IN" b="1" dirty="0" smtClean="0"/>
              <a:t>Key </a:t>
            </a:r>
            <a:r>
              <a:rPr lang="en-IN" b="1" dirty="0"/>
              <a:t>behaviours </a:t>
            </a:r>
            <a:endParaRPr lang="en-IN" b="0" dirty="0" smtClean="0"/>
          </a:p>
          <a:p>
            <a:r>
              <a:rPr lang="en-IN" b="1" dirty="0"/>
              <a:t>Trust </a:t>
            </a:r>
            <a:endParaRPr lang="en-IN" b="1" dirty="0" smtClean="0"/>
          </a:p>
          <a:p>
            <a:r>
              <a:rPr lang="en-IN" b="1" dirty="0"/>
              <a:t>Group dynamics </a:t>
            </a:r>
            <a:endParaRPr lang="en-IN" b="0" dirty="0" smtClean="0"/>
          </a:p>
          <a:p>
            <a:r>
              <a:rPr lang="en-IN" b="1" dirty="0"/>
              <a:t>High performing team elements </a:t>
            </a:r>
            <a:endParaRPr lang="en-IN" b="0" dirty="0" smtClean="0"/>
          </a:p>
          <a:p>
            <a:r>
              <a:rPr lang="en-IN" b="1" dirty="0"/>
              <a:t>Conclusion </a:t>
            </a:r>
            <a:r>
              <a:rPr lang="en-IN" dirty="0" smtClean="0"/>
              <a:t/>
            </a:r>
            <a:br>
              <a:rPr lang="en-IN" dirty="0" smtClean="0"/>
            </a:br>
            <a:r>
              <a:rPr lang="en-IN" dirty="0" smtClean="0"/>
              <a:t/>
            </a:r>
            <a:br>
              <a:rPr lang="en-IN" dirty="0" smtClean="0"/>
            </a:br>
            <a:r>
              <a:rPr lang="en-IN" dirty="0" smtClean="0"/>
              <a:t/>
            </a:r>
            <a:br>
              <a:rPr lang="en-IN" dirty="0" smtClean="0"/>
            </a:br>
            <a:r>
              <a:rPr lang="en-IN" dirty="0" smtClean="0"/>
              <a:t/>
            </a:r>
            <a:br>
              <a:rPr lang="en-IN" dirty="0" smtClean="0"/>
            </a:br>
            <a:r>
              <a:rPr lang="en-IN" dirty="0" smtClean="0"/>
              <a:t/>
            </a:r>
            <a:br>
              <a:rPr lang="en-IN" dirty="0" smtClean="0"/>
            </a:br>
            <a:r>
              <a:rPr lang="en-IN" dirty="0" smtClean="0"/>
              <a:t/>
            </a:r>
            <a:br>
              <a:rPr lang="en-IN" dirty="0" smtClean="0"/>
            </a:br>
            <a:r>
              <a:rPr lang="en-IN" dirty="0" smtClean="0"/>
              <a:t/>
            </a:r>
            <a:br>
              <a:rPr lang="en-IN" dirty="0" smtClean="0"/>
            </a:br>
            <a:endParaRPr lang="en-IN"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Introduction</a:t>
            </a:r>
            <a:r>
              <a:rPr lang="en-IN" dirty="0"/>
              <a:t> </a:t>
            </a:r>
          </a:p>
        </p:txBody>
      </p:sp>
      <p:sp>
        <p:nvSpPr>
          <p:cNvPr id="3" name="Content Placeholder 2"/>
          <p:cNvSpPr>
            <a:spLocks noGrp="1"/>
          </p:cNvSpPr>
          <p:nvPr>
            <p:ph idx="1"/>
          </p:nvPr>
        </p:nvSpPr>
        <p:spPr>
          <a:xfrm>
            <a:off x="457200" y="1600200"/>
            <a:ext cx="4257676" cy="4525963"/>
          </a:xfrm>
        </p:spPr>
        <p:txBody>
          <a:bodyPr>
            <a:normAutofit fontScale="70000" lnSpcReduction="20000"/>
          </a:bodyPr>
          <a:lstStyle/>
          <a:p>
            <a:pPr algn="just" fontAlgn="base"/>
            <a:r>
              <a:rPr lang="en-IN" dirty="0"/>
              <a:t>When more than two individuals work on a single project or topic, it is called </a:t>
            </a:r>
            <a:r>
              <a:rPr lang="en-IN" dirty="0" err="1"/>
              <a:t>teamworking</a:t>
            </a:r>
            <a:r>
              <a:rPr lang="en-IN" dirty="0"/>
              <a:t> (</a:t>
            </a:r>
            <a:r>
              <a:rPr lang="en-IN" dirty="0" err="1"/>
              <a:t>Driskell</a:t>
            </a:r>
            <a:r>
              <a:rPr lang="en-IN" dirty="0"/>
              <a:t> </a:t>
            </a:r>
            <a:r>
              <a:rPr lang="en-IN" i="1" dirty="0"/>
              <a:t>et al.</a:t>
            </a:r>
            <a:r>
              <a:rPr lang="en-IN" dirty="0"/>
              <a:t>, 2018). </a:t>
            </a:r>
          </a:p>
          <a:p>
            <a:pPr algn="just" fontAlgn="base"/>
            <a:r>
              <a:rPr lang="en-IN" dirty="0"/>
              <a:t>Each individual has distinct work they provide in a situation. </a:t>
            </a:r>
          </a:p>
          <a:p>
            <a:pPr algn="just" fontAlgn="base"/>
            <a:r>
              <a:rPr lang="en-IN" dirty="0"/>
              <a:t>Helping each other causes them to face a better performance level of each employee. </a:t>
            </a:r>
          </a:p>
          <a:p>
            <a:pPr algn="just" fontAlgn="base"/>
            <a:r>
              <a:rPr lang="en-IN" dirty="0"/>
              <a:t>The employees also feel motivated while working as a team. </a:t>
            </a:r>
          </a:p>
          <a:p>
            <a:pPr algn="just"/>
            <a:endParaRPr lang="en-IN" dirty="0"/>
          </a:p>
        </p:txBody>
      </p:sp>
      <p:pic>
        <p:nvPicPr>
          <p:cNvPr id="4" name="Picture 3" descr="download.jpg"/>
          <p:cNvPicPr>
            <a:picLocks noChangeAspect="1"/>
          </p:cNvPicPr>
          <p:nvPr/>
        </p:nvPicPr>
        <p:blipFill>
          <a:blip r:embed="rId3"/>
          <a:stretch>
            <a:fillRect/>
          </a:stretch>
        </p:blipFill>
        <p:spPr>
          <a:xfrm>
            <a:off x="5000628" y="1785926"/>
            <a:ext cx="3864679" cy="2571768"/>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smtClean="0"/>
              <a:t/>
            </a:r>
            <a:br>
              <a:rPr lang="en-IN" b="1" dirty="0" smtClean="0"/>
            </a:br>
            <a:r>
              <a:rPr lang="en-IN" b="1" dirty="0"/>
              <a:t/>
            </a:r>
            <a:br>
              <a:rPr lang="en-IN" b="1" dirty="0"/>
            </a:br>
            <a:r>
              <a:rPr lang="en-IN" b="1" dirty="0" err="1" smtClean="0"/>
              <a:t>Tuckman’s</a:t>
            </a:r>
            <a:r>
              <a:rPr lang="en-IN" b="1" dirty="0" smtClean="0"/>
              <a:t> </a:t>
            </a:r>
            <a:r>
              <a:rPr lang="en-IN" b="1" dirty="0"/>
              <a:t>theory</a:t>
            </a:r>
            <a:r>
              <a:rPr lang="en-IN" dirty="0"/>
              <a:t> </a:t>
            </a:r>
            <a:r>
              <a:rPr lang="en-IN" b="0" dirty="0" smtClean="0"/>
              <a:t/>
            </a:r>
            <a:br>
              <a:rPr lang="en-IN" b="0" dirty="0" smtClean="0"/>
            </a:br>
            <a:r>
              <a:rPr lang="en-IN" dirty="0" smtClean="0"/>
              <a:t/>
            </a:r>
            <a:br>
              <a:rPr lang="en-IN" dirty="0" smtClean="0"/>
            </a:br>
            <a:endParaRPr lang="en-IN" dirty="0"/>
          </a:p>
        </p:txBody>
      </p:sp>
      <p:sp>
        <p:nvSpPr>
          <p:cNvPr id="3" name="Content Placeholder 2"/>
          <p:cNvSpPr>
            <a:spLocks noGrp="1"/>
          </p:cNvSpPr>
          <p:nvPr>
            <p:ph idx="1"/>
          </p:nvPr>
        </p:nvSpPr>
        <p:spPr>
          <a:xfrm>
            <a:off x="4429124" y="1600200"/>
            <a:ext cx="4257676" cy="4525963"/>
          </a:xfrm>
        </p:spPr>
        <p:txBody>
          <a:bodyPr>
            <a:normAutofit fontScale="70000" lnSpcReduction="20000"/>
          </a:bodyPr>
          <a:lstStyle/>
          <a:p>
            <a:pPr algn="just" fontAlgn="base"/>
            <a:r>
              <a:rPr lang="en-IN" dirty="0"/>
              <a:t>Tuckerman's theory provides an impact on an organisation’s team working situation (</a:t>
            </a:r>
            <a:r>
              <a:rPr lang="en-IN" dirty="0" err="1"/>
              <a:t>Siregar</a:t>
            </a:r>
            <a:r>
              <a:rPr lang="en-IN" dirty="0"/>
              <a:t> </a:t>
            </a:r>
            <a:r>
              <a:rPr lang="en-IN" i="1" dirty="0"/>
              <a:t>et al</a:t>
            </a:r>
            <a:r>
              <a:rPr lang="en-IN" dirty="0"/>
              <a:t>., 2018). </a:t>
            </a:r>
          </a:p>
          <a:p>
            <a:pPr algn="just" fontAlgn="base"/>
            <a:r>
              <a:rPr lang="en-IN" dirty="0"/>
              <a:t>The steps of this theory are forming, storming, </a:t>
            </a:r>
            <a:r>
              <a:rPr lang="en-IN" dirty="0" err="1"/>
              <a:t>norming</a:t>
            </a:r>
            <a:r>
              <a:rPr lang="en-IN" dirty="0"/>
              <a:t>, performing and adjourning.</a:t>
            </a:r>
          </a:p>
          <a:p>
            <a:pPr algn="just" fontAlgn="base"/>
            <a:r>
              <a:rPr lang="en-IN" dirty="0"/>
              <a:t>It could help the process of team development to become efficient. </a:t>
            </a:r>
          </a:p>
          <a:p>
            <a:pPr algn="just" fontAlgn="base"/>
            <a:r>
              <a:rPr lang="en-IN" dirty="0"/>
              <a:t>The team needs to be developed using a selective number of members in order make the team efficient.   </a:t>
            </a:r>
          </a:p>
        </p:txBody>
      </p:sp>
      <p:pic>
        <p:nvPicPr>
          <p:cNvPr id="4" name="Picture 3" descr="download.png"/>
          <p:cNvPicPr>
            <a:picLocks noChangeAspect="1"/>
          </p:cNvPicPr>
          <p:nvPr/>
        </p:nvPicPr>
        <p:blipFill>
          <a:blip r:embed="rId3"/>
          <a:stretch>
            <a:fillRect/>
          </a:stretch>
        </p:blipFill>
        <p:spPr>
          <a:xfrm>
            <a:off x="285720" y="1643049"/>
            <a:ext cx="3571900" cy="355602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
            </a:r>
            <a:br>
              <a:rPr lang="en-US" dirty="0" smtClean="0"/>
            </a:br>
            <a:r>
              <a:rPr lang="en-IN" dirty="0"/>
              <a:t/>
            </a:r>
            <a:br>
              <a:rPr lang="en-IN" dirty="0"/>
            </a:br>
            <a:r>
              <a:rPr lang="en-IN" b="1" dirty="0" err="1" smtClean="0"/>
              <a:t>Tuckman’s</a:t>
            </a:r>
            <a:r>
              <a:rPr lang="en-IN" b="1" dirty="0" smtClean="0"/>
              <a:t> theory (continued)</a:t>
            </a:r>
            <a:r>
              <a:rPr lang="en-IN" dirty="0"/>
              <a:t> </a:t>
            </a:r>
            <a:r>
              <a:rPr lang="en-IN" b="0" dirty="0" smtClean="0"/>
              <a:t/>
            </a:r>
            <a:br>
              <a:rPr lang="en-IN" b="0" dirty="0" smtClean="0"/>
            </a:br>
            <a:r>
              <a:rPr lang="en-IN" dirty="0" smtClean="0"/>
              <a:t/>
            </a:r>
            <a:br>
              <a:rPr lang="en-IN" dirty="0" smtClean="0"/>
            </a:br>
            <a:endParaRPr lang="en-IN" dirty="0"/>
          </a:p>
        </p:txBody>
      </p:sp>
      <p:sp>
        <p:nvSpPr>
          <p:cNvPr id="3" name="Content Placeholder 2"/>
          <p:cNvSpPr>
            <a:spLocks noGrp="1"/>
          </p:cNvSpPr>
          <p:nvPr>
            <p:ph idx="1"/>
          </p:nvPr>
        </p:nvSpPr>
        <p:spPr>
          <a:xfrm>
            <a:off x="457200" y="1600200"/>
            <a:ext cx="4257676" cy="4525963"/>
          </a:xfrm>
        </p:spPr>
        <p:txBody>
          <a:bodyPr>
            <a:normAutofit fontScale="70000" lnSpcReduction="20000"/>
          </a:bodyPr>
          <a:lstStyle/>
          <a:p>
            <a:pPr algn="just" fontAlgn="base"/>
            <a:r>
              <a:rPr lang="en-IN" dirty="0" err="1"/>
              <a:t>Norming</a:t>
            </a:r>
            <a:r>
              <a:rPr lang="en-IN" dirty="0"/>
              <a:t> refers to a process that suggests team members often develops a different type of way to conduct their work. </a:t>
            </a:r>
          </a:p>
          <a:p>
            <a:pPr algn="just" fontAlgn="base"/>
            <a:r>
              <a:rPr lang="en-IN" dirty="0" err="1"/>
              <a:t>Norming</a:t>
            </a:r>
            <a:r>
              <a:rPr lang="en-IN" dirty="0"/>
              <a:t> helps an individual to make the whole process of conducting work very efficient (</a:t>
            </a:r>
            <a:r>
              <a:rPr lang="en-IN" dirty="0" err="1"/>
              <a:t>Dugang</a:t>
            </a:r>
            <a:r>
              <a:rPr lang="en-IN" dirty="0"/>
              <a:t>, 2020). </a:t>
            </a:r>
          </a:p>
          <a:p>
            <a:pPr algn="just" fontAlgn="base"/>
            <a:r>
              <a:rPr lang="en-IN" dirty="0"/>
              <a:t>Performance refers to the output of a team. </a:t>
            </a:r>
          </a:p>
          <a:p>
            <a:pPr algn="just" fontAlgn="base"/>
            <a:r>
              <a:rPr lang="en-IN" dirty="0"/>
              <a:t>Adjourning refers to the process of disbanding a team. </a:t>
            </a:r>
          </a:p>
        </p:txBody>
      </p:sp>
      <p:pic>
        <p:nvPicPr>
          <p:cNvPr id="4" name="Picture 3" descr="download (1).png"/>
          <p:cNvPicPr>
            <a:picLocks noChangeAspect="1"/>
          </p:cNvPicPr>
          <p:nvPr/>
        </p:nvPicPr>
        <p:blipFill>
          <a:blip r:embed="rId3"/>
          <a:stretch>
            <a:fillRect/>
          </a:stretch>
        </p:blipFill>
        <p:spPr>
          <a:xfrm>
            <a:off x="4947570" y="1500174"/>
            <a:ext cx="4196430" cy="3143272"/>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smtClean="0"/>
              <a:t/>
            </a:r>
            <a:br>
              <a:rPr lang="en-IN" b="1" dirty="0" smtClean="0"/>
            </a:br>
            <a:r>
              <a:rPr lang="en-IN" b="1" dirty="0"/>
              <a:t/>
            </a:r>
            <a:br>
              <a:rPr lang="en-IN" b="1" dirty="0"/>
            </a:br>
            <a:r>
              <a:rPr lang="en-IN" b="1" dirty="0" err="1" smtClean="0"/>
              <a:t>Belbin’s</a:t>
            </a:r>
            <a:r>
              <a:rPr lang="en-IN" b="1" dirty="0" smtClean="0"/>
              <a:t> </a:t>
            </a:r>
            <a:r>
              <a:rPr lang="en-IN" b="1" dirty="0"/>
              <a:t>theory </a:t>
            </a:r>
            <a:r>
              <a:rPr lang="en-IN" b="0" dirty="0" smtClean="0"/>
              <a:t/>
            </a:r>
            <a:br>
              <a:rPr lang="en-IN" b="0" dirty="0" smtClean="0"/>
            </a:br>
            <a:r>
              <a:rPr lang="en-IN" dirty="0" smtClean="0"/>
              <a:t/>
            </a:r>
            <a:br>
              <a:rPr lang="en-IN" dirty="0" smtClean="0"/>
            </a:br>
            <a:endParaRPr lang="en-IN" dirty="0"/>
          </a:p>
        </p:txBody>
      </p:sp>
      <p:sp>
        <p:nvSpPr>
          <p:cNvPr id="3" name="Content Placeholder 2"/>
          <p:cNvSpPr>
            <a:spLocks noGrp="1"/>
          </p:cNvSpPr>
          <p:nvPr>
            <p:ph idx="1"/>
          </p:nvPr>
        </p:nvSpPr>
        <p:spPr>
          <a:xfrm>
            <a:off x="4357686" y="1600200"/>
            <a:ext cx="4329114" cy="4525963"/>
          </a:xfrm>
        </p:spPr>
        <p:txBody>
          <a:bodyPr>
            <a:normAutofit fontScale="70000" lnSpcReduction="20000"/>
          </a:bodyPr>
          <a:lstStyle/>
          <a:p>
            <a:pPr algn="just" fontAlgn="base"/>
            <a:r>
              <a:rPr lang="en-IN" dirty="0"/>
              <a:t>Meredith Belbin first developed this theory for developing an effective team working situation (</a:t>
            </a:r>
            <a:r>
              <a:rPr lang="en-IN" dirty="0" err="1"/>
              <a:t>Rahmani</a:t>
            </a:r>
            <a:r>
              <a:rPr lang="en-IN" dirty="0"/>
              <a:t> </a:t>
            </a:r>
            <a:r>
              <a:rPr lang="en-IN" i="1" dirty="0"/>
              <a:t>et al.</a:t>
            </a:r>
            <a:r>
              <a:rPr lang="en-IN" dirty="0"/>
              <a:t>, 2021). </a:t>
            </a:r>
          </a:p>
          <a:p>
            <a:pPr algn="just" fontAlgn="base"/>
            <a:r>
              <a:rPr lang="en-IN" dirty="0" err="1"/>
              <a:t>Belbin's</a:t>
            </a:r>
            <a:r>
              <a:rPr lang="en-IN" dirty="0"/>
              <a:t> theory suggests that different team roles are required in order to produce efficiency. </a:t>
            </a:r>
          </a:p>
          <a:p>
            <a:pPr algn="just" fontAlgn="base"/>
            <a:r>
              <a:rPr lang="en-IN" dirty="0"/>
              <a:t>The team roles are resource investigator, team worker, co-ordinator, plant, monitor evaluator, specialist, shaper, implementer and completer. </a:t>
            </a:r>
          </a:p>
          <a:p>
            <a:pPr algn="just" fontAlgn="base"/>
            <a:r>
              <a:rPr lang="en-IN" dirty="0"/>
              <a:t>All of these roles have different kinds of job requirements among themselves.  </a:t>
            </a:r>
          </a:p>
          <a:p>
            <a:pPr algn="just"/>
            <a:endParaRPr lang="en-IN" dirty="0"/>
          </a:p>
        </p:txBody>
      </p:sp>
      <p:pic>
        <p:nvPicPr>
          <p:cNvPr id="4" name="Picture 3" descr="download (1).jpg"/>
          <p:cNvPicPr>
            <a:picLocks noChangeAspect="1"/>
          </p:cNvPicPr>
          <p:nvPr/>
        </p:nvPicPr>
        <p:blipFill>
          <a:blip r:embed="rId3"/>
          <a:stretch>
            <a:fillRect/>
          </a:stretch>
        </p:blipFill>
        <p:spPr>
          <a:xfrm>
            <a:off x="0" y="2000240"/>
            <a:ext cx="4279176" cy="2786082"/>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
            </a:r>
            <a:br>
              <a:rPr lang="en-US" dirty="0" smtClean="0"/>
            </a:br>
            <a:r>
              <a:rPr lang="en-IN" dirty="0"/>
              <a:t/>
            </a:r>
            <a:br>
              <a:rPr lang="en-IN" dirty="0"/>
            </a:br>
            <a:r>
              <a:rPr lang="en-IN" b="1" dirty="0" err="1" smtClean="0"/>
              <a:t>Belbin’s</a:t>
            </a:r>
            <a:r>
              <a:rPr lang="en-IN" b="1" dirty="0" smtClean="0"/>
              <a:t> theory (continued)</a:t>
            </a:r>
            <a:r>
              <a:rPr lang="en-IN" dirty="0"/>
              <a:t> </a:t>
            </a:r>
            <a:r>
              <a:rPr lang="en-IN" b="0" dirty="0" smtClean="0"/>
              <a:t/>
            </a:r>
            <a:br>
              <a:rPr lang="en-IN" b="0" dirty="0" smtClean="0"/>
            </a:br>
            <a:r>
              <a:rPr lang="en-IN" dirty="0" smtClean="0"/>
              <a:t/>
            </a:r>
            <a:br>
              <a:rPr lang="en-IN" dirty="0" smtClean="0"/>
            </a:br>
            <a:endParaRPr lang="en-IN" dirty="0"/>
          </a:p>
        </p:txBody>
      </p:sp>
      <p:sp>
        <p:nvSpPr>
          <p:cNvPr id="3" name="Content Placeholder 2"/>
          <p:cNvSpPr>
            <a:spLocks noGrp="1"/>
          </p:cNvSpPr>
          <p:nvPr>
            <p:ph idx="1"/>
          </p:nvPr>
        </p:nvSpPr>
        <p:spPr>
          <a:xfrm>
            <a:off x="457200" y="1600200"/>
            <a:ext cx="4186238" cy="4525963"/>
          </a:xfrm>
        </p:spPr>
        <p:txBody>
          <a:bodyPr>
            <a:normAutofit fontScale="70000" lnSpcReduction="20000"/>
          </a:bodyPr>
          <a:lstStyle/>
          <a:p>
            <a:pPr algn="just" fontAlgn="base"/>
            <a:r>
              <a:rPr lang="en-IN" dirty="0"/>
              <a:t>The roles are implemented as per the capabilities of each team member. </a:t>
            </a:r>
          </a:p>
          <a:p>
            <a:pPr algn="just" fontAlgn="base"/>
            <a:r>
              <a:rPr lang="en-IN" dirty="0"/>
              <a:t>The role of the monitor evaluator finds out all the different types of mistakes happening in a work (</a:t>
            </a:r>
            <a:r>
              <a:rPr lang="en-IN" dirty="0" err="1"/>
              <a:t>Karabeleski</a:t>
            </a:r>
            <a:r>
              <a:rPr lang="en-IN" dirty="0"/>
              <a:t> and </a:t>
            </a:r>
            <a:r>
              <a:rPr lang="en-IN" dirty="0" err="1"/>
              <a:t>Avdic</a:t>
            </a:r>
            <a:r>
              <a:rPr lang="en-IN" dirty="0"/>
              <a:t>, 2018). </a:t>
            </a:r>
          </a:p>
          <a:p>
            <a:pPr algn="just" fontAlgn="base"/>
            <a:r>
              <a:rPr lang="en-IN" dirty="0"/>
              <a:t>Specialist refers to an individual team role in which the primary work is given to the most capable person available. </a:t>
            </a:r>
          </a:p>
          <a:p>
            <a:pPr algn="just" fontAlgn="base"/>
            <a:r>
              <a:rPr lang="en-IN" dirty="0" err="1"/>
              <a:t>Belbin's</a:t>
            </a:r>
            <a:r>
              <a:rPr lang="en-IN" dirty="0"/>
              <a:t> team role model can effectively improve the overall performance of the employees. </a:t>
            </a:r>
          </a:p>
          <a:p>
            <a:pPr algn="just"/>
            <a:endParaRPr lang="en-IN" dirty="0"/>
          </a:p>
        </p:txBody>
      </p:sp>
      <p:pic>
        <p:nvPicPr>
          <p:cNvPr id="4" name="Picture 3" descr="download (2).png"/>
          <p:cNvPicPr>
            <a:picLocks noChangeAspect="1"/>
          </p:cNvPicPr>
          <p:nvPr/>
        </p:nvPicPr>
        <p:blipFill>
          <a:blip r:embed="rId3"/>
          <a:stretch>
            <a:fillRect/>
          </a:stretch>
        </p:blipFill>
        <p:spPr>
          <a:xfrm>
            <a:off x="4730961" y="1714488"/>
            <a:ext cx="4413039" cy="3286148"/>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
            </a:r>
            <a:br>
              <a:rPr lang="en-US" dirty="0" smtClean="0"/>
            </a:br>
            <a:r>
              <a:rPr lang="en-IN" dirty="0"/>
              <a:t/>
            </a:r>
            <a:br>
              <a:rPr lang="en-IN" dirty="0"/>
            </a:br>
            <a:r>
              <a:rPr lang="en-IN" b="1" dirty="0"/>
              <a:t>Key behaviours </a:t>
            </a:r>
            <a:r>
              <a:rPr lang="en-IN" b="0" dirty="0" smtClean="0"/>
              <a:t/>
            </a:r>
            <a:br>
              <a:rPr lang="en-IN" b="0" dirty="0" smtClean="0"/>
            </a:br>
            <a:r>
              <a:rPr lang="en-IN" dirty="0" smtClean="0"/>
              <a:t/>
            </a:r>
            <a:br>
              <a:rPr lang="en-IN" dirty="0" smtClean="0"/>
            </a:br>
            <a:endParaRPr lang="en-IN" dirty="0"/>
          </a:p>
        </p:txBody>
      </p:sp>
      <p:sp>
        <p:nvSpPr>
          <p:cNvPr id="3" name="Content Placeholder 2"/>
          <p:cNvSpPr>
            <a:spLocks noGrp="1"/>
          </p:cNvSpPr>
          <p:nvPr>
            <p:ph idx="1"/>
          </p:nvPr>
        </p:nvSpPr>
        <p:spPr>
          <a:xfrm>
            <a:off x="4500562" y="1600200"/>
            <a:ext cx="4186238" cy="4525963"/>
          </a:xfrm>
        </p:spPr>
        <p:txBody>
          <a:bodyPr>
            <a:normAutofit fontScale="62500" lnSpcReduction="20000"/>
          </a:bodyPr>
          <a:lstStyle/>
          <a:p>
            <a:pPr algn="just" fontAlgn="base"/>
            <a:r>
              <a:rPr lang="en-IN" dirty="0"/>
              <a:t>A positive mindset among employees can help others to have one too. </a:t>
            </a:r>
          </a:p>
          <a:p>
            <a:pPr algn="just" fontAlgn="base"/>
            <a:r>
              <a:rPr lang="en-IN" dirty="0"/>
              <a:t>Problem-solving nature can help a team to overcome their challenges in a better way (Salas</a:t>
            </a:r>
            <a:r>
              <a:rPr lang="en-IN" i="1" dirty="0"/>
              <a:t> et al.,</a:t>
            </a:r>
            <a:r>
              <a:rPr lang="en-IN" dirty="0"/>
              <a:t> 2018). </a:t>
            </a:r>
          </a:p>
          <a:p>
            <a:pPr algn="just" fontAlgn="base"/>
            <a:r>
              <a:rPr lang="en-IN" dirty="0"/>
              <a:t>The overall process of teamwork become more efficient and effective by having proper behavioural attributes. </a:t>
            </a:r>
          </a:p>
          <a:p>
            <a:pPr algn="just" fontAlgn="base"/>
            <a:r>
              <a:rPr lang="en-IN" dirty="0"/>
              <a:t>In some cases, the critical thinking process can help a team to make some necessary steps for the betterment of the team working process. </a:t>
            </a:r>
          </a:p>
          <a:p>
            <a:pPr algn="just"/>
            <a:endParaRPr lang="en-IN" dirty="0"/>
          </a:p>
        </p:txBody>
      </p:sp>
      <p:pic>
        <p:nvPicPr>
          <p:cNvPr id="4" name="Picture 3" descr="download (3).png"/>
          <p:cNvPicPr>
            <a:picLocks noChangeAspect="1"/>
          </p:cNvPicPr>
          <p:nvPr/>
        </p:nvPicPr>
        <p:blipFill>
          <a:blip r:embed="rId3"/>
          <a:stretch>
            <a:fillRect/>
          </a:stretch>
        </p:blipFill>
        <p:spPr>
          <a:xfrm>
            <a:off x="0" y="1714488"/>
            <a:ext cx="3857620" cy="3944503"/>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
            </a:r>
            <a:br>
              <a:rPr lang="en-US" dirty="0" smtClean="0"/>
            </a:br>
            <a:r>
              <a:rPr lang="en-IN" dirty="0"/>
              <a:t/>
            </a:r>
            <a:br>
              <a:rPr lang="en-IN" dirty="0"/>
            </a:br>
            <a:r>
              <a:rPr lang="en-IN" b="1" dirty="0"/>
              <a:t>Trust </a:t>
            </a:r>
            <a:r>
              <a:rPr lang="en-IN" b="0" dirty="0" smtClean="0"/>
              <a:t/>
            </a:r>
            <a:br>
              <a:rPr lang="en-IN" b="0" dirty="0" smtClean="0"/>
            </a:br>
            <a:r>
              <a:rPr lang="en-IN" dirty="0" smtClean="0"/>
              <a:t/>
            </a:r>
            <a:br>
              <a:rPr lang="en-IN" dirty="0" smtClean="0"/>
            </a:br>
            <a:endParaRPr lang="en-IN" dirty="0"/>
          </a:p>
        </p:txBody>
      </p:sp>
      <p:sp>
        <p:nvSpPr>
          <p:cNvPr id="3" name="Content Placeholder 2"/>
          <p:cNvSpPr>
            <a:spLocks noGrp="1"/>
          </p:cNvSpPr>
          <p:nvPr>
            <p:ph idx="1"/>
          </p:nvPr>
        </p:nvSpPr>
        <p:spPr>
          <a:xfrm>
            <a:off x="457200" y="1600200"/>
            <a:ext cx="4257676" cy="4525963"/>
          </a:xfrm>
        </p:spPr>
        <p:txBody>
          <a:bodyPr>
            <a:normAutofit fontScale="62500" lnSpcReduction="20000"/>
          </a:bodyPr>
          <a:lstStyle/>
          <a:p>
            <a:pPr algn="just" fontAlgn="base"/>
            <a:r>
              <a:rPr lang="en-IN" dirty="0"/>
              <a:t>Trust needs to be built over a course of time. </a:t>
            </a:r>
          </a:p>
          <a:p>
            <a:pPr algn="just" fontAlgn="base"/>
            <a:r>
              <a:rPr lang="en-IN" dirty="0"/>
              <a:t>An individual’s presentation of work along with capabilities is the main factor to build trust among the people (</a:t>
            </a:r>
            <a:r>
              <a:rPr lang="en-IN" dirty="0" err="1"/>
              <a:t>ızoğlu</a:t>
            </a:r>
            <a:r>
              <a:rPr lang="en-IN" dirty="0"/>
              <a:t> and </a:t>
            </a:r>
            <a:r>
              <a:rPr lang="en-IN" dirty="0" err="1"/>
              <a:t>Sen</a:t>
            </a:r>
            <a:r>
              <a:rPr lang="en-IN" dirty="0"/>
              <a:t>, 2018). </a:t>
            </a:r>
          </a:p>
          <a:p>
            <a:pPr algn="just" fontAlgn="base"/>
            <a:r>
              <a:rPr lang="en-IN" dirty="0"/>
              <a:t>Trust-building takes a lot of time among the teammates. </a:t>
            </a:r>
          </a:p>
          <a:p>
            <a:pPr algn="just" fontAlgn="base"/>
            <a:r>
              <a:rPr lang="en-IN" dirty="0"/>
              <a:t>People palaces their trust not only on the individual’s; however, also on their capabilities also. </a:t>
            </a:r>
          </a:p>
          <a:p>
            <a:pPr algn="just" fontAlgn="base"/>
            <a:r>
              <a:rPr lang="en-IN" dirty="0"/>
              <a:t>Trusting the team members can effectively increase the productivity and efficiency level of an individual. </a:t>
            </a:r>
          </a:p>
        </p:txBody>
      </p:sp>
      <p:pic>
        <p:nvPicPr>
          <p:cNvPr id="4" name="Picture 3" descr="download (2).jpg"/>
          <p:cNvPicPr>
            <a:picLocks noChangeAspect="1"/>
          </p:cNvPicPr>
          <p:nvPr/>
        </p:nvPicPr>
        <p:blipFill>
          <a:blip r:embed="rId3"/>
          <a:stretch>
            <a:fillRect/>
          </a:stretch>
        </p:blipFill>
        <p:spPr>
          <a:xfrm>
            <a:off x="5072066" y="1714488"/>
            <a:ext cx="4005934" cy="35719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smtClean="0"/>
              <a:t/>
            </a:r>
            <a:br>
              <a:rPr lang="en-IN" b="1" dirty="0" smtClean="0"/>
            </a:br>
            <a:r>
              <a:rPr lang="en-IN" b="1" dirty="0"/>
              <a:t/>
            </a:r>
            <a:br>
              <a:rPr lang="en-IN" b="1" dirty="0"/>
            </a:br>
            <a:r>
              <a:rPr lang="en-IN" b="1" dirty="0" smtClean="0"/>
              <a:t>Group </a:t>
            </a:r>
            <a:r>
              <a:rPr lang="en-IN" b="1" dirty="0"/>
              <a:t>dynamics </a:t>
            </a:r>
            <a:r>
              <a:rPr lang="en-IN" b="0" dirty="0" smtClean="0"/>
              <a:t/>
            </a:r>
            <a:br>
              <a:rPr lang="en-IN" b="0" dirty="0" smtClean="0"/>
            </a:br>
            <a:r>
              <a:rPr lang="en-IN" dirty="0" smtClean="0"/>
              <a:t/>
            </a:r>
            <a:br>
              <a:rPr lang="en-IN" dirty="0" smtClean="0"/>
            </a:br>
            <a:endParaRPr lang="en-IN" dirty="0"/>
          </a:p>
        </p:txBody>
      </p:sp>
      <p:sp>
        <p:nvSpPr>
          <p:cNvPr id="3" name="Content Placeholder 2"/>
          <p:cNvSpPr>
            <a:spLocks noGrp="1"/>
          </p:cNvSpPr>
          <p:nvPr>
            <p:ph idx="1"/>
          </p:nvPr>
        </p:nvSpPr>
        <p:spPr>
          <a:xfrm>
            <a:off x="4429124" y="1600200"/>
            <a:ext cx="4257676" cy="4525963"/>
          </a:xfrm>
        </p:spPr>
        <p:txBody>
          <a:bodyPr>
            <a:normAutofit fontScale="70000" lnSpcReduction="20000"/>
          </a:bodyPr>
          <a:lstStyle/>
          <a:p>
            <a:pPr algn="just" fontAlgn="base"/>
            <a:r>
              <a:rPr lang="en-IN" dirty="0"/>
              <a:t>Group dynamic depends on the individual behaviours of the employees in a team.</a:t>
            </a:r>
          </a:p>
          <a:p>
            <a:pPr algn="just" fontAlgn="base"/>
            <a:r>
              <a:rPr lang="en-IN" dirty="0"/>
              <a:t>Group dynamics among an organisation can have a direct impact on their performances (Forsyth, 2018). </a:t>
            </a:r>
          </a:p>
          <a:p>
            <a:pPr algn="just" fontAlgn="base"/>
            <a:r>
              <a:rPr lang="en-IN" dirty="0"/>
              <a:t>Group dynamic needs to be maintained properly among a team working situation. </a:t>
            </a:r>
          </a:p>
          <a:p>
            <a:pPr algn="just" fontAlgn="base"/>
            <a:r>
              <a:rPr lang="en-IN" dirty="0"/>
              <a:t>A proper team working situation promotes good group dynamics. </a:t>
            </a:r>
          </a:p>
          <a:p>
            <a:pPr algn="just"/>
            <a:endParaRPr lang="en-IN" dirty="0"/>
          </a:p>
        </p:txBody>
      </p:sp>
      <p:pic>
        <p:nvPicPr>
          <p:cNvPr id="4" name="Picture 3" descr="download (3).jpg"/>
          <p:cNvPicPr>
            <a:picLocks noChangeAspect="1"/>
          </p:cNvPicPr>
          <p:nvPr/>
        </p:nvPicPr>
        <p:blipFill>
          <a:blip r:embed="rId3"/>
          <a:stretch>
            <a:fillRect/>
          </a:stretch>
        </p:blipFill>
        <p:spPr>
          <a:xfrm>
            <a:off x="571472" y="1571612"/>
            <a:ext cx="3786214" cy="3605134"/>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smtClean="0"/>
              <a:t/>
            </a:r>
            <a:br>
              <a:rPr lang="en-IN" b="1" dirty="0" smtClean="0"/>
            </a:br>
            <a:r>
              <a:rPr lang="en-IN" b="1" dirty="0"/>
              <a:t/>
            </a:r>
            <a:br>
              <a:rPr lang="en-IN" b="1" dirty="0"/>
            </a:br>
            <a:r>
              <a:rPr lang="en-IN" b="1" dirty="0" smtClean="0"/>
              <a:t>High </a:t>
            </a:r>
            <a:r>
              <a:rPr lang="en-IN" b="1" dirty="0"/>
              <a:t>performing team elements </a:t>
            </a:r>
            <a:r>
              <a:rPr lang="en-IN" b="0" dirty="0" smtClean="0"/>
              <a:t/>
            </a:r>
            <a:br>
              <a:rPr lang="en-IN" b="0" dirty="0" smtClean="0"/>
            </a:br>
            <a:r>
              <a:rPr lang="en-IN" dirty="0" smtClean="0"/>
              <a:t/>
            </a:r>
            <a:br>
              <a:rPr lang="en-IN" dirty="0" smtClean="0"/>
            </a:br>
            <a:endParaRPr lang="en-IN" dirty="0"/>
          </a:p>
        </p:txBody>
      </p:sp>
      <p:sp>
        <p:nvSpPr>
          <p:cNvPr id="3" name="Content Placeholder 2"/>
          <p:cNvSpPr>
            <a:spLocks noGrp="1"/>
          </p:cNvSpPr>
          <p:nvPr>
            <p:ph idx="1"/>
          </p:nvPr>
        </p:nvSpPr>
        <p:spPr>
          <a:xfrm>
            <a:off x="457200" y="1600200"/>
            <a:ext cx="4114800" cy="4525963"/>
          </a:xfrm>
        </p:spPr>
        <p:txBody>
          <a:bodyPr>
            <a:normAutofit fontScale="62500" lnSpcReduction="20000"/>
          </a:bodyPr>
          <a:lstStyle/>
          <a:p>
            <a:pPr algn="just" fontAlgn="base"/>
            <a:r>
              <a:rPr lang="en-IN" dirty="0"/>
              <a:t>A high-performance team consist of different highly skilled individuals as team member. </a:t>
            </a:r>
          </a:p>
          <a:p>
            <a:pPr algn="just" fontAlgn="base"/>
            <a:r>
              <a:rPr lang="en-IN" dirty="0"/>
              <a:t>High performing team can help an organisation to improve their productivity rates (</a:t>
            </a:r>
            <a:r>
              <a:rPr lang="en-IN" dirty="0" err="1"/>
              <a:t>Desmidt</a:t>
            </a:r>
            <a:r>
              <a:rPr lang="en-IN" dirty="0"/>
              <a:t>, 2021). </a:t>
            </a:r>
          </a:p>
          <a:p>
            <a:pPr algn="just" fontAlgn="base"/>
            <a:r>
              <a:rPr lang="en-IN" dirty="0"/>
              <a:t>In order to mitigate any complex situation an organisation often uses this type of strategy. </a:t>
            </a:r>
          </a:p>
          <a:p>
            <a:pPr algn="just" fontAlgn="base"/>
            <a:r>
              <a:rPr lang="en-IN" dirty="0"/>
              <a:t>High performing team can have a positive impact on an organisation’s operational work. </a:t>
            </a:r>
          </a:p>
          <a:p>
            <a:pPr algn="just"/>
            <a:endParaRPr lang="en-IN" dirty="0"/>
          </a:p>
        </p:txBody>
      </p:sp>
      <p:pic>
        <p:nvPicPr>
          <p:cNvPr id="4" name="Picture 3" descr="download (4).jpg"/>
          <p:cNvPicPr>
            <a:picLocks noChangeAspect="1"/>
          </p:cNvPicPr>
          <p:nvPr/>
        </p:nvPicPr>
        <p:blipFill>
          <a:blip r:embed="rId3"/>
          <a:stretch>
            <a:fillRect/>
          </a:stretch>
        </p:blipFill>
        <p:spPr>
          <a:xfrm>
            <a:off x="4929190" y="1714488"/>
            <a:ext cx="3571900" cy="3922414"/>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Conclusion </a:t>
            </a:r>
            <a:endParaRPr lang="en-IN" dirty="0"/>
          </a:p>
        </p:txBody>
      </p:sp>
      <p:sp>
        <p:nvSpPr>
          <p:cNvPr id="3" name="Content Placeholder 2"/>
          <p:cNvSpPr>
            <a:spLocks noGrp="1"/>
          </p:cNvSpPr>
          <p:nvPr>
            <p:ph idx="1"/>
          </p:nvPr>
        </p:nvSpPr>
        <p:spPr>
          <a:xfrm>
            <a:off x="4429124" y="1600200"/>
            <a:ext cx="4257676" cy="4525963"/>
          </a:xfrm>
        </p:spPr>
        <p:txBody>
          <a:bodyPr>
            <a:normAutofit fontScale="85000" lnSpcReduction="20000"/>
          </a:bodyPr>
          <a:lstStyle/>
          <a:p>
            <a:pPr algn="just" fontAlgn="base"/>
            <a:r>
              <a:rPr lang="en-IN" dirty="0" err="1"/>
              <a:t>Belbin’s</a:t>
            </a:r>
            <a:r>
              <a:rPr lang="en-IN" dirty="0"/>
              <a:t> team roles have a significant amount of impact on their operational work. </a:t>
            </a:r>
          </a:p>
          <a:p>
            <a:pPr algn="just" fontAlgn="base"/>
            <a:r>
              <a:rPr lang="en-IN" dirty="0" err="1"/>
              <a:t>Tuckman’s</a:t>
            </a:r>
            <a:r>
              <a:rPr lang="en-IN" dirty="0"/>
              <a:t> theory helps an organisation to develop an efficient team for their work. </a:t>
            </a:r>
          </a:p>
          <a:p>
            <a:pPr algn="just" fontAlgn="base"/>
            <a:r>
              <a:rPr lang="en-IN" dirty="0"/>
              <a:t>Trust needs to be present among all of the team members in order to work in an efficient way. </a:t>
            </a:r>
          </a:p>
        </p:txBody>
      </p:sp>
      <p:pic>
        <p:nvPicPr>
          <p:cNvPr id="4" name="Picture 3" descr="download (5).jpg"/>
          <p:cNvPicPr>
            <a:picLocks noChangeAspect="1"/>
          </p:cNvPicPr>
          <p:nvPr/>
        </p:nvPicPr>
        <p:blipFill>
          <a:blip r:embed="rId3"/>
          <a:stretch>
            <a:fillRect/>
          </a:stretch>
        </p:blipFill>
        <p:spPr>
          <a:xfrm>
            <a:off x="0" y="2071678"/>
            <a:ext cx="4401440" cy="2928958"/>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 list  </a:t>
            </a:r>
            <a:endParaRPr lang="en-IN" dirty="0"/>
          </a:p>
        </p:txBody>
      </p:sp>
      <p:sp>
        <p:nvSpPr>
          <p:cNvPr id="3" name="Content Placeholder 2"/>
          <p:cNvSpPr>
            <a:spLocks noGrp="1"/>
          </p:cNvSpPr>
          <p:nvPr>
            <p:ph idx="1"/>
          </p:nvPr>
        </p:nvSpPr>
        <p:spPr/>
        <p:txBody>
          <a:bodyPr>
            <a:normAutofit fontScale="40000" lnSpcReduction="20000"/>
          </a:bodyPr>
          <a:lstStyle/>
          <a:p>
            <a:r>
              <a:rPr lang="en-IN" dirty="0" err="1"/>
              <a:t>Desmidt</a:t>
            </a:r>
            <a:r>
              <a:rPr lang="en-IN" dirty="0"/>
              <a:t>, B., 2021. TEAM BETTER TOGETHER: 5 disciplines of high performing teams. </a:t>
            </a:r>
            <a:r>
              <a:rPr lang="en-IN" dirty="0" err="1"/>
              <a:t>BookPOD</a:t>
            </a:r>
            <a:r>
              <a:rPr lang="en-IN" dirty="0"/>
              <a:t>.</a:t>
            </a:r>
          </a:p>
          <a:p>
            <a:r>
              <a:rPr lang="en-IN" dirty="0" err="1"/>
              <a:t>Driskell</a:t>
            </a:r>
            <a:r>
              <a:rPr lang="en-IN" dirty="0"/>
              <a:t>, J.E., Salas, E. and </a:t>
            </a:r>
            <a:r>
              <a:rPr lang="en-IN" dirty="0" err="1"/>
              <a:t>Driskell</a:t>
            </a:r>
            <a:r>
              <a:rPr lang="en-IN" dirty="0"/>
              <a:t>, T., 2018. Foundations of teamwork and collaboration. </a:t>
            </a:r>
            <a:r>
              <a:rPr lang="en-IN" i="1" dirty="0"/>
              <a:t>American Psychologist</a:t>
            </a:r>
            <a:r>
              <a:rPr lang="en-IN" dirty="0"/>
              <a:t>, </a:t>
            </a:r>
            <a:r>
              <a:rPr lang="en-IN" i="1" dirty="0"/>
              <a:t>73</a:t>
            </a:r>
            <a:r>
              <a:rPr lang="en-IN" dirty="0"/>
              <a:t>(4), p.334.</a:t>
            </a:r>
          </a:p>
          <a:p>
            <a:r>
              <a:rPr lang="en-IN" dirty="0" err="1"/>
              <a:t>Dugang</a:t>
            </a:r>
            <a:r>
              <a:rPr lang="en-IN" dirty="0"/>
              <a:t>, M.A.P., 2020. School Teamwork and Effectiveness. </a:t>
            </a:r>
            <a:r>
              <a:rPr lang="en-IN" i="1" dirty="0"/>
              <a:t>Journal of World </a:t>
            </a:r>
            <a:r>
              <a:rPr lang="en-IN" i="1" dirty="0" err="1"/>
              <a:t>Englishes</a:t>
            </a:r>
            <a:r>
              <a:rPr lang="en-IN" i="1" dirty="0"/>
              <a:t> and Educational Practices</a:t>
            </a:r>
            <a:r>
              <a:rPr lang="en-IN" dirty="0"/>
              <a:t>, </a:t>
            </a:r>
            <a:r>
              <a:rPr lang="en-IN" i="1" dirty="0"/>
              <a:t>2</a:t>
            </a:r>
            <a:r>
              <a:rPr lang="en-IN" dirty="0"/>
              <a:t>(2), pp.92-102.</a:t>
            </a:r>
          </a:p>
          <a:p>
            <a:r>
              <a:rPr lang="en-IN" dirty="0"/>
              <a:t>Forsyth, D.R., 2018. </a:t>
            </a:r>
            <a:r>
              <a:rPr lang="en-IN" i="1" dirty="0"/>
              <a:t>Group dynamics</a:t>
            </a:r>
            <a:r>
              <a:rPr lang="en-IN" dirty="0"/>
              <a:t>. </a:t>
            </a:r>
            <a:r>
              <a:rPr lang="en-IN" dirty="0" err="1"/>
              <a:t>Cengage</a:t>
            </a:r>
            <a:r>
              <a:rPr lang="en-IN" dirty="0"/>
              <a:t> Learning.</a:t>
            </a:r>
          </a:p>
          <a:p>
            <a:r>
              <a:rPr lang="en-IN" dirty="0" err="1"/>
              <a:t>ızoğlu</a:t>
            </a:r>
            <a:r>
              <a:rPr lang="en-IN" dirty="0"/>
              <a:t>, F.M. and </a:t>
            </a:r>
            <a:r>
              <a:rPr lang="en-IN" dirty="0" err="1"/>
              <a:t>Sen</a:t>
            </a:r>
            <a:r>
              <a:rPr lang="en-IN" dirty="0"/>
              <a:t>, S., 2018, July. The effects of past experience on trust in repeated human-agent teamwork. In </a:t>
            </a:r>
            <a:r>
              <a:rPr lang="en-IN" i="1" dirty="0"/>
              <a:t>Proceedings of the 17th International Conference on Autonomous Agents and </a:t>
            </a:r>
            <a:r>
              <a:rPr lang="en-IN" i="1" dirty="0" err="1"/>
              <a:t>MultiAgent</a:t>
            </a:r>
            <a:r>
              <a:rPr lang="en-IN" i="1" dirty="0"/>
              <a:t> Systems</a:t>
            </a:r>
            <a:r>
              <a:rPr lang="en-IN" dirty="0"/>
              <a:t> (pp. 514-522).</a:t>
            </a:r>
          </a:p>
          <a:p>
            <a:r>
              <a:rPr lang="en-IN" dirty="0" err="1"/>
              <a:t>Karabeleski</a:t>
            </a:r>
            <a:r>
              <a:rPr lang="en-IN" dirty="0"/>
              <a:t>, S. and </a:t>
            </a:r>
            <a:r>
              <a:rPr lang="en-IN" dirty="0" err="1"/>
              <a:t>Avdic</a:t>
            </a:r>
            <a:r>
              <a:rPr lang="en-IN" dirty="0"/>
              <a:t>, D., 2018. Pairing </a:t>
            </a:r>
            <a:r>
              <a:rPr lang="en-IN" dirty="0" err="1"/>
              <a:t>Belbin’s</a:t>
            </a:r>
            <a:r>
              <a:rPr lang="en-IN" dirty="0"/>
              <a:t> Team Roles towards Productivity.</a:t>
            </a:r>
          </a:p>
          <a:p>
            <a:r>
              <a:rPr lang="en-IN" dirty="0"/>
              <a:t>Lynch, D.S., Lynch, M.J. and Clemens, C.M., 2018. Belbin Team Roles. </a:t>
            </a:r>
            <a:r>
              <a:rPr lang="en-IN" i="1" dirty="0"/>
              <a:t>The Handbook of Communication Training: A Best Practices Framework for Assessing and Developing Competence</a:t>
            </a:r>
            <a:r>
              <a:rPr lang="en-IN" dirty="0"/>
              <a:t>.</a:t>
            </a:r>
          </a:p>
          <a:p>
            <a:r>
              <a:rPr lang="en-IN" dirty="0" err="1"/>
              <a:t>Rahmani</a:t>
            </a:r>
            <a:r>
              <a:rPr lang="en-IN" dirty="0"/>
              <a:t>, F., Scott-Young, C., </a:t>
            </a:r>
            <a:r>
              <a:rPr lang="en-IN" dirty="0" err="1"/>
              <a:t>Tadayon</a:t>
            </a:r>
            <a:r>
              <a:rPr lang="en-IN" dirty="0"/>
              <a:t>, A. and van </a:t>
            </a:r>
            <a:r>
              <a:rPr lang="en-IN" dirty="0" err="1"/>
              <a:t>der</a:t>
            </a:r>
            <a:r>
              <a:rPr lang="en-IN" dirty="0"/>
              <a:t> Walt, J.D., 2021. Team composition in relational contracting (RC) in large infrastructure projects: a </a:t>
            </a:r>
            <a:r>
              <a:rPr lang="en-IN" dirty="0" err="1"/>
              <a:t>Belbin’s</a:t>
            </a:r>
            <a:r>
              <a:rPr lang="en-IN" dirty="0"/>
              <a:t> team roles model approach. </a:t>
            </a:r>
            <a:r>
              <a:rPr lang="en-IN" i="1" dirty="0"/>
              <a:t>Engineering, Construction and Architectural Management</a:t>
            </a:r>
            <a:r>
              <a:rPr lang="en-IN" dirty="0"/>
              <a:t>.</a:t>
            </a:r>
          </a:p>
          <a:p>
            <a:r>
              <a:rPr lang="en-IN" dirty="0"/>
              <a:t>Salas, E., Reyes, D.L. and McDaniel, S.H., 2018. The science of teamwork: Progress, reflections, and the road ahead. </a:t>
            </a:r>
            <a:r>
              <a:rPr lang="en-IN" i="1" dirty="0"/>
              <a:t>American Psychologist</a:t>
            </a:r>
            <a:r>
              <a:rPr lang="en-IN" dirty="0"/>
              <a:t>, </a:t>
            </a:r>
            <a:r>
              <a:rPr lang="en-IN" i="1" dirty="0"/>
              <a:t>73</a:t>
            </a:r>
            <a:r>
              <a:rPr lang="en-IN" dirty="0"/>
              <a:t>(4), p.593.</a:t>
            </a:r>
          </a:p>
          <a:p>
            <a:r>
              <a:rPr lang="en-IN" dirty="0" err="1"/>
              <a:t>Siregar</a:t>
            </a:r>
            <a:r>
              <a:rPr lang="en-IN" dirty="0"/>
              <a:t>, C., Pane, M.M. and </a:t>
            </a:r>
            <a:r>
              <a:rPr lang="en-IN" dirty="0" err="1"/>
              <a:t>Ruman</a:t>
            </a:r>
            <a:r>
              <a:rPr lang="en-IN" dirty="0"/>
              <a:t>, Y.S., 2018, May. The virtual team performance in solving teamwork conflict problems. In </a:t>
            </a:r>
            <a:r>
              <a:rPr lang="en-IN" i="1" dirty="0"/>
              <a:t>Proceedings of the 2018 International Conference on Distance Education and Learning</a:t>
            </a:r>
            <a:r>
              <a:rPr lang="en-IN" dirty="0"/>
              <a:t> (pp. 1-5).</a:t>
            </a:r>
          </a:p>
          <a:p>
            <a:r>
              <a:rPr lang="en-IN" dirty="0" err="1"/>
              <a:t>Tripathy</a:t>
            </a:r>
            <a:r>
              <a:rPr lang="en-IN" dirty="0"/>
              <a:t>, M., 2018. Building quality teamwork to achieve excellence in business organizations. </a:t>
            </a:r>
            <a:r>
              <a:rPr lang="en-IN" i="1" dirty="0"/>
              <a:t>International research journal of management, IT and social sciences</a:t>
            </a:r>
            <a:r>
              <a:rPr lang="en-IN" dirty="0"/>
              <a:t>, </a:t>
            </a:r>
            <a:r>
              <a:rPr lang="en-IN" i="1" dirty="0"/>
              <a:t>5</a:t>
            </a:r>
            <a:r>
              <a:rPr lang="en-IN" dirty="0"/>
              <a:t>(3), pp.1-7</a:t>
            </a:r>
            <a:r>
              <a:rPr lang="en-IN" dirty="0" smtClean="0"/>
              <a:t>.</a:t>
            </a:r>
            <a:endParaRPr lang="en-IN"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dirty="0"/>
          </a:p>
        </p:txBody>
      </p:sp>
      <p:pic>
        <p:nvPicPr>
          <p:cNvPr id="4" name="Content Placeholder 3" descr="download (6).jpg"/>
          <p:cNvPicPr>
            <a:picLocks noGrp="1" noChangeAspect="1"/>
          </p:cNvPicPr>
          <p:nvPr>
            <p:ph idx="1"/>
          </p:nvPr>
        </p:nvPicPr>
        <p:blipFill>
          <a:blip r:embed="rId2"/>
          <a:stretch>
            <a:fillRect/>
          </a:stretch>
        </p:blipFill>
        <p:spPr>
          <a:xfrm>
            <a:off x="1928794" y="2071678"/>
            <a:ext cx="5310216" cy="3533707"/>
          </a:xfr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TotalTime>
  <Words>1991</Words>
  <PresentationFormat>On-screen Show (4:3)</PresentationFormat>
  <Paragraphs>101</Paragraphs>
  <Slides>14</Slides>
  <Notes>10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BMSK4002 Effective Team Working and Communication</vt:lpstr>
      <vt:lpstr>Table of content </vt:lpstr>
      <vt:lpstr>Introduction </vt:lpstr>
      <vt:lpstr>  Tuckman’s theory   </vt:lpstr>
      <vt:lpstr>  Tuckman’s theory (continued)   </vt:lpstr>
      <vt:lpstr>  Belbin’s theory   </vt:lpstr>
      <vt:lpstr>  Belbin’s theory (continued)   </vt:lpstr>
      <vt:lpstr>  Key behaviours   </vt:lpstr>
      <vt:lpstr>  Trust   </vt:lpstr>
      <vt:lpstr>  Group dynamics   </vt:lpstr>
      <vt:lpstr>  High performing team elements   </vt:lpstr>
      <vt:lpstr>Conclusion </vt:lpstr>
      <vt:lpstr>Reference list  </vt:lpstr>
      <vt:lpstr>Slide 14</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2022-03-18T11:28:49Z</dcterms:created>
  <dcterms:modified xsi:type="dcterms:W3CDTF">2022-03-18T12:36:46Z</dcterms:modified>
</cp:coreProperties>
</file>