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5" r:id="rId4"/>
  </p:sldMasterIdLst>
  <p:notesMasterIdLst>
    <p:notesMasterId r:id="rId36"/>
  </p:notesMasterIdLst>
  <p:sldIdLst>
    <p:sldId id="256" r:id="rId5"/>
    <p:sldId id="257" r:id="rId6"/>
    <p:sldId id="258" r:id="rId7"/>
    <p:sldId id="259" r:id="rId8"/>
    <p:sldId id="299" r:id="rId9"/>
    <p:sldId id="300" r:id="rId10"/>
    <p:sldId id="261" r:id="rId11"/>
    <p:sldId id="262" r:id="rId12"/>
    <p:sldId id="263" r:id="rId13"/>
    <p:sldId id="265" r:id="rId14"/>
    <p:sldId id="264" r:id="rId15"/>
    <p:sldId id="266" r:id="rId16"/>
    <p:sldId id="267" r:id="rId17"/>
    <p:sldId id="268" r:id="rId18"/>
    <p:sldId id="272" r:id="rId19"/>
    <p:sldId id="273" r:id="rId20"/>
    <p:sldId id="274" r:id="rId21"/>
    <p:sldId id="275" r:id="rId22"/>
    <p:sldId id="276" r:id="rId23"/>
    <p:sldId id="277" r:id="rId24"/>
    <p:sldId id="280" r:id="rId25"/>
    <p:sldId id="281" r:id="rId26"/>
    <p:sldId id="284" r:id="rId27"/>
    <p:sldId id="285" r:id="rId28"/>
    <p:sldId id="286" r:id="rId29"/>
    <p:sldId id="287" r:id="rId30"/>
    <p:sldId id="290" r:id="rId31"/>
    <p:sldId id="295" r:id="rId32"/>
    <p:sldId id="301" r:id="rId33"/>
    <p:sldId id="296" r:id="rId34"/>
    <p:sldId id="297"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354"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6889B0-75E8-4A79-B0FA-1CE26E2178FC}" type="datetimeFigureOut">
              <a:rPr lang="en-GB"/>
              <a:t>06/05/2020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534910-434D-4A0D-A879-3751D861FE77}" type="slidenum">
              <a:rPr lang="en-GB"/>
              <a:t>‹#›</a:t>
            </a:fld>
            <a:endParaRPr lang="en-GB"/>
          </a:p>
        </p:txBody>
      </p:sp>
    </p:spTree>
    <p:extLst>
      <p:ext uri="{BB962C8B-B14F-4D97-AF65-F5344CB8AC3E}">
        <p14:creationId xmlns:p14="http://schemas.microsoft.com/office/powerpoint/2010/main" val="138632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team must be action oriented, they all should thrive hard to improve their performance, join the efforts of the team and allows the work to be shared equally amongst all members , deadlines  should be meet ,ideas should be put into action and with more hands on desk this will allows members to always  do their  job in a timely and organised manner thereby increasing productivity for the business.</a:t>
            </a:r>
            <a:endParaRPr lang="en-US"/>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7</a:t>
            </a:fld>
            <a:endParaRPr lang="en-GB"/>
          </a:p>
        </p:txBody>
      </p:sp>
    </p:spTree>
    <p:extLst>
      <p:ext uri="{BB962C8B-B14F-4D97-AF65-F5344CB8AC3E}">
        <p14:creationId xmlns:p14="http://schemas.microsoft.com/office/powerpoint/2010/main" val="3617562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Team members should also be people oriented, they should be able to communicate, bring out ideas, listen and guide each other diplomatically. They should be able to learn new ideas from colleagues’ knowledges and past experiences and avoid future mistakes. As individuals has different perception about people, members of the team should be able to identify a problem work on solving it and by asking questions they will be able to get feed back they will learn from.</a:t>
            </a:r>
            <a:endParaRPr lang="en-US"/>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8</a:t>
            </a:fld>
            <a:endParaRPr lang="en-GB"/>
          </a:p>
        </p:txBody>
      </p:sp>
    </p:spTree>
    <p:extLst>
      <p:ext uri="{BB962C8B-B14F-4D97-AF65-F5344CB8AC3E}">
        <p14:creationId xmlns:p14="http://schemas.microsoft.com/office/powerpoint/2010/main" val="2716381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also encourage a friendly environment where leaders are not trying to be bosses but rather work as a member of a team, people feel empowered when they are able to communicate directly with the manager, this helps builds strong bonds between members.</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9</a:t>
            </a:fld>
            <a:endParaRPr lang="en-GB"/>
          </a:p>
        </p:txBody>
      </p:sp>
    </p:spTree>
    <p:extLst>
      <p:ext uri="{BB962C8B-B14F-4D97-AF65-F5344CB8AC3E}">
        <p14:creationId xmlns:p14="http://schemas.microsoft.com/office/powerpoint/2010/main" val="2541602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LAFJJ consultancy encourages teams to work in an atmosphere that fosters friendship and loyalty. When group members have good relationship, they tend to be supportive of each other and motivates each other. Teamwork creates a healthy environment between members as which is essential as most people spend some of their time with colleagues than with friends. Great teamwork translates to a great performance when it is managed well.</a:t>
            </a:r>
            <a:endParaRPr lang="en-US"/>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10</a:t>
            </a:fld>
            <a:endParaRPr lang="en-GB"/>
          </a:p>
        </p:txBody>
      </p:sp>
    </p:spTree>
    <p:extLst>
      <p:ext uri="{BB962C8B-B14F-4D97-AF65-F5344CB8AC3E}">
        <p14:creationId xmlns:p14="http://schemas.microsoft.com/office/powerpoint/2010/main" val="280271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also taught team members to be thought oriented, they should analyse options and provide technical support and combined different solutions, abilities and talents into one big productive unit. This will allow new ideas to flourish and goals to be achieve faster.</a:t>
            </a:r>
            <a:endParaRPr lang="en-US"/>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11</a:t>
            </a:fld>
            <a:endParaRPr lang="en-GB"/>
          </a:p>
        </p:txBody>
      </p:sp>
    </p:spTree>
    <p:extLst>
      <p:ext uri="{BB962C8B-B14F-4D97-AF65-F5344CB8AC3E}">
        <p14:creationId xmlns:p14="http://schemas.microsoft.com/office/powerpoint/2010/main" val="282116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Individuals  are different  and people has different perception about the way they see things and as a result there is likely tendency for people to clash at the workplace .Employees are from different cultures and backgrounds  they all have different habits and ways of working and this can often sometimes frustrate each other. But because they are all working together to achieve a common goal, they can easily patch up their differences on their own for the sake of the team and their project. Therefore, we always encourage Team members to maintain their professional standards.</a:t>
            </a:r>
            <a:endParaRPr lang="en-US"/>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12</a:t>
            </a:fld>
            <a:endParaRPr lang="en-GB"/>
          </a:p>
        </p:txBody>
      </p:sp>
    </p:spTree>
    <p:extLst>
      <p:ext uri="{BB962C8B-B14F-4D97-AF65-F5344CB8AC3E}">
        <p14:creationId xmlns:p14="http://schemas.microsoft.com/office/powerpoint/2010/main" val="856111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also taught team members to be thought oriented, they should analyse options and provide technical support and combined different solutions, abilities and talents into one big productive unit. This will allow new ideas to flourish and goals to be achieve faster.</a:t>
            </a:r>
            <a:endParaRPr lang="en-US"/>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13</a:t>
            </a:fld>
            <a:endParaRPr lang="en-GB"/>
          </a:p>
        </p:txBody>
      </p:sp>
    </p:spTree>
    <p:extLst>
      <p:ext uri="{BB962C8B-B14F-4D97-AF65-F5344CB8AC3E}">
        <p14:creationId xmlns:p14="http://schemas.microsoft.com/office/powerpoint/2010/main" val="2911586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Teamwork drives the company’s growth, boosts company performance and success, increase innovation and creativity and got the job done on time. It promotes quick handle and finishing up different tasks. </a:t>
            </a:r>
            <a:endParaRPr lang="en-US"/>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14</a:t>
            </a:fld>
            <a:endParaRPr lang="en-GB"/>
          </a:p>
        </p:txBody>
      </p:sp>
    </p:spTree>
    <p:extLst>
      <p:ext uri="{BB962C8B-B14F-4D97-AF65-F5344CB8AC3E}">
        <p14:creationId xmlns:p14="http://schemas.microsoft.com/office/powerpoint/2010/main" val="1099166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looked at stages of  team  development  in  Referencing to  Tuckman  views.</a:t>
            </a:r>
          </a:p>
        </p:txBody>
      </p:sp>
      <p:sp>
        <p:nvSpPr>
          <p:cNvPr id="4" name="Slide Number Placeholder 3"/>
          <p:cNvSpPr>
            <a:spLocks noGrp="1"/>
          </p:cNvSpPr>
          <p:nvPr>
            <p:ph type="sldNum" sz="quarter" idx="5"/>
          </p:nvPr>
        </p:nvSpPr>
        <p:spPr/>
        <p:txBody>
          <a:bodyPr/>
          <a:lstStyle/>
          <a:p>
            <a:fld id="{B9534910-434D-4A0D-A879-3751D861FE77}" type="slidenum">
              <a:rPr lang="en-GB"/>
              <a:t>15</a:t>
            </a:fld>
            <a:endParaRPr lang="en-GB"/>
          </a:p>
        </p:txBody>
      </p:sp>
    </p:spTree>
    <p:extLst>
      <p:ext uri="{BB962C8B-B14F-4D97-AF65-F5344CB8AC3E}">
        <p14:creationId xmlns:p14="http://schemas.microsoft.com/office/powerpoint/2010/main" val="17831887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At this stage facilitators and team leaders ensure members of the group are properly introduced including each member’s area of expertise. At this stage, the task is introduced to the group and this may also include the distribution or roles and responsibilities. The team leaders must ensure skills are paired correctly to avoid duplication of roles and conflict. Communication should be very clear at this point in relation to group expectations, which will include how members are to conduct themselves for the duration of the take. This could be referred to as the rules governing the team and each member needs to abide by them regardless of their role. The team must understand the aims and objectives of the project, this will include both short term and long-term goal. The team should have a clear guidance in relation to the project timeline, that is when the project will start and finish, including any review meetings after completion. It is critical at this stage for all members to state any issues that need addressing.</a:t>
            </a:r>
            <a:endParaRPr lang="en-GB">
              <a:cs typeface="Calibri" panose="020F0502020204030204"/>
            </a:endParaRPr>
          </a:p>
          <a:p>
            <a:endParaRPr lang="en-GB">
              <a:cs typeface="Calibri" panose="020F0502020204030204"/>
            </a:endParaRPr>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16</a:t>
            </a:fld>
            <a:endParaRPr lang="en-GB"/>
          </a:p>
        </p:txBody>
      </p:sp>
    </p:spTree>
    <p:extLst>
      <p:ext uri="{BB962C8B-B14F-4D97-AF65-F5344CB8AC3E}">
        <p14:creationId xmlns:p14="http://schemas.microsoft.com/office/powerpoint/2010/main" val="1531231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team starts to get to work at this stage as people start to pull resources together. Team members should be encouraged to use a collaborative workspace where information can be shared for everyone to see. There is conflict at this stage because people have different approaches to work and people struggle with criticism from peers. However, the key element at this stage is the ability to create a forum where issues are handled openly and swiftly and where possible remote working spaces should be discouraged to minimise conflict. It is critical at this stage for the team leader or group facilitator to ensure team members stay on track to complete the tasks at hand within the time frame stated.</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17</a:t>
            </a:fld>
            <a:endParaRPr lang="en-GB"/>
          </a:p>
        </p:txBody>
      </p:sp>
    </p:spTree>
    <p:extLst>
      <p:ext uri="{BB962C8B-B14F-4D97-AF65-F5344CB8AC3E}">
        <p14:creationId xmlns:p14="http://schemas.microsoft.com/office/powerpoint/2010/main" val="1447886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Its  a very interesting stage as team members , will start working well together.</a:t>
            </a:r>
            <a:endParaRPr lang="en-US"/>
          </a:p>
          <a:p>
            <a:r>
              <a:rPr lang="en-GB"/>
              <a:t>  due the increase in clarity around understanding  individual  differences.</a:t>
            </a:r>
            <a:endParaRPr lang="en-GB">
              <a:cs typeface="Calibri"/>
            </a:endParaRPr>
          </a:p>
          <a:p>
            <a:r>
              <a:rPr lang="en-GB"/>
              <a:t>there is less of individual agenda, more of purpose oriented, and  goal  attainment</a:t>
            </a:r>
            <a:endParaRPr lang="en-GB">
              <a:cs typeface="Calibri"/>
            </a:endParaRPr>
          </a:p>
          <a:p>
            <a:r>
              <a:rPr lang="en-GB"/>
              <a:t>will be experience at this  stage of team  development. Its must be  noted that constructive feedback</a:t>
            </a:r>
            <a:endParaRPr lang="en-GB">
              <a:cs typeface="Calibri"/>
            </a:endParaRPr>
          </a:p>
          <a:p>
            <a:r>
              <a:rPr lang="en-GB"/>
              <a:t>and not  competition  is vital  at the  Norming stage for  effective team  development.</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18</a:t>
            </a:fld>
            <a:endParaRPr lang="en-GB"/>
          </a:p>
        </p:txBody>
      </p:sp>
    </p:spTree>
    <p:extLst>
      <p:ext uri="{BB962C8B-B14F-4D97-AF65-F5344CB8AC3E}">
        <p14:creationId xmlns:p14="http://schemas.microsoft.com/office/powerpoint/2010/main" val="3169148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team at this stage has fully achieved group cohesion and function at an efficient level. At this stage, there is increased synergy amongst member and team leaders, or facilitators are not constantly having to deal with conflicts or ensure people stay on track. The team at this point is on target, even though issues still arise at this point, they are dealt with efficiently and effectively without compromising the task timeline. At this stage it is paramount to keep the momentum going whilst maintaining consistency at all levels. Depending on the task at hand, it is at the stage where trials are carried out to make sure the assignment is fit for purpose</a:t>
            </a:r>
            <a:endParaRPr lang="en-US"/>
          </a:p>
          <a:p>
            <a:br>
              <a:rPr lang="en-US">
                <a:cs typeface="+mn-lt"/>
              </a:rPr>
            </a:b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19</a:t>
            </a:fld>
            <a:endParaRPr lang="en-GB"/>
          </a:p>
        </p:txBody>
      </p:sp>
    </p:spTree>
    <p:extLst>
      <p:ext uri="{BB962C8B-B14F-4D97-AF65-F5344CB8AC3E}">
        <p14:creationId xmlns:p14="http://schemas.microsoft.com/office/powerpoint/2010/main" val="25620130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importance of reflective practice is key across all professions (Gibbs, 1988). </a:t>
            </a:r>
          </a:p>
          <a:p>
            <a:r>
              <a:rPr lang="en-GB"/>
              <a:t>This could also be a reflection on how unsuccessful the task was and how it could have been done better.</a:t>
            </a:r>
          </a:p>
          <a:p>
            <a:r>
              <a:rPr lang="en-GB"/>
              <a:t>Regardless of what direction the team takes, the team leaders have to ensure this process is open and transparent to achieve better outcomes for future projects. </a:t>
            </a:r>
            <a:endParaRPr lang="en-GB">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B9534910-434D-4A0D-A879-3751D861FE77}" type="slidenum">
              <a:rPr lang="en-GB"/>
              <a:t>20</a:t>
            </a:fld>
            <a:endParaRPr lang="en-GB"/>
          </a:p>
        </p:txBody>
      </p:sp>
    </p:spTree>
    <p:extLst>
      <p:ext uri="{BB962C8B-B14F-4D97-AF65-F5344CB8AC3E}">
        <p14:creationId xmlns:p14="http://schemas.microsoft.com/office/powerpoint/2010/main" val="42529651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Belbin's team roles helps you to understand peoples behaviour when working as a team. DR Meredith Belbin shows that individuals in a team tends to behave in one of nine ways each fulfilling a different role. He divided these roles into three types action oriented, people oriented and thought oriented roles.</a:t>
            </a:r>
            <a:endParaRPr lang="en-US"/>
          </a:p>
          <a:p>
            <a:endParaRPr lang="en-GB"/>
          </a:p>
          <a:p>
            <a:r>
              <a:rPr lang="en-GB"/>
              <a:t>The three Action oriented roles challenge the teams performance, put ideas into action and meet deadlines. Shapers are extrovert and question assumption, implementers bring self discipline to the team and get things done but they can be resistance to change and completer finishes and pay attention to the final detail and makes sure things are done right.</a:t>
            </a:r>
            <a:endParaRPr lang="en-US"/>
          </a:p>
          <a:p>
            <a:endParaRPr lang="en-GB"/>
          </a:p>
          <a:p>
            <a:r>
              <a:rPr lang="en-GB"/>
              <a:t>People oriented roles brings drawn together peoples and ideas, the coordinators in the team will guide, listen, delicate and bring calm and order, they might be manipulative though. Team workers support their co-workers and can negotiate diplomatically but sometimes get stuck in decisions. Resource investigators use their optimism and curiosity to develop outside contact but they can loose their enthusiasm quickly.</a:t>
            </a:r>
            <a:endParaRPr lang="en-US"/>
          </a:p>
          <a:p>
            <a:endParaRPr lang="en-GB"/>
          </a:p>
          <a:p>
            <a:r>
              <a:rPr lang="en-GB"/>
              <a:t>People in the thought oriented roles tends to analyse options or provide technical expertise. The plants are usually innovated loan workers who comes with the most innovative ideas and solutions which might break all the rules. Monitor evaluators will coldly and critically assess the teams options. They tend to lack the drive.</a:t>
            </a:r>
            <a:endParaRPr lang="en-US"/>
          </a:p>
          <a:p>
            <a:r>
              <a:rPr lang="en-GB"/>
              <a:t>Specialist know their subjects and maintain their professional standards nut might miss the bigger picture.</a:t>
            </a:r>
            <a:endParaRPr lang="en-US"/>
          </a:p>
          <a:p>
            <a:endParaRPr lang="en-GB"/>
          </a:p>
          <a:p>
            <a:endParaRPr lang="en-GB"/>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22</a:t>
            </a:fld>
            <a:endParaRPr lang="en-GB"/>
          </a:p>
        </p:txBody>
      </p:sp>
    </p:spTree>
    <p:extLst>
      <p:ext uri="{BB962C8B-B14F-4D97-AF65-F5344CB8AC3E}">
        <p14:creationId xmlns:p14="http://schemas.microsoft.com/office/powerpoint/2010/main" val="12714028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a company/workplace has individuals who's poses these particular set of skills Managing conflict within that environment becomes much easier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23</a:t>
            </a:fld>
            <a:endParaRPr lang="en-GB"/>
          </a:p>
        </p:txBody>
      </p:sp>
    </p:spTree>
    <p:extLst>
      <p:ext uri="{BB962C8B-B14F-4D97-AF65-F5344CB8AC3E}">
        <p14:creationId xmlns:p14="http://schemas.microsoft.com/office/powerpoint/2010/main" val="21868297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way an individual communicates in the time of managing conflict can have a massive effect on the outcome</a:t>
            </a:r>
          </a:p>
          <a:p>
            <a:endParaRPr lang="en-GB"/>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24</a:t>
            </a:fld>
            <a:endParaRPr lang="en-GB"/>
          </a:p>
        </p:txBody>
      </p:sp>
    </p:spTree>
    <p:extLst>
      <p:ext uri="{BB962C8B-B14F-4D97-AF65-F5344CB8AC3E}">
        <p14:creationId xmlns:p14="http://schemas.microsoft.com/office/powerpoint/2010/main" val="21285594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Conflict does not always have to end on a bad note depending on how the matter is being dealt with and who may be dealing with it.</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25</a:t>
            </a:fld>
            <a:endParaRPr lang="en-GB"/>
          </a:p>
        </p:txBody>
      </p:sp>
    </p:spTree>
    <p:extLst>
      <p:ext uri="{BB962C8B-B14F-4D97-AF65-F5344CB8AC3E}">
        <p14:creationId xmlns:p14="http://schemas.microsoft.com/office/powerpoint/2010/main" val="16722354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be able to achieve managing conflict in a positive manner one must follow the steps mentioned above.</a:t>
            </a:r>
            <a:endParaRPr lang="en-US"/>
          </a:p>
        </p:txBody>
      </p:sp>
      <p:sp>
        <p:nvSpPr>
          <p:cNvPr id="4" name="Slide Number Placeholder 3"/>
          <p:cNvSpPr>
            <a:spLocks noGrp="1"/>
          </p:cNvSpPr>
          <p:nvPr>
            <p:ph type="sldNum" sz="quarter" idx="5"/>
          </p:nvPr>
        </p:nvSpPr>
        <p:spPr/>
        <p:txBody>
          <a:bodyPr/>
          <a:lstStyle/>
          <a:p>
            <a:fld id="{B9534910-434D-4A0D-A879-3751D861FE77}" type="slidenum">
              <a:rPr lang="en-GB"/>
              <a:t>26</a:t>
            </a:fld>
            <a:endParaRPr lang="en-GB"/>
          </a:p>
        </p:txBody>
      </p:sp>
    </p:spTree>
    <p:extLst>
      <p:ext uri="{BB962C8B-B14F-4D97-AF65-F5344CB8AC3E}">
        <p14:creationId xmlns:p14="http://schemas.microsoft.com/office/powerpoint/2010/main" val="41647673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successful team is an effective and efficient team . Where effective means the team being able to achieve the planned results expected from the team and efficient meaning doing things in the right way to achieve desired goals. In order for every company to develop/ build a successful team, there should be;</a:t>
            </a:r>
            <a:endParaRPr lang="en-GB"/>
          </a:p>
          <a:p>
            <a:endParaRPr lang="en-GB"/>
          </a:p>
          <a:p>
            <a:pPr marL="171450" indent="-171450">
              <a:buFont typeface="Arial,Sans-Serif"/>
              <a:buChar char="•"/>
            </a:pPr>
            <a:r>
              <a:rPr lang="en-US"/>
              <a:t>Team interdependence This is where members of the team respect and rely on each other’s view, ideals, innovation, work etc to be able to achieve their goals. According to Boyd &amp; Dare 2014, it was emphasized that in the workplace, you should work as a team knowing or having this mindset that you are not alone and that other people have ideas and feelings too, and that you all work together towards the same goal. For instance when working at the hospital, the doctor sees the cleaner as equally important as himself because they all come together, depend on each other to achieve their goal which is to Save the lives of Patients.</a:t>
            </a:r>
            <a:endParaRPr lang="en-GB"/>
          </a:p>
          <a:p>
            <a:pPr marL="171450" indent="-171450">
              <a:buFont typeface="Arial,Sans-Serif"/>
              <a:buChar char="•"/>
            </a:pPr>
            <a:endParaRPr lang="en-GB"/>
          </a:p>
          <a:p>
            <a:pPr marL="171450" indent="-171450">
              <a:buFont typeface="Arial,Sans-Serif"/>
              <a:buChar char="•"/>
            </a:pPr>
            <a:r>
              <a:rPr lang="en-US"/>
              <a:t>Good interpersonal skills Having a good interpersonal skill is thought to be one of those that help us to achieve an objective. If we are able to work with other people in a team, we are exhibiting good interpersonal skills. The six forms of interpersonal skill includes analysing</a:t>
            </a:r>
            <a:r>
              <a:rPr lang="en-GB"/>
              <a:t> </a:t>
            </a:r>
            <a:r>
              <a:rPr lang="en-US"/>
              <a:t>situations , establishing realistic goals , selecting appropriate ways of behaving, being able to control </a:t>
            </a:r>
            <a:r>
              <a:rPr lang="en-GB"/>
              <a:t>behaviour </a:t>
            </a:r>
            <a:r>
              <a:rPr lang="en-US"/>
              <a:t>, helping shape the </a:t>
            </a:r>
            <a:r>
              <a:rPr lang="en-GB"/>
              <a:t>behaviours </a:t>
            </a:r>
            <a:r>
              <a:rPr lang="en-US"/>
              <a:t>of others and monitoring our own and other's behaviour</a:t>
            </a:r>
            <a:r>
              <a:rPr lang="en-GB"/>
              <a:t> </a:t>
            </a:r>
            <a:r>
              <a:rPr lang="en-US"/>
              <a:t>(Boyd &amp;Dare,2014). Being able to have good rapport  among ourselves as  team members  creates a synergy for success.</a:t>
            </a:r>
            <a:endParaRPr lang="en-GB"/>
          </a:p>
          <a:p>
            <a:pPr marL="171450" indent="-171450">
              <a:buFont typeface="Arial,Sans-Serif"/>
              <a:buChar char="•"/>
            </a:pPr>
            <a:endParaRPr lang="en-GB"/>
          </a:p>
          <a:p>
            <a:pPr marL="171450" indent="-171450">
              <a:buFont typeface="Arial,Sans-Serif"/>
              <a:buChar char="•"/>
            </a:pPr>
            <a:r>
              <a:rPr lang="en-US"/>
              <a:t>Trust</a:t>
            </a:r>
            <a:r>
              <a:rPr lang="en-GB"/>
              <a:t> </a:t>
            </a:r>
            <a:r>
              <a:rPr lang="en-US"/>
              <a:t>is where each member respect and believe each other’s work. They also believes that each one of them is capable of fulfilling their task. </a:t>
            </a:r>
            <a:endParaRPr lang="en-GB"/>
          </a:p>
          <a:p>
            <a:pPr marL="171450" indent="-171450">
              <a:buFont typeface="Arial,Sans-Serif"/>
              <a:buChar char="•"/>
            </a:pPr>
            <a:endParaRPr lang="en-GB"/>
          </a:p>
          <a:p>
            <a:pPr marL="171450" indent="-171450">
              <a:buFont typeface="Arial,Sans-Serif"/>
              <a:buChar char="•"/>
            </a:pPr>
            <a:r>
              <a:rPr lang="en-US"/>
              <a:t>Effective communication among team members.The ability for each  member of the team to communicate clearly and concisely among themselves. Ask for clarifications when needed. If team members do not understand each other's language for example, many results can not be achieved. </a:t>
            </a:r>
            <a:endParaRPr lang="en-GB"/>
          </a:p>
          <a:p>
            <a:pPr marL="171450" indent="-171450">
              <a:buFont typeface="Arial,Sans-Serif"/>
              <a:buChar char="•"/>
            </a:pPr>
            <a:endParaRPr lang="en-GB"/>
          </a:p>
          <a:p>
            <a:pPr marL="171450" indent="-171450">
              <a:buFont typeface="Arial,Sans-Serif"/>
              <a:buChar char="•"/>
            </a:pPr>
            <a:r>
              <a:rPr lang="en-US"/>
              <a:t>Commitment to team objectives.When team members are committed to the team objectives, all differences are put aside and their pursuit is to achieve their set objectives at all cost. Though conflict may arise, they are able to resolve and move on as soon as possible.</a:t>
            </a:r>
            <a:endParaRPr lang="en-GB"/>
          </a:p>
          <a:p>
            <a:pPr marL="171450" indent="-171450">
              <a:buFont typeface="Arial,Sans-Serif"/>
              <a:buChar char="•"/>
            </a:pPr>
            <a:endParaRPr lang="en-GB"/>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9534910-434D-4A0D-A879-3751D861FE77}" type="slidenum">
              <a:rPr lang="en-GB"/>
              <a:t>27</a:t>
            </a:fld>
            <a:endParaRPr lang="en-GB"/>
          </a:p>
        </p:txBody>
      </p:sp>
    </p:spTree>
    <p:extLst>
      <p:ext uri="{BB962C8B-B14F-4D97-AF65-F5344CB8AC3E}">
        <p14:creationId xmlns:p14="http://schemas.microsoft.com/office/powerpoint/2010/main" val="4189460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9270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3607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0708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2353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84740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97528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93864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0849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412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00227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33464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5/6/2020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147333770"/>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highspeedtraining.co.uk/hub/conflict-management-in-the-workplace/" TargetMode="External"/><Relationship Id="rId2" Type="http://schemas.openxmlformats.org/officeDocument/2006/relationships/hyperlink" Target="https://www.skillsyouneed.com/ips/group-roles.html" TargetMode="External"/><Relationship Id="rId1" Type="http://schemas.openxmlformats.org/officeDocument/2006/relationships/slideLayout" Target="../slideLayouts/slideLayout2.xml"/><Relationship Id="rId5" Type="http://schemas.openxmlformats.org/officeDocument/2006/relationships/hyperlink" Target="https://www.careeraddict.com/5-benefits-of-teamwork-in-the-workplace" TargetMode="External"/><Relationship Id="rId4" Type="http://schemas.openxmlformats.org/officeDocument/2006/relationships/hyperlink" Target="https://my.cumbria.ac.uk/media/mycumbria/documents/ReflectiveCycleGibb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5461501" y="69709"/>
            <a:ext cx="4977976" cy="1454051"/>
          </a:xfrm>
        </p:spPr>
        <p:txBody>
          <a:bodyPr vert="horz" lIns="91440" tIns="45720" rIns="91440" bIns="45720" rtlCol="0" anchor="ctr">
            <a:normAutofit/>
          </a:bodyPr>
          <a:lstStyle/>
          <a:p>
            <a:r>
              <a:rPr lang="en-US" sz="4400" b="1">
                <a:solidFill>
                  <a:srgbClr val="000000"/>
                </a:solidFill>
              </a:rPr>
              <a:t>L</a:t>
            </a:r>
            <a:r>
              <a:rPr lang="en-US" sz="4800" b="1">
                <a:solidFill>
                  <a:srgbClr val="000000"/>
                </a:solidFill>
              </a:rPr>
              <a:t>AFJJ CONSULTANCY</a:t>
            </a:r>
            <a:endParaRPr lang="en-US" sz="4800" b="1">
              <a:solidFill>
                <a:srgbClr val="000000"/>
              </a:solidFill>
              <a:cs typeface="Calibri Light" panose="020F0302020204030204"/>
            </a:endParaRPr>
          </a:p>
        </p:txBody>
      </p:sp>
      <p:sp>
        <p:nvSpPr>
          <p:cNvPr id="28"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5141669" y="1659682"/>
            <a:ext cx="7105423" cy="5019513"/>
          </a:xfrm>
        </p:spPr>
        <p:txBody>
          <a:bodyPr vert="horz" lIns="91440" tIns="45720" rIns="91440" bIns="45720" rtlCol="0" anchor="ctr">
            <a:normAutofit fontScale="92500" lnSpcReduction="20000"/>
          </a:bodyPr>
          <a:lstStyle/>
          <a:p>
            <a:r>
              <a:rPr lang="en-US" sz="2800" b="1">
                <a:solidFill>
                  <a:srgbClr val="000000"/>
                </a:solidFill>
              </a:rPr>
              <a:t>    STUDENT NAMES AND ID:  </a:t>
            </a:r>
            <a:endParaRPr lang="en-US" sz="2800">
              <a:solidFill>
                <a:srgbClr val="000000"/>
              </a:solidFill>
              <a:cs typeface="Calibri" panose="020F0502020204030204"/>
            </a:endParaRPr>
          </a:p>
          <a:p>
            <a:pPr marL="342900" indent="-342900" algn="l">
              <a:buChar char="•"/>
            </a:pPr>
            <a:r>
              <a:rPr lang="en-US" sz="2800">
                <a:solidFill>
                  <a:srgbClr val="000000"/>
                </a:solidFill>
              </a:rPr>
              <a:t>LUSENJA KEBBI (Team developments)</a:t>
            </a:r>
            <a:r>
              <a:rPr lang="en-US" sz="2800" b="1">
                <a:solidFill>
                  <a:srgbClr val="000000"/>
                </a:solidFill>
              </a:rPr>
              <a:t> </a:t>
            </a:r>
            <a:r>
              <a:rPr lang="en-US" sz="2800" b="1">
                <a:ea typeface="+mn-lt"/>
                <a:cs typeface="+mn-lt"/>
              </a:rPr>
              <a:t>(1908218)</a:t>
            </a:r>
            <a:endParaRPr lang="en-US" sz="2800" b="1">
              <a:solidFill>
                <a:srgbClr val="000000"/>
              </a:solidFill>
              <a:cs typeface="Calibri"/>
            </a:endParaRPr>
          </a:p>
          <a:p>
            <a:pPr algn="l"/>
            <a:endParaRPr lang="en-US" sz="2800" b="1">
              <a:solidFill>
                <a:srgbClr val="000000"/>
              </a:solidFill>
              <a:cs typeface="Calibri"/>
            </a:endParaRPr>
          </a:p>
          <a:p>
            <a:pPr marL="342900" indent="-342900" algn="l">
              <a:buChar char="•"/>
            </a:pPr>
            <a:r>
              <a:rPr lang="en-US" sz="2800">
                <a:solidFill>
                  <a:srgbClr val="000000"/>
                </a:solidFill>
              </a:rPr>
              <a:t>AGIE NDONG (Benefits of Teamwork)</a:t>
            </a:r>
            <a:r>
              <a:rPr lang="en-US" sz="2800" b="1">
                <a:solidFill>
                  <a:srgbClr val="000000"/>
                </a:solidFill>
              </a:rPr>
              <a:t>  </a:t>
            </a:r>
            <a:r>
              <a:rPr lang="en-GB" sz="2800" b="1"/>
              <a:t>(1905512)</a:t>
            </a:r>
            <a:endParaRPr lang="en-GB" sz="2800" b="1">
              <a:ea typeface="+mn-lt"/>
              <a:cs typeface="+mn-lt"/>
            </a:endParaRPr>
          </a:p>
          <a:p>
            <a:pPr algn="l"/>
            <a:endParaRPr lang="en-GB" sz="2800" b="1">
              <a:solidFill>
                <a:srgbClr val="000000"/>
              </a:solidFill>
              <a:cs typeface="Calibri" panose="020F0502020204030204"/>
            </a:endParaRPr>
          </a:p>
          <a:p>
            <a:pPr marL="342900" indent="-342900" algn="l">
              <a:buChar char="•"/>
            </a:pPr>
            <a:r>
              <a:rPr lang="en-US" sz="2800">
                <a:solidFill>
                  <a:srgbClr val="000000"/>
                </a:solidFill>
              </a:rPr>
              <a:t>FATOU NJAI (Managing conflict)</a:t>
            </a:r>
            <a:r>
              <a:rPr lang="en-US" sz="2800" b="1">
                <a:solidFill>
                  <a:srgbClr val="000000"/>
                </a:solidFill>
              </a:rPr>
              <a:t>  </a:t>
            </a:r>
            <a:r>
              <a:rPr lang="en-US" sz="2800" b="1"/>
              <a:t>(1818495)</a:t>
            </a:r>
            <a:r>
              <a:rPr lang="en-US" sz="2800" b="1">
                <a:solidFill>
                  <a:srgbClr val="000000"/>
                </a:solidFill>
              </a:rPr>
              <a:t>    </a:t>
            </a:r>
            <a:endParaRPr lang="en-US" sz="2800" b="1">
              <a:solidFill>
                <a:srgbClr val="000000"/>
              </a:solidFill>
              <a:cs typeface="Calibri"/>
            </a:endParaRPr>
          </a:p>
          <a:p>
            <a:pPr algn="l"/>
            <a:endParaRPr lang="en-US" sz="2800" b="1">
              <a:solidFill>
                <a:srgbClr val="000000"/>
              </a:solidFill>
              <a:cs typeface="Calibri"/>
            </a:endParaRPr>
          </a:p>
          <a:p>
            <a:pPr marL="342900" indent="-342900" algn="l">
              <a:buChar char="•"/>
            </a:pPr>
            <a:r>
              <a:rPr lang="en-US" sz="2800">
                <a:solidFill>
                  <a:srgbClr val="000000"/>
                </a:solidFill>
              </a:rPr>
              <a:t>JULIANA JIMENEZMOLINA (Team Roles)</a:t>
            </a:r>
            <a:r>
              <a:rPr lang="en-US" sz="2800" b="1">
                <a:solidFill>
                  <a:srgbClr val="000000"/>
                </a:solidFill>
              </a:rPr>
              <a:t> </a:t>
            </a:r>
            <a:r>
              <a:rPr lang="en-US" sz="2800" b="1"/>
              <a:t>(1905218)</a:t>
            </a:r>
            <a:endParaRPr lang="en-US" sz="2800" b="1">
              <a:ea typeface="+mn-lt"/>
              <a:cs typeface="+mn-lt"/>
            </a:endParaRPr>
          </a:p>
          <a:p>
            <a:pPr marL="342900" indent="-342900" algn="l">
              <a:buChar char="•"/>
            </a:pPr>
            <a:endParaRPr lang="en-US" sz="2800" b="1">
              <a:solidFill>
                <a:srgbClr val="000000"/>
              </a:solidFill>
              <a:cs typeface="Calibri"/>
            </a:endParaRPr>
          </a:p>
          <a:p>
            <a:pPr marL="342900" indent="-342900" algn="l">
              <a:buChar char="•"/>
            </a:pPr>
            <a:r>
              <a:rPr lang="en-US" sz="2800">
                <a:solidFill>
                  <a:srgbClr val="000000"/>
                </a:solidFill>
              </a:rPr>
              <a:t>JOSEPHINE MANTEY (Successful Team development) </a:t>
            </a:r>
            <a:r>
              <a:rPr lang="en-US" sz="2800" b="1">
                <a:solidFill>
                  <a:srgbClr val="000000"/>
                </a:solidFill>
              </a:rPr>
              <a:t>  </a:t>
            </a:r>
            <a:r>
              <a:rPr lang="en-US" sz="2800" b="1"/>
              <a:t>(1908217) </a:t>
            </a:r>
            <a:endParaRPr lang="en-US" sz="2800">
              <a:ea typeface="+mn-lt"/>
              <a:cs typeface="+mn-lt"/>
            </a:endParaRPr>
          </a:p>
          <a:p>
            <a:pPr marL="342900" indent="-342900" algn="l">
              <a:buChar char="•"/>
            </a:pPr>
            <a:r>
              <a:rPr lang="en-US" sz="2000" b="1">
                <a:solidFill>
                  <a:srgbClr val="000000"/>
                </a:solidFill>
              </a:rPr>
              <a:t>                     </a:t>
            </a:r>
            <a:r>
              <a:rPr lang="en-US" sz="2000">
                <a:solidFill>
                  <a:srgbClr val="000000"/>
                </a:solidFill>
              </a:rPr>
              <a:t>                   </a:t>
            </a:r>
            <a:endParaRPr lang="en-US" sz="2000" b="1">
              <a:solidFill>
                <a:srgbClr val="000000"/>
              </a:solidFill>
              <a:cs typeface="Calibri" panose="020F0502020204030204"/>
            </a:endParaRPr>
          </a:p>
        </p:txBody>
      </p:sp>
      <p:sp>
        <p:nvSpPr>
          <p:cNvPr id="6" name="TextBox 5">
            <a:extLst>
              <a:ext uri="{FF2B5EF4-FFF2-40B4-BE49-F238E27FC236}">
                <a16:creationId xmlns:a16="http://schemas.microsoft.com/office/drawing/2014/main" id="{8E22D9AD-289B-47D5-B6BE-6B9B12EA395C}"/>
              </a:ext>
            </a:extLst>
          </p:cNvPr>
          <p:cNvSpPr txBox="1"/>
          <p:nvPr/>
        </p:nvSpPr>
        <p:spPr>
          <a:xfrm>
            <a:off x="-135146" y="1518249"/>
            <a:ext cx="501482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b="1" i="1">
                <a:solidFill>
                  <a:srgbClr val="00B0F0"/>
                </a:solidFill>
                <a:latin typeface="Aharoni"/>
                <a:cs typeface="Aharoni"/>
              </a:rPr>
              <a:t>BY LAFJJ CONSULTANCY</a:t>
            </a:r>
            <a:endParaRPr lang="en-GB" sz="4800" b="1" i="1">
              <a:latin typeface="Aharoni"/>
              <a:cs typeface="Aharoni"/>
            </a:endParaRPr>
          </a:p>
        </p:txBody>
      </p:sp>
      <p:pic>
        <p:nvPicPr>
          <p:cNvPr id="8" name="Picture 8" descr="A picture containing person, man, racket, player&#10;&#10;Description generated with very high confidence">
            <a:extLst>
              <a:ext uri="{FF2B5EF4-FFF2-40B4-BE49-F238E27FC236}">
                <a16:creationId xmlns:a16="http://schemas.microsoft.com/office/drawing/2014/main" id="{4337B173-87D9-430B-AD54-695C6ABA5E78}"/>
              </a:ext>
            </a:extLst>
          </p:cNvPr>
          <p:cNvPicPr>
            <a:picLocks noChangeAspect="1"/>
          </p:cNvPicPr>
          <p:nvPr/>
        </p:nvPicPr>
        <p:blipFill>
          <a:blip r:embed="rId3"/>
          <a:stretch>
            <a:fillRect/>
          </a:stretch>
        </p:blipFill>
        <p:spPr>
          <a:xfrm>
            <a:off x="832900" y="3130940"/>
            <a:ext cx="2992466" cy="2896498"/>
          </a:xfrm>
          <a:prstGeom prst="rect">
            <a:avLst/>
          </a:prstGeom>
        </p:spPr>
      </p:pic>
    </p:spTree>
    <p:extLst>
      <p:ext uri="{BB962C8B-B14F-4D97-AF65-F5344CB8AC3E}">
        <p14:creationId xmlns:p14="http://schemas.microsoft.com/office/powerpoint/2010/main" val="385614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19FB2D6-2F09-4873-8349-13A7C351C565}"/>
              </a:ext>
            </a:extLst>
          </p:cNvPr>
          <p:cNvSpPr>
            <a:spLocks noGrp="1"/>
          </p:cNvSpPr>
          <p:nvPr>
            <p:ph type="title"/>
          </p:nvPr>
        </p:nvSpPr>
        <p:spPr>
          <a:xfrm>
            <a:off x="3606822" y="155974"/>
            <a:ext cx="4977976" cy="1051485"/>
          </a:xfrm>
        </p:spPr>
        <p:txBody>
          <a:bodyPr>
            <a:normAutofit/>
          </a:bodyPr>
          <a:lstStyle/>
          <a:p>
            <a:pPr algn="ctr"/>
            <a:r>
              <a:rPr lang="en-GB" sz="4800" b="1">
                <a:solidFill>
                  <a:srgbClr val="000000"/>
                </a:solidFill>
                <a:cs typeface="Calibri Light" panose="020F0302020204030204"/>
              </a:rPr>
              <a:t>Introduction</a:t>
            </a:r>
            <a:endParaRPr lang="en-GB" sz="4800">
              <a:solidFill>
                <a:srgbClr val="000000"/>
              </a:solidFill>
              <a:cs typeface="Calibri Light" panose="020F0302020204030204"/>
            </a:endParaRP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2630592-9044-430E-820D-87F22429AB95}"/>
              </a:ext>
            </a:extLst>
          </p:cNvPr>
          <p:cNvSpPr>
            <a:spLocks noGrp="1"/>
          </p:cNvSpPr>
          <p:nvPr>
            <p:ph idx="1"/>
          </p:nvPr>
        </p:nvSpPr>
        <p:spPr>
          <a:xfrm>
            <a:off x="325253" y="1372138"/>
            <a:ext cx="11073577" cy="5134532"/>
          </a:xfrm>
        </p:spPr>
        <p:txBody>
          <a:bodyPr vert="horz" lIns="91440" tIns="45720" rIns="91440" bIns="45720" rtlCol="0" anchor="ctr">
            <a:noAutofit/>
          </a:bodyPr>
          <a:lstStyle/>
          <a:p>
            <a:r>
              <a:rPr lang="en-GB" sz="2400">
                <a:solidFill>
                  <a:srgbClr val="000000"/>
                </a:solidFill>
                <a:ea typeface="+mn-lt"/>
                <a:cs typeface="+mn-lt"/>
              </a:rPr>
              <a:t>LAFJJ CONSULTANCY COMPANY LIMITED.</a:t>
            </a:r>
            <a:endParaRPr lang="en-GB" sz="2400">
              <a:solidFill>
                <a:srgbClr val="000000"/>
              </a:solidFill>
              <a:cs typeface="Calibri" panose="020F0502020204030204"/>
            </a:endParaRPr>
          </a:p>
          <a:p>
            <a:pPr marL="0" indent="0">
              <a:buNone/>
            </a:pPr>
            <a:endParaRPr lang="en-GB" sz="2400">
              <a:solidFill>
                <a:srgbClr val="000000"/>
              </a:solidFill>
              <a:ea typeface="+mn-lt"/>
              <a:cs typeface="+mn-lt"/>
            </a:endParaRPr>
          </a:p>
          <a:p>
            <a:r>
              <a:rPr lang="en-GB" sz="2400">
                <a:solidFill>
                  <a:srgbClr val="000000"/>
                </a:solidFill>
                <a:ea typeface="+mn-lt"/>
                <a:cs typeface="+mn-lt"/>
              </a:rPr>
              <a:t>LAFJJ is about 5 lovely friends who found the secrecy in togetherness and decided to come together to establish a company on the 11th of March 2015.</a:t>
            </a:r>
            <a:endParaRPr lang="en-GB" sz="2400">
              <a:solidFill>
                <a:srgbClr val="000000"/>
              </a:solidFill>
              <a:cs typeface="Calibri"/>
            </a:endParaRPr>
          </a:p>
          <a:p>
            <a:r>
              <a:rPr lang="en-GB" sz="2400">
                <a:solidFill>
                  <a:srgbClr val="000000"/>
                </a:solidFill>
                <a:ea typeface="+mn-lt"/>
                <a:cs typeface="+mn-lt"/>
              </a:rPr>
              <a:t>The names of these friends were Lusenja, Agie, Fatou, Juliana and Josephine. We came together to form the company using the first letter of our names.</a:t>
            </a:r>
            <a:endParaRPr lang="en-GB" sz="2400">
              <a:solidFill>
                <a:srgbClr val="000000"/>
              </a:solidFill>
              <a:cs typeface="Calibri"/>
            </a:endParaRPr>
          </a:p>
          <a:p>
            <a:r>
              <a:rPr lang="en-GB" sz="2400">
                <a:solidFill>
                  <a:srgbClr val="000000"/>
                </a:solidFill>
                <a:ea typeface="+mn-lt"/>
                <a:cs typeface="+mn-lt"/>
              </a:rPr>
              <a:t>Management Team</a:t>
            </a:r>
            <a:endParaRPr lang="en-GB" sz="2400">
              <a:solidFill>
                <a:srgbClr val="000000"/>
              </a:solidFill>
              <a:cs typeface="Calibri"/>
            </a:endParaRPr>
          </a:p>
          <a:p>
            <a:r>
              <a:rPr lang="en-GB" sz="2400">
                <a:solidFill>
                  <a:srgbClr val="000000"/>
                </a:solidFill>
                <a:ea typeface="+mn-lt"/>
                <a:cs typeface="+mn-lt"/>
              </a:rPr>
              <a:t>Lusenja has a BSC , PhD in stages of company &amp; Team development and she is a consultant in Advocacy for the Adult mental health.</a:t>
            </a:r>
            <a:endParaRPr lang="en-GB" sz="2400">
              <a:solidFill>
                <a:srgbClr val="000000"/>
              </a:solidFill>
              <a:cs typeface="Calibri"/>
            </a:endParaRPr>
          </a:p>
          <a:p>
            <a:r>
              <a:rPr lang="en-GB" sz="2400">
                <a:solidFill>
                  <a:srgbClr val="000000"/>
                </a:solidFill>
                <a:ea typeface="+mn-lt"/>
                <a:cs typeface="+mn-lt"/>
              </a:rPr>
              <a:t>Agie has BSC and PhD in Benefits of team working and currently working with the NHS.</a:t>
            </a:r>
            <a:endParaRPr lang="en-GB" sz="2400">
              <a:solidFill>
                <a:srgbClr val="000000"/>
              </a:solidFill>
              <a:cs typeface="Calibri"/>
            </a:endParaRPr>
          </a:p>
          <a:p>
            <a:endParaRPr lang="en-GB" sz="2400">
              <a:solidFill>
                <a:srgbClr val="000000"/>
              </a:solidFill>
              <a:cs typeface="Calibri"/>
            </a:endParaRPr>
          </a:p>
          <a:p>
            <a:endParaRPr lang="en-GB" sz="1100">
              <a:solidFill>
                <a:srgbClr val="000000"/>
              </a:solidFill>
            </a:endParaRPr>
          </a:p>
        </p:txBody>
      </p:sp>
    </p:spTree>
    <p:extLst>
      <p:ext uri="{BB962C8B-B14F-4D97-AF65-F5344CB8AC3E}">
        <p14:creationId xmlns:p14="http://schemas.microsoft.com/office/powerpoint/2010/main" val="1563729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5">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E388033-D5E3-4D49-B17A-5D1CAED7793F}"/>
              </a:ext>
            </a:extLst>
          </p:cNvPr>
          <p:cNvSpPr>
            <a:spLocks noGrp="1"/>
          </p:cNvSpPr>
          <p:nvPr>
            <p:ph type="title"/>
          </p:nvPr>
        </p:nvSpPr>
        <p:spPr>
          <a:xfrm>
            <a:off x="5895770" y="1061681"/>
            <a:ext cx="6301239" cy="5053295"/>
          </a:xfrm>
        </p:spPr>
        <p:txBody>
          <a:bodyPr vert="horz" lIns="91440" tIns="45720" rIns="91440" bIns="45720" rtlCol="0" anchor="t">
            <a:noAutofit/>
          </a:bodyPr>
          <a:lstStyle/>
          <a:p>
            <a:pPr marL="285750" indent="-285750"/>
            <a:r>
              <a:rPr lang="en-US" sz="2400">
                <a:solidFill>
                  <a:srgbClr val="000000"/>
                </a:solidFill>
              </a:rPr>
              <a:t>     Agie has BSC and PhD in Benefits of team working and currently working with the NHS.</a:t>
            </a:r>
            <a:endParaRPr lang="en-US" sz="2400">
              <a:solidFill>
                <a:srgbClr val="000000"/>
              </a:solidFill>
              <a:cs typeface="Calibri Light"/>
            </a:endParaRPr>
          </a:p>
          <a:p>
            <a:pPr marL="285750" indent="-285750"/>
            <a:endParaRPr lang="en-US" sz="2400">
              <a:solidFill>
                <a:srgbClr val="000000"/>
              </a:solidFill>
              <a:cs typeface="Calibri Light"/>
            </a:endParaRPr>
          </a:p>
          <a:p>
            <a:pPr marL="285750" indent="-285750"/>
            <a:r>
              <a:rPr lang="en-US" sz="2400">
                <a:solidFill>
                  <a:srgbClr val="000000"/>
                </a:solidFill>
              </a:rPr>
              <a:t>    Fatou has MSc in Conflict management skills also in charge of our IT department.</a:t>
            </a:r>
            <a:endParaRPr lang="en-US" sz="2400">
              <a:solidFill>
                <a:srgbClr val="000000"/>
              </a:solidFill>
              <a:cs typeface="Calibri Light"/>
            </a:endParaRPr>
          </a:p>
          <a:p>
            <a:pPr marL="285750" indent="-285750"/>
            <a:endParaRPr lang="en-US" sz="2400">
              <a:solidFill>
                <a:srgbClr val="000000"/>
              </a:solidFill>
              <a:cs typeface="Calibri Light"/>
            </a:endParaRPr>
          </a:p>
          <a:p>
            <a:pPr marL="285750" indent="-285750"/>
            <a:r>
              <a:rPr lang="en-US" sz="2400">
                <a:solidFill>
                  <a:srgbClr val="000000"/>
                </a:solidFill>
              </a:rPr>
              <a:t>    Juliana has got a Doctorate in Team role development and currently working on a project with immigration service.</a:t>
            </a:r>
            <a:endParaRPr lang="en-US" sz="2400">
              <a:solidFill>
                <a:srgbClr val="000000"/>
              </a:solidFill>
              <a:cs typeface="Calibri Light"/>
            </a:endParaRPr>
          </a:p>
          <a:p>
            <a:pPr marL="285750" indent="-285750"/>
            <a:endParaRPr lang="en-US" sz="2400">
              <a:solidFill>
                <a:srgbClr val="000000"/>
              </a:solidFill>
              <a:cs typeface="Calibri Light"/>
            </a:endParaRPr>
          </a:p>
          <a:p>
            <a:pPr marL="285750" indent="-285750"/>
            <a:r>
              <a:rPr lang="en-US" sz="2400">
                <a:solidFill>
                  <a:srgbClr val="000000"/>
                </a:solidFill>
              </a:rPr>
              <a:t>     Josephine has got HND in Marketing, BSC &amp; MSc in Successful team development and currently working on a project with one of the Charitable organization.</a:t>
            </a:r>
            <a:endParaRPr lang="en-US" sz="2400">
              <a:solidFill>
                <a:srgbClr val="000000"/>
              </a:solidFill>
              <a:cs typeface="Calibri Light"/>
            </a:endParaRPr>
          </a:p>
          <a:p>
            <a:endParaRPr lang="en-US" sz="2400">
              <a:solidFill>
                <a:srgbClr val="000000"/>
              </a:solidFill>
              <a:cs typeface="Calibri Light"/>
            </a:endParaRPr>
          </a:p>
        </p:txBody>
      </p:sp>
      <p:sp>
        <p:nvSpPr>
          <p:cNvPr id="18"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TextBox 14">
            <a:extLst>
              <a:ext uri="{FF2B5EF4-FFF2-40B4-BE49-F238E27FC236}">
                <a16:creationId xmlns:a16="http://schemas.microsoft.com/office/drawing/2014/main" id="{0E0B9529-2962-4FDA-9020-A10FE235028C}"/>
              </a:ext>
            </a:extLst>
          </p:cNvPr>
          <p:cNvSpPr txBox="1"/>
          <p:nvPr/>
        </p:nvSpPr>
        <p:spPr>
          <a:xfrm>
            <a:off x="181155" y="2711570"/>
            <a:ext cx="501482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b="1" i="1">
                <a:solidFill>
                  <a:srgbClr val="00B0F0"/>
                </a:solidFill>
                <a:latin typeface="Aharoni"/>
              </a:rPr>
              <a:t>BY LAFJJ CONSULTANCY</a:t>
            </a:r>
            <a:r>
              <a:rPr lang="en-GB" sz="4800">
                <a:latin typeface="Aharoni"/>
              </a:rPr>
              <a:t>​​</a:t>
            </a:r>
            <a:endParaRPr lang="en-GB" sz="4800">
              <a:latin typeface="Aharoni"/>
              <a:cs typeface="Aharoni"/>
            </a:endParaRPr>
          </a:p>
        </p:txBody>
      </p:sp>
    </p:spTree>
    <p:extLst>
      <p:ext uri="{BB962C8B-B14F-4D97-AF65-F5344CB8AC3E}">
        <p14:creationId xmlns:p14="http://schemas.microsoft.com/office/powerpoint/2010/main" val="3781201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9AEC5CA-492D-43BE-9627-BE1B95AC37EB}"/>
              </a:ext>
            </a:extLst>
          </p:cNvPr>
          <p:cNvSpPr>
            <a:spLocks noGrp="1"/>
          </p:cNvSpPr>
          <p:nvPr>
            <p:ph type="title"/>
          </p:nvPr>
        </p:nvSpPr>
        <p:spPr>
          <a:xfrm>
            <a:off x="5477772" y="456656"/>
            <a:ext cx="7295071" cy="6088462"/>
          </a:xfrm>
        </p:spPr>
        <p:txBody>
          <a:bodyPr vert="horz" lIns="91440" tIns="45720" rIns="91440" bIns="45720" rtlCol="0" anchor="t">
            <a:normAutofit fontScale="90000"/>
          </a:bodyPr>
          <a:lstStyle/>
          <a:p>
            <a:pPr algn="ctr"/>
            <a:r>
              <a:rPr lang="en-US" sz="4000" b="1">
                <a:solidFill>
                  <a:srgbClr val="000000"/>
                </a:solidFill>
              </a:rPr>
              <a:t>Mission </a:t>
            </a:r>
            <a:br>
              <a:rPr lang="en-US" sz="4000" b="1">
                <a:solidFill>
                  <a:srgbClr val="000000"/>
                </a:solidFill>
              </a:rPr>
            </a:br>
            <a:endParaRPr lang="en-US" sz="4000" b="1">
              <a:solidFill>
                <a:srgbClr val="000000"/>
              </a:solidFill>
              <a:cs typeface="Calibri Light"/>
            </a:endParaRPr>
          </a:p>
          <a:p>
            <a:r>
              <a:rPr lang="en-US" sz="2400">
                <a:solidFill>
                  <a:srgbClr val="000000"/>
                </a:solidFill>
              </a:rPr>
              <a:t>Our mission is Helping companies/ teams improve their productivity through effective team building.</a:t>
            </a:r>
            <a:endParaRPr lang="en-US" sz="2400">
              <a:solidFill>
                <a:srgbClr val="000000"/>
              </a:solidFill>
              <a:cs typeface="Calibri Light"/>
            </a:endParaRPr>
          </a:p>
          <a:p>
            <a:endParaRPr lang="en-US" sz="2400">
              <a:solidFill>
                <a:srgbClr val="000000"/>
              </a:solidFill>
              <a:cs typeface="Calibri Light"/>
            </a:endParaRPr>
          </a:p>
          <a:p>
            <a:r>
              <a:rPr lang="en-US" sz="2400">
                <a:solidFill>
                  <a:srgbClr val="000000"/>
                </a:solidFill>
              </a:rPr>
              <a:t>Testimonials/ achievements</a:t>
            </a:r>
            <a:endParaRPr lang="en-US" sz="2400">
              <a:solidFill>
                <a:srgbClr val="000000"/>
              </a:solidFill>
              <a:cs typeface="Calibri Light"/>
            </a:endParaRPr>
          </a:p>
          <a:p>
            <a:r>
              <a:rPr lang="en-US" sz="2400">
                <a:solidFill>
                  <a:srgbClr val="000000"/>
                </a:solidFill>
              </a:rPr>
              <a:t>In the past 5 years we have helped numerous companies achieve their goal and improve their productivity by introducing the culture of Team working among themselves </a:t>
            </a:r>
            <a:endParaRPr lang="en-US" sz="2400">
              <a:solidFill>
                <a:srgbClr val="000000"/>
              </a:solidFill>
              <a:cs typeface="Calibri Light"/>
            </a:endParaRPr>
          </a:p>
          <a:p>
            <a:r>
              <a:rPr lang="en-US" sz="2400">
                <a:solidFill>
                  <a:srgbClr val="000000"/>
                </a:solidFill>
              </a:rPr>
              <a:t>In 2017, we won the best workers of the year.</a:t>
            </a:r>
            <a:endParaRPr lang="en-US" sz="2400">
              <a:solidFill>
                <a:srgbClr val="000000"/>
              </a:solidFill>
              <a:cs typeface="Calibri Light"/>
            </a:endParaRPr>
          </a:p>
          <a:p>
            <a:r>
              <a:rPr lang="en-US" sz="2400">
                <a:solidFill>
                  <a:srgbClr val="000000"/>
                </a:solidFill>
              </a:rPr>
              <a:t>We were honored by the queen for the impact we have brought to our community and Nation as a whole.</a:t>
            </a:r>
            <a:endParaRPr lang="en-US" sz="2400">
              <a:solidFill>
                <a:srgbClr val="000000"/>
              </a:solidFill>
              <a:cs typeface="Calibri Light"/>
            </a:endParaRPr>
          </a:p>
          <a:p>
            <a:endParaRPr lang="en-US" sz="2400">
              <a:solidFill>
                <a:srgbClr val="000000"/>
              </a:solidFill>
              <a:cs typeface="Calibri Light"/>
            </a:endParaRPr>
          </a:p>
          <a:p>
            <a:r>
              <a:rPr lang="en-US" sz="2400">
                <a:solidFill>
                  <a:srgbClr val="000000"/>
                </a:solidFill>
              </a:rPr>
              <a:t>Contact details </a:t>
            </a:r>
            <a:endParaRPr lang="en-US" sz="2400">
              <a:solidFill>
                <a:srgbClr val="000000"/>
              </a:solidFill>
              <a:cs typeface="Calibri Light"/>
            </a:endParaRPr>
          </a:p>
          <a:p>
            <a:r>
              <a:rPr lang="en-US" sz="2400">
                <a:solidFill>
                  <a:srgbClr val="000000"/>
                </a:solidFill>
              </a:rPr>
              <a:t>You can visit our website or call 020********** for more enquiries.</a:t>
            </a:r>
            <a:endParaRPr lang="en-US" sz="2400">
              <a:solidFill>
                <a:srgbClr val="000000"/>
              </a:solidFill>
              <a:cs typeface="Calibri Light"/>
            </a:endParaRPr>
          </a:p>
        </p:txBody>
      </p:sp>
      <p:sp>
        <p:nvSpPr>
          <p:cNvPr id="12"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0EF6BDC4-AEBA-4DFA-B195-4A2EC0613508}"/>
              </a:ext>
            </a:extLst>
          </p:cNvPr>
          <p:cNvSpPr txBox="1"/>
          <p:nvPr/>
        </p:nvSpPr>
        <p:spPr>
          <a:xfrm>
            <a:off x="152400" y="2553419"/>
            <a:ext cx="459787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b="1" i="1">
                <a:solidFill>
                  <a:srgbClr val="00B0F0"/>
                </a:solidFill>
                <a:latin typeface="Aharoni"/>
              </a:rPr>
              <a:t>BY LAFJJ CONSULTANCY</a:t>
            </a:r>
            <a:r>
              <a:rPr lang="en-GB" sz="4800">
                <a:latin typeface="Aharoni"/>
              </a:rPr>
              <a:t>​</a:t>
            </a:r>
            <a:endParaRPr lang="en-GB" sz="4800">
              <a:latin typeface="Aharoni"/>
              <a:cs typeface="Aharoni"/>
            </a:endParaRPr>
          </a:p>
        </p:txBody>
      </p:sp>
    </p:spTree>
    <p:extLst>
      <p:ext uri="{BB962C8B-B14F-4D97-AF65-F5344CB8AC3E}">
        <p14:creationId xmlns:p14="http://schemas.microsoft.com/office/powerpoint/2010/main" val="997773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B3BEBE3-FE19-42C8-BA99-85C1314F1132}"/>
              </a:ext>
            </a:extLst>
          </p:cNvPr>
          <p:cNvSpPr>
            <a:spLocks noGrp="1"/>
          </p:cNvSpPr>
          <p:nvPr>
            <p:ph type="title"/>
          </p:nvPr>
        </p:nvSpPr>
        <p:spPr>
          <a:xfrm>
            <a:off x="3995011" y="256615"/>
            <a:ext cx="5279900" cy="1454051"/>
          </a:xfrm>
        </p:spPr>
        <p:txBody>
          <a:bodyPr>
            <a:normAutofit/>
          </a:bodyPr>
          <a:lstStyle/>
          <a:p>
            <a:pPr algn="ctr"/>
            <a:r>
              <a:rPr lang="en-GB" sz="4800" b="1">
                <a:solidFill>
                  <a:srgbClr val="000000"/>
                </a:solidFill>
                <a:cs typeface="Calibri Light" panose="020F0302020204030204"/>
              </a:rPr>
              <a:t>Definition of Teamwork</a:t>
            </a:r>
            <a:endParaRPr lang="en-US" sz="4800" err="1">
              <a:cs typeface="Calibri Light"/>
            </a:endParaRP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D45263F-452E-4A9A-BC6A-F4C3FDE61F1E}"/>
              </a:ext>
            </a:extLst>
          </p:cNvPr>
          <p:cNvSpPr>
            <a:spLocks noGrp="1"/>
          </p:cNvSpPr>
          <p:nvPr>
            <p:ph idx="1"/>
          </p:nvPr>
        </p:nvSpPr>
        <p:spPr>
          <a:xfrm>
            <a:off x="195857" y="1846588"/>
            <a:ext cx="7795539" cy="3639289"/>
          </a:xfrm>
        </p:spPr>
        <p:txBody>
          <a:bodyPr vert="horz" lIns="91440" tIns="45720" rIns="91440" bIns="45720" rtlCol="0" anchor="ctr">
            <a:normAutofit/>
          </a:bodyPr>
          <a:lstStyle/>
          <a:p>
            <a:pPr marL="0" indent="0">
              <a:buNone/>
            </a:pPr>
            <a:r>
              <a:rPr lang="en-GB" sz="2000">
                <a:solidFill>
                  <a:srgbClr val="000000"/>
                </a:solidFill>
                <a:ea typeface="+mn-lt"/>
                <a:cs typeface="+mn-lt"/>
              </a:rPr>
              <a:t>•</a:t>
            </a:r>
            <a:r>
              <a:rPr lang="en-GB">
                <a:solidFill>
                  <a:srgbClr val="000000"/>
                </a:solidFill>
                <a:ea typeface="+mn-lt"/>
                <a:cs typeface="+mn-lt"/>
              </a:rPr>
              <a:t> Teamwork  is defined by  Scarnati (2001) “as a cooperative Process that allows  ordinary people  to achieve  extraordinary  results”. Teamwork  replies  upon  individual  working  with set of skills and knowledge  developed  from academic and employment  environment ,with cooperative and insightful  team  members.</a:t>
            </a:r>
            <a:endParaRPr lang="en-GB">
              <a:solidFill>
                <a:srgbClr val="000000"/>
              </a:solidFill>
              <a:cs typeface="Calibri" panose="020F0502020204030204"/>
            </a:endParaRPr>
          </a:p>
          <a:p>
            <a:endParaRPr lang="en-GB">
              <a:solidFill>
                <a:srgbClr val="000000"/>
              </a:solidFill>
              <a:cs typeface="Calibri" panose="020F0502020204030204"/>
            </a:endParaRPr>
          </a:p>
        </p:txBody>
      </p:sp>
    </p:spTree>
    <p:extLst>
      <p:ext uri="{BB962C8B-B14F-4D97-AF65-F5344CB8AC3E}">
        <p14:creationId xmlns:p14="http://schemas.microsoft.com/office/powerpoint/2010/main" val="2139888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CFD46-9FEA-40F4-9E5D-13AC9A113F96}"/>
              </a:ext>
            </a:extLst>
          </p:cNvPr>
          <p:cNvSpPr>
            <a:spLocks noGrp="1"/>
          </p:cNvSpPr>
          <p:nvPr>
            <p:ph type="title"/>
          </p:nvPr>
        </p:nvSpPr>
        <p:spPr>
          <a:xfrm>
            <a:off x="3052313" y="235729"/>
            <a:ext cx="6101752" cy="922997"/>
          </a:xfrm>
        </p:spPr>
        <p:txBody>
          <a:bodyPr>
            <a:normAutofit/>
          </a:bodyPr>
          <a:lstStyle/>
          <a:p>
            <a:pPr algn="ctr"/>
            <a:r>
              <a:rPr lang="en-GB" sz="4800" b="1">
                <a:cs typeface="Calibri Light" panose="020F0302020204030204"/>
              </a:rPr>
              <a:t>Team Dynamics</a:t>
            </a:r>
          </a:p>
        </p:txBody>
      </p:sp>
      <p:sp>
        <p:nvSpPr>
          <p:cNvPr id="3" name="Content Placeholder 2">
            <a:extLst>
              <a:ext uri="{FF2B5EF4-FFF2-40B4-BE49-F238E27FC236}">
                <a16:creationId xmlns:a16="http://schemas.microsoft.com/office/drawing/2014/main" id="{D6C10F45-8736-419F-96FD-45EC86BCBAD2}"/>
              </a:ext>
            </a:extLst>
          </p:cNvPr>
          <p:cNvSpPr>
            <a:spLocks noGrp="1"/>
          </p:cNvSpPr>
          <p:nvPr>
            <p:ph idx="1"/>
          </p:nvPr>
        </p:nvSpPr>
        <p:spPr>
          <a:xfrm>
            <a:off x="838200" y="1063625"/>
            <a:ext cx="10774392" cy="5444016"/>
          </a:xfrm>
        </p:spPr>
        <p:txBody>
          <a:bodyPr vert="horz" lIns="91440" tIns="45720" rIns="91440" bIns="45720" rtlCol="0" anchor="t">
            <a:noAutofit/>
          </a:bodyPr>
          <a:lstStyle/>
          <a:p>
            <a:r>
              <a:rPr lang="en-GB">
                <a:cs typeface="Calibri"/>
              </a:rPr>
              <a:t>Team dynamics is known as a phycological sense that focuses or influences a team's performance, skills and behaviours.</a:t>
            </a:r>
          </a:p>
          <a:p>
            <a:r>
              <a:rPr lang="en-GB">
                <a:cs typeface="Calibri"/>
              </a:rPr>
              <a:t>Team dynamics are formed based on how a team works, the different backgrounds, prospective and personalities within the group itself.</a:t>
            </a:r>
          </a:p>
          <a:p>
            <a:r>
              <a:rPr lang="en-GB">
                <a:cs typeface="Calibri"/>
              </a:rPr>
              <a:t>How the team communicates, their working relationship and the type of environment they create while working with each other</a:t>
            </a:r>
          </a:p>
          <a:p>
            <a:r>
              <a:rPr lang="en-GB">
                <a:cs typeface="Calibri"/>
              </a:rPr>
              <a:t>For team to achieve positive group dynamics the individuals within that team must be trust each other and have mutual understanding amongst themselves.</a:t>
            </a:r>
          </a:p>
          <a:p>
            <a:r>
              <a:rPr lang="en-GB">
                <a:cs typeface="Calibri"/>
              </a:rPr>
              <a:t>When look at Belin's theory on Team dynamics he believed that by understanding one's role within a team you can develop your strengths and develop your weaknesses to improve how that individual contributes to a team</a:t>
            </a:r>
          </a:p>
          <a:p>
            <a:endParaRPr lang="en-GB">
              <a:cs typeface="Calibri"/>
            </a:endParaRPr>
          </a:p>
        </p:txBody>
      </p:sp>
    </p:spTree>
    <p:extLst>
      <p:ext uri="{BB962C8B-B14F-4D97-AF65-F5344CB8AC3E}">
        <p14:creationId xmlns:p14="http://schemas.microsoft.com/office/powerpoint/2010/main" val="1127856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EDEB1ED-3407-42C7-9149-A53A31EE3BC9}"/>
              </a:ext>
            </a:extLst>
          </p:cNvPr>
          <p:cNvSpPr>
            <a:spLocks noGrp="1"/>
          </p:cNvSpPr>
          <p:nvPr>
            <p:ph type="title"/>
          </p:nvPr>
        </p:nvSpPr>
        <p:spPr>
          <a:xfrm>
            <a:off x="3678709" y="256616"/>
            <a:ext cx="5466806" cy="1454051"/>
          </a:xfrm>
        </p:spPr>
        <p:txBody>
          <a:bodyPr>
            <a:normAutofit/>
          </a:bodyPr>
          <a:lstStyle/>
          <a:p>
            <a:pPr algn="ctr"/>
            <a:r>
              <a:rPr lang="en-GB" b="1">
                <a:solidFill>
                  <a:srgbClr val="000000"/>
                </a:solidFill>
                <a:cs typeface="Calibri Light" panose="020F0302020204030204"/>
              </a:rPr>
              <a:t>Benefits of Team Working</a:t>
            </a:r>
            <a:endParaRPr lang="en-GB">
              <a:solidFill>
                <a:srgbClr val="000000"/>
              </a:solidFill>
              <a:cs typeface="Calibri Light" panose="020F0302020204030204"/>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BBF2123-0AFD-4E66-AF57-1EB352490FDD}"/>
              </a:ext>
            </a:extLst>
          </p:cNvPr>
          <p:cNvSpPr>
            <a:spLocks noGrp="1"/>
          </p:cNvSpPr>
          <p:nvPr>
            <p:ph idx="1"/>
          </p:nvPr>
        </p:nvSpPr>
        <p:spPr>
          <a:xfrm>
            <a:off x="699065" y="2062250"/>
            <a:ext cx="5782709" cy="2575363"/>
          </a:xfrm>
        </p:spPr>
        <p:txBody>
          <a:bodyPr vert="horz" lIns="91440" tIns="45720" rIns="91440" bIns="45720" rtlCol="0" anchor="ctr">
            <a:normAutofit lnSpcReduction="10000"/>
          </a:bodyPr>
          <a:lstStyle/>
          <a:p>
            <a:pPr>
              <a:buFont typeface="Wingdings,Sans-Serif" panose="020B0604020202020204" pitchFamily="34" charset="0"/>
              <a:buChar char="v"/>
            </a:pPr>
            <a:endParaRPr lang="en-GB" sz="2400">
              <a:solidFill>
                <a:srgbClr val="000000"/>
              </a:solidFill>
              <a:ea typeface="+mn-lt"/>
              <a:cs typeface="+mn-lt"/>
            </a:endParaRPr>
          </a:p>
          <a:p>
            <a:pPr>
              <a:buFont typeface="Wingdings,Sans-Serif" panose="020B0604020202020204" pitchFamily="34" charset="0"/>
              <a:buChar char="v"/>
            </a:pPr>
            <a:r>
              <a:rPr lang="en-GB" sz="2400">
                <a:solidFill>
                  <a:srgbClr val="000000"/>
                </a:solidFill>
                <a:ea typeface="+mn-lt"/>
                <a:cs typeface="+mn-lt"/>
              </a:rPr>
              <a:t>Teamwork boost productivity</a:t>
            </a:r>
            <a:endParaRPr lang="en-GB"/>
          </a:p>
          <a:p>
            <a:pPr>
              <a:buFont typeface="Wingdings,Sans-Serif" panose="020B0604020202020204" pitchFamily="34" charset="0"/>
              <a:buChar char="v"/>
            </a:pPr>
            <a:r>
              <a:rPr lang="en-GB" sz="2400">
                <a:solidFill>
                  <a:srgbClr val="000000"/>
                </a:solidFill>
                <a:ea typeface="+mn-lt"/>
                <a:cs typeface="+mn-lt"/>
              </a:rPr>
              <a:t> Workload sharing</a:t>
            </a:r>
          </a:p>
          <a:p>
            <a:pPr>
              <a:buFont typeface="Wingdings,Sans-Serif" panose="020B0604020202020204" pitchFamily="34" charset="0"/>
              <a:buChar char="v"/>
            </a:pPr>
            <a:r>
              <a:rPr lang="en-GB" sz="2400">
                <a:solidFill>
                  <a:srgbClr val="000000"/>
                </a:solidFill>
                <a:ea typeface="+mn-lt"/>
                <a:cs typeface="+mn-lt"/>
              </a:rPr>
              <a:t>Brainstorming sessions</a:t>
            </a:r>
          </a:p>
          <a:p>
            <a:pPr>
              <a:buFont typeface="Wingdings,Sans-Serif" panose="020B0604020202020204" pitchFamily="34" charset="0"/>
              <a:buChar char="v"/>
            </a:pPr>
            <a:r>
              <a:rPr lang="en-GB" sz="2400">
                <a:solidFill>
                  <a:srgbClr val="000000"/>
                </a:solidFill>
                <a:ea typeface="+mn-lt"/>
                <a:cs typeface="+mn-lt"/>
              </a:rPr>
              <a:t>Co-worker support</a:t>
            </a:r>
          </a:p>
          <a:p>
            <a:pPr>
              <a:buFont typeface="Wingdings,Sans-Serif" panose="020B0604020202020204" pitchFamily="34" charset="0"/>
              <a:buChar char="v"/>
            </a:pPr>
            <a:r>
              <a:rPr lang="en-GB" sz="2400">
                <a:solidFill>
                  <a:srgbClr val="000000"/>
                </a:solidFill>
                <a:ea typeface="+mn-lt"/>
                <a:cs typeface="+mn-lt"/>
              </a:rPr>
              <a:t>Moral boosting</a:t>
            </a:r>
          </a:p>
          <a:p>
            <a:endParaRPr lang="en-GB" sz="2400">
              <a:solidFill>
                <a:srgbClr val="000000"/>
              </a:solidFill>
              <a:cs typeface="Calibri"/>
            </a:endParaRPr>
          </a:p>
        </p:txBody>
      </p:sp>
      <p:pic>
        <p:nvPicPr>
          <p:cNvPr id="6" name="Picture 6" descr="A picture containing person, man, photo, player&#10;&#10;Description generated with very high confidence">
            <a:extLst>
              <a:ext uri="{FF2B5EF4-FFF2-40B4-BE49-F238E27FC236}">
                <a16:creationId xmlns:a16="http://schemas.microsoft.com/office/drawing/2014/main" id="{D287D2F8-7652-46C9-9C36-7EB409F68728}"/>
              </a:ext>
            </a:extLst>
          </p:cNvPr>
          <p:cNvPicPr>
            <a:picLocks noChangeAspect="1"/>
          </p:cNvPicPr>
          <p:nvPr/>
        </p:nvPicPr>
        <p:blipFill>
          <a:blip r:embed="rId4"/>
          <a:stretch>
            <a:fillRect/>
          </a:stretch>
        </p:blipFill>
        <p:spPr>
          <a:xfrm>
            <a:off x="8390627" y="3448588"/>
            <a:ext cx="3648972" cy="3166974"/>
          </a:xfrm>
          <a:prstGeom prst="rect">
            <a:avLst/>
          </a:prstGeom>
        </p:spPr>
      </p:pic>
    </p:spTree>
    <p:extLst>
      <p:ext uri="{BB962C8B-B14F-4D97-AF65-F5344CB8AC3E}">
        <p14:creationId xmlns:p14="http://schemas.microsoft.com/office/powerpoint/2010/main" val="4132738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87236E7-951B-4EE7-A0E6-5791EE9ECDC1}"/>
              </a:ext>
            </a:extLst>
          </p:cNvPr>
          <p:cNvSpPr>
            <a:spLocks noGrp="1"/>
          </p:cNvSpPr>
          <p:nvPr>
            <p:ph type="title"/>
          </p:nvPr>
        </p:nvSpPr>
        <p:spPr>
          <a:xfrm>
            <a:off x="3879993" y="429144"/>
            <a:ext cx="5941258" cy="1784730"/>
          </a:xfrm>
        </p:spPr>
        <p:txBody>
          <a:bodyPr>
            <a:normAutofit/>
          </a:bodyPr>
          <a:lstStyle/>
          <a:p>
            <a:pPr algn="ctr"/>
            <a:r>
              <a:rPr lang="en-GB" sz="3100" b="1">
                <a:solidFill>
                  <a:srgbClr val="000000"/>
                </a:solidFill>
                <a:ea typeface="+mj-lt"/>
                <a:cs typeface="+mj-lt"/>
              </a:rPr>
              <a:t>BENEFITS OF TEAMWORK BY LAFJJ CONSULTANCY</a:t>
            </a:r>
            <a:br>
              <a:rPr lang="en-GB" sz="3100" b="1">
                <a:ea typeface="+mj-lt"/>
                <a:cs typeface="+mj-lt"/>
              </a:rPr>
            </a:br>
            <a:r>
              <a:rPr lang="en-GB" sz="3100" b="1">
                <a:solidFill>
                  <a:srgbClr val="000000"/>
                </a:solidFill>
                <a:ea typeface="+mj-lt"/>
                <a:cs typeface="+mj-lt"/>
              </a:rPr>
              <a:t>LEARNING OPPORTUNITIES</a:t>
            </a:r>
            <a:endParaRPr lang="en-GB" sz="3100">
              <a:solidFill>
                <a:srgbClr val="000000"/>
              </a:solidFill>
              <a:ea typeface="+mj-lt"/>
              <a:cs typeface="+mj-lt"/>
            </a:endParaRPr>
          </a:p>
          <a:p>
            <a:endParaRPr lang="en-GB" sz="3100">
              <a:solidFill>
                <a:srgbClr val="000000"/>
              </a:solidFill>
              <a:cs typeface="Calibri Light" panose="020F0302020204030204"/>
            </a:endParaRPr>
          </a:p>
        </p:txBody>
      </p:sp>
      <p:sp>
        <p:nvSpPr>
          <p:cNvPr id="21"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D649C2B-88B0-48E9-8374-988D2B768826}"/>
              </a:ext>
            </a:extLst>
          </p:cNvPr>
          <p:cNvSpPr>
            <a:spLocks noGrp="1"/>
          </p:cNvSpPr>
          <p:nvPr>
            <p:ph idx="1"/>
          </p:nvPr>
        </p:nvSpPr>
        <p:spPr>
          <a:xfrm>
            <a:off x="325253" y="1530286"/>
            <a:ext cx="4977578" cy="3639289"/>
          </a:xfrm>
        </p:spPr>
        <p:txBody>
          <a:bodyPr vert="horz" lIns="91440" tIns="45720" rIns="91440" bIns="45720" rtlCol="0" anchor="ctr">
            <a:normAutofit/>
          </a:bodyPr>
          <a:lstStyle/>
          <a:p>
            <a:pPr>
              <a:buFont typeface="Wingdings,Sans-Serif" panose="020B0604020202020204" pitchFamily="34" charset="0"/>
              <a:buChar char="v"/>
            </a:pPr>
            <a:r>
              <a:rPr lang="en-GB" sz="2400">
                <a:solidFill>
                  <a:srgbClr val="000000"/>
                </a:solidFill>
                <a:ea typeface="+mn-lt"/>
                <a:cs typeface="+mn-lt"/>
              </a:rPr>
              <a:t>Teamwork provides a great  learning opportunities</a:t>
            </a:r>
          </a:p>
          <a:p>
            <a:pPr>
              <a:buFont typeface="Wingdings,Sans-Serif" panose="020B0604020202020204" pitchFamily="34" charset="0"/>
              <a:buChar char="v"/>
            </a:pPr>
            <a:r>
              <a:rPr lang="en-GB" sz="2400">
                <a:solidFill>
                  <a:srgbClr val="000000"/>
                </a:solidFill>
                <a:ea typeface="+mn-lt"/>
                <a:cs typeface="+mn-lt"/>
              </a:rPr>
              <a:t> Two heads are better than one, this allows  members to learn from each other</a:t>
            </a:r>
          </a:p>
          <a:p>
            <a:pPr>
              <a:buFont typeface="Wingdings,Sans-Serif" panose="020B0604020202020204" pitchFamily="34" charset="0"/>
              <a:buChar char="v"/>
            </a:pPr>
            <a:r>
              <a:rPr lang="en-GB" sz="2400">
                <a:solidFill>
                  <a:srgbClr val="000000"/>
                </a:solidFill>
                <a:ea typeface="+mn-lt"/>
                <a:cs typeface="+mn-lt"/>
              </a:rPr>
              <a:t> Push members to develop new skill set or adopt a new process</a:t>
            </a:r>
          </a:p>
          <a:p>
            <a:endParaRPr lang="en-GB" sz="2000">
              <a:solidFill>
                <a:srgbClr val="000000"/>
              </a:solidFill>
              <a:ea typeface="+mn-lt"/>
              <a:cs typeface="+mn-lt"/>
            </a:endParaRPr>
          </a:p>
          <a:p>
            <a:endParaRPr lang="en-GB" sz="2000">
              <a:solidFill>
                <a:srgbClr val="000000"/>
              </a:solidFill>
              <a:cs typeface="Calibri"/>
            </a:endParaRPr>
          </a:p>
        </p:txBody>
      </p:sp>
      <p:pic>
        <p:nvPicPr>
          <p:cNvPr id="16" name="Picture 17" descr="A close up of a sign&#10;&#10;Description generated with high confidence">
            <a:extLst>
              <a:ext uri="{FF2B5EF4-FFF2-40B4-BE49-F238E27FC236}">
                <a16:creationId xmlns:a16="http://schemas.microsoft.com/office/drawing/2014/main" id="{6FD5001C-D692-40F5-BB94-62E718906B7D}"/>
              </a:ext>
            </a:extLst>
          </p:cNvPr>
          <p:cNvPicPr>
            <a:picLocks noChangeAspect="1"/>
          </p:cNvPicPr>
          <p:nvPr/>
        </p:nvPicPr>
        <p:blipFill>
          <a:blip r:embed="rId4"/>
          <a:stretch>
            <a:fillRect/>
          </a:stretch>
        </p:blipFill>
        <p:spPr>
          <a:xfrm>
            <a:off x="7053533" y="3428518"/>
            <a:ext cx="4569124" cy="3106474"/>
          </a:xfrm>
          <a:prstGeom prst="rect">
            <a:avLst/>
          </a:prstGeom>
        </p:spPr>
      </p:pic>
    </p:spTree>
    <p:extLst>
      <p:ext uri="{BB962C8B-B14F-4D97-AF65-F5344CB8AC3E}">
        <p14:creationId xmlns:p14="http://schemas.microsoft.com/office/powerpoint/2010/main" val="1443959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C858DCB-C34D-4AB0-9163-1F547D26EAF9}"/>
              </a:ext>
            </a:extLst>
          </p:cNvPr>
          <p:cNvSpPr>
            <a:spLocks noGrp="1"/>
          </p:cNvSpPr>
          <p:nvPr>
            <p:ph type="title"/>
          </p:nvPr>
        </p:nvSpPr>
        <p:spPr>
          <a:xfrm>
            <a:off x="4340067" y="170352"/>
            <a:ext cx="5524315" cy="1209637"/>
          </a:xfrm>
        </p:spPr>
        <p:txBody>
          <a:bodyPr>
            <a:normAutofit fontScale="90000"/>
          </a:bodyPr>
          <a:lstStyle/>
          <a:p>
            <a:pPr algn="ctr"/>
            <a:r>
              <a:rPr lang="en-GB" b="1">
                <a:solidFill>
                  <a:srgbClr val="000000"/>
                </a:solidFill>
                <a:ea typeface="+mj-lt"/>
                <a:cs typeface="+mj-lt"/>
              </a:rPr>
              <a:t>BENEFITS OF TEAMWORK BY LAFJJ</a:t>
            </a:r>
            <a:endParaRPr lang="en-US">
              <a:solidFill>
                <a:srgbClr val="000000"/>
              </a:solidFill>
              <a:cs typeface="Calibri Light" panose="020F0302020204030204"/>
            </a:endParaRPr>
          </a:p>
        </p:txBody>
      </p:sp>
      <p:sp>
        <p:nvSpPr>
          <p:cNvPr id="15"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663A390-40B6-469D-9B0C-A6E7E5A89E7C}"/>
              </a:ext>
            </a:extLst>
          </p:cNvPr>
          <p:cNvSpPr>
            <a:spLocks noGrp="1"/>
          </p:cNvSpPr>
          <p:nvPr>
            <p:ph idx="1"/>
          </p:nvPr>
        </p:nvSpPr>
        <p:spPr>
          <a:xfrm>
            <a:off x="425895" y="1975984"/>
            <a:ext cx="4977578" cy="2445969"/>
          </a:xfrm>
        </p:spPr>
        <p:txBody>
          <a:bodyPr vert="horz" lIns="91440" tIns="45720" rIns="91440" bIns="45720" rtlCol="0" anchor="ctr">
            <a:normAutofit/>
          </a:bodyPr>
          <a:lstStyle/>
          <a:p>
            <a:r>
              <a:rPr lang="en-GB" sz="2400">
                <a:solidFill>
                  <a:srgbClr val="000000"/>
                </a:solidFill>
                <a:ea typeface="+mn-lt"/>
                <a:cs typeface="+mn-lt"/>
              </a:rPr>
              <a:t> Teamwork creates a smoother and looser structure</a:t>
            </a:r>
            <a:endParaRPr lang="en-US">
              <a:cs typeface="Calibri" panose="020F0502020204030204"/>
            </a:endParaRPr>
          </a:p>
          <a:p>
            <a:r>
              <a:rPr lang="en-GB" sz="2400">
                <a:solidFill>
                  <a:srgbClr val="000000"/>
                </a:solidFill>
                <a:ea typeface="+mn-lt"/>
                <a:cs typeface="+mn-lt"/>
              </a:rPr>
              <a:t> It helps creates a stronger bond</a:t>
            </a:r>
          </a:p>
          <a:p>
            <a:r>
              <a:rPr lang="en-GB" sz="2400">
                <a:solidFill>
                  <a:srgbClr val="000000"/>
                </a:solidFill>
                <a:ea typeface="+mn-lt"/>
                <a:cs typeface="+mn-lt"/>
              </a:rPr>
              <a:t> It creates a healthy working environment</a:t>
            </a:r>
          </a:p>
          <a:p>
            <a:endParaRPr lang="en-GB" sz="2000">
              <a:solidFill>
                <a:srgbClr val="000000"/>
              </a:solidFill>
              <a:cs typeface="Calibri"/>
            </a:endParaRPr>
          </a:p>
        </p:txBody>
      </p:sp>
      <p:pic>
        <p:nvPicPr>
          <p:cNvPr id="4" name="Picture 4" descr="A close up of a box&#10;&#10;Description generated with high confidence">
            <a:extLst>
              <a:ext uri="{FF2B5EF4-FFF2-40B4-BE49-F238E27FC236}">
                <a16:creationId xmlns:a16="http://schemas.microsoft.com/office/drawing/2014/main" id="{008E32FD-7836-43DD-A842-BC5897A29CF4}"/>
              </a:ext>
            </a:extLst>
          </p:cNvPr>
          <p:cNvPicPr>
            <a:picLocks noChangeAspect="1"/>
          </p:cNvPicPr>
          <p:nvPr/>
        </p:nvPicPr>
        <p:blipFill>
          <a:blip r:embed="rId4"/>
          <a:stretch>
            <a:fillRect/>
          </a:stretch>
        </p:blipFill>
        <p:spPr>
          <a:xfrm>
            <a:off x="14366963" y="7797214"/>
            <a:ext cx="2743200" cy="1517515"/>
          </a:xfrm>
          <a:prstGeom prst="rect">
            <a:avLst/>
          </a:prstGeom>
        </p:spPr>
      </p:pic>
      <p:pic>
        <p:nvPicPr>
          <p:cNvPr id="8" name="Picture 8" descr="A close up of a box&#10;&#10;Description generated with high confidence">
            <a:extLst>
              <a:ext uri="{FF2B5EF4-FFF2-40B4-BE49-F238E27FC236}">
                <a16:creationId xmlns:a16="http://schemas.microsoft.com/office/drawing/2014/main" id="{C1814B6F-E300-430E-A150-52024B6D3BC7}"/>
              </a:ext>
            </a:extLst>
          </p:cNvPr>
          <p:cNvPicPr>
            <a:picLocks noChangeAspect="1"/>
          </p:cNvPicPr>
          <p:nvPr/>
        </p:nvPicPr>
        <p:blipFill>
          <a:blip r:embed="rId4"/>
          <a:stretch>
            <a:fillRect/>
          </a:stretch>
        </p:blipFill>
        <p:spPr>
          <a:xfrm>
            <a:off x="6613655" y="3890549"/>
            <a:ext cx="3763991" cy="2797099"/>
          </a:xfrm>
          <a:prstGeom prst="rect">
            <a:avLst/>
          </a:prstGeom>
        </p:spPr>
      </p:pic>
    </p:spTree>
    <p:extLst>
      <p:ext uri="{BB962C8B-B14F-4D97-AF65-F5344CB8AC3E}">
        <p14:creationId xmlns:p14="http://schemas.microsoft.com/office/powerpoint/2010/main" val="1659995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22CEE4D-F81C-4B9A-93F5-E7246C5E647D}"/>
              </a:ext>
            </a:extLst>
          </p:cNvPr>
          <p:cNvSpPr>
            <a:spLocks noGrp="1"/>
          </p:cNvSpPr>
          <p:nvPr>
            <p:ph type="title"/>
          </p:nvPr>
        </p:nvSpPr>
        <p:spPr>
          <a:xfrm>
            <a:off x="4771388" y="529786"/>
            <a:ext cx="5553069" cy="1454051"/>
          </a:xfrm>
        </p:spPr>
        <p:txBody>
          <a:bodyPr>
            <a:normAutofit/>
          </a:bodyPr>
          <a:lstStyle/>
          <a:p>
            <a:pPr algn="ctr"/>
            <a:r>
              <a:rPr lang="en-GB" sz="3700" b="1">
                <a:solidFill>
                  <a:srgbClr val="000000"/>
                </a:solidFill>
                <a:ea typeface="+mj-lt"/>
                <a:cs typeface="+mj-lt"/>
              </a:rPr>
              <a:t>BENEFITS OF TEAMWORK BY LAFJJ</a:t>
            </a:r>
            <a:endParaRPr lang="en-US" sz="3700">
              <a:solidFill>
                <a:srgbClr val="000000"/>
              </a:solidFill>
              <a:cs typeface="Calibri Light" panose="020F0302020204030204"/>
            </a:endParaRP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28C18D8-8482-4714-9001-FE9F248FA25D}"/>
              </a:ext>
            </a:extLst>
          </p:cNvPr>
          <p:cNvSpPr>
            <a:spLocks noGrp="1"/>
          </p:cNvSpPr>
          <p:nvPr>
            <p:ph idx="1"/>
          </p:nvPr>
        </p:nvSpPr>
        <p:spPr>
          <a:xfrm>
            <a:off x="425895" y="1458399"/>
            <a:ext cx="5265125" cy="3639289"/>
          </a:xfrm>
        </p:spPr>
        <p:txBody>
          <a:bodyPr vert="horz" lIns="91440" tIns="45720" rIns="91440" bIns="45720" rtlCol="0" anchor="ctr">
            <a:normAutofit/>
          </a:bodyPr>
          <a:lstStyle/>
          <a:p>
            <a:pPr>
              <a:buFont typeface="Wingdings,Sans-Serif" panose="020B0604020202020204" pitchFamily="34" charset="0"/>
              <a:buChar char="v"/>
            </a:pPr>
            <a:r>
              <a:rPr lang="en-GB" sz="2400">
                <a:solidFill>
                  <a:srgbClr val="000000"/>
                </a:solidFill>
                <a:ea typeface="+mn-lt"/>
                <a:cs typeface="+mn-lt"/>
              </a:rPr>
              <a:t>Teamwork motivates the workforce</a:t>
            </a:r>
          </a:p>
          <a:p>
            <a:pPr>
              <a:buFont typeface="Wingdings,Sans-Serif" panose="020B0604020202020204" pitchFamily="34" charset="0"/>
              <a:buChar char="v"/>
            </a:pPr>
            <a:r>
              <a:rPr lang="en-GB" sz="2400">
                <a:solidFill>
                  <a:srgbClr val="000000"/>
                </a:solidFill>
                <a:ea typeface="+mn-lt"/>
                <a:cs typeface="+mn-lt"/>
              </a:rPr>
              <a:t> Lead by example</a:t>
            </a:r>
          </a:p>
          <a:p>
            <a:pPr>
              <a:buFont typeface="Wingdings,Sans-Serif" panose="020B0604020202020204" pitchFamily="34" charset="0"/>
              <a:buChar char="v"/>
            </a:pPr>
            <a:r>
              <a:rPr lang="en-GB" sz="2400">
                <a:solidFill>
                  <a:srgbClr val="000000"/>
                </a:solidFill>
                <a:ea typeface="+mn-lt"/>
                <a:cs typeface="+mn-lt"/>
              </a:rPr>
              <a:t> Earn the teams respect</a:t>
            </a:r>
          </a:p>
          <a:p>
            <a:pPr>
              <a:buFont typeface="Wingdings,Sans-Serif" panose="020B0604020202020204" pitchFamily="34" charset="0"/>
              <a:buChar char="v"/>
            </a:pPr>
            <a:r>
              <a:rPr lang="en-GB" sz="2400">
                <a:solidFill>
                  <a:srgbClr val="000000"/>
                </a:solidFill>
                <a:ea typeface="+mn-lt"/>
                <a:cs typeface="+mn-lt"/>
              </a:rPr>
              <a:t> Be accessible, do not close your door to your team</a:t>
            </a:r>
          </a:p>
          <a:p>
            <a:endParaRPr lang="en-GB" sz="2000">
              <a:solidFill>
                <a:srgbClr val="000000"/>
              </a:solidFill>
              <a:cs typeface="Calibri"/>
            </a:endParaRPr>
          </a:p>
        </p:txBody>
      </p:sp>
      <p:pic>
        <p:nvPicPr>
          <p:cNvPr id="6" name="Picture 6" descr="A picture containing monitor, photo, sitting, television&#10;&#10;Description generated with very high confidence">
            <a:extLst>
              <a:ext uri="{FF2B5EF4-FFF2-40B4-BE49-F238E27FC236}">
                <a16:creationId xmlns:a16="http://schemas.microsoft.com/office/drawing/2014/main" id="{6A187945-CBA7-4445-923C-18E06E885B88}"/>
              </a:ext>
            </a:extLst>
          </p:cNvPr>
          <p:cNvPicPr>
            <a:picLocks noChangeAspect="1"/>
          </p:cNvPicPr>
          <p:nvPr/>
        </p:nvPicPr>
        <p:blipFill>
          <a:blip r:embed="rId4"/>
          <a:stretch>
            <a:fillRect/>
          </a:stretch>
        </p:blipFill>
        <p:spPr>
          <a:xfrm>
            <a:off x="7484853" y="3334759"/>
            <a:ext cx="4180935" cy="3409013"/>
          </a:xfrm>
          <a:prstGeom prst="rect">
            <a:avLst/>
          </a:prstGeom>
        </p:spPr>
      </p:pic>
    </p:spTree>
    <p:extLst>
      <p:ext uri="{BB962C8B-B14F-4D97-AF65-F5344CB8AC3E}">
        <p14:creationId xmlns:p14="http://schemas.microsoft.com/office/powerpoint/2010/main" val="1455349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76E97C5-0EA0-4E95-82FC-78B9BF5AAF7E}"/>
              </a:ext>
            </a:extLst>
          </p:cNvPr>
          <p:cNvSpPr>
            <a:spLocks noGrp="1"/>
          </p:cNvSpPr>
          <p:nvPr>
            <p:ph type="title"/>
          </p:nvPr>
        </p:nvSpPr>
        <p:spPr>
          <a:xfrm>
            <a:off x="4397577" y="630427"/>
            <a:ext cx="5768730" cy="1712843"/>
          </a:xfrm>
        </p:spPr>
        <p:txBody>
          <a:bodyPr>
            <a:normAutofit/>
          </a:bodyPr>
          <a:lstStyle/>
          <a:p>
            <a:pPr algn="ctr"/>
            <a:r>
              <a:rPr lang="en-GB">
                <a:solidFill>
                  <a:srgbClr val="000000"/>
                </a:solidFill>
                <a:ea typeface="+mj-lt"/>
                <a:cs typeface="+mj-lt"/>
              </a:rPr>
              <a:t>B</a:t>
            </a:r>
            <a:r>
              <a:rPr lang="en-GB" b="1">
                <a:solidFill>
                  <a:srgbClr val="000000"/>
                </a:solidFill>
                <a:ea typeface="+mj-lt"/>
                <a:cs typeface="+mj-lt"/>
              </a:rPr>
              <a:t>ENEFITS OF TEAMWORK BY LAFJJ</a:t>
            </a:r>
            <a:endParaRPr lang="en-GB">
              <a:solidFill>
                <a:srgbClr val="000000"/>
              </a:solidFill>
              <a:ea typeface="+mj-lt"/>
              <a:cs typeface="+mj-lt"/>
            </a:endParaRPr>
          </a:p>
          <a:p>
            <a:endParaRPr lang="en-GB">
              <a:solidFill>
                <a:srgbClr val="000000"/>
              </a:solidFill>
              <a:cs typeface="Calibri Light" panose="020F0302020204030204"/>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653F634-D48E-4F34-A3DC-10A2ABE2F77A}"/>
              </a:ext>
            </a:extLst>
          </p:cNvPr>
          <p:cNvSpPr>
            <a:spLocks noGrp="1"/>
          </p:cNvSpPr>
          <p:nvPr>
            <p:ph idx="1"/>
          </p:nvPr>
        </p:nvSpPr>
        <p:spPr>
          <a:xfrm>
            <a:off x="325253" y="1314625"/>
            <a:ext cx="4819428" cy="3624912"/>
          </a:xfrm>
        </p:spPr>
        <p:txBody>
          <a:bodyPr vert="horz" lIns="91440" tIns="45720" rIns="91440" bIns="45720" rtlCol="0" anchor="ctr">
            <a:normAutofit/>
          </a:bodyPr>
          <a:lstStyle/>
          <a:p>
            <a:r>
              <a:rPr lang="en-GB" sz="2000">
                <a:solidFill>
                  <a:srgbClr val="000000"/>
                </a:solidFill>
                <a:ea typeface="+mn-lt"/>
                <a:cs typeface="+mn-lt"/>
              </a:rPr>
              <a:t> </a:t>
            </a:r>
            <a:r>
              <a:rPr lang="en-GB" sz="2400">
                <a:solidFill>
                  <a:srgbClr val="000000"/>
                </a:solidFill>
                <a:ea typeface="+mn-lt"/>
                <a:cs typeface="+mn-lt"/>
              </a:rPr>
              <a:t>Teamwork enhances problem solving</a:t>
            </a:r>
            <a:endParaRPr lang="en-US">
              <a:cs typeface="Calibri" panose="020F0502020204030204"/>
            </a:endParaRPr>
          </a:p>
          <a:p>
            <a:r>
              <a:rPr lang="en-GB" sz="2400">
                <a:solidFill>
                  <a:srgbClr val="000000"/>
                </a:solidFill>
                <a:ea typeface="+mn-lt"/>
                <a:cs typeface="+mn-lt"/>
              </a:rPr>
              <a:t> good team structure provides your organisation with a diversity of thought.</a:t>
            </a:r>
          </a:p>
          <a:p>
            <a:r>
              <a:rPr lang="en-GB" sz="2400">
                <a:solidFill>
                  <a:srgbClr val="000000"/>
                </a:solidFill>
                <a:ea typeface="+mn-lt"/>
                <a:cs typeface="+mn-lt"/>
              </a:rPr>
              <a:t> a proper team environment allows members to brainstorm collectively</a:t>
            </a:r>
          </a:p>
          <a:p>
            <a:endParaRPr lang="en-GB" sz="2400">
              <a:solidFill>
                <a:srgbClr val="000000"/>
              </a:solidFill>
              <a:cs typeface="Calibri"/>
            </a:endParaRPr>
          </a:p>
        </p:txBody>
      </p:sp>
      <p:pic>
        <p:nvPicPr>
          <p:cNvPr id="6" name="Picture 6" descr="A bird flying in the sky&#10;&#10;Description generated with high confidence">
            <a:extLst>
              <a:ext uri="{FF2B5EF4-FFF2-40B4-BE49-F238E27FC236}">
                <a16:creationId xmlns:a16="http://schemas.microsoft.com/office/drawing/2014/main" id="{CB50FDF0-E2A0-4331-85FC-EA89835FE7D9}"/>
              </a:ext>
            </a:extLst>
          </p:cNvPr>
          <p:cNvPicPr>
            <a:picLocks noChangeAspect="1"/>
          </p:cNvPicPr>
          <p:nvPr/>
        </p:nvPicPr>
        <p:blipFill>
          <a:blip r:embed="rId4"/>
          <a:stretch>
            <a:fillRect/>
          </a:stretch>
        </p:blipFill>
        <p:spPr>
          <a:xfrm>
            <a:off x="7988061" y="3143741"/>
            <a:ext cx="3850256" cy="3604140"/>
          </a:xfrm>
          <a:prstGeom prst="rect">
            <a:avLst/>
          </a:prstGeom>
        </p:spPr>
      </p:pic>
    </p:spTree>
    <p:extLst>
      <p:ext uri="{BB962C8B-B14F-4D97-AF65-F5344CB8AC3E}">
        <p14:creationId xmlns:p14="http://schemas.microsoft.com/office/powerpoint/2010/main" val="106625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77A9DFE-F351-47D1-A65E-B4F6669C1596}"/>
              </a:ext>
            </a:extLst>
          </p:cNvPr>
          <p:cNvSpPr>
            <a:spLocks noGrp="1"/>
          </p:cNvSpPr>
          <p:nvPr>
            <p:ph type="title"/>
          </p:nvPr>
        </p:nvSpPr>
        <p:spPr>
          <a:xfrm>
            <a:off x="4670746" y="529785"/>
            <a:ext cx="4977976" cy="1454051"/>
          </a:xfrm>
        </p:spPr>
        <p:txBody>
          <a:bodyPr>
            <a:normAutofit/>
          </a:bodyPr>
          <a:lstStyle/>
          <a:p>
            <a:pPr algn="ctr"/>
            <a:r>
              <a:rPr lang="en-GB" sz="3700" b="1">
                <a:solidFill>
                  <a:srgbClr val="000000"/>
                </a:solidFill>
                <a:ea typeface="+mj-lt"/>
                <a:cs typeface="+mj-lt"/>
              </a:rPr>
              <a:t>BENEFITS OF TEAMWORK BY LAFJJ</a:t>
            </a:r>
            <a:endParaRPr lang="en-GB" sz="3700">
              <a:solidFill>
                <a:srgbClr val="000000"/>
              </a:solidFill>
              <a:ea typeface="+mj-lt"/>
              <a:cs typeface="+mj-lt"/>
            </a:endParaRPr>
          </a:p>
          <a:p>
            <a:endParaRPr lang="en-GB" sz="3700">
              <a:solidFill>
                <a:srgbClr val="000000"/>
              </a:solidFill>
              <a:cs typeface="Calibri Light" panose="020F0302020204030204"/>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927ABBF-9314-4539-8730-A5D6AEEDBA8E}"/>
              </a:ext>
            </a:extLst>
          </p:cNvPr>
          <p:cNvSpPr>
            <a:spLocks noGrp="1"/>
          </p:cNvSpPr>
          <p:nvPr>
            <p:ph idx="1"/>
          </p:nvPr>
        </p:nvSpPr>
        <p:spPr>
          <a:xfrm>
            <a:off x="325253" y="1257116"/>
            <a:ext cx="5538294" cy="3941213"/>
          </a:xfrm>
        </p:spPr>
        <p:txBody>
          <a:bodyPr vert="horz" lIns="91440" tIns="45720" rIns="91440" bIns="45720" rtlCol="0" anchor="ctr">
            <a:normAutofit/>
          </a:bodyPr>
          <a:lstStyle/>
          <a:p>
            <a:pPr>
              <a:buFont typeface="Wingdings,Sans-Serif" panose="020B0604020202020204" pitchFamily="34" charset="0"/>
              <a:buChar char="v"/>
            </a:pPr>
            <a:r>
              <a:rPr lang="en-GB" sz="2400">
                <a:solidFill>
                  <a:srgbClr val="000000"/>
                </a:solidFill>
                <a:ea typeface="+mn-lt"/>
                <a:cs typeface="+mn-lt"/>
              </a:rPr>
              <a:t>Teamwork teaches conflict resolution skills</a:t>
            </a:r>
          </a:p>
          <a:p>
            <a:pPr>
              <a:buFont typeface="Wingdings,Sans-Serif" panose="020B0604020202020204" pitchFamily="34" charset="0"/>
              <a:buChar char="v"/>
            </a:pPr>
            <a:r>
              <a:rPr lang="en-GB" sz="2400">
                <a:solidFill>
                  <a:srgbClr val="000000"/>
                </a:solidFill>
                <a:ea typeface="+mn-lt"/>
                <a:cs typeface="+mn-lt"/>
              </a:rPr>
              <a:t> Mutual agreement to address the issues and find resolution</a:t>
            </a:r>
          </a:p>
          <a:p>
            <a:pPr>
              <a:buFont typeface="Wingdings,Sans-Serif" panose="020B0604020202020204" pitchFamily="34" charset="0"/>
              <a:buChar char="v"/>
            </a:pPr>
            <a:r>
              <a:rPr lang="en-GB" sz="2400">
                <a:solidFill>
                  <a:srgbClr val="000000"/>
                </a:solidFill>
                <a:ea typeface="+mn-lt"/>
                <a:cs typeface="+mn-lt"/>
              </a:rPr>
              <a:t> Identify changes in attitude, behaviour and approaches to work both sides</a:t>
            </a:r>
          </a:p>
          <a:p>
            <a:pPr>
              <a:buFont typeface="Wingdings,Sans-Serif" panose="020B0604020202020204" pitchFamily="34" charset="0"/>
              <a:buChar char="v"/>
            </a:pPr>
            <a:r>
              <a:rPr lang="en-GB" sz="2400">
                <a:solidFill>
                  <a:srgbClr val="000000"/>
                </a:solidFill>
                <a:ea typeface="+mn-lt"/>
                <a:cs typeface="+mn-lt"/>
              </a:rPr>
              <a:t> Maintain professional standards</a:t>
            </a:r>
          </a:p>
          <a:p>
            <a:endParaRPr lang="en-GB" sz="2400">
              <a:solidFill>
                <a:srgbClr val="000000"/>
              </a:solidFill>
              <a:ea typeface="+mn-lt"/>
              <a:cs typeface="+mn-lt"/>
            </a:endParaRPr>
          </a:p>
          <a:p>
            <a:endParaRPr lang="en-GB" sz="2000">
              <a:solidFill>
                <a:srgbClr val="000000"/>
              </a:solidFill>
              <a:cs typeface="Calibri"/>
            </a:endParaRPr>
          </a:p>
        </p:txBody>
      </p:sp>
      <p:pic>
        <p:nvPicPr>
          <p:cNvPr id="6" name="Picture 6" descr="A picture containing framework, man, photo, monitor&#10;&#10;Description generated with very high confidence">
            <a:extLst>
              <a:ext uri="{FF2B5EF4-FFF2-40B4-BE49-F238E27FC236}">
                <a16:creationId xmlns:a16="http://schemas.microsoft.com/office/drawing/2014/main" id="{D7CCB0C6-DE88-4B3C-8A4F-E2C401E704F3}"/>
              </a:ext>
            </a:extLst>
          </p:cNvPr>
          <p:cNvPicPr>
            <a:picLocks noChangeAspect="1"/>
          </p:cNvPicPr>
          <p:nvPr/>
        </p:nvPicPr>
        <p:blipFill>
          <a:blip r:embed="rId4"/>
          <a:stretch>
            <a:fillRect/>
          </a:stretch>
        </p:blipFill>
        <p:spPr>
          <a:xfrm>
            <a:off x="7858665" y="3443704"/>
            <a:ext cx="3907765" cy="3104857"/>
          </a:xfrm>
          <a:prstGeom prst="rect">
            <a:avLst/>
          </a:prstGeom>
        </p:spPr>
      </p:pic>
    </p:spTree>
    <p:extLst>
      <p:ext uri="{BB962C8B-B14F-4D97-AF65-F5344CB8AC3E}">
        <p14:creationId xmlns:p14="http://schemas.microsoft.com/office/powerpoint/2010/main" val="810873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B65574-238D-46D9-9F6D-42B3B26DBFDA}"/>
              </a:ext>
            </a:extLst>
          </p:cNvPr>
          <p:cNvSpPr>
            <a:spLocks noGrp="1"/>
          </p:cNvSpPr>
          <p:nvPr>
            <p:ph type="title"/>
          </p:nvPr>
        </p:nvSpPr>
        <p:spPr>
          <a:xfrm>
            <a:off x="3549313" y="386012"/>
            <a:ext cx="4977976" cy="1454051"/>
          </a:xfrm>
        </p:spPr>
        <p:txBody>
          <a:bodyPr>
            <a:normAutofit/>
          </a:bodyPr>
          <a:lstStyle/>
          <a:p>
            <a:pPr algn="ctr"/>
            <a:r>
              <a:rPr lang="en-GB" sz="3100" b="1">
                <a:solidFill>
                  <a:srgbClr val="000000"/>
                </a:solidFill>
                <a:ea typeface="+mj-lt"/>
                <a:cs typeface="+mj-lt"/>
              </a:rPr>
              <a:t>BENEFITS OF TEAMWORK BY LAFJJ</a:t>
            </a:r>
            <a:br>
              <a:rPr lang="en-GB" sz="3100" b="1">
                <a:ea typeface="+mj-lt"/>
                <a:cs typeface="+mj-lt"/>
              </a:rPr>
            </a:br>
            <a:r>
              <a:rPr lang="en-GB" sz="3100" b="1">
                <a:solidFill>
                  <a:srgbClr val="000000"/>
                </a:solidFill>
                <a:ea typeface="+mj-lt"/>
                <a:cs typeface="+mj-lt"/>
              </a:rPr>
              <a:t>          INDIVIDUAL BENEFIT</a:t>
            </a:r>
            <a:endParaRPr lang="en-US" sz="3100">
              <a:solidFill>
                <a:srgbClr val="000000"/>
              </a:solidFill>
              <a:cs typeface="Calibri Light" panose="020F0302020204030204"/>
            </a:endParaRP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C25641B-E56B-4F5C-9EB3-ECAB8C315E9D}"/>
              </a:ext>
            </a:extLst>
          </p:cNvPr>
          <p:cNvSpPr>
            <a:spLocks noGrp="1"/>
          </p:cNvSpPr>
          <p:nvPr>
            <p:ph idx="1"/>
          </p:nvPr>
        </p:nvSpPr>
        <p:spPr>
          <a:xfrm>
            <a:off x="267744" y="1602173"/>
            <a:ext cx="4977578" cy="3639289"/>
          </a:xfrm>
        </p:spPr>
        <p:txBody>
          <a:bodyPr vert="horz" lIns="91440" tIns="45720" rIns="91440" bIns="45720" rtlCol="0" anchor="ctr">
            <a:normAutofit/>
          </a:bodyPr>
          <a:lstStyle/>
          <a:p>
            <a:pPr>
              <a:buFont typeface="Wingdings,Sans-Serif" panose="020B0604020202020204" pitchFamily="34" charset="0"/>
              <a:buChar char="v"/>
            </a:pPr>
            <a:r>
              <a:rPr lang="en-GB" sz="2400">
                <a:solidFill>
                  <a:srgbClr val="000000"/>
                </a:solidFill>
                <a:ea typeface="+mn-lt"/>
                <a:cs typeface="+mn-lt"/>
              </a:rPr>
              <a:t> Diversity, team structure provides structure to different forms of views</a:t>
            </a:r>
          </a:p>
          <a:p>
            <a:pPr>
              <a:buFont typeface="Wingdings,Sans-Serif" panose="020B0604020202020204" pitchFamily="34" charset="0"/>
              <a:buChar char="v"/>
            </a:pPr>
            <a:r>
              <a:rPr lang="en-GB" sz="2400">
                <a:solidFill>
                  <a:srgbClr val="000000"/>
                </a:solidFill>
                <a:ea typeface="+mn-lt"/>
                <a:cs typeface="+mn-lt"/>
              </a:rPr>
              <a:t> enhanced communication skills</a:t>
            </a:r>
          </a:p>
          <a:p>
            <a:pPr>
              <a:buFont typeface="Wingdings,Sans-Serif" panose="020B0604020202020204" pitchFamily="34" charset="0"/>
              <a:buChar char="v"/>
            </a:pPr>
            <a:r>
              <a:rPr lang="en-GB" sz="2400">
                <a:solidFill>
                  <a:srgbClr val="000000"/>
                </a:solidFill>
                <a:ea typeface="+mn-lt"/>
                <a:cs typeface="+mn-lt"/>
              </a:rPr>
              <a:t> critical thinking and evaluation skills</a:t>
            </a:r>
          </a:p>
          <a:p>
            <a:pPr>
              <a:buFont typeface="Wingdings,Sans-Serif" panose="020B0604020202020204" pitchFamily="34" charset="0"/>
              <a:buChar char="v"/>
            </a:pPr>
            <a:r>
              <a:rPr lang="en-GB" sz="2400">
                <a:solidFill>
                  <a:srgbClr val="000000"/>
                </a:solidFill>
                <a:ea typeface="+mn-lt"/>
                <a:cs typeface="+mn-lt"/>
              </a:rPr>
              <a:t> conflict resolution skills</a:t>
            </a:r>
          </a:p>
          <a:p>
            <a:endParaRPr lang="en-GB" sz="2000">
              <a:solidFill>
                <a:srgbClr val="000000"/>
              </a:solidFill>
              <a:cs typeface="Calibri"/>
            </a:endParaRPr>
          </a:p>
        </p:txBody>
      </p:sp>
      <p:pic>
        <p:nvPicPr>
          <p:cNvPr id="6" name="Picture 6" descr="A close up of a sign&#10;&#10;Description generated with high confidence">
            <a:extLst>
              <a:ext uri="{FF2B5EF4-FFF2-40B4-BE49-F238E27FC236}">
                <a16:creationId xmlns:a16="http://schemas.microsoft.com/office/drawing/2014/main" id="{3EE89B0E-135B-4790-BB43-0F53AF55EF7A}"/>
              </a:ext>
            </a:extLst>
          </p:cNvPr>
          <p:cNvPicPr>
            <a:picLocks noChangeAspect="1"/>
          </p:cNvPicPr>
          <p:nvPr/>
        </p:nvPicPr>
        <p:blipFill>
          <a:blip r:embed="rId4"/>
          <a:stretch>
            <a:fillRect/>
          </a:stretch>
        </p:blipFill>
        <p:spPr>
          <a:xfrm>
            <a:off x="7873042" y="3260836"/>
            <a:ext cx="4324709" cy="3341197"/>
          </a:xfrm>
          <a:prstGeom prst="rect">
            <a:avLst/>
          </a:prstGeom>
        </p:spPr>
      </p:pic>
    </p:spTree>
    <p:extLst>
      <p:ext uri="{BB962C8B-B14F-4D97-AF65-F5344CB8AC3E}">
        <p14:creationId xmlns:p14="http://schemas.microsoft.com/office/powerpoint/2010/main" val="1843895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FF98609-4D7A-44FC-B1D2-F8B8F88C8F15}"/>
              </a:ext>
            </a:extLst>
          </p:cNvPr>
          <p:cNvSpPr>
            <a:spLocks noGrp="1"/>
          </p:cNvSpPr>
          <p:nvPr>
            <p:ph type="title"/>
          </p:nvPr>
        </p:nvSpPr>
        <p:spPr>
          <a:xfrm>
            <a:off x="3851237" y="414766"/>
            <a:ext cx="4977976" cy="1655334"/>
          </a:xfrm>
        </p:spPr>
        <p:txBody>
          <a:bodyPr>
            <a:normAutofit/>
          </a:bodyPr>
          <a:lstStyle/>
          <a:p>
            <a:pPr algn="ctr"/>
            <a:r>
              <a:rPr lang="en-GB" sz="3100" b="1">
                <a:solidFill>
                  <a:srgbClr val="000000"/>
                </a:solidFill>
                <a:ea typeface="+mj-lt"/>
                <a:cs typeface="+mj-lt"/>
              </a:rPr>
              <a:t>BENEFITS OF TEAMWORK BY LAFJJ</a:t>
            </a:r>
            <a:br>
              <a:rPr lang="en-GB" sz="3100" b="1">
                <a:ea typeface="+mj-lt"/>
                <a:cs typeface="+mj-lt"/>
              </a:rPr>
            </a:br>
            <a:r>
              <a:rPr lang="en-GB" sz="3100" b="1">
                <a:solidFill>
                  <a:srgbClr val="000000"/>
                </a:solidFill>
                <a:ea typeface="+mj-lt"/>
                <a:cs typeface="+mj-lt"/>
              </a:rPr>
              <a:t>   COMPANY BENEFIT</a:t>
            </a:r>
            <a:endParaRPr lang="en-GB" sz="3100">
              <a:solidFill>
                <a:srgbClr val="000000"/>
              </a:solidFill>
              <a:ea typeface="+mj-lt"/>
              <a:cs typeface="+mj-lt"/>
            </a:endParaRPr>
          </a:p>
          <a:p>
            <a:pPr algn="ctr"/>
            <a:endParaRPr lang="en-GB" sz="3100">
              <a:solidFill>
                <a:srgbClr val="000000"/>
              </a:solidFill>
              <a:cs typeface="Calibri Light" panose="020F0302020204030204"/>
            </a:endParaRP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DFBCBA4-3D15-4D40-8805-71994F214D44}"/>
              </a:ext>
            </a:extLst>
          </p:cNvPr>
          <p:cNvSpPr>
            <a:spLocks noGrp="1"/>
          </p:cNvSpPr>
          <p:nvPr>
            <p:ph idx="1"/>
          </p:nvPr>
        </p:nvSpPr>
        <p:spPr>
          <a:xfrm>
            <a:off x="325253" y="1530286"/>
            <a:ext cx="4977578" cy="3639289"/>
          </a:xfrm>
        </p:spPr>
        <p:txBody>
          <a:bodyPr vert="horz" lIns="91440" tIns="45720" rIns="91440" bIns="45720" rtlCol="0" anchor="ctr">
            <a:normAutofit/>
          </a:bodyPr>
          <a:lstStyle/>
          <a:p>
            <a:pPr>
              <a:buFont typeface="Wingdings,Sans-Serif" panose="020B0604020202020204" pitchFamily="34" charset="0"/>
              <a:buChar char="v"/>
            </a:pPr>
            <a:r>
              <a:rPr lang="en-GB" sz="2000">
                <a:solidFill>
                  <a:srgbClr val="000000"/>
                </a:solidFill>
                <a:ea typeface="+mn-lt"/>
                <a:cs typeface="+mn-lt"/>
              </a:rPr>
              <a:t> </a:t>
            </a:r>
            <a:r>
              <a:rPr lang="en-GB" sz="2400">
                <a:solidFill>
                  <a:srgbClr val="000000"/>
                </a:solidFill>
                <a:ea typeface="+mn-lt"/>
                <a:cs typeface="+mn-lt"/>
              </a:rPr>
              <a:t>Workplace productivity, having structured teams eliminates problems</a:t>
            </a:r>
            <a:endParaRPr lang="en-US" sz="2400">
              <a:solidFill>
                <a:srgbClr val="000000"/>
              </a:solidFill>
              <a:ea typeface="+mn-lt"/>
              <a:cs typeface="+mn-lt"/>
            </a:endParaRPr>
          </a:p>
          <a:p>
            <a:pPr>
              <a:buFont typeface="Wingdings,Sans-Serif" panose="020B0604020202020204" pitchFamily="34" charset="0"/>
              <a:buChar char="v"/>
            </a:pPr>
            <a:r>
              <a:rPr lang="en-GB" sz="2400">
                <a:solidFill>
                  <a:srgbClr val="000000"/>
                </a:solidFill>
                <a:ea typeface="+mn-lt"/>
                <a:cs typeface="+mn-lt"/>
              </a:rPr>
              <a:t> Product or service quality</a:t>
            </a:r>
            <a:endParaRPr lang="en-US" sz="2400">
              <a:solidFill>
                <a:srgbClr val="000000"/>
              </a:solidFill>
              <a:ea typeface="+mn-lt"/>
              <a:cs typeface="+mn-lt"/>
            </a:endParaRPr>
          </a:p>
          <a:p>
            <a:pPr>
              <a:buFont typeface="Wingdings,Sans-Serif" panose="020B0604020202020204" pitchFamily="34" charset="0"/>
              <a:buChar char="v"/>
            </a:pPr>
            <a:r>
              <a:rPr lang="en-GB" sz="2400">
                <a:solidFill>
                  <a:srgbClr val="000000"/>
                </a:solidFill>
                <a:ea typeface="+mn-lt"/>
                <a:cs typeface="+mn-lt"/>
              </a:rPr>
              <a:t> Lower absenteeism</a:t>
            </a:r>
            <a:endParaRPr lang="en-US" sz="2400">
              <a:solidFill>
                <a:srgbClr val="000000"/>
              </a:solidFill>
              <a:ea typeface="+mn-lt"/>
              <a:cs typeface="+mn-lt"/>
            </a:endParaRPr>
          </a:p>
          <a:p>
            <a:pPr>
              <a:buFont typeface="Wingdings,Sans-Serif" panose="020B0604020202020204" pitchFamily="34" charset="0"/>
              <a:buChar char="v"/>
            </a:pPr>
            <a:r>
              <a:rPr lang="en-GB" sz="2400">
                <a:solidFill>
                  <a:srgbClr val="000000"/>
                </a:solidFill>
                <a:ea typeface="+mn-lt"/>
                <a:cs typeface="+mn-lt"/>
              </a:rPr>
              <a:t> employer turnover</a:t>
            </a:r>
            <a:endParaRPr lang="en-US" sz="2400">
              <a:solidFill>
                <a:srgbClr val="000000"/>
              </a:solidFill>
              <a:ea typeface="+mn-lt"/>
              <a:cs typeface="+mn-lt"/>
            </a:endParaRPr>
          </a:p>
          <a:p>
            <a:pPr>
              <a:buFont typeface="Wingdings,Sans-Serif" panose="020B0604020202020204" pitchFamily="34" charset="0"/>
              <a:buChar char="v"/>
            </a:pPr>
            <a:r>
              <a:rPr lang="en-GB" sz="2400">
                <a:solidFill>
                  <a:srgbClr val="000000"/>
                </a:solidFill>
                <a:ea typeface="+mn-lt"/>
                <a:cs typeface="+mn-lt"/>
              </a:rPr>
              <a:t> brainstorm more solution problems</a:t>
            </a:r>
            <a:endParaRPr lang="en-GB" sz="2400">
              <a:solidFill>
                <a:srgbClr val="000000"/>
              </a:solidFill>
              <a:cs typeface="Calibri"/>
            </a:endParaRPr>
          </a:p>
        </p:txBody>
      </p:sp>
      <p:pic>
        <p:nvPicPr>
          <p:cNvPr id="6" name="Picture 6" descr="A picture containing man, people, front, woman&#10;&#10;Description generated with very high confidence">
            <a:extLst>
              <a:ext uri="{FF2B5EF4-FFF2-40B4-BE49-F238E27FC236}">
                <a16:creationId xmlns:a16="http://schemas.microsoft.com/office/drawing/2014/main" id="{B73C8091-DDC5-4C1C-9A6B-269B8A4A4202}"/>
              </a:ext>
            </a:extLst>
          </p:cNvPr>
          <p:cNvPicPr>
            <a:picLocks noChangeAspect="1"/>
          </p:cNvPicPr>
          <p:nvPr/>
        </p:nvPicPr>
        <p:blipFill>
          <a:blip r:embed="rId4"/>
          <a:stretch>
            <a:fillRect/>
          </a:stretch>
        </p:blipFill>
        <p:spPr>
          <a:xfrm>
            <a:off x="7657382" y="3349030"/>
            <a:ext cx="3979652" cy="3092925"/>
          </a:xfrm>
          <a:prstGeom prst="rect">
            <a:avLst/>
          </a:prstGeom>
        </p:spPr>
      </p:pic>
    </p:spTree>
    <p:extLst>
      <p:ext uri="{BB962C8B-B14F-4D97-AF65-F5344CB8AC3E}">
        <p14:creationId xmlns:p14="http://schemas.microsoft.com/office/powerpoint/2010/main" val="8430153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5F9D3D-D500-41BA-BD38-06E24350E854}"/>
              </a:ext>
            </a:extLst>
          </p:cNvPr>
          <p:cNvSpPr>
            <a:spLocks noGrp="1"/>
          </p:cNvSpPr>
          <p:nvPr>
            <p:ph type="title"/>
          </p:nvPr>
        </p:nvSpPr>
        <p:spPr>
          <a:xfrm>
            <a:off x="4340068" y="659182"/>
            <a:ext cx="5107372" cy="1741598"/>
          </a:xfrm>
        </p:spPr>
        <p:txBody>
          <a:bodyPr>
            <a:normAutofit/>
          </a:bodyPr>
          <a:lstStyle/>
          <a:p>
            <a:pPr>
              <a:spcBef>
                <a:spcPts val="1000"/>
              </a:spcBef>
            </a:pPr>
            <a:r>
              <a:rPr lang="en-GB" b="1">
                <a:solidFill>
                  <a:srgbClr val="000000"/>
                </a:solidFill>
                <a:latin typeface="Calibri"/>
                <a:cs typeface="Calibri"/>
              </a:rPr>
              <a:t>Team Development:</a:t>
            </a:r>
            <a:endParaRPr lang="en-GB">
              <a:solidFill>
                <a:srgbClr val="000000"/>
              </a:solidFill>
              <a:ea typeface="+mj-lt"/>
              <a:cs typeface="+mj-lt"/>
            </a:endParaRPr>
          </a:p>
          <a:p>
            <a:pPr>
              <a:spcBef>
                <a:spcPts val="1000"/>
              </a:spcBef>
            </a:pPr>
            <a:endParaRPr lang="en-GB" b="1">
              <a:solidFill>
                <a:srgbClr val="000000"/>
              </a:solidFill>
              <a:latin typeface="Calibri"/>
              <a:cs typeface="Calibri"/>
            </a:endParaRPr>
          </a:p>
          <a:p>
            <a:endParaRPr lang="en-GB">
              <a:solidFill>
                <a:srgbClr val="000000"/>
              </a:solidFill>
              <a:cs typeface="Calibri Light" panose="020F0302020204030204"/>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F834AF2-6FB9-4110-A269-8D294151674B}"/>
              </a:ext>
            </a:extLst>
          </p:cNvPr>
          <p:cNvSpPr>
            <a:spLocks noGrp="1"/>
          </p:cNvSpPr>
          <p:nvPr>
            <p:ph idx="1"/>
          </p:nvPr>
        </p:nvSpPr>
        <p:spPr>
          <a:xfrm>
            <a:off x="368385" y="1789079"/>
            <a:ext cx="8859464" cy="3409251"/>
          </a:xfrm>
        </p:spPr>
        <p:txBody>
          <a:bodyPr vert="horz" lIns="91440" tIns="45720" rIns="91440" bIns="45720" rtlCol="0" anchor="ctr">
            <a:normAutofit/>
          </a:bodyPr>
          <a:lstStyle/>
          <a:p>
            <a:r>
              <a:rPr lang="en-GB">
                <a:solidFill>
                  <a:srgbClr val="000000"/>
                </a:solidFill>
                <a:ea typeface="+mn-lt"/>
                <a:cs typeface="+mn-lt"/>
              </a:rPr>
              <a:t>A team is made of individuals from different background working together to complete a specific task. </a:t>
            </a:r>
          </a:p>
          <a:p>
            <a:r>
              <a:rPr lang="en-GB">
                <a:solidFill>
                  <a:srgbClr val="000000"/>
                </a:solidFill>
                <a:ea typeface="+mn-lt"/>
                <a:cs typeface="+mn-lt"/>
              </a:rPr>
              <a:t>Tuckman (1965) suggested there are four stages of group development.</a:t>
            </a:r>
          </a:p>
          <a:p>
            <a:r>
              <a:rPr lang="en-GB">
                <a:solidFill>
                  <a:srgbClr val="000000"/>
                </a:solidFill>
                <a:ea typeface="+mn-lt"/>
                <a:cs typeface="+mn-lt"/>
              </a:rPr>
              <a:t> In 1977, Tuckman and Marry-Ann added the adjourning stage. There are altogether five stages of group development which are discussed below:</a:t>
            </a:r>
            <a:endParaRPr lang="en-GB">
              <a:solidFill>
                <a:srgbClr val="000000"/>
              </a:solidFill>
              <a:cs typeface="Calibri" panose="020F0502020204030204"/>
            </a:endParaRPr>
          </a:p>
          <a:p>
            <a:endParaRPr lang="en-GB">
              <a:solidFill>
                <a:srgbClr val="000000"/>
              </a:solidFill>
              <a:cs typeface="Calibri" panose="020F0502020204030204"/>
            </a:endParaRPr>
          </a:p>
        </p:txBody>
      </p:sp>
    </p:spTree>
    <p:extLst>
      <p:ext uri="{BB962C8B-B14F-4D97-AF65-F5344CB8AC3E}">
        <p14:creationId xmlns:p14="http://schemas.microsoft.com/office/powerpoint/2010/main" val="2300774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0DF0650-4C5A-4338-8F83-A5708BDDAC54}"/>
              </a:ext>
            </a:extLst>
          </p:cNvPr>
          <p:cNvSpPr>
            <a:spLocks noGrp="1"/>
          </p:cNvSpPr>
          <p:nvPr>
            <p:ph type="title"/>
          </p:nvPr>
        </p:nvSpPr>
        <p:spPr>
          <a:xfrm>
            <a:off x="3290521" y="242238"/>
            <a:ext cx="4977976" cy="1108995"/>
          </a:xfrm>
        </p:spPr>
        <p:txBody>
          <a:bodyPr>
            <a:normAutofit/>
          </a:bodyPr>
          <a:lstStyle/>
          <a:p>
            <a:pPr algn="ctr"/>
            <a:r>
              <a:rPr lang="en-GB" sz="4800" b="1">
                <a:solidFill>
                  <a:srgbClr val="000000"/>
                </a:solidFill>
                <a:ea typeface="+mj-lt"/>
                <a:cs typeface="+mj-lt"/>
              </a:rPr>
              <a:t>Forming</a:t>
            </a:r>
            <a:endParaRPr lang="en-US" sz="4800" b="1">
              <a:solidFill>
                <a:srgbClr val="000000"/>
              </a:solidFill>
              <a:cs typeface="Calibri Light" panose="020F0302020204030204"/>
            </a:endParaRP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DFB8F9F-BD32-4FF4-A799-A7EAF2C44E6B}"/>
              </a:ext>
            </a:extLst>
          </p:cNvPr>
          <p:cNvSpPr>
            <a:spLocks noGrp="1"/>
          </p:cNvSpPr>
          <p:nvPr>
            <p:ph idx="1"/>
          </p:nvPr>
        </p:nvSpPr>
        <p:spPr>
          <a:xfrm>
            <a:off x="224612" y="1271493"/>
            <a:ext cx="10297199" cy="5033891"/>
          </a:xfrm>
        </p:spPr>
        <p:txBody>
          <a:bodyPr vert="horz" lIns="91440" tIns="45720" rIns="91440" bIns="45720" rtlCol="0" anchor="ctr">
            <a:noAutofit/>
          </a:bodyPr>
          <a:lstStyle/>
          <a:p>
            <a:pPr>
              <a:lnSpc>
                <a:spcPct val="100000"/>
              </a:lnSpc>
              <a:spcBef>
                <a:spcPts val="0"/>
              </a:spcBef>
            </a:pPr>
            <a:r>
              <a:rPr lang="en-GB" sz="2400">
                <a:ea typeface="+mn-lt"/>
                <a:cs typeface="+mn-lt"/>
              </a:rPr>
              <a:t>At this stage, our firm is going to form groups, in the organisation, then allow them to work as team.</a:t>
            </a:r>
            <a:endParaRPr lang="en-US" sz="2400">
              <a:ea typeface="+mn-lt"/>
              <a:cs typeface="+mn-lt"/>
            </a:endParaRPr>
          </a:p>
          <a:p>
            <a:pPr>
              <a:lnSpc>
                <a:spcPct val="100000"/>
              </a:lnSpc>
              <a:spcBef>
                <a:spcPts val="0"/>
              </a:spcBef>
            </a:pPr>
            <a:r>
              <a:rPr lang="en-GB" sz="2400">
                <a:ea typeface="+mn-lt"/>
                <a:cs typeface="+mn-lt"/>
              </a:rPr>
              <a:t>  They will assign a team leader,  state  their  tasks,  assign  roles ,and Responsibilities. </a:t>
            </a:r>
          </a:p>
          <a:p>
            <a:pPr>
              <a:lnSpc>
                <a:spcPct val="100000"/>
              </a:lnSpc>
              <a:spcBef>
                <a:spcPts val="0"/>
              </a:spcBef>
            </a:pPr>
            <a:r>
              <a:rPr lang="en-GB" sz="2400">
                <a:ea typeface="+mn-lt"/>
                <a:cs typeface="+mn-lt"/>
              </a:rPr>
              <a:t>The aims and Objectives of the  team must be clear and simple at this stage. </a:t>
            </a:r>
          </a:p>
          <a:p>
            <a:pPr>
              <a:lnSpc>
                <a:spcPct val="100000"/>
              </a:lnSpc>
              <a:spcBef>
                <a:spcPts val="0"/>
              </a:spcBef>
            </a:pPr>
            <a:r>
              <a:rPr lang="en-GB" sz="2400">
                <a:ea typeface="+mn-lt"/>
                <a:cs typeface="+mn-lt"/>
              </a:rPr>
              <a:t> Timeline  must be set  on task  completion.</a:t>
            </a:r>
          </a:p>
          <a:p>
            <a:pPr marL="0" indent="0">
              <a:buNone/>
            </a:pPr>
            <a:endParaRPr lang="en-GB" sz="2400">
              <a:solidFill>
                <a:srgbClr val="000000"/>
              </a:solidFill>
              <a:cs typeface="Calibri" panose="020F0502020204030204"/>
            </a:endParaRPr>
          </a:p>
          <a:p>
            <a:pPr marL="0" indent="0">
              <a:buNone/>
            </a:pPr>
            <a:endParaRPr lang="en-GB" sz="2400">
              <a:solidFill>
                <a:srgbClr val="000000"/>
              </a:solidFill>
              <a:cs typeface="Calibri" panose="020F0502020204030204"/>
            </a:endParaRPr>
          </a:p>
        </p:txBody>
      </p:sp>
    </p:spTree>
    <p:extLst>
      <p:ext uri="{BB962C8B-B14F-4D97-AF65-F5344CB8AC3E}">
        <p14:creationId xmlns:p14="http://schemas.microsoft.com/office/powerpoint/2010/main" val="3755767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5DB4EAE-3F99-4BA7-97A7-C223CBCA67E0}"/>
              </a:ext>
            </a:extLst>
          </p:cNvPr>
          <p:cNvSpPr>
            <a:spLocks noGrp="1"/>
          </p:cNvSpPr>
          <p:nvPr>
            <p:ph type="title"/>
          </p:nvPr>
        </p:nvSpPr>
        <p:spPr>
          <a:xfrm>
            <a:off x="3736218" y="371636"/>
            <a:ext cx="4977976" cy="1180881"/>
          </a:xfrm>
        </p:spPr>
        <p:txBody>
          <a:bodyPr>
            <a:normAutofit/>
          </a:bodyPr>
          <a:lstStyle/>
          <a:p>
            <a:pPr algn="ctr">
              <a:spcBef>
                <a:spcPts val="1000"/>
              </a:spcBef>
            </a:pPr>
            <a:r>
              <a:rPr lang="en-GB" sz="4800" b="1">
                <a:solidFill>
                  <a:srgbClr val="000000"/>
                </a:solidFill>
                <a:latin typeface="Calibri"/>
                <a:cs typeface="Calibri"/>
              </a:rPr>
              <a:t>Storming </a:t>
            </a:r>
            <a:endParaRPr lang="en-GB" sz="4800">
              <a:solidFill>
                <a:srgbClr val="000000"/>
              </a:solidFill>
              <a:ea typeface="+mj-lt"/>
              <a:cs typeface="+mj-lt"/>
            </a:endParaRPr>
          </a:p>
          <a:p>
            <a:endParaRPr lang="en-GB" sz="4800">
              <a:solidFill>
                <a:srgbClr val="000000"/>
              </a:solidFill>
              <a:cs typeface="Calibri Light"/>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92150FD-EDCF-44FA-9C9C-50DC89048D60}"/>
              </a:ext>
            </a:extLst>
          </p:cNvPr>
          <p:cNvSpPr>
            <a:spLocks noGrp="1"/>
          </p:cNvSpPr>
          <p:nvPr>
            <p:ph idx="1"/>
          </p:nvPr>
        </p:nvSpPr>
        <p:spPr>
          <a:xfrm>
            <a:off x="612800" y="1544664"/>
            <a:ext cx="10182181" cy="4200005"/>
          </a:xfrm>
        </p:spPr>
        <p:txBody>
          <a:bodyPr vert="horz" lIns="91440" tIns="45720" rIns="91440" bIns="45720" rtlCol="0" anchor="ctr">
            <a:normAutofit/>
          </a:bodyPr>
          <a:lstStyle/>
          <a:p>
            <a:pPr marL="0" indent="0">
              <a:buNone/>
            </a:pPr>
            <a:endParaRPr lang="en-GB" sz="1600">
              <a:solidFill>
                <a:srgbClr val="000000"/>
              </a:solidFill>
              <a:cs typeface="Calibri" panose="020F0502020204030204"/>
            </a:endParaRPr>
          </a:p>
          <a:p>
            <a:pPr marL="0" indent="0">
              <a:buNone/>
            </a:pPr>
            <a:endParaRPr lang="en-GB" sz="2400">
              <a:solidFill>
                <a:srgbClr val="000000"/>
              </a:solidFill>
              <a:cs typeface="Calibri" panose="020F0502020204030204"/>
            </a:endParaRPr>
          </a:p>
        </p:txBody>
      </p:sp>
      <p:sp>
        <p:nvSpPr>
          <p:cNvPr id="5" name="TextBox 4">
            <a:extLst>
              <a:ext uri="{FF2B5EF4-FFF2-40B4-BE49-F238E27FC236}">
                <a16:creationId xmlns:a16="http://schemas.microsoft.com/office/drawing/2014/main" id="{999BD475-D4E9-4F0B-8F09-FABFC1EF112D}"/>
              </a:ext>
            </a:extLst>
          </p:cNvPr>
          <p:cNvSpPr txBox="1"/>
          <p:nvPr/>
        </p:nvSpPr>
        <p:spPr>
          <a:xfrm>
            <a:off x="511835" y="1547004"/>
            <a:ext cx="11211462"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solidFill>
                  <a:srgbClr val="444444"/>
                </a:solidFill>
                <a:cs typeface="Calibri"/>
              </a:rPr>
              <a:t>At  this stage  the team will start to  work and  bear in mind conflict will arise.</a:t>
            </a:r>
            <a:r>
              <a:rPr lang="en-US" sz="2800">
                <a:solidFill>
                  <a:srgbClr val="444444"/>
                </a:solidFill>
                <a:cs typeface="Calibri"/>
              </a:rPr>
              <a:t>​</a:t>
            </a:r>
            <a:endParaRPr lang="en-US" sz="2800">
              <a:cs typeface="Calibri"/>
            </a:endParaRPr>
          </a:p>
          <a:p>
            <a:r>
              <a:rPr lang="en-GB" sz="2800">
                <a:solidFill>
                  <a:srgbClr val="444444"/>
                </a:solidFill>
                <a:cs typeface="Calibri"/>
              </a:rPr>
              <a:t>     Reason been  team members  have  different approach to work. </a:t>
            </a:r>
          </a:p>
          <a:p>
            <a:pPr marL="342900" indent="-342900">
              <a:buFont typeface="Arial"/>
              <a:buChar char="•"/>
            </a:pPr>
            <a:r>
              <a:rPr lang="en-GB" sz="2800">
                <a:solidFill>
                  <a:srgbClr val="444444"/>
                </a:solidFill>
                <a:cs typeface="Calibri"/>
              </a:rPr>
              <a:t>The key element</a:t>
            </a:r>
            <a:r>
              <a:rPr lang="en-US" sz="2800">
                <a:solidFill>
                  <a:srgbClr val="444444"/>
                </a:solidFill>
                <a:cs typeface="Calibri"/>
              </a:rPr>
              <a:t>​ a</a:t>
            </a:r>
            <a:r>
              <a:rPr lang="en-GB" sz="2800">
                <a:solidFill>
                  <a:srgbClr val="444444"/>
                </a:solidFill>
                <a:cs typeface="Calibri"/>
              </a:rPr>
              <a:t>t this stage is to have  the ability to create a forum ,where conflict are handled openly and swiftly. </a:t>
            </a:r>
            <a:endParaRPr lang="en-US" sz="2800">
              <a:solidFill>
                <a:srgbClr val="000000"/>
              </a:solidFill>
              <a:cs typeface="Calibri"/>
            </a:endParaRPr>
          </a:p>
          <a:p>
            <a:pPr marL="342900" indent="-342900">
              <a:buFont typeface="Arial"/>
              <a:buChar char="•"/>
            </a:pPr>
            <a:r>
              <a:rPr lang="en-GB" sz="2800">
                <a:solidFill>
                  <a:srgbClr val="444444"/>
                </a:solidFill>
                <a:cs typeface="Calibri"/>
              </a:rPr>
              <a:t>It's  also vital for a team leader  to ensure that  team  members of the company stay on track</a:t>
            </a:r>
            <a:r>
              <a:rPr lang="en-US" sz="2800">
                <a:solidFill>
                  <a:srgbClr val="444444"/>
                </a:solidFill>
                <a:cs typeface="Calibri"/>
              </a:rPr>
              <a:t>​ t</a:t>
            </a:r>
            <a:r>
              <a:rPr lang="en-GB" sz="2800">
                <a:solidFill>
                  <a:srgbClr val="444444"/>
                </a:solidFill>
                <a:cs typeface="Calibri"/>
              </a:rPr>
              <a:t>o complete their tasks  within  the timeline frame.</a:t>
            </a:r>
            <a:r>
              <a:rPr lang="en-US" sz="2800">
                <a:solidFill>
                  <a:srgbClr val="444444"/>
                </a:solidFill>
                <a:cs typeface="Calibri"/>
              </a:rPr>
              <a:t>​</a:t>
            </a:r>
            <a:endParaRPr lang="en-US" sz="2800">
              <a:solidFill>
                <a:srgbClr val="000000"/>
              </a:solidFill>
              <a:cs typeface="Calibri"/>
            </a:endParaRPr>
          </a:p>
        </p:txBody>
      </p:sp>
    </p:spTree>
    <p:extLst>
      <p:ext uri="{BB962C8B-B14F-4D97-AF65-F5344CB8AC3E}">
        <p14:creationId xmlns:p14="http://schemas.microsoft.com/office/powerpoint/2010/main" val="16656323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0D69C68-08C9-4A13-8D0F-FB477CAD26BB}"/>
              </a:ext>
            </a:extLst>
          </p:cNvPr>
          <p:cNvSpPr>
            <a:spLocks noGrp="1"/>
          </p:cNvSpPr>
          <p:nvPr>
            <p:ph type="title"/>
          </p:nvPr>
        </p:nvSpPr>
        <p:spPr>
          <a:xfrm>
            <a:off x="3391162" y="443521"/>
            <a:ext cx="4977976" cy="1051485"/>
          </a:xfrm>
        </p:spPr>
        <p:txBody>
          <a:bodyPr>
            <a:normAutofit fontScale="90000"/>
          </a:bodyPr>
          <a:lstStyle/>
          <a:p>
            <a:pPr algn="ctr">
              <a:spcBef>
                <a:spcPts val="1000"/>
              </a:spcBef>
            </a:pPr>
            <a:br>
              <a:rPr lang="en-GB" b="1">
                <a:solidFill>
                  <a:srgbClr val="000000"/>
                </a:solidFill>
                <a:latin typeface="Calibri"/>
                <a:cs typeface="Calibri"/>
              </a:rPr>
            </a:br>
            <a:r>
              <a:rPr lang="en-GB" sz="4800" b="1">
                <a:solidFill>
                  <a:srgbClr val="000000"/>
                </a:solidFill>
                <a:latin typeface="Calibri"/>
                <a:cs typeface="Calibri"/>
              </a:rPr>
              <a:t>Norming</a:t>
            </a:r>
            <a:endParaRPr lang="en-GB" sz="4800">
              <a:solidFill>
                <a:srgbClr val="000000"/>
              </a:solidFill>
              <a:ea typeface="+mj-lt"/>
              <a:cs typeface="+mj-lt"/>
            </a:endParaRPr>
          </a:p>
          <a:p>
            <a:endParaRPr lang="en-GB">
              <a:solidFill>
                <a:srgbClr val="000000"/>
              </a:solidFill>
              <a:cs typeface="Calibri Light"/>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0F58540-D0CA-4B7F-A737-3BCEEECEC2BD}"/>
              </a:ext>
            </a:extLst>
          </p:cNvPr>
          <p:cNvSpPr>
            <a:spLocks noGrp="1"/>
          </p:cNvSpPr>
          <p:nvPr>
            <p:ph idx="1"/>
          </p:nvPr>
        </p:nvSpPr>
        <p:spPr>
          <a:xfrm>
            <a:off x="296498" y="1444021"/>
            <a:ext cx="10196559" cy="4343779"/>
          </a:xfrm>
        </p:spPr>
        <p:txBody>
          <a:bodyPr vert="horz" lIns="91440" tIns="45720" rIns="91440" bIns="45720" rtlCol="0" anchor="ctr">
            <a:normAutofit/>
          </a:bodyPr>
          <a:lstStyle/>
          <a:p>
            <a:r>
              <a:rPr lang="en-GB">
                <a:solidFill>
                  <a:srgbClr val="000000"/>
                </a:solidFill>
                <a:ea typeface="+mn-lt"/>
                <a:cs typeface="+mn-lt"/>
              </a:rPr>
              <a:t>At this stage, the group starts to achieve cohesion, people are starting to work well together. </a:t>
            </a:r>
          </a:p>
          <a:p>
            <a:r>
              <a:rPr lang="en-GB">
                <a:solidFill>
                  <a:srgbClr val="000000"/>
                </a:solidFill>
                <a:ea typeface="+mn-lt"/>
                <a:cs typeface="+mn-lt"/>
              </a:rPr>
              <a:t>There is increase clarity around understanding individual difference and how everyone adds something to the group.</a:t>
            </a:r>
          </a:p>
          <a:p>
            <a:r>
              <a:rPr lang="en-GB">
                <a:solidFill>
                  <a:srgbClr val="000000"/>
                </a:solidFill>
                <a:ea typeface="+mn-lt"/>
                <a:cs typeface="+mn-lt"/>
              </a:rPr>
              <a:t> There is less of individual agenda and people start to work towards a unified purpose.</a:t>
            </a:r>
          </a:p>
          <a:p>
            <a:r>
              <a:rPr lang="en-GB">
                <a:solidFill>
                  <a:srgbClr val="000000"/>
                </a:solidFill>
                <a:ea typeface="+mn-lt"/>
                <a:cs typeface="+mn-lt"/>
              </a:rPr>
              <a:t> Criticism at this stage is welcomed constructive feedback and not competition.</a:t>
            </a:r>
            <a:endParaRPr lang="en-GB">
              <a:solidFill>
                <a:srgbClr val="000000"/>
              </a:solidFill>
              <a:cs typeface="Calibri"/>
            </a:endParaRPr>
          </a:p>
          <a:p>
            <a:endParaRPr lang="en-GB">
              <a:solidFill>
                <a:srgbClr val="000000"/>
              </a:solidFill>
              <a:cs typeface="Calibri"/>
            </a:endParaRPr>
          </a:p>
        </p:txBody>
      </p:sp>
    </p:spTree>
    <p:extLst>
      <p:ext uri="{BB962C8B-B14F-4D97-AF65-F5344CB8AC3E}">
        <p14:creationId xmlns:p14="http://schemas.microsoft.com/office/powerpoint/2010/main" val="29589954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A89C2A4-59A3-4DE8-B5F9-D0FA08B14861}"/>
              </a:ext>
            </a:extLst>
          </p:cNvPr>
          <p:cNvSpPr>
            <a:spLocks noGrp="1"/>
          </p:cNvSpPr>
          <p:nvPr>
            <p:ph type="title"/>
          </p:nvPr>
        </p:nvSpPr>
        <p:spPr>
          <a:xfrm>
            <a:off x="4196294" y="342880"/>
            <a:ext cx="4977976" cy="1454051"/>
          </a:xfrm>
        </p:spPr>
        <p:txBody>
          <a:bodyPr>
            <a:normAutofit/>
          </a:bodyPr>
          <a:lstStyle/>
          <a:p>
            <a:pPr>
              <a:spcBef>
                <a:spcPts val="1000"/>
              </a:spcBef>
            </a:pPr>
            <a:br>
              <a:rPr lang="en-GB" b="1">
                <a:solidFill>
                  <a:srgbClr val="000000"/>
                </a:solidFill>
                <a:latin typeface="Calibri"/>
                <a:cs typeface="Calibri"/>
              </a:rPr>
            </a:br>
            <a:r>
              <a:rPr lang="en-GB" b="1">
                <a:solidFill>
                  <a:srgbClr val="000000"/>
                </a:solidFill>
                <a:latin typeface="Calibri"/>
                <a:cs typeface="Calibri"/>
              </a:rPr>
              <a:t>Performing</a:t>
            </a:r>
            <a:endParaRPr lang="en-GB">
              <a:solidFill>
                <a:srgbClr val="000000"/>
              </a:solidFill>
              <a:ea typeface="+mj-lt"/>
              <a:cs typeface="+mj-lt"/>
            </a:endParaRPr>
          </a:p>
          <a:p>
            <a:endParaRPr lang="en-GB">
              <a:solidFill>
                <a:srgbClr val="000000"/>
              </a:solidFill>
              <a:cs typeface="Calibri Light"/>
            </a:endParaRP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3AFD9E6-FE4E-4CEF-A0C0-6960BB7C5E20}"/>
              </a:ext>
            </a:extLst>
          </p:cNvPr>
          <p:cNvSpPr>
            <a:spLocks noGrp="1"/>
          </p:cNvSpPr>
          <p:nvPr>
            <p:ph idx="1"/>
          </p:nvPr>
        </p:nvSpPr>
        <p:spPr>
          <a:xfrm>
            <a:off x="296498" y="1530286"/>
            <a:ext cx="10110294" cy="4775100"/>
          </a:xfrm>
        </p:spPr>
        <p:txBody>
          <a:bodyPr vert="horz" lIns="91440" tIns="45720" rIns="91440" bIns="45720" rtlCol="0" anchor="ctr">
            <a:noAutofit/>
          </a:bodyPr>
          <a:lstStyle/>
          <a:p>
            <a:pPr>
              <a:lnSpc>
                <a:spcPct val="100000"/>
              </a:lnSpc>
              <a:spcBef>
                <a:spcPts val="0"/>
              </a:spcBef>
            </a:pPr>
            <a:r>
              <a:rPr lang="en-GB">
                <a:ea typeface="+mn-lt"/>
                <a:cs typeface="+mn-lt"/>
              </a:rPr>
              <a:t>Team members have  fully achieved group cohesion and  will assist</a:t>
            </a:r>
            <a:endParaRPr lang="en-US">
              <a:ea typeface="+mn-lt"/>
              <a:cs typeface="+mn-lt"/>
            </a:endParaRPr>
          </a:p>
          <a:p>
            <a:pPr marL="0" indent="0">
              <a:lnSpc>
                <a:spcPct val="100000"/>
              </a:lnSpc>
              <a:spcBef>
                <a:spcPts val="0"/>
              </a:spcBef>
              <a:buNone/>
            </a:pPr>
            <a:r>
              <a:rPr lang="en-GB">
                <a:ea typeface="+mn-lt"/>
                <a:cs typeface="+mn-lt"/>
              </a:rPr>
              <a:t>   In the team functioning  efficiently. The team at the stage is on target.</a:t>
            </a:r>
          </a:p>
          <a:p>
            <a:pPr>
              <a:lnSpc>
                <a:spcPct val="100000"/>
              </a:lnSpc>
              <a:spcBef>
                <a:spcPts val="0"/>
              </a:spcBef>
            </a:pPr>
            <a:r>
              <a:rPr lang="en-GB">
                <a:ea typeface="+mn-lt"/>
                <a:cs typeface="+mn-lt"/>
              </a:rPr>
              <a:t>Team member should  keep  and maintain consistency at all levels</a:t>
            </a:r>
          </a:p>
          <a:p>
            <a:pPr marL="0" indent="0">
              <a:lnSpc>
                <a:spcPct val="100000"/>
              </a:lnSpc>
              <a:spcBef>
                <a:spcPts val="0"/>
              </a:spcBef>
              <a:buNone/>
            </a:pPr>
            <a:r>
              <a:rPr lang="en-GB">
                <a:ea typeface="+mn-lt"/>
                <a:cs typeface="+mn-lt"/>
              </a:rPr>
              <a:t>to carry out their roles and responsibilities.</a:t>
            </a:r>
          </a:p>
          <a:p>
            <a:pPr>
              <a:lnSpc>
                <a:spcPct val="100000"/>
              </a:lnSpc>
              <a:spcBef>
                <a:spcPts val="0"/>
              </a:spcBef>
            </a:pPr>
            <a:r>
              <a:rPr lang="en-GB">
                <a:ea typeface="+mn-lt"/>
                <a:cs typeface="+mn-lt"/>
              </a:rPr>
              <a:t> Final team members will be tested at this stage  to make sure that the assignment or tasks are fit for purpose.</a:t>
            </a:r>
          </a:p>
          <a:p>
            <a:pPr marL="0" indent="0">
              <a:buNone/>
            </a:pPr>
            <a:endParaRPr lang="en-GB" b="1">
              <a:solidFill>
                <a:srgbClr val="000000"/>
              </a:solidFill>
              <a:cs typeface="Calibri" panose="020F0502020204030204"/>
            </a:endParaRPr>
          </a:p>
          <a:p>
            <a:pPr marL="0" indent="0">
              <a:buNone/>
            </a:pPr>
            <a:endParaRPr lang="en-GB" sz="2400">
              <a:solidFill>
                <a:srgbClr val="000000"/>
              </a:solidFill>
              <a:cs typeface="Calibri" panose="020F0502020204030204"/>
            </a:endParaRPr>
          </a:p>
        </p:txBody>
      </p:sp>
    </p:spTree>
    <p:extLst>
      <p:ext uri="{BB962C8B-B14F-4D97-AF65-F5344CB8AC3E}">
        <p14:creationId xmlns:p14="http://schemas.microsoft.com/office/powerpoint/2010/main" val="8827625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1DFEE70-243E-44BC-A52B-ACAB93CAA01B}"/>
              </a:ext>
            </a:extLst>
          </p:cNvPr>
          <p:cNvSpPr>
            <a:spLocks noGrp="1"/>
          </p:cNvSpPr>
          <p:nvPr>
            <p:ph type="title"/>
          </p:nvPr>
        </p:nvSpPr>
        <p:spPr>
          <a:xfrm>
            <a:off x="3391162" y="184729"/>
            <a:ext cx="4977976" cy="1454051"/>
          </a:xfrm>
        </p:spPr>
        <p:txBody>
          <a:bodyPr>
            <a:normAutofit/>
          </a:bodyPr>
          <a:lstStyle/>
          <a:p>
            <a:pPr algn="ctr">
              <a:spcBef>
                <a:spcPts val="1000"/>
              </a:spcBef>
            </a:pPr>
            <a:br>
              <a:rPr lang="en-GB" b="1">
                <a:latin typeface="Calibri"/>
                <a:cs typeface="Calibri"/>
              </a:rPr>
            </a:br>
            <a:r>
              <a:rPr lang="en-GB" b="1">
                <a:solidFill>
                  <a:srgbClr val="000000"/>
                </a:solidFill>
                <a:latin typeface="Calibri"/>
                <a:cs typeface="Calibri"/>
              </a:rPr>
              <a:t>Adjourning</a:t>
            </a:r>
            <a:endParaRPr lang="en-GB">
              <a:solidFill>
                <a:srgbClr val="000000"/>
              </a:solidFill>
              <a:ea typeface="+mj-lt"/>
              <a:cs typeface="+mj-lt"/>
            </a:endParaRPr>
          </a:p>
          <a:p>
            <a:endParaRPr lang="en-GB">
              <a:solidFill>
                <a:srgbClr val="000000"/>
              </a:solidFill>
              <a:cs typeface="Calibri Light"/>
            </a:endParaRPr>
          </a:p>
        </p:txBody>
      </p:sp>
      <p:sp>
        <p:nvSpPr>
          <p:cNvPr id="17"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Content Placeholder 6">
            <a:extLst>
              <a:ext uri="{FF2B5EF4-FFF2-40B4-BE49-F238E27FC236}">
                <a16:creationId xmlns:a16="http://schemas.microsoft.com/office/drawing/2014/main" id="{4BDDF6E0-FBE7-4297-A9EB-6C4EA2CCA442}"/>
              </a:ext>
            </a:extLst>
          </p:cNvPr>
          <p:cNvSpPr>
            <a:spLocks noGrp="1"/>
          </p:cNvSpPr>
          <p:nvPr>
            <p:ph idx="1"/>
          </p:nvPr>
        </p:nvSpPr>
        <p:spPr>
          <a:xfrm>
            <a:off x="397140" y="2148511"/>
            <a:ext cx="10455351" cy="3207969"/>
          </a:xfrm>
        </p:spPr>
        <p:txBody>
          <a:bodyPr vert="horz" lIns="91440" tIns="45720" rIns="91440" bIns="45720" rtlCol="0" anchor="ctr">
            <a:normAutofit/>
          </a:bodyPr>
          <a:lstStyle/>
          <a:p>
            <a:pPr marL="0" indent="0">
              <a:buNone/>
            </a:pPr>
            <a:endParaRPr lang="en-GB" sz="1900" b="1">
              <a:solidFill>
                <a:srgbClr val="000000"/>
              </a:solidFill>
              <a:cs typeface="Calibri" panose="020F0502020204030204"/>
            </a:endParaRPr>
          </a:p>
          <a:p>
            <a:r>
              <a:rPr lang="en-GB">
                <a:solidFill>
                  <a:srgbClr val="000000"/>
                </a:solidFill>
                <a:ea typeface="+mn-lt"/>
                <a:cs typeface="+mn-lt"/>
              </a:rPr>
              <a:t>This stage is necessary because it offers the opportunity for reflection. </a:t>
            </a:r>
          </a:p>
          <a:p>
            <a:r>
              <a:rPr lang="en-GB">
                <a:solidFill>
                  <a:srgbClr val="000000"/>
                </a:solidFill>
                <a:ea typeface="+mn-lt"/>
                <a:cs typeface="+mn-lt"/>
              </a:rPr>
              <a:t>At this stage groups reflect on how well they have done in completing the task and touching on some areas of improvement.</a:t>
            </a:r>
          </a:p>
          <a:p>
            <a:r>
              <a:rPr lang="en-GB">
                <a:solidFill>
                  <a:srgbClr val="000000"/>
                </a:solidFill>
                <a:cs typeface="Calibri" panose="020F0502020204030204"/>
              </a:rPr>
              <a:t>Therefore, chances of achieving much more efficient and effective results are likely in the future.</a:t>
            </a:r>
          </a:p>
        </p:txBody>
      </p:sp>
    </p:spTree>
    <p:extLst>
      <p:ext uri="{BB962C8B-B14F-4D97-AF65-F5344CB8AC3E}">
        <p14:creationId xmlns:p14="http://schemas.microsoft.com/office/powerpoint/2010/main" val="565719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C03EE1C-8E2F-4F78-9B85-AFD5FDB1C35D}"/>
              </a:ext>
            </a:extLst>
          </p:cNvPr>
          <p:cNvSpPr>
            <a:spLocks noGrp="1"/>
          </p:cNvSpPr>
          <p:nvPr>
            <p:ph type="title"/>
          </p:nvPr>
        </p:nvSpPr>
        <p:spPr>
          <a:xfrm>
            <a:off x="3980634" y="170351"/>
            <a:ext cx="5495560" cy="1454051"/>
          </a:xfrm>
        </p:spPr>
        <p:txBody>
          <a:bodyPr>
            <a:normAutofit/>
          </a:bodyPr>
          <a:lstStyle/>
          <a:p>
            <a:pPr algn="ctr"/>
            <a:r>
              <a:rPr lang="en-GB" b="1">
                <a:solidFill>
                  <a:srgbClr val="000000"/>
                </a:solidFill>
                <a:ea typeface="+mj-lt"/>
                <a:cs typeface="+mj-lt"/>
              </a:rPr>
              <a:t>Team roles</a:t>
            </a:r>
            <a:r>
              <a:rPr lang="en-GB">
                <a:solidFill>
                  <a:srgbClr val="000000"/>
                </a:solidFill>
                <a:ea typeface="+mj-lt"/>
                <a:cs typeface="+mj-lt"/>
              </a:rPr>
              <a:t> </a:t>
            </a:r>
            <a:endParaRPr lang="en-US">
              <a:solidFill>
                <a:srgbClr val="000000"/>
              </a:solidFill>
              <a:cs typeface="Calibri Light" panose="020F0302020204030204"/>
            </a:endParaRPr>
          </a:p>
        </p:txBody>
      </p:sp>
      <p:sp>
        <p:nvSpPr>
          <p:cNvPr id="22"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B4FCDA4-D061-41C1-8FD6-FC8AE89C890E}"/>
              </a:ext>
            </a:extLst>
          </p:cNvPr>
          <p:cNvSpPr>
            <a:spLocks noGrp="1"/>
          </p:cNvSpPr>
          <p:nvPr>
            <p:ph idx="1"/>
          </p:nvPr>
        </p:nvSpPr>
        <p:spPr>
          <a:xfrm>
            <a:off x="152725" y="1616550"/>
            <a:ext cx="9319540" cy="3553025"/>
          </a:xfrm>
        </p:spPr>
        <p:txBody>
          <a:bodyPr vert="horz" lIns="91440" tIns="45720" rIns="91440" bIns="45720" rtlCol="0" anchor="ctr">
            <a:normAutofit/>
          </a:bodyPr>
          <a:lstStyle/>
          <a:p>
            <a:pPr marL="0" indent="0">
              <a:buNone/>
            </a:pPr>
            <a:r>
              <a:rPr lang="en-GB" sz="2000">
                <a:solidFill>
                  <a:srgbClr val="000000"/>
                </a:solidFill>
                <a:ea typeface="+mn-lt"/>
                <a:cs typeface="+mn-lt"/>
              </a:rPr>
              <a:t>T</a:t>
            </a:r>
            <a:r>
              <a:rPr lang="en-GB" sz="2400">
                <a:solidFill>
                  <a:srgbClr val="000000"/>
                </a:solidFill>
                <a:ea typeface="+mn-lt"/>
                <a:cs typeface="+mn-lt"/>
              </a:rPr>
              <a:t>o understand how a group operates it is necessary not only to look that the role of the group leader but also at the roles of the individual members of the group.</a:t>
            </a:r>
            <a:br>
              <a:rPr lang="en-GB" sz="2400">
                <a:ea typeface="+mn-lt"/>
                <a:cs typeface="+mn-lt"/>
              </a:rPr>
            </a:br>
            <a:r>
              <a:rPr lang="en-GB" sz="2400">
                <a:solidFill>
                  <a:srgbClr val="000000"/>
                </a:solidFill>
                <a:ea typeface="+mn-lt"/>
                <a:cs typeface="+mn-lt"/>
              </a:rPr>
              <a:t> </a:t>
            </a:r>
            <a:br>
              <a:rPr lang="en-GB" sz="2400">
                <a:ea typeface="+mn-lt"/>
                <a:cs typeface="+mn-lt"/>
              </a:rPr>
            </a:br>
            <a:r>
              <a:rPr lang="en-GB" sz="2400">
                <a:solidFill>
                  <a:srgbClr val="000000"/>
                </a:solidFill>
                <a:ea typeface="+mn-lt"/>
                <a:cs typeface="+mn-lt"/>
              </a:rPr>
              <a:t>We use the word ‘role’ in this context to describe how people behave, contribute and relate with others, in other words we attempt to categorise personality types so that strengths and weaknesses can be identified and recognised amongst the group members.</a:t>
            </a:r>
            <a:br>
              <a:rPr lang="en-GB" sz="2400">
                <a:ea typeface="+mn-lt"/>
                <a:cs typeface="+mn-lt"/>
              </a:rPr>
            </a:br>
            <a:r>
              <a:rPr lang="en-GB" sz="2000">
                <a:solidFill>
                  <a:srgbClr val="000000"/>
                </a:solidFill>
                <a:ea typeface="+mn-lt"/>
                <a:cs typeface="+mn-lt"/>
              </a:rPr>
              <a:t> </a:t>
            </a:r>
            <a:endParaRPr lang="en-US" sz="2000">
              <a:solidFill>
                <a:srgbClr val="000000"/>
              </a:solidFill>
              <a:cs typeface="Calibri"/>
            </a:endParaRPr>
          </a:p>
        </p:txBody>
      </p:sp>
    </p:spTree>
    <p:extLst>
      <p:ext uri="{BB962C8B-B14F-4D97-AF65-F5344CB8AC3E}">
        <p14:creationId xmlns:p14="http://schemas.microsoft.com/office/powerpoint/2010/main" val="2022614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5DBCDE6-742B-4C86-A081-A08781CF0F5C}"/>
              </a:ext>
            </a:extLst>
          </p:cNvPr>
          <p:cNvSpPr>
            <a:spLocks noGrp="1"/>
          </p:cNvSpPr>
          <p:nvPr>
            <p:ph type="title"/>
          </p:nvPr>
        </p:nvSpPr>
        <p:spPr>
          <a:xfrm>
            <a:off x="4282558" y="69710"/>
            <a:ext cx="4977976" cy="1454051"/>
          </a:xfrm>
        </p:spPr>
        <p:txBody>
          <a:bodyPr>
            <a:normAutofit/>
          </a:bodyPr>
          <a:lstStyle/>
          <a:p>
            <a:r>
              <a:rPr lang="en-GB" b="1">
                <a:solidFill>
                  <a:srgbClr val="000000"/>
                </a:solidFill>
                <a:ea typeface="+mj-lt"/>
                <a:cs typeface="+mj-lt"/>
              </a:rPr>
              <a:t>Types of team roles</a:t>
            </a:r>
            <a:endParaRPr lang="en-US" b="1">
              <a:solidFill>
                <a:srgbClr val="000000"/>
              </a:solidFill>
              <a:cs typeface="Calibri Light" panose="020F0302020204030204"/>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CCBE925-00D8-46E7-968D-B7AB52D5DB76}"/>
              </a:ext>
            </a:extLst>
          </p:cNvPr>
          <p:cNvSpPr>
            <a:spLocks noGrp="1"/>
          </p:cNvSpPr>
          <p:nvPr>
            <p:ph idx="1"/>
          </p:nvPr>
        </p:nvSpPr>
        <p:spPr>
          <a:xfrm>
            <a:off x="440273" y="1429646"/>
            <a:ext cx="8615047" cy="4703211"/>
          </a:xfrm>
        </p:spPr>
        <p:txBody>
          <a:bodyPr vert="horz" lIns="91440" tIns="45720" rIns="91440" bIns="45720" rtlCol="0" anchor="ctr">
            <a:noAutofit/>
          </a:bodyPr>
          <a:lstStyle/>
          <a:p>
            <a:pPr>
              <a:buNone/>
            </a:pPr>
            <a:r>
              <a:rPr lang="en-GB">
                <a:solidFill>
                  <a:srgbClr val="000000"/>
                </a:solidFill>
                <a:ea typeface="+mn-lt"/>
                <a:cs typeface="+mn-lt"/>
              </a:rPr>
              <a:t>•Action-oriented Role: Shaper</a:t>
            </a:r>
            <a:endParaRPr lang="en-US">
              <a:solidFill>
                <a:srgbClr val="000000"/>
              </a:solidFill>
              <a:cs typeface="Calibri"/>
            </a:endParaRPr>
          </a:p>
          <a:p>
            <a:pPr>
              <a:buNone/>
            </a:pPr>
            <a:r>
              <a:rPr lang="en-GB">
                <a:solidFill>
                  <a:srgbClr val="000000"/>
                </a:solidFill>
                <a:ea typeface="+mn-lt"/>
                <a:cs typeface="+mn-lt"/>
              </a:rPr>
              <a:t>•Action-oriented Role: Implementer</a:t>
            </a:r>
            <a:endParaRPr lang="en-GB">
              <a:solidFill>
                <a:srgbClr val="000000"/>
              </a:solidFill>
              <a:cs typeface="Calibri"/>
            </a:endParaRPr>
          </a:p>
          <a:p>
            <a:pPr>
              <a:buNone/>
            </a:pPr>
            <a:r>
              <a:rPr lang="en-GB">
                <a:solidFill>
                  <a:srgbClr val="000000"/>
                </a:solidFill>
                <a:ea typeface="+mn-lt"/>
                <a:cs typeface="+mn-lt"/>
              </a:rPr>
              <a:t>•Action-oriented Role: Completer/ Finisher</a:t>
            </a:r>
            <a:endParaRPr lang="en-GB">
              <a:solidFill>
                <a:srgbClr val="000000"/>
              </a:solidFill>
              <a:cs typeface="Calibri"/>
            </a:endParaRPr>
          </a:p>
          <a:p>
            <a:pPr>
              <a:buNone/>
            </a:pPr>
            <a:r>
              <a:rPr lang="en-GB">
                <a:solidFill>
                  <a:srgbClr val="000000"/>
                </a:solidFill>
                <a:ea typeface="+mn-lt"/>
                <a:cs typeface="+mn-lt"/>
              </a:rPr>
              <a:t>•People-oriented Role: Coordinator</a:t>
            </a:r>
            <a:endParaRPr lang="en-GB">
              <a:solidFill>
                <a:srgbClr val="000000"/>
              </a:solidFill>
              <a:cs typeface="Calibri"/>
            </a:endParaRPr>
          </a:p>
          <a:p>
            <a:pPr>
              <a:buNone/>
            </a:pPr>
            <a:r>
              <a:rPr lang="en-GB">
                <a:solidFill>
                  <a:srgbClr val="000000"/>
                </a:solidFill>
                <a:ea typeface="+mn-lt"/>
                <a:cs typeface="+mn-lt"/>
              </a:rPr>
              <a:t>•People-oriented Role: Team Worker</a:t>
            </a:r>
            <a:endParaRPr lang="en-GB">
              <a:solidFill>
                <a:srgbClr val="000000"/>
              </a:solidFill>
              <a:cs typeface="Calibri"/>
            </a:endParaRPr>
          </a:p>
          <a:p>
            <a:pPr>
              <a:buNone/>
            </a:pPr>
            <a:r>
              <a:rPr lang="en-GB">
                <a:solidFill>
                  <a:srgbClr val="000000"/>
                </a:solidFill>
                <a:ea typeface="+mn-lt"/>
                <a:cs typeface="+mn-lt"/>
              </a:rPr>
              <a:t>•People-oriented Role: Resource Investigator</a:t>
            </a:r>
            <a:endParaRPr lang="en-GB">
              <a:solidFill>
                <a:srgbClr val="000000"/>
              </a:solidFill>
              <a:cs typeface="Calibri"/>
            </a:endParaRPr>
          </a:p>
          <a:p>
            <a:pPr>
              <a:buNone/>
            </a:pPr>
            <a:r>
              <a:rPr lang="en-GB">
                <a:solidFill>
                  <a:srgbClr val="000000"/>
                </a:solidFill>
                <a:ea typeface="+mn-lt"/>
                <a:cs typeface="+mn-lt"/>
              </a:rPr>
              <a:t>•Thought-oriented Role: Monitor-Evaluator</a:t>
            </a:r>
            <a:endParaRPr lang="en-GB">
              <a:solidFill>
                <a:srgbClr val="000000"/>
              </a:solidFill>
              <a:cs typeface="Calibri"/>
            </a:endParaRPr>
          </a:p>
          <a:p>
            <a:pPr>
              <a:buNone/>
            </a:pPr>
            <a:r>
              <a:rPr lang="en-GB">
                <a:solidFill>
                  <a:srgbClr val="000000"/>
                </a:solidFill>
                <a:ea typeface="+mn-lt"/>
                <a:cs typeface="+mn-lt"/>
              </a:rPr>
              <a:t>•Thought-oriented Role: Specialist</a:t>
            </a:r>
            <a:endParaRPr lang="en-GB">
              <a:solidFill>
                <a:srgbClr val="000000"/>
              </a:solidFill>
              <a:cs typeface="Calibri"/>
            </a:endParaRPr>
          </a:p>
          <a:p>
            <a:pPr>
              <a:buNone/>
            </a:pPr>
            <a:r>
              <a:rPr lang="en-GB">
                <a:solidFill>
                  <a:srgbClr val="000000"/>
                </a:solidFill>
                <a:ea typeface="+mn-lt"/>
                <a:cs typeface="+mn-lt"/>
              </a:rPr>
              <a:t>•Thought-oriented Role: Plants</a:t>
            </a:r>
            <a:endParaRPr lang="en-GB">
              <a:solidFill>
                <a:srgbClr val="000000"/>
              </a:solidFill>
              <a:cs typeface="Calibri"/>
            </a:endParaRPr>
          </a:p>
          <a:p>
            <a:pPr marL="0" indent="0">
              <a:buNone/>
            </a:pPr>
            <a:endParaRPr lang="en-GB" sz="2000">
              <a:solidFill>
                <a:srgbClr val="000000"/>
              </a:solidFill>
              <a:cs typeface="Calibri"/>
            </a:endParaRPr>
          </a:p>
        </p:txBody>
      </p:sp>
    </p:spTree>
    <p:extLst>
      <p:ext uri="{BB962C8B-B14F-4D97-AF65-F5344CB8AC3E}">
        <p14:creationId xmlns:p14="http://schemas.microsoft.com/office/powerpoint/2010/main" val="11609265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2E29A6-3CCF-4BD3-9356-3130662A283B}"/>
              </a:ext>
            </a:extLst>
          </p:cNvPr>
          <p:cNvSpPr>
            <a:spLocks noGrp="1"/>
          </p:cNvSpPr>
          <p:nvPr>
            <p:ph type="title"/>
          </p:nvPr>
        </p:nvSpPr>
        <p:spPr>
          <a:xfrm>
            <a:off x="4153162" y="-117196"/>
            <a:ext cx="4977976" cy="1454051"/>
          </a:xfrm>
        </p:spPr>
        <p:txBody>
          <a:bodyPr>
            <a:normAutofit/>
          </a:bodyPr>
          <a:lstStyle/>
          <a:p>
            <a:r>
              <a:rPr lang="en-GB" b="1">
                <a:solidFill>
                  <a:srgbClr val="000000"/>
                </a:solidFill>
                <a:cs typeface="Calibri Light" panose="020F0302020204030204"/>
              </a:rPr>
              <a:t>Managing Conflict</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08A328C-474F-47CD-8632-5DE72BD180DE}"/>
              </a:ext>
            </a:extLst>
          </p:cNvPr>
          <p:cNvSpPr>
            <a:spLocks noGrp="1"/>
          </p:cNvSpPr>
          <p:nvPr>
            <p:ph idx="1"/>
          </p:nvPr>
        </p:nvSpPr>
        <p:spPr>
          <a:xfrm>
            <a:off x="296498" y="1271493"/>
            <a:ext cx="11605537" cy="5278304"/>
          </a:xfrm>
        </p:spPr>
        <p:txBody>
          <a:bodyPr vert="horz" lIns="91440" tIns="45720" rIns="91440" bIns="45720" rtlCol="0" anchor="ctr">
            <a:normAutofit/>
          </a:bodyPr>
          <a:lstStyle/>
          <a:p>
            <a:pPr marL="0" indent="0">
              <a:buNone/>
            </a:pPr>
            <a:r>
              <a:rPr lang="en-GB" sz="2400">
                <a:solidFill>
                  <a:srgbClr val="000000"/>
                </a:solidFill>
                <a:cs typeface="Calibri" panose="020F0502020204030204"/>
              </a:rPr>
              <a:t>For an individual to manage conflict efficiently and effectively they must be able to quire certain skill sets such as:</a:t>
            </a:r>
          </a:p>
          <a:p>
            <a:pPr marL="457200" indent="-457200">
              <a:buFont typeface="Wingdings" panose="020B0604020202020204" pitchFamily="34" charset="0"/>
              <a:buChar char="§"/>
            </a:pPr>
            <a:r>
              <a:rPr lang="en-GB" sz="2400">
                <a:solidFill>
                  <a:srgbClr val="000000"/>
                </a:solidFill>
                <a:cs typeface="Calibri" panose="020F0502020204030204"/>
              </a:rPr>
              <a:t>Excellent Communication skills- being able to communicate effectively and efficiently.</a:t>
            </a:r>
          </a:p>
          <a:p>
            <a:pPr marL="457200" indent="-457200">
              <a:buFont typeface="Wingdings" panose="020B0604020202020204" pitchFamily="34" charset="0"/>
              <a:buChar char="§"/>
            </a:pPr>
            <a:r>
              <a:rPr lang="en-GB" sz="2400">
                <a:solidFill>
                  <a:srgbClr val="000000"/>
                </a:solidFill>
                <a:cs typeface="Calibri" panose="020F0502020204030204"/>
              </a:rPr>
              <a:t>Active Listening skills- having the ability to listen to others in detail and understanding them.</a:t>
            </a:r>
          </a:p>
          <a:p>
            <a:pPr marL="457200" indent="-457200">
              <a:buFont typeface="Wingdings" panose="020B0604020202020204" pitchFamily="34" charset="0"/>
              <a:buChar char="§"/>
            </a:pPr>
            <a:r>
              <a:rPr lang="en-GB" sz="2400">
                <a:solidFill>
                  <a:srgbClr val="000000"/>
                </a:solidFill>
                <a:cs typeface="Calibri" panose="020F0502020204030204"/>
              </a:rPr>
              <a:t>Problem Solving skills- being able to produce strategies/suggestion that can resolve issues amongst team members.</a:t>
            </a:r>
          </a:p>
          <a:p>
            <a:pPr marL="457200" indent="-457200">
              <a:buFont typeface="Wingdings" panose="020B0604020202020204" pitchFamily="34" charset="0"/>
              <a:buChar char="§"/>
            </a:pPr>
            <a:r>
              <a:rPr lang="en-GB" sz="2400">
                <a:solidFill>
                  <a:srgbClr val="000000"/>
                </a:solidFill>
                <a:cs typeface="Calibri" panose="020F0502020204030204"/>
              </a:rPr>
              <a:t>Emotional Intelligence- having the ability to empathise/reason with other without compromise.</a:t>
            </a:r>
          </a:p>
          <a:p>
            <a:pPr marL="457200" indent="-457200">
              <a:buFont typeface="Wingdings" panose="020B0604020202020204" pitchFamily="34" charset="0"/>
              <a:buChar char="§"/>
            </a:pPr>
            <a:r>
              <a:rPr lang="en-GB" sz="2400">
                <a:solidFill>
                  <a:srgbClr val="000000"/>
                </a:solidFill>
                <a:cs typeface="Calibri" panose="020F0502020204030204"/>
              </a:rPr>
              <a:t>Stress Management- when managing conflict it is important to have the ability to manage one's stress levels when under pressure.</a:t>
            </a:r>
          </a:p>
          <a:p>
            <a:pPr marL="457200" indent="-457200">
              <a:buFont typeface="Wingdings" panose="020B0604020202020204" pitchFamily="34" charset="0"/>
              <a:buChar char="§"/>
            </a:pPr>
            <a:r>
              <a:rPr lang="en-GB" sz="2400">
                <a:solidFill>
                  <a:srgbClr val="000000"/>
                </a:solidFill>
                <a:cs typeface="Calibri" panose="020F0502020204030204"/>
              </a:rPr>
              <a:t>Teamwork- you must have the ability to work in a team with others in harmony.</a:t>
            </a:r>
          </a:p>
          <a:p>
            <a:pPr marL="457200" indent="-457200">
              <a:buFont typeface="Wingdings" panose="020B0604020202020204" pitchFamily="34" charset="0"/>
              <a:buChar char="§"/>
            </a:pPr>
            <a:endParaRPr lang="en-GB" sz="2400">
              <a:solidFill>
                <a:srgbClr val="000000"/>
              </a:solidFill>
              <a:cs typeface="Calibri" panose="020F0502020204030204"/>
            </a:endParaRPr>
          </a:p>
        </p:txBody>
      </p:sp>
    </p:spTree>
    <p:extLst>
      <p:ext uri="{BB962C8B-B14F-4D97-AF65-F5344CB8AC3E}">
        <p14:creationId xmlns:p14="http://schemas.microsoft.com/office/powerpoint/2010/main" val="41647464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E5A20E8-9055-4C83-B469-79E81824C78C}"/>
              </a:ext>
            </a:extLst>
          </p:cNvPr>
          <p:cNvSpPr>
            <a:spLocks noGrp="1"/>
          </p:cNvSpPr>
          <p:nvPr>
            <p:ph type="title"/>
          </p:nvPr>
        </p:nvSpPr>
        <p:spPr>
          <a:xfrm>
            <a:off x="3333652" y="26578"/>
            <a:ext cx="6386955" cy="1454051"/>
          </a:xfrm>
        </p:spPr>
        <p:txBody>
          <a:bodyPr>
            <a:normAutofit fontScale="90000"/>
          </a:bodyPr>
          <a:lstStyle/>
          <a:p>
            <a:pPr algn="ctr"/>
            <a:r>
              <a:rPr lang="en-GB" b="1">
                <a:solidFill>
                  <a:srgbClr val="000000"/>
                </a:solidFill>
                <a:cs typeface="Calibri Light" panose="020F0302020204030204"/>
              </a:rPr>
              <a:t>Conflict Management within organisations/workplace</a:t>
            </a:r>
            <a:endParaRPr lang="en-GB" b="1">
              <a:cs typeface="Calibri Light" panose="020F0302020204030204"/>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1DE1241-CB94-4A94-885F-BB3468DBBB87}"/>
              </a:ext>
            </a:extLst>
          </p:cNvPr>
          <p:cNvSpPr>
            <a:spLocks noGrp="1"/>
          </p:cNvSpPr>
          <p:nvPr>
            <p:ph idx="1"/>
          </p:nvPr>
        </p:nvSpPr>
        <p:spPr>
          <a:xfrm>
            <a:off x="526536" y="1889720"/>
            <a:ext cx="10196558" cy="3064195"/>
          </a:xfrm>
        </p:spPr>
        <p:txBody>
          <a:bodyPr vert="horz" lIns="91440" tIns="45720" rIns="91440" bIns="45720" rtlCol="0" anchor="ctr">
            <a:normAutofit/>
          </a:bodyPr>
          <a:lstStyle/>
          <a:p>
            <a:pPr marL="457200" indent="-457200">
              <a:buFont typeface="Wingdings" panose="020B0604020202020204" pitchFamily="34" charset="0"/>
              <a:buChar char="§"/>
            </a:pPr>
            <a:r>
              <a:rPr lang="en-GB" sz="2400">
                <a:solidFill>
                  <a:srgbClr val="000000"/>
                </a:solidFill>
                <a:cs typeface="Calibri" panose="020F0502020204030204"/>
              </a:rPr>
              <a:t>Conflict can sometimes lead to positive outcomes or results and can also be a great source of change within an organisation or workplace.</a:t>
            </a:r>
          </a:p>
          <a:p>
            <a:pPr marL="457200" indent="-457200">
              <a:buFont typeface="Wingdings" panose="020B0604020202020204" pitchFamily="34" charset="0"/>
              <a:buChar char="§"/>
            </a:pPr>
            <a:r>
              <a:rPr lang="en-GB" sz="2400">
                <a:solidFill>
                  <a:srgbClr val="000000"/>
                </a:solidFill>
                <a:cs typeface="Calibri" panose="020F0502020204030204"/>
              </a:rPr>
              <a:t>To be able to manage conflict one must have the ability to be assertive, professional and open minded.</a:t>
            </a:r>
          </a:p>
          <a:p>
            <a:pPr marL="457200" indent="-457200">
              <a:buFont typeface="Wingdings" panose="020B0604020202020204" pitchFamily="34" charset="0"/>
              <a:buChar char="§"/>
            </a:pPr>
            <a:r>
              <a:rPr lang="en-GB" sz="2400">
                <a:solidFill>
                  <a:srgbClr val="000000"/>
                </a:solidFill>
                <a:cs typeface="Calibri" panose="020F0502020204030204"/>
              </a:rPr>
              <a:t>It is also important to be able to communicate and understand different individuals from different backgrounds such as religion, ethnicity, cultures etc.</a:t>
            </a:r>
          </a:p>
        </p:txBody>
      </p:sp>
    </p:spTree>
    <p:extLst>
      <p:ext uri="{BB962C8B-B14F-4D97-AF65-F5344CB8AC3E}">
        <p14:creationId xmlns:p14="http://schemas.microsoft.com/office/powerpoint/2010/main" val="6687752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014A958-2814-4035-92BC-09C18B7E88EB}"/>
              </a:ext>
            </a:extLst>
          </p:cNvPr>
          <p:cNvSpPr>
            <a:spLocks noGrp="1"/>
          </p:cNvSpPr>
          <p:nvPr>
            <p:ph type="title"/>
          </p:nvPr>
        </p:nvSpPr>
        <p:spPr>
          <a:xfrm>
            <a:off x="4095652" y="-2177"/>
            <a:ext cx="4977976" cy="1454051"/>
          </a:xfrm>
        </p:spPr>
        <p:txBody>
          <a:bodyPr>
            <a:normAutofit/>
          </a:bodyPr>
          <a:lstStyle/>
          <a:p>
            <a:r>
              <a:rPr lang="en-GB" sz="3700" b="1">
                <a:solidFill>
                  <a:srgbClr val="000000"/>
                </a:solidFill>
                <a:cs typeface="Calibri Light" panose="020F0302020204030204"/>
              </a:rPr>
              <a:t>Conflict management </a:t>
            </a:r>
            <a:br>
              <a:rPr lang="en-GB" sz="3700" b="1">
                <a:cs typeface="Calibri Light" panose="020F0302020204030204"/>
              </a:rPr>
            </a:br>
            <a:r>
              <a:rPr lang="en-GB" sz="3700" b="1">
                <a:solidFill>
                  <a:srgbClr val="000000"/>
                </a:solidFill>
                <a:cs typeface="Calibri Light" panose="020F0302020204030204"/>
              </a:rPr>
              <a:t>within LAFJJ Consultancy</a:t>
            </a:r>
            <a:endParaRPr lang="en-GB" sz="3700">
              <a:solidFill>
                <a:srgbClr val="000000"/>
              </a:solidFill>
              <a:cs typeface="Calibri Light" panose="020F0302020204030204"/>
            </a:endParaRPr>
          </a:p>
        </p:txBody>
      </p:sp>
      <p:sp>
        <p:nvSpPr>
          <p:cNvPr id="1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Content Placeholder 6">
            <a:extLst>
              <a:ext uri="{FF2B5EF4-FFF2-40B4-BE49-F238E27FC236}">
                <a16:creationId xmlns:a16="http://schemas.microsoft.com/office/drawing/2014/main" id="{3FC4374E-F65F-4E06-9B25-42E4AF21FFCE}"/>
              </a:ext>
            </a:extLst>
          </p:cNvPr>
          <p:cNvSpPr>
            <a:spLocks noGrp="1"/>
          </p:cNvSpPr>
          <p:nvPr>
            <p:ph idx="1"/>
          </p:nvPr>
        </p:nvSpPr>
        <p:spPr>
          <a:xfrm>
            <a:off x="195857" y="1616550"/>
            <a:ext cx="10570370" cy="3639289"/>
          </a:xfrm>
        </p:spPr>
        <p:txBody>
          <a:bodyPr vert="horz" lIns="91440" tIns="45720" rIns="91440" bIns="45720" rtlCol="0" anchor="ctr">
            <a:normAutofit/>
          </a:bodyPr>
          <a:lstStyle/>
          <a:p>
            <a:pPr marL="457200" indent="-457200">
              <a:buFont typeface="Wingdings" panose="020B0604020202020204" pitchFamily="34" charset="0"/>
              <a:buChar char="§"/>
            </a:pPr>
            <a:r>
              <a:rPr lang="en-GB" sz="2400">
                <a:solidFill>
                  <a:srgbClr val="000000"/>
                </a:solidFill>
                <a:cs typeface="Calibri" panose="020F0502020204030204"/>
              </a:rPr>
              <a:t>Here at LAFJJ Consultancy our staff acquire the ability to manage conflict effectively and positively due to the rigorous training our company provides in the areas needed the most.</a:t>
            </a:r>
          </a:p>
          <a:p>
            <a:pPr marL="457200" indent="-457200">
              <a:buFont typeface="Wingdings" panose="020B0604020202020204" pitchFamily="34" charset="0"/>
              <a:buChar char="§"/>
            </a:pPr>
            <a:r>
              <a:rPr lang="en-GB" sz="2400">
                <a:solidFill>
                  <a:srgbClr val="000000"/>
                </a:solidFill>
                <a:cs typeface="Calibri" panose="020F0502020204030204"/>
              </a:rPr>
              <a:t>When dealing with conflict management here at LAFJJ Consultancy we make sure that we understand the root of the conflict, know exactly what it is we are dealing with in order to achieve the best results possible.</a:t>
            </a:r>
          </a:p>
          <a:p>
            <a:pPr marL="457200" indent="-457200">
              <a:buFont typeface="Wingdings" panose="020B0604020202020204" pitchFamily="34" charset="0"/>
              <a:buChar char="§"/>
            </a:pPr>
            <a:r>
              <a:rPr lang="en-GB" sz="2400">
                <a:solidFill>
                  <a:srgbClr val="000000"/>
                </a:solidFill>
                <a:cs typeface="Calibri" panose="020F0502020204030204"/>
              </a:rPr>
              <a:t>Conflict is mostly seen in negative prospective but here are LAFJJ Consultancy we focus on the positive outlooks.</a:t>
            </a:r>
          </a:p>
        </p:txBody>
      </p:sp>
    </p:spTree>
    <p:extLst>
      <p:ext uri="{BB962C8B-B14F-4D97-AF65-F5344CB8AC3E}">
        <p14:creationId xmlns:p14="http://schemas.microsoft.com/office/powerpoint/2010/main" val="22081402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DD2422B-325A-467D-9D38-A98F7A346BC0}"/>
              </a:ext>
            </a:extLst>
          </p:cNvPr>
          <p:cNvSpPr>
            <a:spLocks noGrp="1"/>
          </p:cNvSpPr>
          <p:nvPr>
            <p:ph type="title"/>
          </p:nvPr>
        </p:nvSpPr>
        <p:spPr>
          <a:xfrm>
            <a:off x="3879991" y="256615"/>
            <a:ext cx="4977976" cy="1454051"/>
          </a:xfrm>
        </p:spPr>
        <p:txBody>
          <a:bodyPr>
            <a:normAutofit/>
          </a:bodyPr>
          <a:lstStyle/>
          <a:p>
            <a:pPr algn="ctr"/>
            <a:r>
              <a:rPr lang="en-GB" b="1">
                <a:solidFill>
                  <a:srgbClr val="000000"/>
                </a:solidFill>
                <a:cs typeface="Calibri Light" panose="020F0302020204030204"/>
              </a:rPr>
              <a:t>Managing conflict in positive manner</a:t>
            </a:r>
            <a:endParaRPr lang="en-GB">
              <a:solidFill>
                <a:srgbClr val="000000"/>
              </a:solidFill>
              <a:cs typeface="Calibri Light" panose="020F0302020204030204"/>
            </a:endParaRP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8D793AA-4BAD-44F2-969B-26836524D24E}"/>
              </a:ext>
            </a:extLst>
          </p:cNvPr>
          <p:cNvSpPr>
            <a:spLocks noGrp="1"/>
          </p:cNvSpPr>
          <p:nvPr>
            <p:ph idx="1"/>
          </p:nvPr>
        </p:nvSpPr>
        <p:spPr>
          <a:xfrm>
            <a:off x="195857" y="1602173"/>
            <a:ext cx="10369087" cy="3639289"/>
          </a:xfrm>
        </p:spPr>
        <p:txBody>
          <a:bodyPr vert="horz" lIns="91440" tIns="45720" rIns="91440" bIns="45720" rtlCol="0" anchor="ctr">
            <a:normAutofit/>
          </a:bodyPr>
          <a:lstStyle/>
          <a:p>
            <a:pPr marL="457200" indent="-457200">
              <a:buFont typeface="Wingdings" panose="020B0604020202020204" pitchFamily="34" charset="0"/>
              <a:buChar char="§"/>
            </a:pPr>
            <a:r>
              <a:rPr lang="en-GB" sz="2400">
                <a:solidFill>
                  <a:srgbClr val="000000"/>
                </a:solidFill>
                <a:cs typeface="Calibri" panose="020F0502020204030204"/>
              </a:rPr>
              <a:t>When managing conflict it is crucial to consider and address both sides of the situation on ground. This can be done by focusing on the behaviours and events of both personalities.</a:t>
            </a:r>
          </a:p>
          <a:p>
            <a:pPr marL="457200" indent="-457200">
              <a:buFont typeface="Wingdings" panose="020B0604020202020204" pitchFamily="34" charset="0"/>
              <a:buChar char="§"/>
            </a:pPr>
            <a:r>
              <a:rPr lang="en-GB" sz="2400">
                <a:solidFill>
                  <a:srgbClr val="000000"/>
                </a:solidFill>
                <a:cs typeface="Calibri" panose="020F0502020204030204"/>
              </a:rPr>
              <a:t>Listening very carefully, being able to identify the main points such as the agreements and disagreements when managing conflict is key.</a:t>
            </a:r>
          </a:p>
          <a:p>
            <a:pPr marL="457200" indent="-457200">
              <a:buFont typeface="Wingdings" panose="020B0604020202020204" pitchFamily="34" charset="0"/>
              <a:buChar char="§"/>
            </a:pPr>
            <a:r>
              <a:rPr lang="en-GB" sz="2400">
                <a:solidFill>
                  <a:srgbClr val="000000"/>
                </a:solidFill>
                <a:cs typeface="Calibri" panose="020F0502020204030204"/>
              </a:rPr>
              <a:t>It is also important that we develop a plan on how we go about in solving the conflict on ground. Prioritise areas which may be considered relevant.</a:t>
            </a:r>
          </a:p>
        </p:txBody>
      </p:sp>
    </p:spTree>
    <p:extLst>
      <p:ext uri="{BB962C8B-B14F-4D97-AF65-F5344CB8AC3E}">
        <p14:creationId xmlns:p14="http://schemas.microsoft.com/office/powerpoint/2010/main" val="11595424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5666CE4-DC75-41C0-BEFC-5401CFEAE78D}"/>
              </a:ext>
            </a:extLst>
          </p:cNvPr>
          <p:cNvSpPr>
            <a:spLocks noGrp="1"/>
          </p:cNvSpPr>
          <p:nvPr>
            <p:ph type="title"/>
          </p:nvPr>
        </p:nvSpPr>
        <p:spPr>
          <a:xfrm>
            <a:off x="3995011" y="270994"/>
            <a:ext cx="4977976" cy="1554691"/>
          </a:xfrm>
        </p:spPr>
        <p:txBody>
          <a:bodyPr>
            <a:normAutofit fontScale="90000"/>
          </a:bodyPr>
          <a:lstStyle/>
          <a:p>
            <a:pPr algn="ctr"/>
            <a:br>
              <a:rPr lang="en-GB" b="1">
                <a:solidFill>
                  <a:srgbClr val="000000"/>
                </a:solidFill>
                <a:ea typeface="+mj-lt"/>
                <a:cs typeface="+mj-lt"/>
              </a:rPr>
            </a:br>
            <a:r>
              <a:rPr lang="en-GB" b="1">
                <a:solidFill>
                  <a:srgbClr val="000000"/>
                </a:solidFill>
                <a:ea typeface="+mj-lt"/>
                <a:cs typeface="+mj-lt"/>
              </a:rPr>
              <a:t>SUCCESSFUL TEAM DEVELOPMENT </a:t>
            </a:r>
            <a:endParaRPr lang="en-US" b="1">
              <a:solidFill>
                <a:srgbClr val="000000"/>
              </a:solidFill>
              <a:cs typeface="Calibri Light" panose="020F0302020204030204"/>
            </a:endParaRPr>
          </a:p>
          <a:p>
            <a:pPr algn="ctr"/>
            <a:endParaRPr lang="en-GB" b="1">
              <a:solidFill>
                <a:srgbClr val="000000"/>
              </a:solidFill>
              <a:cs typeface="Calibri Light"/>
            </a:endParaRP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Content Placeholder 9">
            <a:extLst>
              <a:ext uri="{FF2B5EF4-FFF2-40B4-BE49-F238E27FC236}">
                <a16:creationId xmlns:a16="http://schemas.microsoft.com/office/drawing/2014/main" id="{6C23A715-C7F1-46FF-8596-F7E46F8E06D7}"/>
              </a:ext>
            </a:extLst>
          </p:cNvPr>
          <p:cNvSpPr>
            <a:spLocks noGrp="1"/>
          </p:cNvSpPr>
          <p:nvPr>
            <p:ph idx="1"/>
          </p:nvPr>
        </p:nvSpPr>
        <p:spPr>
          <a:xfrm>
            <a:off x="363747" y="1710606"/>
            <a:ext cx="10285563" cy="3646848"/>
          </a:xfrm>
        </p:spPr>
        <p:txBody>
          <a:bodyPr vert="horz" lIns="91440" tIns="45720" rIns="91440" bIns="45720" rtlCol="0" anchor="t">
            <a:normAutofit/>
          </a:bodyPr>
          <a:lstStyle/>
          <a:p>
            <a:pPr>
              <a:lnSpc>
                <a:spcPct val="111000"/>
              </a:lnSpc>
              <a:spcBef>
                <a:spcPts val="930"/>
              </a:spcBef>
            </a:pPr>
            <a:r>
              <a:rPr lang="en-US">
                <a:latin typeface="Arial"/>
                <a:cs typeface="Arial"/>
              </a:rPr>
              <a:t>Team interdependence </a:t>
            </a:r>
            <a:endParaRPr lang="en-GB">
              <a:ea typeface="+mn-lt"/>
              <a:cs typeface="+mn-lt"/>
            </a:endParaRPr>
          </a:p>
          <a:p>
            <a:pPr>
              <a:lnSpc>
                <a:spcPct val="111000"/>
              </a:lnSpc>
              <a:spcBef>
                <a:spcPts val="930"/>
              </a:spcBef>
            </a:pPr>
            <a:r>
              <a:rPr lang="en-US">
                <a:latin typeface="Arial"/>
                <a:cs typeface="Arial"/>
              </a:rPr>
              <a:t>Good interpersonal skills </a:t>
            </a:r>
            <a:endParaRPr lang="en-GB">
              <a:ea typeface="+mn-lt"/>
              <a:cs typeface="+mn-lt"/>
            </a:endParaRPr>
          </a:p>
          <a:p>
            <a:pPr>
              <a:lnSpc>
                <a:spcPct val="111000"/>
              </a:lnSpc>
              <a:spcBef>
                <a:spcPts val="930"/>
              </a:spcBef>
            </a:pPr>
            <a:r>
              <a:rPr lang="en-US">
                <a:latin typeface="Arial"/>
                <a:cs typeface="Arial"/>
              </a:rPr>
              <a:t>Trust</a:t>
            </a:r>
            <a:endParaRPr lang="en-GB">
              <a:ea typeface="+mn-lt"/>
              <a:cs typeface="+mn-lt"/>
            </a:endParaRPr>
          </a:p>
          <a:p>
            <a:pPr>
              <a:lnSpc>
                <a:spcPct val="111000"/>
              </a:lnSpc>
              <a:spcBef>
                <a:spcPts val="930"/>
              </a:spcBef>
            </a:pPr>
            <a:r>
              <a:rPr lang="en-US">
                <a:latin typeface="Arial"/>
                <a:cs typeface="Arial"/>
              </a:rPr>
              <a:t>Effective communication among team members.</a:t>
            </a:r>
            <a:endParaRPr lang="en-GB">
              <a:ea typeface="+mn-lt"/>
              <a:cs typeface="+mn-lt"/>
            </a:endParaRPr>
          </a:p>
          <a:p>
            <a:pPr>
              <a:lnSpc>
                <a:spcPct val="111000"/>
              </a:lnSpc>
              <a:spcBef>
                <a:spcPts val="930"/>
              </a:spcBef>
            </a:pPr>
            <a:r>
              <a:rPr lang="en-US">
                <a:latin typeface="Arial"/>
                <a:cs typeface="Arial"/>
              </a:rPr>
              <a:t>Commitment to team objectives.</a:t>
            </a:r>
            <a:endParaRPr lang="en-US">
              <a:ea typeface="+mn-lt"/>
              <a:cs typeface="+mn-lt"/>
            </a:endParaRPr>
          </a:p>
          <a:p>
            <a:endParaRPr lang="en-GB">
              <a:cs typeface="Calibri"/>
            </a:endParaRPr>
          </a:p>
        </p:txBody>
      </p:sp>
    </p:spTree>
    <p:extLst>
      <p:ext uri="{BB962C8B-B14F-4D97-AF65-F5344CB8AC3E}">
        <p14:creationId xmlns:p14="http://schemas.microsoft.com/office/powerpoint/2010/main" val="12599325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3D92587-9AE1-4C23-A0B4-C09C772E5ACE}"/>
              </a:ext>
            </a:extLst>
          </p:cNvPr>
          <p:cNvSpPr>
            <a:spLocks noGrp="1"/>
          </p:cNvSpPr>
          <p:nvPr>
            <p:ph type="title"/>
          </p:nvPr>
        </p:nvSpPr>
        <p:spPr>
          <a:xfrm>
            <a:off x="838201" y="365125"/>
            <a:ext cx="5393360" cy="1325563"/>
          </a:xfrm>
        </p:spPr>
        <p:txBody>
          <a:bodyPr>
            <a:normAutofit/>
          </a:bodyPr>
          <a:lstStyle/>
          <a:p>
            <a:r>
              <a:rPr lang="en-GB" b="1">
                <a:cs typeface="Calibri Light" panose="020F0302020204030204"/>
              </a:rPr>
              <a:t>Conclusion</a:t>
            </a:r>
          </a:p>
        </p:txBody>
      </p:sp>
      <p:sp>
        <p:nvSpPr>
          <p:cNvPr id="11" name="Freeform: Shape 10">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1C64B53-FA7A-4556-AC74-FAEACA063D9B}"/>
              </a:ext>
            </a:extLst>
          </p:cNvPr>
          <p:cNvSpPr>
            <a:spLocks noGrp="1"/>
          </p:cNvSpPr>
          <p:nvPr>
            <p:ph idx="1"/>
          </p:nvPr>
        </p:nvSpPr>
        <p:spPr>
          <a:xfrm>
            <a:off x="464389" y="1825625"/>
            <a:ext cx="6773587" cy="4351338"/>
          </a:xfrm>
        </p:spPr>
        <p:txBody>
          <a:bodyPr vert="horz" lIns="91440" tIns="45720" rIns="91440" bIns="45720" rtlCol="0" anchor="t">
            <a:normAutofit/>
          </a:bodyPr>
          <a:lstStyle/>
          <a:p>
            <a:r>
              <a:rPr lang="en-GB">
                <a:cs typeface="Calibri"/>
              </a:rPr>
              <a:t>In conclusion, teamwork is a group of people coming together and joining their efforts to achieve a common goal.(</a:t>
            </a:r>
            <a:r>
              <a:rPr lang="en-GB" err="1">
                <a:cs typeface="Calibri"/>
              </a:rPr>
              <a:t>Morgan.P</a:t>
            </a:r>
            <a:r>
              <a:rPr lang="en-GB">
                <a:cs typeface="Calibri"/>
              </a:rPr>
              <a:t>, (2017).</a:t>
            </a:r>
            <a:endParaRPr lang="en-US">
              <a:cs typeface="Calibri"/>
            </a:endParaRPr>
          </a:p>
          <a:p>
            <a:r>
              <a:rPr lang="en-GB">
                <a:cs typeface="Calibri"/>
              </a:rPr>
              <a:t>Every project that requires working together as a team can lead to growth and professional development of  both the individual and the organisation.</a:t>
            </a:r>
          </a:p>
        </p:txBody>
      </p:sp>
      <p:sp>
        <p:nvSpPr>
          <p:cNvPr id="13" name="Oval 12">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4" descr="A close up of a person&#10;&#10;Description generated with high confidence">
            <a:extLst>
              <a:ext uri="{FF2B5EF4-FFF2-40B4-BE49-F238E27FC236}">
                <a16:creationId xmlns:a16="http://schemas.microsoft.com/office/drawing/2014/main" id="{F311C8A4-0BFB-493F-B0B5-1136B62E632F}"/>
              </a:ext>
            </a:extLst>
          </p:cNvPr>
          <p:cNvPicPr>
            <a:picLocks noChangeAspect="1"/>
          </p:cNvPicPr>
          <p:nvPr/>
        </p:nvPicPr>
        <p:blipFill rotWithShape="1">
          <a:blip r:embed="rId2"/>
          <a:srcRect t="3584"/>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Freeform: Shape 16">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1871318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651FA3-B4A1-4E98-9B71-4CF820877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B61A0-5EFD-4E1E-8F67-0B81228C6CCF}"/>
              </a:ext>
            </a:extLst>
          </p:cNvPr>
          <p:cNvSpPr>
            <a:spLocks noGrp="1"/>
          </p:cNvSpPr>
          <p:nvPr>
            <p:ph type="title"/>
          </p:nvPr>
        </p:nvSpPr>
        <p:spPr>
          <a:xfrm>
            <a:off x="1189806" y="969287"/>
            <a:ext cx="8009118" cy="4298106"/>
          </a:xfrm>
        </p:spPr>
        <p:txBody>
          <a:bodyPr vert="horz" lIns="91440" tIns="45720" rIns="91440" bIns="45720" rtlCol="0" anchor="b">
            <a:normAutofit/>
          </a:bodyPr>
          <a:lstStyle/>
          <a:p>
            <a:pPr marL="457200" indent="-457200">
              <a:buFont typeface="Arial"/>
              <a:buChar char="•"/>
            </a:pPr>
            <a:r>
              <a:rPr lang="en-US" sz="2800">
                <a:latin typeface="Calibri"/>
                <a:cs typeface="Calibri"/>
              </a:rPr>
              <a:t>At LAFJJ Consultancy, we are continuously pushing boundaries, we make sure that any individual or organization using our services are provided with adequate tools and great suggestions.</a:t>
            </a:r>
          </a:p>
          <a:p>
            <a:pPr marL="457200" indent="-457200">
              <a:buFont typeface="Arial"/>
              <a:buChar char="•"/>
            </a:pPr>
            <a:r>
              <a:rPr lang="en-US" sz="2800">
                <a:latin typeface="Calibri"/>
                <a:cs typeface="Calibri"/>
              </a:rPr>
              <a:t>Our aim is to train and help individuals transform their behaviors and attitude, develop their professional standards and skills.</a:t>
            </a:r>
          </a:p>
          <a:p>
            <a:endParaRPr lang="en-US" sz="2800">
              <a:cs typeface="Calibri Light"/>
            </a:endParaRPr>
          </a:p>
        </p:txBody>
      </p:sp>
      <p:sp>
        <p:nvSpPr>
          <p:cNvPr id="11" name="Freeform: Shape 10">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3994"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5915152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82DF472-9980-4364-87D8-C7B591E6DF62}"/>
              </a:ext>
            </a:extLst>
          </p:cNvPr>
          <p:cNvSpPr>
            <a:spLocks noGrp="1"/>
          </p:cNvSpPr>
          <p:nvPr>
            <p:ph idx="1"/>
          </p:nvPr>
        </p:nvSpPr>
        <p:spPr>
          <a:xfrm>
            <a:off x="737558" y="1552455"/>
            <a:ext cx="7463700" cy="3330547"/>
          </a:xfrm>
        </p:spPr>
        <p:txBody>
          <a:bodyPr vert="horz" lIns="91440" tIns="45720" rIns="91440" bIns="45720" rtlCol="0" anchor="t">
            <a:normAutofit/>
          </a:bodyPr>
          <a:lstStyle/>
          <a:p>
            <a:r>
              <a:rPr lang="en-GB" sz="2600">
                <a:cs typeface="Calibri" panose="020F0502020204030204"/>
              </a:rPr>
              <a:t> </a:t>
            </a:r>
            <a:r>
              <a:rPr lang="en-GB">
                <a:cs typeface="Calibri" panose="020F0502020204030204"/>
              </a:rPr>
              <a:t>We also map out different strategies for the accomplishment of an aim or purpose.</a:t>
            </a:r>
            <a:endParaRPr lang="en-US">
              <a:cs typeface="Calibri"/>
            </a:endParaRPr>
          </a:p>
          <a:p>
            <a:r>
              <a:rPr lang="en-GB">
                <a:cs typeface="Calibri" panose="020F0502020204030204"/>
              </a:rPr>
              <a:t>See if we are suitable for you by going through our set of related activities.</a:t>
            </a:r>
          </a:p>
          <a:p>
            <a:pPr marL="0" indent="0">
              <a:buNone/>
            </a:pPr>
            <a:r>
              <a:rPr lang="en-GB">
                <a:cs typeface="Calibri" panose="020F0502020204030204"/>
              </a:rPr>
              <a:t>  Visit our website for more details.</a:t>
            </a:r>
          </a:p>
          <a:p>
            <a:pPr marL="0" indent="0">
              <a:buNone/>
            </a:pPr>
            <a:r>
              <a:rPr lang="en-GB">
                <a:cs typeface="Calibri" panose="020F0502020204030204"/>
              </a:rPr>
              <a:t>  LAFJJ members</a:t>
            </a:r>
          </a:p>
        </p:txBody>
      </p:sp>
      <p:sp>
        <p:nvSpPr>
          <p:cNvPr id="32" name="Oval 3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Block Arc 3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6" name="Freeform: Shape 3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38" name="Straight Connector 3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0" name="Freeform: Shape 3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2" name="Arc 4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4" name="Freeform: Shape 4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04052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50648-A1D3-4F60-9EE2-B2C4BD931C31}"/>
              </a:ext>
            </a:extLst>
          </p:cNvPr>
          <p:cNvSpPr>
            <a:spLocks noGrp="1"/>
          </p:cNvSpPr>
          <p:nvPr>
            <p:ph type="title"/>
          </p:nvPr>
        </p:nvSpPr>
        <p:spPr>
          <a:xfrm>
            <a:off x="838200" y="206975"/>
            <a:ext cx="10515600" cy="951751"/>
          </a:xfrm>
        </p:spPr>
        <p:txBody>
          <a:bodyPr/>
          <a:lstStyle/>
          <a:p>
            <a:pPr algn="ctr"/>
            <a:r>
              <a:rPr lang="en-GB" sz="4800" b="1" i="1">
                <a:cs typeface="Calibri Light" panose="020F0302020204030204"/>
              </a:rPr>
              <a:t>References</a:t>
            </a:r>
            <a:endParaRPr lang="en-GB" i="1">
              <a:cs typeface="Calibri Light" panose="020F0302020204030204"/>
            </a:endParaRPr>
          </a:p>
        </p:txBody>
      </p:sp>
      <p:sp>
        <p:nvSpPr>
          <p:cNvPr id="3" name="Content Placeholder 2">
            <a:extLst>
              <a:ext uri="{FF2B5EF4-FFF2-40B4-BE49-F238E27FC236}">
                <a16:creationId xmlns:a16="http://schemas.microsoft.com/office/drawing/2014/main" id="{8394B0B6-8719-44D4-B5B3-66F19D61B514}"/>
              </a:ext>
            </a:extLst>
          </p:cNvPr>
          <p:cNvSpPr>
            <a:spLocks noGrp="1"/>
          </p:cNvSpPr>
          <p:nvPr>
            <p:ph idx="1"/>
          </p:nvPr>
        </p:nvSpPr>
        <p:spPr>
          <a:xfrm>
            <a:off x="751936" y="1106758"/>
            <a:ext cx="11263222" cy="5745939"/>
          </a:xfrm>
        </p:spPr>
        <p:txBody>
          <a:bodyPr vert="horz" lIns="91440" tIns="45720" rIns="91440" bIns="45720" rtlCol="0" anchor="t">
            <a:normAutofit fontScale="92500" lnSpcReduction="20000"/>
          </a:bodyPr>
          <a:lstStyle/>
          <a:p>
            <a:pPr>
              <a:buFont typeface="Arial"/>
              <a:buChar char="•"/>
            </a:pPr>
            <a:r>
              <a:rPr lang="en-GB">
                <a:ea typeface="+mn-lt"/>
                <a:cs typeface="+mn-lt"/>
              </a:rPr>
              <a:t>Belbin. M,(1981), </a:t>
            </a:r>
            <a:r>
              <a:rPr lang="en-GB" i="1">
                <a:ea typeface="+mn-lt"/>
                <a:cs typeface="+mn-lt"/>
              </a:rPr>
              <a:t>Belbin's Team Roles</a:t>
            </a:r>
            <a:r>
              <a:rPr lang="en-GB">
                <a:ea typeface="+mn-lt"/>
                <a:cs typeface="+mn-lt"/>
              </a:rPr>
              <a:t>. Available at: </a:t>
            </a:r>
            <a:r>
              <a:rPr lang="en-GB">
                <a:ea typeface="+mn-lt"/>
                <a:cs typeface="+mn-lt"/>
                <a:hlinkClick r:id="rId2"/>
              </a:rPr>
              <a:t>https://www.skillsyouneed.com/ips/group-roles.html</a:t>
            </a:r>
            <a:endParaRPr lang="en-US"/>
          </a:p>
          <a:p>
            <a:pPr>
              <a:buFont typeface="Arial"/>
              <a:buChar char="•"/>
            </a:pPr>
            <a:r>
              <a:rPr lang="en-GB">
                <a:ea typeface="+mn-lt"/>
                <a:cs typeface="+mn-lt"/>
              </a:rPr>
              <a:t>Boyd. C, &amp; Dane. J, (2014),</a:t>
            </a:r>
            <a:r>
              <a:rPr lang="en-GB" i="1">
                <a:ea typeface="+mn-lt"/>
                <a:cs typeface="+mn-lt"/>
              </a:rPr>
              <a:t> Communication Skills for Nurses</a:t>
            </a:r>
            <a:r>
              <a:rPr lang="en-GB">
                <a:ea typeface="+mn-lt"/>
                <a:cs typeface="+mn-lt"/>
              </a:rPr>
              <a:t>. West Sussex: John Wiley &amp; Sons, Ltd.</a:t>
            </a:r>
            <a:endParaRPr lang="en-GB"/>
          </a:p>
          <a:p>
            <a:pPr>
              <a:buFont typeface="Arial"/>
              <a:buChar char="•"/>
            </a:pPr>
            <a:r>
              <a:rPr lang="en-GB">
                <a:ea typeface="+mn-lt"/>
                <a:cs typeface="+mn-lt"/>
              </a:rPr>
              <a:t>Burton. L, (2017),</a:t>
            </a:r>
            <a:r>
              <a:rPr lang="en-GB" i="1">
                <a:ea typeface="+mn-lt"/>
                <a:cs typeface="+mn-lt"/>
              </a:rPr>
              <a:t> Managing Conflict in the workplace</a:t>
            </a:r>
            <a:r>
              <a:rPr lang="en-GB">
                <a:ea typeface="+mn-lt"/>
                <a:cs typeface="+mn-lt"/>
              </a:rPr>
              <a:t>: A guide for line managers. </a:t>
            </a:r>
            <a:r>
              <a:rPr lang="en-GB">
                <a:ea typeface="+mn-lt"/>
                <a:cs typeface="+mn-lt"/>
                <a:hlinkClick r:id="rId3"/>
              </a:rPr>
              <a:t>https://www.highspeedtraining.co.uk/hub/conflict-management-in-the-workplace/</a:t>
            </a:r>
            <a:r>
              <a:rPr lang="en-GB">
                <a:ea typeface="+mn-lt"/>
                <a:cs typeface="+mn-lt"/>
              </a:rPr>
              <a:t> [Assessed 9th April].</a:t>
            </a:r>
          </a:p>
          <a:p>
            <a:pPr>
              <a:buFont typeface="Arial"/>
              <a:buChar char="•"/>
            </a:pPr>
            <a:r>
              <a:rPr lang="en-GB">
                <a:ea typeface="+mn-lt"/>
                <a:cs typeface="+mn-lt"/>
              </a:rPr>
              <a:t>Gibbs, G (1988), </a:t>
            </a:r>
            <a:r>
              <a:rPr lang="en-GB" i="1">
                <a:ea typeface="+mn-lt"/>
                <a:cs typeface="+mn-lt"/>
              </a:rPr>
              <a:t>Circle of Reflection</a:t>
            </a:r>
            <a:r>
              <a:rPr lang="en-GB">
                <a:ea typeface="+mn-lt"/>
                <a:cs typeface="+mn-lt"/>
              </a:rPr>
              <a:t>. Available at: </a:t>
            </a:r>
            <a:r>
              <a:rPr lang="en-GB">
                <a:ea typeface="+mn-lt"/>
                <a:cs typeface="+mn-lt"/>
                <a:hlinkClick r:id="rId4"/>
              </a:rPr>
              <a:t>https://my.cumbria.ac.uk/media/mycumbria/documents/ReflectiveCycleGibbs.pdf</a:t>
            </a:r>
            <a:r>
              <a:rPr lang="en-GB">
                <a:ea typeface="+mn-lt"/>
                <a:cs typeface="+mn-lt"/>
              </a:rPr>
              <a:t>. [Assessed 30 March 2020].</a:t>
            </a:r>
            <a:endParaRPr lang="en-GB"/>
          </a:p>
          <a:p>
            <a:pPr>
              <a:buFont typeface="Arial"/>
              <a:buChar char="•"/>
            </a:pPr>
            <a:r>
              <a:rPr lang="en-GB">
                <a:ea typeface="+mn-lt"/>
                <a:cs typeface="+mn-lt"/>
              </a:rPr>
              <a:t>Hudson, R.(2019), </a:t>
            </a:r>
            <a:r>
              <a:rPr lang="en-GB" i="1">
                <a:ea typeface="+mn-lt"/>
                <a:cs typeface="+mn-lt"/>
              </a:rPr>
              <a:t>Teamwork, A vital tool for achieving a common goal</a:t>
            </a:r>
            <a:r>
              <a:rPr lang="en-GB">
                <a:ea typeface="+mn-lt"/>
                <a:cs typeface="+mn-lt"/>
              </a:rPr>
              <a:t>.</a:t>
            </a:r>
          </a:p>
          <a:p>
            <a:pPr>
              <a:buFont typeface="Arial,Sans-Serif"/>
              <a:buChar char="•"/>
            </a:pPr>
            <a:r>
              <a:rPr lang="en-GB">
                <a:ea typeface="+mn-lt"/>
                <a:cs typeface="+mn-lt"/>
              </a:rPr>
              <a:t>Leitch. C, (2017), </a:t>
            </a:r>
            <a:r>
              <a:rPr lang="en-GB" i="1">
                <a:ea typeface="+mn-lt"/>
                <a:cs typeface="+mn-lt"/>
              </a:rPr>
              <a:t>10 Benefits of Teamwork in the workplace</a:t>
            </a:r>
            <a:r>
              <a:rPr lang="en-GB">
                <a:ea typeface="+mn-lt"/>
                <a:cs typeface="+mn-lt"/>
              </a:rPr>
              <a:t>. Available at: </a:t>
            </a:r>
            <a:r>
              <a:rPr lang="en-GB">
                <a:ea typeface="+mn-lt"/>
                <a:cs typeface="+mn-lt"/>
                <a:hlinkClick r:id="rId5"/>
              </a:rPr>
              <a:t>https://www.careeraddict.com/5-benefits-of-teamwork-in-the-workplace</a:t>
            </a:r>
            <a:r>
              <a:rPr lang="en-GB">
                <a:ea typeface="+mn-lt"/>
                <a:cs typeface="+mn-lt"/>
              </a:rPr>
              <a:t>. [Assessed 7th April 2020]</a:t>
            </a:r>
          </a:p>
          <a:p>
            <a:pPr>
              <a:buFont typeface="Arial"/>
              <a:buChar char="•"/>
            </a:pPr>
            <a:r>
              <a:rPr lang="en-GB">
                <a:ea typeface="+mn-lt"/>
                <a:cs typeface="+mn-lt"/>
              </a:rPr>
              <a:t>Morgan. P, (2017),</a:t>
            </a:r>
            <a:r>
              <a:rPr lang="en-GB" i="1">
                <a:ea typeface="+mn-lt"/>
                <a:cs typeface="+mn-lt"/>
              </a:rPr>
              <a:t>The Business student’s guide to study an employability.</a:t>
            </a:r>
            <a:r>
              <a:rPr lang="en-GB">
                <a:ea typeface="+mn-lt"/>
                <a:cs typeface="+mn-lt"/>
              </a:rPr>
              <a:t> Croydon: CIP Group UK Ld.</a:t>
            </a:r>
            <a:endParaRPr lang="en-GB"/>
          </a:p>
          <a:p>
            <a:pPr>
              <a:buFont typeface="Arial"/>
              <a:buChar char="•"/>
            </a:pPr>
            <a:endParaRPr lang="en-GB"/>
          </a:p>
        </p:txBody>
      </p:sp>
    </p:spTree>
    <p:extLst>
      <p:ext uri="{BB962C8B-B14F-4D97-AF65-F5344CB8AC3E}">
        <p14:creationId xmlns:p14="http://schemas.microsoft.com/office/powerpoint/2010/main" val="17835966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7" ma:contentTypeDescription="Create a new document." ma:contentTypeScope="" ma:versionID="97c2c69de8d719c876a99d84d14d0599">
  <xsd:schema xmlns:xsd="http://www.w3.org/2001/XMLSchema" xmlns:xs="http://www.w3.org/2001/XMLSchema" xmlns:p="http://schemas.microsoft.com/office/2006/metadata/properties" xmlns:ns3="2dc8c000-3fb6-4aae-80f6-b33e90f8692e" xmlns:ns4="a8d74de7-2952-40f5-912e-dc0441479ce8" targetNamespace="http://schemas.microsoft.com/office/2006/metadata/properties" ma:root="true" ma:fieldsID="018d903d54e366bf7e05bdda3acf4949" ns3:_="" ns4:_="">
    <xsd:import namespace="2dc8c000-3fb6-4aae-80f6-b33e90f8692e"/>
    <xsd:import namespace="a8d74de7-2952-40f5-912e-dc0441479ce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8d74de7-2952-40f5-912e-dc0441479ce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87ECFBB-EFD6-4A22-9170-C55001149D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9F1D64A-8426-40F1-8855-C28DEC48B8E7}">
  <ds:schemaRefs>
    <ds:schemaRef ds:uri="http://schemas.microsoft.com/sharepoint/v3/contenttype/forms"/>
  </ds:schemaRefs>
</ds:datastoreItem>
</file>

<file path=customXml/itemProps3.xml><?xml version="1.0" encoding="utf-8"?>
<ds:datastoreItem xmlns:ds="http://schemas.openxmlformats.org/officeDocument/2006/customXml" ds:itemID="{C72CCEC7-F9B3-4C4C-B491-20F6C6B3B25A}">
  <ds:schemaRefs>
    <ds:schemaRef ds:uri="http://purl.org/dc/dcmitype/"/>
    <ds:schemaRef ds:uri="http://schemas.microsoft.com/office/infopath/2007/PartnerControls"/>
    <ds:schemaRef ds:uri="http://purl.org/dc/elements/1.1/"/>
    <ds:schemaRef ds:uri="2dc8c000-3fb6-4aae-80f6-b33e90f8692e"/>
    <ds:schemaRef ds:uri="http://schemas.microsoft.com/office/2006/metadata/properties"/>
    <ds:schemaRef ds:uri="http://purl.org/dc/terms/"/>
    <ds:schemaRef ds:uri="http://schemas.microsoft.com/office/2006/documentManagement/types"/>
    <ds:schemaRef ds:uri="http://www.w3.org/XML/1998/namespace"/>
    <ds:schemaRef ds:uri="http://schemas.openxmlformats.org/package/2006/metadata/core-properties"/>
    <ds:schemaRef ds:uri="a8d74de7-2952-40f5-912e-dc0441479ce8"/>
  </ds:schemaRefs>
</ds:datastoreItem>
</file>

<file path=docProps/app.xml><?xml version="1.0" encoding="utf-8"?>
<Properties xmlns="http://schemas.openxmlformats.org/officeDocument/2006/extended-properties" xmlns:vt="http://schemas.openxmlformats.org/officeDocument/2006/docPropsVTypes">
  <Template>Circuit</Template>
  <TotalTime>11</TotalTime>
  <Words>4024</Words>
  <Application>Microsoft Office PowerPoint</Application>
  <PresentationFormat>Widescreen</PresentationFormat>
  <Paragraphs>240</Paragraphs>
  <Slides>31</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Aharoni</vt:lpstr>
      <vt:lpstr>Arial</vt:lpstr>
      <vt:lpstr>Arial,Sans-Serif</vt:lpstr>
      <vt:lpstr>Calibri</vt:lpstr>
      <vt:lpstr>Calibri Light</vt:lpstr>
      <vt:lpstr>Wingdings</vt:lpstr>
      <vt:lpstr>Wingdings,Sans-Serif</vt:lpstr>
      <vt:lpstr>Office Theme</vt:lpstr>
      <vt:lpstr>LAFJJ CONSULTANCY</vt:lpstr>
      <vt:lpstr>Introduction</vt:lpstr>
      <vt:lpstr>     Agie has BSC and PhD in Benefits of team working and currently working with the NHS.      Fatou has MSc in Conflict management skills also in charge of our IT department.      Juliana has got a Doctorate in Team role development and currently working on a project with immigration service.       Josephine has got HND in Marketing, BSC &amp; MSc in Successful team development and currently working on a project with one of the Charitable organization. </vt:lpstr>
      <vt:lpstr>Mission   Our mission is Helping companies/ teams improve their productivity through effective team building.  Testimonials/ achievements In the past 5 years we have helped numerous companies achieve their goal and improve their productivity by introducing the culture of Team working among themselves  In 2017, we won the best workers of the year. We were honored by the queen for the impact we have brought to our community and Nation as a whole.  Contact details  You can visit our website or call 020********** for more enquiries.</vt:lpstr>
      <vt:lpstr>Definition of Teamwork</vt:lpstr>
      <vt:lpstr>Team Dynamics</vt:lpstr>
      <vt:lpstr>Benefits of Team Working</vt:lpstr>
      <vt:lpstr>BENEFITS OF TEAMWORK BY LAFJJ CONSULTANCY LEARNING OPPORTUNITIES </vt:lpstr>
      <vt:lpstr>BENEFITS OF TEAMWORK BY LAFJJ</vt:lpstr>
      <vt:lpstr>BENEFITS OF TEAMWORK BY LAFJJ</vt:lpstr>
      <vt:lpstr>BENEFITS OF TEAMWORK BY LAFJJ </vt:lpstr>
      <vt:lpstr>BENEFITS OF TEAMWORK BY LAFJJ </vt:lpstr>
      <vt:lpstr>BENEFITS OF TEAMWORK BY LAFJJ           INDIVIDUAL BENEFIT</vt:lpstr>
      <vt:lpstr>BENEFITS OF TEAMWORK BY LAFJJ    COMPANY BENEFIT </vt:lpstr>
      <vt:lpstr>Team Development:  </vt:lpstr>
      <vt:lpstr>Forming</vt:lpstr>
      <vt:lpstr>Storming  </vt:lpstr>
      <vt:lpstr> Norming </vt:lpstr>
      <vt:lpstr> Performing </vt:lpstr>
      <vt:lpstr> Adjourning </vt:lpstr>
      <vt:lpstr>Team roles </vt:lpstr>
      <vt:lpstr>Types of team roles</vt:lpstr>
      <vt:lpstr>Managing Conflict</vt:lpstr>
      <vt:lpstr>Conflict Management within organisations/workplace</vt:lpstr>
      <vt:lpstr>Conflict management  within LAFJJ Consultancy</vt:lpstr>
      <vt:lpstr>Managing conflict in positive manner</vt:lpstr>
      <vt:lpstr> SUCCESSFUL TEAM DEVELOPMENT  </vt:lpstr>
      <vt:lpstr>Conclusion</vt:lpstr>
      <vt:lpstr>At LAFJJ Consultancy, we are continuously pushing boundaries, we make sure that any individual or organization using our services are provided with adequate tools and great suggestions. Our aim is to train and help individuals transform their behaviors and attitude, develop their professional standards and skills.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Agie Ndong (1905512)</cp:lastModifiedBy>
  <cp:revision>3</cp:revision>
  <dcterms:created xsi:type="dcterms:W3CDTF">2020-04-04T02:24:44Z</dcterms:created>
  <dcterms:modified xsi:type="dcterms:W3CDTF">2020-05-06T22:37:26Z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