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03" r:id="rId1"/>
  </p:sldMasterIdLst>
  <p:sldIdLst>
    <p:sldId id="256" r:id="rId2"/>
    <p:sldId id="267" r:id="rId3"/>
    <p:sldId id="276" r:id="rId4"/>
    <p:sldId id="283" r:id="rId5"/>
    <p:sldId id="284" r:id="rId6"/>
    <p:sldId id="285" r:id="rId7"/>
    <p:sldId id="28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5F4F9"/>
    <a:srgbClr val="CEFAF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11/17/2023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39275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11/17/2023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779924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11/17/2023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01056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11/17/2023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5521845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11/17/2023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1214687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11/17/2023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89974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11/17/2023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97031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11/17/2023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9373733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11/17/2023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9630576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11/17/2023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1569690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11/17/2023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3014979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11/17/2023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6246208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11/17/2023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579745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11/17/2023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0287670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11/17/2023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7642274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11/17/2023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8732062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11/17/2023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153039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3ED0CC-082F-4160-86E5-0D6041F12778}" type="datetime1">
              <a:rPr lang="en-US" smtClean="0"/>
              <a:t>11/17/2023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05495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04" r:id="rId1"/>
    <p:sldLayoutId id="2147484105" r:id="rId2"/>
    <p:sldLayoutId id="2147484106" r:id="rId3"/>
    <p:sldLayoutId id="2147484107" r:id="rId4"/>
    <p:sldLayoutId id="2147484108" r:id="rId5"/>
    <p:sldLayoutId id="2147484109" r:id="rId6"/>
    <p:sldLayoutId id="2147484110" r:id="rId7"/>
    <p:sldLayoutId id="2147484111" r:id="rId8"/>
    <p:sldLayoutId id="2147484112" r:id="rId9"/>
    <p:sldLayoutId id="2147484113" r:id="rId10"/>
    <p:sldLayoutId id="2147484114" r:id="rId11"/>
    <p:sldLayoutId id="2147484115" r:id="rId12"/>
    <p:sldLayoutId id="2147484116" r:id="rId13"/>
    <p:sldLayoutId id="2147484117" r:id="rId14"/>
    <p:sldLayoutId id="2147484118" r:id="rId15"/>
    <p:sldLayoutId id="2147484119" r:id="rId16"/>
    <p:sldLayoutId id="2147484120" r:id="rId17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microsoft.com/office/2007/relationships/hdphoto" Target="../media/hdphoto3.wdp"/><Relationship Id="rId5" Type="http://schemas.openxmlformats.org/officeDocument/2006/relationships/image" Target="../media/image8.png"/><Relationship Id="rId4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ordstream.com/blog/ws/2022/05/11/target-audience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5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microsoft.com/office/2007/relationships/hdphoto" Target="../media/hdphoto4.wdp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table, food&#10;&#10;Description automatically generated">
            <a:extLst>
              <a:ext uri="{FF2B5EF4-FFF2-40B4-BE49-F238E27FC236}">
                <a16:creationId xmlns:a16="http://schemas.microsoft.com/office/drawing/2014/main" id="{A5C66BCF-AC1C-407A-BEB8-FA9F31DB109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2125" b="2568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85DBA95-21DF-4EB8-BE2A-2FCCDA2FFC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335" y="3496574"/>
            <a:ext cx="6436104" cy="1052422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3400" dirty="0">
                <a:latin typeface="Arial Black" panose="020B0A04020102020204" pitchFamily="34" charset="0"/>
              </a:rPr>
              <a:t>MARKET RESEARCH &amp; Target audience</a:t>
            </a:r>
            <a:endParaRPr lang="en-GB" sz="3400" dirty="0"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1D5351-37C8-4F2E-BBD6-EEAF19FA21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334" y="4548996"/>
            <a:ext cx="10473265" cy="1533752"/>
          </a:xfrm>
        </p:spPr>
        <p:txBody>
          <a:bodyPr>
            <a:noAutofit/>
          </a:bodyPr>
          <a:lstStyle/>
          <a:p>
            <a:pPr algn="l"/>
            <a:r>
              <a:rPr lang="en-US" sz="3200" dirty="0">
                <a:solidFill>
                  <a:srgbClr val="CEFAFC"/>
                </a:solidFill>
              </a:rPr>
              <a:t>A </a:t>
            </a:r>
            <a:r>
              <a:rPr lang="en-US" sz="3200" b="1" dirty="0">
                <a:solidFill>
                  <a:srgbClr val="CEFAFC"/>
                </a:solidFill>
              </a:rPr>
              <a:t>STUDY SKILLS </a:t>
            </a:r>
            <a:r>
              <a:rPr lang="en-US" sz="3200" dirty="0">
                <a:solidFill>
                  <a:srgbClr val="CEFAFC"/>
                </a:solidFill>
              </a:rPr>
              <a:t>guide</a:t>
            </a:r>
          </a:p>
          <a:p>
            <a:pPr algn="l"/>
            <a:r>
              <a:rPr lang="en-US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Dr Matt Jones</a:t>
            </a:r>
            <a:endParaRPr lang="en-GB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860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12D0C29-AC86-4836-A0B7-88E2BF0CC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1964" y="1506986"/>
            <a:ext cx="5572149" cy="3636511"/>
          </a:xfrm>
          <a:effectLst/>
        </p:spPr>
        <p:txBody>
          <a:bodyPr>
            <a:normAutofit lnSpcReduction="10000"/>
          </a:bodyPr>
          <a:lstStyle/>
          <a:p>
            <a:pPr marL="36900" indent="0">
              <a:buNone/>
            </a:pPr>
            <a:r>
              <a:rPr lang="en-US" b="1" dirty="0">
                <a:solidFill>
                  <a:srgbClr val="FFC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Different types of research</a:t>
            </a:r>
            <a:endParaRPr lang="en-US" dirty="0">
              <a:solidFill>
                <a:srgbClr val="FFC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US" sz="4000" dirty="0">
                <a:effectLst/>
                <a:latin typeface="Franklin Gothic Medium Cond" panose="020B0606030402020204" pitchFamily="34" charset="0"/>
                <a:cs typeface="Arial" panose="020B0604020202020204" pitchFamily="34" charset="0"/>
              </a:rPr>
              <a:t> Product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4000" dirty="0">
                <a:effectLst/>
                <a:latin typeface="Franklin Gothic Medium Cond" panose="020B0606030402020204" pitchFamily="34" charset="0"/>
                <a:cs typeface="Arial" panose="020B0604020202020204" pitchFamily="34" charset="0"/>
              </a:rPr>
              <a:t> Academic</a:t>
            </a:r>
            <a:endParaRPr lang="en-US" sz="4000" dirty="0">
              <a:solidFill>
                <a:schemeClr val="accent6">
                  <a:lumMod val="60000"/>
                  <a:lumOff val="40000"/>
                </a:schemeClr>
              </a:solidFill>
              <a:effectLst/>
              <a:latin typeface="Franklin Gothic Medium Cond" panose="020B06060304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US" sz="4000" dirty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Franklin Gothic Medium Cond" panose="020B0606030402020204" pitchFamily="34" charset="0"/>
                <a:cs typeface="Arial" panose="020B0604020202020204" pitchFamily="34" charset="0"/>
              </a:rPr>
              <a:t> Market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4000" dirty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Franklin Gothic Medium Cond" panose="020B0606030402020204" pitchFamily="34" charset="0"/>
                <a:cs typeface="Arial" panose="020B0604020202020204" pitchFamily="34" charset="0"/>
              </a:rPr>
              <a:t> Audience</a:t>
            </a:r>
            <a:endParaRPr lang="en-US" sz="4000" dirty="0">
              <a:solidFill>
                <a:srgbClr val="FFC000"/>
              </a:solidFill>
              <a:effectLst/>
              <a:latin typeface="Franklin Gothic Medium Cond" panose="020B06060304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GB" sz="4000" dirty="0">
              <a:effectLst/>
              <a:latin typeface="Franklin Gothic Medium Cond" panose="020B06060304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large crowd of people&#10;&#10;Description automatically generated">
            <a:extLst>
              <a:ext uri="{FF2B5EF4-FFF2-40B4-BE49-F238E27FC236}">
                <a16:creationId xmlns:a16="http://schemas.microsoft.com/office/drawing/2014/main" id="{2552F3BC-5A5E-9B13-1664-F36062501F9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68" r="-3" b="19197"/>
          <a:stretch/>
        </p:blipFill>
        <p:spPr>
          <a:xfrm>
            <a:off x="5205975" y="10"/>
            <a:ext cx="6986019" cy="3428990"/>
          </a:xfrm>
          <a:prstGeom prst="rect">
            <a:avLst/>
          </a:prstGeom>
        </p:spPr>
      </p:pic>
      <p:pic>
        <p:nvPicPr>
          <p:cNvPr id="9" name="Picture 8" descr="A person drawing a group of people&#10;&#10;Description automatically generated">
            <a:extLst>
              <a:ext uri="{FF2B5EF4-FFF2-40B4-BE49-F238E27FC236}">
                <a16:creationId xmlns:a16="http://schemas.microsoft.com/office/drawing/2014/main" id="{C19E6FC0-7BD0-5781-131C-3A66FE7FD22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90" r="-3" b="11974"/>
          <a:stretch/>
        </p:blipFill>
        <p:spPr>
          <a:xfrm>
            <a:off x="5205956" y="3428994"/>
            <a:ext cx="6986019" cy="3429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475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D62B503-2AF8-4A70-8628-8ABE863CB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A close-up of words&#10;&#10;Description automatically generated">
            <a:extLst>
              <a:ext uri="{FF2B5EF4-FFF2-40B4-BE49-F238E27FC236}">
                <a16:creationId xmlns:a16="http://schemas.microsoft.com/office/drawing/2014/main" id="{403A2500-7AF2-188A-A2B8-13046507D58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4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453" b="1587"/>
          <a:stretch/>
        </p:blipFill>
        <p:spPr>
          <a:xfrm>
            <a:off x="20" y="-2"/>
            <a:ext cx="11172403" cy="6858000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12D0C29-AC86-4836-A0B7-88E2BF0CC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235" y="385234"/>
            <a:ext cx="5484765" cy="3124201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sz="3200" b="1" dirty="0">
                <a:solidFill>
                  <a:srgbClr val="FFC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Primary Research</a:t>
            </a:r>
            <a:r>
              <a:rPr lang="en-US" sz="3200" dirty="0">
                <a:solidFill>
                  <a:srgbClr val="FFC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7700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95000"/>
                      </a:schemeClr>
                    </a:gs>
                  </a:gsLst>
                  <a:lin ang="5580000" scaled="0"/>
                  <a:tileRect/>
                </a:gradFill>
                <a:effectLst/>
                <a:latin typeface="Franklin Gothic Medium Cond" panose="020B0606030402020204" pitchFamily="34" charset="0"/>
                <a:cs typeface="Arial" panose="020B0604020202020204" pitchFamily="34" charset="0"/>
              </a:rPr>
              <a:t> Interviews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7700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95000"/>
                      </a:schemeClr>
                    </a:gs>
                  </a:gsLst>
                  <a:lin ang="5580000" scaled="0"/>
                  <a:tileRect/>
                </a:gradFill>
                <a:effectLst/>
                <a:latin typeface="Franklin Gothic Medium Cond" panose="020B0606030402020204" pitchFamily="34" charset="0"/>
                <a:cs typeface="Arial" panose="020B0604020202020204" pitchFamily="34" charset="0"/>
              </a:rPr>
              <a:t> Surveys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7700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95000"/>
                      </a:schemeClr>
                    </a:gs>
                  </a:gsLst>
                  <a:lin ang="5580000" scaled="0"/>
                  <a:tileRect/>
                </a:gradFill>
                <a:effectLst/>
                <a:latin typeface="Franklin Gothic Medium Cond" panose="020B0606030402020204" pitchFamily="34" charset="0"/>
                <a:cs typeface="Arial" panose="020B0604020202020204" pitchFamily="34" charset="0"/>
              </a:rPr>
              <a:t> Peer review</a:t>
            </a:r>
            <a:endParaRPr lang="en-GB" sz="7700" dirty="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95000"/>
                    </a:schemeClr>
                  </a:gs>
                </a:gsLst>
                <a:lin ang="5580000" scaled="0"/>
                <a:tileRect/>
              </a:gradFill>
              <a:effectLst/>
              <a:latin typeface="Franklin Gothic Medium Cond" panose="020B06060304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C8C8ED6-A932-44F5-83A5-5793DDA44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624" y="0"/>
            <a:ext cx="463937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A close-up of a survey&#10;&#10;Description automatically generated">
            <a:extLst>
              <a:ext uri="{FF2B5EF4-FFF2-40B4-BE49-F238E27FC236}">
                <a16:creationId xmlns:a16="http://schemas.microsoft.com/office/drawing/2014/main" id="{A6A0C911-4285-3350-2D35-06DF685943A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99" r="11252" b="1"/>
          <a:stretch/>
        </p:blipFill>
        <p:spPr>
          <a:xfrm>
            <a:off x="7713488" y="160867"/>
            <a:ext cx="4317645" cy="3206207"/>
          </a:xfrm>
          <a:prstGeom prst="rect">
            <a:avLst/>
          </a:prstGeom>
        </p:spPr>
      </p:pic>
      <p:pic>
        <p:nvPicPr>
          <p:cNvPr id="7" name="Picture 6" descr="A person and person sitting at a table&#10;&#10;Description automatically generated">
            <a:extLst>
              <a:ext uri="{FF2B5EF4-FFF2-40B4-BE49-F238E27FC236}">
                <a16:creationId xmlns:a16="http://schemas.microsoft.com/office/drawing/2014/main" id="{2269DCA8-16BA-2A03-F691-BA77D84DF04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559" r="13255" b="3"/>
          <a:stretch/>
        </p:blipFill>
        <p:spPr>
          <a:xfrm>
            <a:off x="7713490" y="3509435"/>
            <a:ext cx="4317641" cy="318769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0144E9DC-A4AF-3A13-11EA-4B45EC6E02B0}"/>
              </a:ext>
            </a:extLst>
          </p:cNvPr>
          <p:cNvSpPr txBox="1">
            <a:spLocks/>
          </p:cNvSpPr>
          <p:nvPr/>
        </p:nvSpPr>
        <p:spPr>
          <a:xfrm>
            <a:off x="616781" y="3348565"/>
            <a:ext cx="5921812" cy="3124201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36900" indent="0">
              <a:buFont typeface="Arial" panose="020B0604020202020204" pitchFamily="34" charset="0"/>
              <a:buNone/>
            </a:pPr>
            <a:r>
              <a:rPr lang="en-US" sz="2400" b="1" dirty="0">
                <a:solidFill>
                  <a:srgbClr val="FFC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Secondary Research</a:t>
            </a:r>
            <a:r>
              <a:rPr lang="en-US" sz="2400" dirty="0">
                <a:solidFill>
                  <a:srgbClr val="FFC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4000" dirty="0">
                <a:effectLst/>
                <a:latin typeface="Franklin Gothic Medium Cond" panose="020B0606030402020204" pitchFamily="34" charset="0"/>
                <a:cs typeface="Arial" panose="020B0604020202020204" pitchFamily="34" charset="0"/>
              </a:rPr>
              <a:t> Academic texts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4000" dirty="0">
                <a:effectLst/>
                <a:latin typeface="Franklin Gothic Medium Cond" panose="020B0606030402020204" pitchFamily="34" charset="0"/>
                <a:cs typeface="Arial" panose="020B0604020202020204" pitchFamily="34" charset="0"/>
              </a:rPr>
              <a:t> Recommended reading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4000" dirty="0">
                <a:effectLst/>
                <a:latin typeface="Franklin Gothic Medium Cond" panose="020B0606030402020204" pitchFamily="34" charset="0"/>
                <a:cs typeface="Arial" panose="020B0604020202020204" pitchFamily="34" charset="0"/>
              </a:rPr>
              <a:t> Online sources (incl. video)</a:t>
            </a:r>
            <a:endParaRPr lang="en-GB" sz="4000" dirty="0">
              <a:effectLst/>
              <a:latin typeface="Franklin Gothic Medium Cond" panose="020B06060304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7988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12D0C29-AC86-4836-A0B7-88E2BF0CC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368243"/>
            <a:ext cx="12191999" cy="811119"/>
          </a:xfrm>
          <a:effectLst/>
        </p:spPr>
        <p:txBody>
          <a:bodyPr>
            <a:normAutofit/>
          </a:bodyPr>
          <a:lstStyle/>
          <a:p>
            <a:pPr marL="36900" indent="0" algn="ctr">
              <a:buNone/>
            </a:pPr>
            <a:r>
              <a:rPr lang="en-US" sz="3800" b="1" dirty="0">
                <a:solidFill>
                  <a:srgbClr val="FFC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Target Market vs Target Audience</a:t>
            </a:r>
            <a:endParaRPr lang="en-GB" sz="4000" dirty="0">
              <a:solidFill>
                <a:srgbClr val="FFC000"/>
              </a:solidFill>
              <a:effectLst/>
              <a:latin typeface="Franklin Gothic Medium Cond" panose="020B06060304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A person drawing a group of people&#10;&#10;Description automatically generated">
            <a:extLst>
              <a:ext uri="{FF2B5EF4-FFF2-40B4-BE49-F238E27FC236}">
                <a16:creationId xmlns:a16="http://schemas.microsoft.com/office/drawing/2014/main" id="{4EA97065-C459-1FFB-A654-B524FB07637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90" r="-3" b="11974"/>
          <a:stretch/>
        </p:blipFill>
        <p:spPr>
          <a:xfrm>
            <a:off x="1168255" y="1451370"/>
            <a:ext cx="4927745" cy="2418726"/>
          </a:xfrm>
          <a:prstGeom prst="rect">
            <a:avLst/>
          </a:prstGeom>
        </p:spPr>
      </p:pic>
      <p:pic>
        <p:nvPicPr>
          <p:cNvPr id="9" name="Picture 8" descr="A large crowd of people&#10;&#10;Description automatically generated">
            <a:extLst>
              <a:ext uri="{FF2B5EF4-FFF2-40B4-BE49-F238E27FC236}">
                <a16:creationId xmlns:a16="http://schemas.microsoft.com/office/drawing/2014/main" id="{CB3241DA-AC09-0864-D3D0-C8E3A9F1348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68" r="-3" b="19197"/>
          <a:stretch/>
        </p:blipFill>
        <p:spPr>
          <a:xfrm>
            <a:off x="6096000" y="1451370"/>
            <a:ext cx="4927745" cy="241871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4FECE72-B71A-F14B-267B-059A77622C6E}"/>
              </a:ext>
            </a:extLst>
          </p:cNvPr>
          <p:cNvSpPr txBox="1"/>
          <p:nvPr/>
        </p:nvSpPr>
        <p:spPr>
          <a:xfrm>
            <a:off x="1168254" y="4322387"/>
            <a:ext cx="49277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market you are aiming to sell your product and services to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879F91D-6A75-A684-4CA5-AF4BBF17C1AD}"/>
              </a:ext>
            </a:extLst>
          </p:cNvPr>
          <p:cNvSpPr txBox="1"/>
          <p:nvPr/>
        </p:nvSpPr>
        <p:spPr>
          <a:xfrm>
            <a:off x="6095999" y="4322386"/>
            <a:ext cx="49277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audience you are aiming your marketing at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5BE1525-3998-AA1D-67F9-705C40763B58}"/>
              </a:ext>
            </a:extLst>
          </p:cNvPr>
          <p:cNvSpPr txBox="1"/>
          <p:nvPr/>
        </p:nvSpPr>
        <p:spPr>
          <a:xfrm>
            <a:off x="1168254" y="5605673"/>
            <a:ext cx="98554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Note: your target market can have more than one target audience</a:t>
            </a:r>
          </a:p>
        </p:txBody>
      </p:sp>
    </p:spTree>
    <p:extLst>
      <p:ext uri="{BB962C8B-B14F-4D97-AF65-F5344CB8AC3E}">
        <p14:creationId xmlns:p14="http://schemas.microsoft.com/office/powerpoint/2010/main" val="314787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12D0C29-AC86-4836-A0B7-88E2BF0CC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" y="148725"/>
            <a:ext cx="12191999" cy="811119"/>
          </a:xfrm>
          <a:effectLst/>
        </p:spPr>
        <p:txBody>
          <a:bodyPr>
            <a:normAutofit/>
          </a:bodyPr>
          <a:lstStyle/>
          <a:p>
            <a:pPr marL="36900" indent="0" algn="ctr">
              <a:buNone/>
            </a:pPr>
            <a:r>
              <a:rPr lang="en-US" sz="3800" b="1" dirty="0">
                <a:solidFill>
                  <a:srgbClr val="FFC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Types of Target Audience</a:t>
            </a:r>
            <a:endParaRPr lang="en-GB" sz="4000" dirty="0">
              <a:solidFill>
                <a:srgbClr val="FFC000"/>
              </a:solidFill>
              <a:effectLst/>
              <a:latin typeface="Franklin Gothic Medium Cond" panose="020B06060304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AA1F7F-E38F-2F7A-F3B1-8826FEACCB4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717" t="15442" r="40761" b="17471"/>
          <a:stretch/>
        </p:blipFill>
        <p:spPr>
          <a:xfrm>
            <a:off x="2864133" y="959844"/>
            <a:ext cx="6463723" cy="473196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A11E69E-EA7B-0A44-01A9-01A820635B99}"/>
              </a:ext>
            </a:extLst>
          </p:cNvPr>
          <p:cNvSpPr txBox="1"/>
          <p:nvPr/>
        </p:nvSpPr>
        <p:spPr>
          <a:xfrm>
            <a:off x="1" y="5828827"/>
            <a:ext cx="121919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Target audiences align with different marketing channels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BF1B86-92B0-B334-784A-BBE09BF66CDA}"/>
              </a:ext>
            </a:extLst>
          </p:cNvPr>
          <p:cNvSpPr txBox="1"/>
          <p:nvPr/>
        </p:nvSpPr>
        <p:spPr>
          <a:xfrm>
            <a:off x="2119488" y="6339943"/>
            <a:ext cx="79530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3"/>
              </a:rPr>
              <a:t>5 Steps to Find Your Target Audience (With Examples!) (wordstream.com)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8638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12D0C29-AC86-4836-A0B7-88E2BF0CC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6411"/>
            <a:ext cx="3750365" cy="811119"/>
          </a:xfrm>
          <a:effectLst/>
        </p:spPr>
        <p:txBody>
          <a:bodyPr>
            <a:normAutofit/>
          </a:bodyPr>
          <a:lstStyle/>
          <a:p>
            <a:pPr marL="36900" indent="0">
              <a:buNone/>
            </a:pPr>
            <a:r>
              <a:rPr lang="en-US" sz="3800" b="1" dirty="0">
                <a:solidFill>
                  <a:srgbClr val="FFC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Demographics</a:t>
            </a:r>
            <a:endParaRPr lang="en-GB" sz="4000" dirty="0">
              <a:solidFill>
                <a:srgbClr val="FFC000"/>
              </a:solidFill>
              <a:effectLst/>
              <a:latin typeface="Franklin Gothic Medium Cond" panose="020B06060304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11E69E-EA7B-0A44-01A9-01A820635B99}"/>
              </a:ext>
            </a:extLst>
          </p:cNvPr>
          <p:cNvSpPr txBox="1"/>
          <p:nvPr/>
        </p:nvSpPr>
        <p:spPr>
          <a:xfrm>
            <a:off x="125895" y="979747"/>
            <a:ext cx="349857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Which demographic is your marketing aimed at?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D93B2B-F6C9-77D2-0686-38D2A344AB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392" t="8868" r="39891" b="13799"/>
          <a:stretch/>
        </p:blipFill>
        <p:spPr>
          <a:xfrm>
            <a:off x="3858286" y="0"/>
            <a:ext cx="8315324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A1551F9-D76E-67A3-7F0A-17DBD9E8B208}"/>
              </a:ext>
            </a:extLst>
          </p:cNvPr>
          <p:cNvSpPr txBox="1"/>
          <p:nvPr/>
        </p:nvSpPr>
        <p:spPr>
          <a:xfrm>
            <a:off x="257732" y="2025908"/>
            <a:ext cx="3483646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  <a:latin typeface="unify sans regular"/>
              </a:rPr>
              <a:t> Location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  <a:latin typeface="unify sans regular"/>
              </a:rPr>
              <a:t> Age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  <a:latin typeface="unify sans regular"/>
              </a:rPr>
              <a:t> Gender identification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  <a:latin typeface="unify sans regular"/>
              </a:rPr>
              <a:t> Job title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  <a:latin typeface="unify sans regular"/>
              </a:rPr>
              <a:t> Industry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  <a:latin typeface="unify sans regular"/>
              </a:rPr>
              <a:t> Education level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  <a:latin typeface="unify sans regular"/>
              </a:rPr>
              <a:t> Household income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  <a:latin typeface="unify sans regular"/>
              </a:rPr>
              <a:t> Interests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  <a:latin typeface="unify sans regular"/>
              </a:rPr>
              <a:t> Hobbies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  <a:latin typeface="unify sans regular"/>
              </a:rPr>
              <a:t> Platform usage</a:t>
            </a:r>
          </a:p>
          <a:p>
            <a:endParaRPr lang="en-GB" sz="2800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31041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able, food&#10;&#10;Description automatically generated">
            <a:extLst>
              <a:ext uri="{FF2B5EF4-FFF2-40B4-BE49-F238E27FC236}">
                <a16:creationId xmlns:a16="http://schemas.microsoft.com/office/drawing/2014/main" id="{B7738CE5-A614-D4E7-6E63-35683FC6983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8499" y="0"/>
            <a:ext cx="5143501" cy="6858000"/>
          </a:xfrm>
          <a:prstGeom prst="rect">
            <a:avLst/>
          </a:prstGeom>
        </p:spPr>
      </p:pic>
      <p:pic>
        <p:nvPicPr>
          <p:cNvPr id="6" name="Picture 5" descr="A person drawing a group of people&#10;&#10;Description automatically generated">
            <a:extLst>
              <a:ext uri="{FF2B5EF4-FFF2-40B4-BE49-F238E27FC236}">
                <a16:creationId xmlns:a16="http://schemas.microsoft.com/office/drawing/2014/main" id="{0FC925FE-A2AE-BC1F-626D-D403CBEB55B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5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Blur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4490" r="-3" b="11974"/>
          <a:stretch/>
        </p:blipFill>
        <p:spPr>
          <a:xfrm>
            <a:off x="0" y="-1"/>
            <a:ext cx="7048499" cy="3459673"/>
          </a:xfrm>
          <a:prstGeom prst="rect">
            <a:avLst/>
          </a:prstGeom>
        </p:spPr>
      </p:pic>
      <p:pic>
        <p:nvPicPr>
          <p:cNvPr id="7" name="Picture 6" descr="A large crowd of people&#10;&#10;Description automatically generated">
            <a:extLst>
              <a:ext uri="{FF2B5EF4-FFF2-40B4-BE49-F238E27FC236}">
                <a16:creationId xmlns:a16="http://schemas.microsoft.com/office/drawing/2014/main" id="{201438CE-6271-D795-DEB1-2B0E72A1DD92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alphaModFix amt="50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artisticBlur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268" r="-3" b="19197"/>
          <a:stretch/>
        </p:blipFill>
        <p:spPr>
          <a:xfrm>
            <a:off x="0" y="3459672"/>
            <a:ext cx="7048498" cy="3398321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12D0C29-AC86-4836-A0B7-88E2BF0CC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71872" y="2663124"/>
            <a:ext cx="6448256" cy="1531745"/>
          </a:xfrm>
          <a:effectLst/>
        </p:spPr>
        <p:txBody>
          <a:bodyPr>
            <a:noAutofit/>
          </a:bodyPr>
          <a:lstStyle/>
          <a:p>
            <a:pPr marL="36900" indent="0">
              <a:buNone/>
            </a:pPr>
            <a:r>
              <a:rPr lang="en-US" sz="8000" b="1" dirty="0">
                <a:solidFill>
                  <a:srgbClr val="FFC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QUESTIONS</a:t>
            </a:r>
            <a:endParaRPr lang="en-US" sz="8000" dirty="0">
              <a:solidFill>
                <a:srgbClr val="FFC000"/>
              </a:solidFill>
              <a:effectLst/>
              <a:latin typeface="Franklin Gothic Medium Cond" panose="020B06060304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8000" dirty="0">
              <a:solidFill>
                <a:srgbClr val="FFC000"/>
              </a:solidFill>
              <a:effectLst/>
              <a:latin typeface="Franklin Gothic Medium Cond" panose="020B06060304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9835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272</TotalTime>
  <Words>150</Words>
  <Application>Microsoft Office PowerPoint</Application>
  <PresentationFormat>Widescreen</PresentationFormat>
  <Paragraphs>36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Arial</vt:lpstr>
      <vt:lpstr>Arial Black</vt:lpstr>
      <vt:lpstr>Bookman Old Style</vt:lpstr>
      <vt:lpstr>Franklin Gothic Medium Cond</vt:lpstr>
      <vt:lpstr>Rockwell</vt:lpstr>
      <vt:lpstr>unify sans regular</vt:lpstr>
      <vt:lpstr>Wingdings</vt:lpstr>
      <vt:lpstr>Damask</vt:lpstr>
      <vt:lpstr>MARKET RESEARCH &amp; Target audience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Engaging with Academic Culture</dc:title>
  <dc:creator>Matt Jones</dc:creator>
  <cp:lastModifiedBy>Matt Jones</cp:lastModifiedBy>
  <cp:revision>38</cp:revision>
  <dcterms:created xsi:type="dcterms:W3CDTF">2019-09-24T02:31:55Z</dcterms:created>
  <dcterms:modified xsi:type="dcterms:W3CDTF">2023-11-17T11:04:57Z</dcterms:modified>
</cp:coreProperties>
</file>