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notesSlides/notesSlide15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removePersonalInfoOnSave="1" autoCompressPictures="0">
  <p:sldMasterIdLst>
    <p:sldMasterId id="2147483670" r:id="rId1"/>
  </p:sldMasterIdLst>
  <p:notesMasterIdLst>
    <p:notesMasterId r:id="rId19"/>
  </p:notesMasterIdLst>
  <p:sldIdLst>
    <p:sldId id="256" r:id="rId2"/>
    <p:sldId id="274" r:id="rId3"/>
    <p:sldId id="265" r:id="rId4"/>
    <p:sldId id="258" r:id="rId5"/>
    <p:sldId id="259" r:id="rId6"/>
    <p:sldId id="260" r:id="rId7"/>
    <p:sldId id="266" r:id="rId8"/>
    <p:sldId id="261" r:id="rId9"/>
    <p:sldId id="262" r:id="rId10"/>
    <p:sldId id="263" r:id="rId11"/>
    <p:sldId id="267" r:id="rId12"/>
    <p:sldId id="268" r:id="rId13"/>
    <p:sldId id="269" r:id="rId14"/>
    <p:sldId id="272" r:id="rId15"/>
    <p:sldId id="264" r:id="rId16"/>
    <p:sldId id="271" r:id="rId17"/>
    <p:sldId id="273" r:id="rId18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000" autoAdjust="0"/>
    <p:restoredTop sz="79533" autoAdjust="0"/>
  </p:normalViewPr>
  <p:slideViewPr>
    <p:cSldViewPr snapToGrid="0">
      <p:cViewPr varScale="1">
        <p:scale>
          <a:sx n="51" d="100"/>
          <a:sy n="51" d="100"/>
        </p:scale>
        <p:origin x="1262" y="2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diagrams/_rels/data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image" Target="../media/image20.png"/><Relationship Id="rId1" Type="http://schemas.openxmlformats.org/officeDocument/2006/relationships/image" Target="../media/image19.png"/><Relationship Id="rId4" Type="http://schemas.openxmlformats.org/officeDocument/2006/relationships/image" Target="../media/image22.png"/></Relationships>
</file>

<file path=ppt/diagrams/_rels/drawing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image" Target="../media/image20.png"/><Relationship Id="rId1" Type="http://schemas.openxmlformats.org/officeDocument/2006/relationships/image" Target="../media/image19.png"/><Relationship Id="rId4" Type="http://schemas.openxmlformats.org/officeDocument/2006/relationships/image" Target="../media/image22.pn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3">
  <dgm:title val=""/>
  <dgm:desc val=""/>
  <dgm:catLst>
    <dgm:cat type="colorful" pri="103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3"/>
      <a:schemeClr val="accent4"/>
    </dgm:fillClrLst>
    <dgm:linClrLst>
      <a:schemeClr val="accent3"/>
      <a:schemeClr val="accent4"/>
    </dgm:linClrLst>
    <dgm:effectClrLst/>
    <dgm:txLinClrLst/>
    <dgm:txFillClrLst/>
    <dgm:txEffectClrLst/>
  </dgm:styleLbl>
  <dgm:styleLbl name="ln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3">
        <a:alpha val="50000"/>
      </a:schemeClr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3">
        <a:tint val="50000"/>
      </a:schemeClr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3"/>
      <a:schemeClr val="accent4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3">
  <dgm:title val=""/>
  <dgm:desc val=""/>
  <dgm:catLst>
    <dgm:cat type="colorful" pri="103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3"/>
      <a:schemeClr val="accent4"/>
    </dgm:fillClrLst>
    <dgm:linClrLst>
      <a:schemeClr val="accent3"/>
      <a:schemeClr val="accent4"/>
    </dgm:linClrLst>
    <dgm:effectClrLst/>
    <dgm:txLinClrLst/>
    <dgm:txFillClrLst/>
    <dgm:txEffectClrLst/>
  </dgm:styleLbl>
  <dgm:styleLbl name="ln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3">
        <a:alpha val="50000"/>
      </a:schemeClr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3">
        <a:tint val="50000"/>
      </a:schemeClr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3"/>
      <a:schemeClr val="accent4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5D6D5184-387B-420F-AE5F-49B4AB4A0C50}" type="doc">
      <dgm:prSet loTypeId="urn:microsoft.com/office/officeart/2005/8/layout/target3" loCatId="relationship" qsTypeId="urn:microsoft.com/office/officeart/2005/8/quickstyle/simple1" qsCatId="simple" csTypeId="urn:microsoft.com/office/officeart/2005/8/colors/colorful3" csCatId="colorful" phldr="1"/>
      <dgm:spPr/>
      <dgm:t>
        <a:bodyPr/>
        <a:lstStyle/>
        <a:p>
          <a:endParaRPr lang="en-US"/>
        </a:p>
      </dgm:t>
    </dgm:pt>
    <dgm:pt modelId="{72C79FBA-A640-47EE-BE2C-FC0080C10816}" type="pres">
      <dgm:prSet presAssocID="{5D6D5184-387B-420F-AE5F-49B4AB4A0C50}" presName="Name0" presStyleCnt="0">
        <dgm:presLayoutVars>
          <dgm:chMax val="7"/>
          <dgm:dir/>
          <dgm:animLvl val="lvl"/>
          <dgm:resizeHandles val="exact"/>
        </dgm:presLayoutVars>
      </dgm:prSet>
      <dgm:spPr/>
    </dgm:pt>
  </dgm:ptLst>
  <dgm:cxnLst>
    <dgm:cxn modelId="{1F1B5498-7A29-4641-AD4A-1ED7A273390E}" type="presOf" srcId="{5D6D5184-387B-420F-AE5F-49B4AB4A0C50}" destId="{72C79FBA-A640-47EE-BE2C-FC0080C10816}" srcOrd="0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5D8DFA87-EA44-4003-833C-72330D26CBC3}" type="doc">
      <dgm:prSet loTypeId="urn:microsoft.com/office/officeart/2005/8/layout/venn1" loCatId="relationship" qsTypeId="urn:microsoft.com/office/officeart/2005/8/quickstyle/simple1" qsCatId="simple" csTypeId="urn:microsoft.com/office/officeart/2005/8/colors/colorful3" csCatId="colorful" phldr="1"/>
      <dgm:spPr/>
      <dgm:t>
        <a:bodyPr/>
        <a:lstStyle/>
        <a:p>
          <a:endParaRPr lang="en-US"/>
        </a:p>
      </dgm:t>
    </dgm:pt>
    <dgm:pt modelId="{C25B12D7-E6F4-4ED4-8E9B-2EB14E4B5B58}">
      <dgm:prSet/>
      <dgm:spPr/>
      <dgm:t>
        <a:bodyPr/>
        <a:lstStyle/>
        <a:p>
          <a:pPr rtl="0"/>
          <a:r>
            <a:rPr lang="en-US" dirty="0"/>
            <a:t>Cultural training for UK employees to improve cross-cultural awareness (White, 2023).</a:t>
          </a:r>
        </a:p>
      </dgm:t>
    </dgm:pt>
    <dgm:pt modelId="{67B43695-28C5-43A1-AB05-154A1BF6CFAB}" type="parTrans" cxnId="{0EFF6D09-2375-4A74-A094-6C8C3D4B1A10}">
      <dgm:prSet/>
      <dgm:spPr/>
      <dgm:t>
        <a:bodyPr/>
        <a:lstStyle/>
        <a:p>
          <a:endParaRPr lang="en-US"/>
        </a:p>
      </dgm:t>
    </dgm:pt>
    <dgm:pt modelId="{016BABB8-4D76-4D74-B5FD-F772F5A50270}" type="sibTrans" cxnId="{0EFF6D09-2375-4A74-A094-6C8C3D4B1A10}">
      <dgm:prSet/>
      <dgm:spPr/>
      <dgm:t>
        <a:bodyPr/>
        <a:lstStyle/>
        <a:p>
          <a:endParaRPr lang="en-US"/>
        </a:p>
      </dgm:t>
    </dgm:pt>
    <dgm:pt modelId="{A7616C05-767C-43EC-BCEE-BA112780531D}">
      <dgm:prSet/>
      <dgm:spPr/>
      <dgm:t>
        <a:bodyPr/>
        <a:lstStyle/>
        <a:p>
          <a:pPr rtl="0"/>
          <a:r>
            <a:rPr lang="en-US" dirty="0"/>
            <a:t>Focus on business etiquette, communication styles, and negotiation tactics.</a:t>
          </a:r>
        </a:p>
      </dgm:t>
    </dgm:pt>
    <dgm:pt modelId="{FAB38C39-351B-4266-8079-1123EB959F1F}" type="parTrans" cxnId="{33EAE4C3-A282-4411-9557-23420A864E79}">
      <dgm:prSet/>
      <dgm:spPr/>
      <dgm:t>
        <a:bodyPr/>
        <a:lstStyle/>
        <a:p>
          <a:endParaRPr lang="en-US"/>
        </a:p>
      </dgm:t>
    </dgm:pt>
    <dgm:pt modelId="{E08D0096-AEC4-4CF4-ACD4-041E9CAF88F0}" type="sibTrans" cxnId="{33EAE4C3-A282-4411-9557-23420A864E79}">
      <dgm:prSet/>
      <dgm:spPr/>
      <dgm:t>
        <a:bodyPr/>
        <a:lstStyle/>
        <a:p>
          <a:endParaRPr lang="en-US"/>
        </a:p>
      </dgm:t>
    </dgm:pt>
    <dgm:pt modelId="{B66E18EE-EB51-4C00-B8DF-B8BEB2DE02A4}">
      <dgm:prSet/>
      <dgm:spPr/>
      <dgm:t>
        <a:bodyPr/>
        <a:lstStyle/>
        <a:p>
          <a:pPr rtl="0"/>
          <a:r>
            <a:rPr lang="en-US" dirty="0"/>
            <a:t>Encourage cross-cultural exchanges (short-term assignments, workshops).</a:t>
          </a:r>
        </a:p>
      </dgm:t>
    </dgm:pt>
    <dgm:pt modelId="{595D3AEA-90ED-41B4-B415-3A3416138BAF}" type="parTrans" cxnId="{C3747E7F-BA2E-464A-B3BB-CED562F83994}">
      <dgm:prSet/>
      <dgm:spPr/>
      <dgm:t>
        <a:bodyPr/>
        <a:lstStyle/>
        <a:p>
          <a:endParaRPr lang="en-US"/>
        </a:p>
      </dgm:t>
    </dgm:pt>
    <dgm:pt modelId="{D7D5CB8B-C594-4754-9AF4-48981DB3ED12}" type="sibTrans" cxnId="{C3747E7F-BA2E-464A-B3BB-CED562F83994}">
      <dgm:prSet/>
      <dgm:spPr/>
      <dgm:t>
        <a:bodyPr/>
        <a:lstStyle/>
        <a:p>
          <a:endParaRPr lang="en-US"/>
        </a:p>
      </dgm:t>
    </dgm:pt>
    <dgm:pt modelId="{A567108C-81F5-4CA2-BE7D-9C1BA6624461}">
      <dgm:prSet/>
      <dgm:spPr/>
      <dgm:t>
        <a:bodyPr/>
        <a:lstStyle/>
        <a:p>
          <a:pPr rtl="0"/>
          <a:r>
            <a:rPr lang="en-US" dirty="0"/>
            <a:t>Local consultants and experts to guide business interactions.</a:t>
          </a:r>
        </a:p>
      </dgm:t>
    </dgm:pt>
    <dgm:pt modelId="{FF46CDCC-A099-4B4D-B285-FAF06C0BF3DF}" type="parTrans" cxnId="{DE700544-8918-49EF-9568-65BDA212A71A}">
      <dgm:prSet/>
      <dgm:spPr/>
      <dgm:t>
        <a:bodyPr/>
        <a:lstStyle/>
        <a:p>
          <a:endParaRPr lang="en-US"/>
        </a:p>
      </dgm:t>
    </dgm:pt>
    <dgm:pt modelId="{7DDE6BCF-2713-4DAF-8300-527B5729A0EE}" type="sibTrans" cxnId="{DE700544-8918-49EF-9568-65BDA212A71A}">
      <dgm:prSet/>
      <dgm:spPr/>
      <dgm:t>
        <a:bodyPr/>
        <a:lstStyle/>
        <a:p>
          <a:endParaRPr lang="en-US"/>
        </a:p>
      </dgm:t>
    </dgm:pt>
    <dgm:pt modelId="{D4AA8BF4-119F-485B-9EEF-6053752AC224}">
      <dgm:prSet/>
      <dgm:spPr/>
      <dgm:t>
        <a:bodyPr/>
        <a:lstStyle/>
        <a:p>
          <a:pPr rtl="0"/>
          <a:r>
            <a:rPr lang="en-US" dirty="0"/>
            <a:t>Builds trust and stronger business relationships with Chinese and Japanese partners.</a:t>
          </a:r>
        </a:p>
      </dgm:t>
    </dgm:pt>
    <dgm:pt modelId="{54122B4B-C877-4CFA-856D-D10082C7AAED}" type="parTrans" cxnId="{BE196983-FE0F-4214-A1FE-22446277B1F4}">
      <dgm:prSet/>
      <dgm:spPr/>
      <dgm:t>
        <a:bodyPr/>
        <a:lstStyle/>
        <a:p>
          <a:endParaRPr lang="en-US"/>
        </a:p>
      </dgm:t>
    </dgm:pt>
    <dgm:pt modelId="{26F645ED-E190-4D20-89C9-3026647689F4}" type="sibTrans" cxnId="{BE196983-FE0F-4214-A1FE-22446277B1F4}">
      <dgm:prSet/>
      <dgm:spPr/>
      <dgm:t>
        <a:bodyPr/>
        <a:lstStyle/>
        <a:p>
          <a:endParaRPr lang="en-US"/>
        </a:p>
      </dgm:t>
    </dgm:pt>
    <dgm:pt modelId="{F49E704D-DB7E-43E4-BFFD-444E3ED091D4}" type="pres">
      <dgm:prSet presAssocID="{5D8DFA87-EA44-4003-833C-72330D26CBC3}" presName="compositeShape" presStyleCnt="0">
        <dgm:presLayoutVars>
          <dgm:chMax val="7"/>
          <dgm:dir/>
          <dgm:resizeHandles val="exact"/>
        </dgm:presLayoutVars>
      </dgm:prSet>
      <dgm:spPr/>
    </dgm:pt>
    <dgm:pt modelId="{8DDD0273-D0F5-48D2-8FFB-DA8FD66FB4DE}" type="pres">
      <dgm:prSet presAssocID="{C25B12D7-E6F4-4ED4-8E9B-2EB14E4B5B58}" presName="circ1" presStyleLbl="vennNode1" presStyleIdx="0" presStyleCnt="5"/>
      <dgm:spPr/>
    </dgm:pt>
    <dgm:pt modelId="{7815EDA6-6D2C-4770-B36B-2CD96ABED433}" type="pres">
      <dgm:prSet presAssocID="{C25B12D7-E6F4-4ED4-8E9B-2EB14E4B5B58}" presName="circ1Tx" presStyleLbl="revTx" presStyleIdx="0" presStyleCnt="0" custScaleX="171841">
        <dgm:presLayoutVars>
          <dgm:chMax val="0"/>
          <dgm:chPref val="0"/>
          <dgm:bulletEnabled val="1"/>
        </dgm:presLayoutVars>
      </dgm:prSet>
      <dgm:spPr/>
    </dgm:pt>
    <dgm:pt modelId="{7FA4462C-A298-43F5-B5A3-6C797D4C4901}" type="pres">
      <dgm:prSet presAssocID="{A7616C05-767C-43EC-BCEE-BA112780531D}" presName="circ2" presStyleLbl="vennNode1" presStyleIdx="1" presStyleCnt="5"/>
      <dgm:spPr/>
    </dgm:pt>
    <dgm:pt modelId="{6D7896BE-5C16-4B24-9435-9C5EAD9A8909}" type="pres">
      <dgm:prSet presAssocID="{A7616C05-767C-43EC-BCEE-BA112780531D}" presName="circ2Tx" presStyleLbl="revTx" presStyleIdx="0" presStyleCnt="0" custScaleX="128538">
        <dgm:presLayoutVars>
          <dgm:chMax val="0"/>
          <dgm:chPref val="0"/>
          <dgm:bulletEnabled val="1"/>
        </dgm:presLayoutVars>
      </dgm:prSet>
      <dgm:spPr/>
    </dgm:pt>
    <dgm:pt modelId="{F50148CE-D1DF-4BEB-A4BE-A8DDA0E9A2D4}" type="pres">
      <dgm:prSet presAssocID="{B66E18EE-EB51-4C00-B8DF-B8BEB2DE02A4}" presName="circ3" presStyleLbl="vennNode1" presStyleIdx="2" presStyleCnt="5"/>
      <dgm:spPr/>
    </dgm:pt>
    <dgm:pt modelId="{B99949C9-18F8-4D13-A6C3-C93FEEF54D57}" type="pres">
      <dgm:prSet presAssocID="{B66E18EE-EB51-4C00-B8DF-B8BEB2DE02A4}" presName="circ3Tx" presStyleLbl="revTx" presStyleIdx="0" presStyleCnt="0" custScaleX="116075">
        <dgm:presLayoutVars>
          <dgm:chMax val="0"/>
          <dgm:chPref val="0"/>
          <dgm:bulletEnabled val="1"/>
        </dgm:presLayoutVars>
      </dgm:prSet>
      <dgm:spPr/>
    </dgm:pt>
    <dgm:pt modelId="{D98AC325-0CF2-4646-81B7-183D3174ACEB}" type="pres">
      <dgm:prSet presAssocID="{A567108C-81F5-4CA2-BE7D-9C1BA6624461}" presName="circ4" presStyleLbl="vennNode1" presStyleIdx="3" presStyleCnt="5"/>
      <dgm:spPr/>
    </dgm:pt>
    <dgm:pt modelId="{6C3A92C3-2B5F-4B17-8CC0-A5CD5CDAFC10}" type="pres">
      <dgm:prSet presAssocID="{A567108C-81F5-4CA2-BE7D-9C1BA6624461}" presName="circ4Tx" presStyleLbl="revTx" presStyleIdx="0" presStyleCnt="0" custScaleX="128000">
        <dgm:presLayoutVars>
          <dgm:chMax val="0"/>
          <dgm:chPref val="0"/>
          <dgm:bulletEnabled val="1"/>
        </dgm:presLayoutVars>
      </dgm:prSet>
      <dgm:spPr/>
    </dgm:pt>
    <dgm:pt modelId="{D86F3822-3180-41E5-AF0C-71983F7F7BAC}" type="pres">
      <dgm:prSet presAssocID="{D4AA8BF4-119F-485B-9EEF-6053752AC224}" presName="circ5" presStyleLbl="vennNode1" presStyleIdx="4" presStyleCnt="5"/>
      <dgm:spPr/>
    </dgm:pt>
    <dgm:pt modelId="{90ADB429-8D46-4CFF-B736-2962F84B9969}" type="pres">
      <dgm:prSet presAssocID="{D4AA8BF4-119F-485B-9EEF-6053752AC224}" presName="circ5Tx" presStyleLbl="revTx" presStyleIdx="0" presStyleCnt="0" custScaleX="122787">
        <dgm:presLayoutVars>
          <dgm:chMax val="0"/>
          <dgm:chPref val="0"/>
          <dgm:bulletEnabled val="1"/>
        </dgm:presLayoutVars>
      </dgm:prSet>
      <dgm:spPr/>
    </dgm:pt>
  </dgm:ptLst>
  <dgm:cxnLst>
    <dgm:cxn modelId="{0EFF6D09-2375-4A74-A094-6C8C3D4B1A10}" srcId="{5D8DFA87-EA44-4003-833C-72330D26CBC3}" destId="{C25B12D7-E6F4-4ED4-8E9B-2EB14E4B5B58}" srcOrd="0" destOrd="0" parTransId="{67B43695-28C5-43A1-AB05-154A1BF6CFAB}" sibTransId="{016BABB8-4D76-4D74-B5FD-F772F5A50270}"/>
    <dgm:cxn modelId="{B6CCFC19-91F3-475C-BA00-F227C912FAC0}" type="presOf" srcId="{C25B12D7-E6F4-4ED4-8E9B-2EB14E4B5B58}" destId="{7815EDA6-6D2C-4770-B36B-2CD96ABED433}" srcOrd="0" destOrd="0" presId="urn:microsoft.com/office/officeart/2005/8/layout/venn1"/>
    <dgm:cxn modelId="{5E777D3E-0C17-4C3C-8258-BB47B2A2C7E5}" type="presOf" srcId="{5D8DFA87-EA44-4003-833C-72330D26CBC3}" destId="{F49E704D-DB7E-43E4-BFFD-444E3ED091D4}" srcOrd="0" destOrd="0" presId="urn:microsoft.com/office/officeart/2005/8/layout/venn1"/>
    <dgm:cxn modelId="{DE700544-8918-49EF-9568-65BDA212A71A}" srcId="{5D8DFA87-EA44-4003-833C-72330D26CBC3}" destId="{A567108C-81F5-4CA2-BE7D-9C1BA6624461}" srcOrd="3" destOrd="0" parTransId="{FF46CDCC-A099-4B4D-B285-FAF06C0BF3DF}" sibTransId="{7DDE6BCF-2713-4DAF-8300-527B5729A0EE}"/>
    <dgm:cxn modelId="{0F456257-3F1C-4D94-A927-A00A41B854AB}" type="presOf" srcId="{A7616C05-767C-43EC-BCEE-BA112780531D}" destId="{6D7896BE-5C16-4B24-9435-9C5EAD9A8909}" srcOrd="0" destOrd="0" presId="urn:microsoft.com/office/officeart/2005/8/layout/venn1"/>
    <dgm:cxn modelId="{C3747E7F-BA2E-464A-B3BB-CED562F83994}" srcId="{5D8DFA87-EA44-4003-833C-72330D26CBC3}" destId="{B66E18EE-EB51-4C00-B8DF-B8BEB2DE02A4}" srcOrd="2" destOrd="0" parTransId="{595D3AEA-90ED-41B4-B415-3A3416138BAF}" sibTransId="{D7D5CB8B-C594-4754-9AF4-48981DB3ED12}"/>
    <dgm:cxn modelId="{BE196983-FE0F-4214-A1FE-22446277B1F4}" srcId="{5D8DFA87-EA44-4003-833C-72330D26CBC3}" destId="{D4AA8BF4-119F-485B-9EEF-6053752AC224}" srcOrd="4" destOrd="0" parTransId="{54122B4B-C877-4CFA-856D-D10082C7AAED}" sibTransId="{26F645ED-E190-4D20-89C9-3026647689F4}"/>
    <dgm:cxn modelId="{1B9BEA8D-E647-4D53-B73D-A3171B28ADDC}" type="presOf" srcId="{A567108C-81F5-4CA2-BE7D-9C1BA6624461}" destId="{6C3A92C3-2B5F-4B17-8CC0-A5CD5CDAFC10}" srcOrd="0" destOrd="0" presId="urn:microsoft.com/office/officeart/2005/8/layout/venn1"/>
    <dgm:cxn modelId="{A561E8B1-B773-4377-9285-8A18B0C1CD93}" type="presOf" srcId="{B66E18EE-EB51-4C00-B8DF-B8BEB2DE02A4}" destId="{B99949C9-18F8-4D13-A6C3-C93FEEF54D57}" srcOrd="0" destOrd="0" presId="urn:microsoft.com/office/officeart/2005/8/layout/venn1"/>
    <dgm:cxn modelId="{33EAE4C3-A282-4411-9557-23420A864E79}" srcId="{5D8DFA87-EA44-4003-833C-72330D26CBC3}" destId="{A7616C05-767C-43EC-BCEE-BA112780531D}" srcOrd="1" destOrd="0" parTransId="{FAB38C39-351B-4266-8079-1123EB959F1F}" sibTransId="{E08D0096-AEC4-4CF4-ACD4-041E9CAF88F0}"/>
    <dgm:cxn modelId="{17ABBFD2-B6A3-41FD-8085-37C9325D7FF4}" type="presOf" srcId="{D4AA8BF4-119F-485B-9EEF-6053752AC224}" destId="{90ADB429-8D46-4CFF-B736-2962F84B9969}" srcOrd="0" destOrd="0" presId="urn:microsoft.com/office/officeart/2005/8/layout/venn1"/>
    <dgm:cxn modelId="{EA0D15C1-9D17-47CE-8B9A-36E9B0D064F0}" type="presParOf" srcId="{F49E704D-DB7E-43E4-BFFD-444E3ED091D4}" destId="{8DDD0273-D0F5-48D2-8FFB-DA8FD66FB4DE}" srcOrd="0" destOrd="0" presId="urn:microsoft.com/office/officeart/2005/8/layout/venn1"/>
    <dgm:cxn modelId="{7F44CF52-DFC6-4F39-969F-32B22CADC33A}" type="presParOf" srcId="{F49E704D-DB7E-43E4-BFFD-444E3ED091D4}" destId="{7815EDA6-6D2C-4770-B36B-2CD96ABED433}" srcOrd="1" destOrd="0" presId="urn:microsoft.com/office/officeart/2005/8/layout/venn1"/>
    <dgm:cxn modelId="{E6A3AC76-F457-4C3F-AE5F-64738905EC06}" type="presParOf" srcId="{F49E704D-DB7E-43E4-BFFD-444E3ED091D4}" destId="{7FA4462C-A298-43F5-B5A3-6C797D4C4901}" srcOrd="2" destOrd="0" presId="urn:microsoft.com/office/officeart/2005/8/layout/venn1"/>
    <dgm:cxn modelId="{F0973EFE-837F-4CBB-8A31-3396260AB141}" type="presParOf" srcId="{F49E704D-DB7E-43E4-BFFD-444E3ED091D4}" destId="{6D7896BE-5C16-4B24-9435-9C5EAD9A8909}" srcOrd="3" destOrd="0" presId="urn:microsoft.com/office/officeart/2005/8/layout/venn1"/>
    <dgm:cxn modelId="{81BFEBF6-6C32-4D2D-B7C0-C52422232234}" type="presParOf" srcId="{F49E704D-DB7E-43E4-BFFD-444E3ED091D4}" destId="{F50148CE-D1DF-4BEB-A4BE-A8DDA0E9A2D4}" srcOrd="4" destOrd="0" presId="urn:microsoft.com/office/officeart/2005/8/layout/venn1"/>
    <dgm:cxn modelId="{189F3FCC-2DC2-4F65-A8B2-20B7D3F1D731}" type="presParOf" srcId="{F49E704D-DB7E-43E4-BFFD-444E3ED091D4}" destId="{B99949C9-18F8-4D13-A6C3-C93FEEF54D57}" srcOrd="5" destOrd="0" presId="urn:microsoft.com/office/officeart/2005/8/layout/venn1"/>
    <dgm:cxn modelId="{D8AF7719-E443-496A-825A-8177382E35CB}" type="presParOf" srcId="{F49E704D-DB7E-43E4-BFFD-444E3ED091D4}" destId="{D98AC325-0CF2-4646-81B7-183D3174ACEB}" srcOrd="6" destOrd="0" presId="urn:microsoft.com/office/officeart/2005/8/layout/venn1"/>
    <dgm:cxn modelId="{70198930-DB0A-470C-891E-186665645266}" type="presParOf" srcId="{F49E704D-DB7E-43E4-BFFD-444E3ED091D4}" destId="{6C3A92C3-2B5F-4B17-8CC0-A5CD5CDAFC10}" srcOrd="7" destOrd="0" presId="urn:microsoft.com/office/officeart/2005/8/layout/venn1"/>
    <dgm:cxn modelId="{7916CD52-BC0C-426A-A8D7-BBC32F156E0F}" type="presParOf" srcId="{F49E704D-DB7E-43E4-BFFD-444E3ED091D4}" destId="{D86F3822-3180-41E5-AF0C-71983F7F7BAC}" srcOrd="8" destOrd="0" presId="urn:microsoft.com/office/officeart/2005/8/layout/venn1"/>
    <dgm:cxn modelId="{FE1FBF68-4B82-44C0-8B3E-1AA153693276}" type="presParOf" srcId="{F49E704D-DB7E-43E4-BFFD-444E3ED091D4}" destId="{90ADB429-8D46-4CFF-B736-2962F84B9969}" srcOrd="9" destOrd="0" presId="urn:microsoft.com/office/officeart/2005/8/layout/venn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AF3B8304-6D8F-400E-BEEE-454712F58796}" type="doc">
      <dgm:prSet loTypeId="urn:microsoft.com/office/officeart/2005/8/layout/hList7" loCatId="list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51CF8D33-38DA-4EE8-B8A5-60BE8E923EC7}">
      <dgm:prSet/>
      <dgm:spPr/>
      <dgm:t>
        <a:bodyPr/>
        <a:lstStyle/>
        <a:p>
          <a:pPr rtl="0"/>
          <a:r>
            <a:rPr lang="en-US" dirty="0"/>
            <a:t>Cross-cultural understanding is key to successful international negotiations.</a:t>
          </a:r>
        </a:p>
      </dgm:t>
    </dgm:pt>
    <dgm:pt modelId="{F1293893-5281-4D98-B6AD-A0B70481A90B}" type="parTrans" cxnId="{B8953B2C-F246-416D-9517-3C7992458C2B}">
      <dgm:prSet/>
      <dgm:spPr/>
      <dgm:t>
        <a:bodyPr/>
        <a:lstStyle/>
        <a:p>
          <a:endParaRPr lang="en-US"/>
        </a:p>
      </dgm:t>
    </dgm:pt>
    <dgm:pt modelId="{DD67C161-343E-4080-84CB-013CCE78472D}" type="sibTrans" cxnId="{B8953B2C-F246-416D-9517-3C7992458C2B}">
      <dgm:prSet/>
      <dgm:spPr/>
      <dgm:t>
        <a:bodyPr/>
        <a:lstStyle/>
        <a:p>
          <a:endParaRPr lang="en-US"/>
        </a:p>
      </dgm:t>
    </dgm:pt>
    <dgm:pt modelId="{8B6D0310-2995-4EC1-A357-32537F2D396E}">
      <dgm:prSet/>
      <dgm:spPr/>
      <dgm:t>
        <a:bodyPr/>
        <a:lstStyle/>
        <a:p>
          <a:pPr rtl="0"/>
          <a:r>
            <a:rPr lang="en-US" dirty="0"/>
            <a:t>Applying Hofstede’s and Trompenaars’ cultural dimensions helps navigate differences.</a:t>
          </a:r>
        </a:p>
      </dgm:t>
    </dgm:pt>
    <dgm:pt modelId="{DD78738C-9E8E-43D6-9AFF-D13AB165F7FC}" type="parTrans" cxnId="{3A0BF3F8-6ED7-481B-A434-90FCA02C002B}">
      <dgm:prSet/>
      <dgm:spPr/>
      <dgm:t>
        <a:bodyPr/>
        <a:lstStyle/>
        <a:p>
          <a:endParaRPr lang="en-US"/>
        </a:p>
      </dgm:t>
    </dgm:pt>
    <dgm:pt modelId="{3356740D-20EB-4798-A49B-5A088DAE3130}" type="sibTrans" cxnId="{3A0BF3F8-6ED7-481B-A434-90FCA02C002B}">
      <dgm:prSet/>
      <dgm:spPr/>
      <dgm:t>
        <a:bodyPr/>
        <a:lstStyle/>
        <a:p>
          <a:endParaRPr lang="en-US"/>
        </a:p>
      </dgm:t>
    </dgm:pt>
    <dgm:pt modelId="{58AB33FD-64D9-4E34-8D32-4C1C7B98D32A}">
      <dgm:prSet/>
      <dgm:spPr/>
      <dgm:t>
        <a:bodyPr/>
        <a:lstStyle/>
        <a:p>
          <a:pPr rtl="0"/>
          <a:r>
            <a:rPr lang="en-US"/>
            <a:t>Adapt strategies for each culture: respect hierarchy in China, focus on relationships in Japan.</a:t>
          </a:r>
        </a:p>
      </dgm:t>
    </dgm:pt>
    <dgm:pt modelId="{19A75F44-CBCF-4824-9036-FF151E8E270D}" type="parTrans" cxnId="{2837C86D-B314-403E-985D-CB3151F5995E}">
      <dgm:prSet/>
      <dgm:spPr/>
      <dgm:t>
        <a:bodyPr/>
        <a:lstStyle/>
        <a:p>
          <a:endParaRPr lang="en-US"/>
        </a:p>
      </dgm:t>
    </dgm:pt>
    <dgm:pt modelId="{585279B8-2CCD-41B2-8804-C966CCF325BF}" type="sibTrans" cxnId="{2837C86D-B314-403E-985D-CB3151F5995E}">
      <dgm:prSet/>
      <dgm:spPr/>
      <dgm:t>
        <a:bodyPr/>
        <a:lstStyle/>
        <a:p>
          <a:endParaRPr lang="en-US"/>
        </a:p>
      </dgm:t>
    </dgm:pt>
    <dgm:pt modelId="{CB7FC029-B28A-4213-B558-E023C0DC4829}">
      <dgm:prSet/>
      <dgm:spPr/>
      <dgm:t>
        <a:bodyPr/>
        <a:lstStyle/>
        <a:p>
          <a:pPr rtl="0"/>
          <a:r>
            <a:rPr lang="en-US" dirty="0"/>
            <a:t>Successful partnerships require flexibility, respect, and an awareness of cultural dynamics.</a:t>
          </a:r>
        </a:p>
      </dgm:t>
    </dgm:pt>
    <dgm:pt modelId="{890D1599-C187-49BD-BF9A-37BA1F7BC401}" type="parTrans" cxnId="{85E05B49-9C3F-4BE4-9002-CA794A283D48}">
      <dgm:prSet/>
      <dgm:spPr/>
      <dgm:t>
        <a:bodyPr/>
        <a:lstStyle/>
        <a:p>
          <a:endParaRPr lang="en-US"/>
        </a:p>
      </dgm:t>
    </dgm:pt>
    <dgm:pt modelId="{741D1533-EC1B-45FF-BB33-4345BA221E7B}" type="sibTrans" cxnId="{85E05B49-9C3F-4BE4-9002-CA794A283D48}">
      <dgm:prSet/>
      <dgm:spPr/>
      <dgm:t>
        <a:bodyPr/>
        <a:lstStyle/>
        <a:p>
          <a:endParaRPr lang="en-US"/>
        </a:p>
      </dgm:t>
    </dgm:pt>
    <dgm:pt modelId="{E462A375-1430-4F4A-A0A9-84D02B8451E0}" type="pres">
      <dgm:prSet presAssocID="{AF3B8304-6D8F-400E-BEEE-454712F58796}" presName="Name0" presStyleCnt="0">
        <dgm:presLayoutVars>
          <dgm:dir/>
          <dgm:resizeHandles val="exact"/>
        </dgm:presLayoutVars>
      </dgm:prSet>
      <dgm:spPr/>
    </dgm:pt>
    <dgm:pt modelId="{E92586E9-B225-452B-AFB7-E45F724975CC}" type="pres">
      <dgm:prSet presAssocID="{AF3B8304-6D8F-400E-BEEE-454712F58796}" presName="fgShape" presStyleLbl="fgShp" presStyleIdx="0" presStyleCnt="1"/>
      <dgm:spPr/>
    </dgm:pt>
    <dgm:pt modelId="{2EDB10E4-BAB6-41FB-8FD0-63B862A611DE}" type="pres">
      <dgm:prSet presAssocID="{AF3B8304-6D8F-400E-BEEE-454712F58796}" presName="linComp" presStyleCnt="0"/>
      <dgm:spPr/>
    </dgm:pt>
    <dgm:pt modelId="{D9B3F5AF-8301-4D49-9DDF-FEDB01FC3693}" type="pres">
      <dgm:prSet presAssocID="{51CF8D33-38DA-4EE8-B8A5-60BE8E923EC7}" presName="compNode" presStyleCnt="0"/>
      <dgm:spPr/>
    </dgm:pt>
    <dgm:pt modelId="{534C2E86-D006-4E18-A059-C0DB498FFE8F}" type="pres">
      <dgm:prSet presAssocID="{51CF8D33-38DA-4EE8-B8A5-60BE8E923EC7}" presName="bkgdShape" presStyleLbl="node1" presStyleIdx="0" presStyleCnt="4"/>
      <dgm:spPr/>
    </dgm:pt>
    <dgm:pt modelId="{300EF8E5-44B9-4A4A-8019-0DB54346C85E}" type="pres">
      <dgm:prSet presAssocID="{51CF8D33-38DA-4EE8-B8A5-60BE8E923EC7}" presName="nodeTx" presStyleLbl="node1" presStyleIdx="0" presStyleCnt="4">
        <dgm:presLayoutVars>
          <dgm:bulletEnabled val="1"/>
        </dgm:presLayoutVars>
      </dgm:prSet>
      <dgm:spPr/>
    </dgm:pt>
    <dgm:pt modelId="{8E4B214B-125E-4CC0-8F77-87967D9961D0}" type="pres">
      <dgm:prSet presAssocID="{51CF8D33-38DA-4EE8-B8A5-60BE8E923EC7}" presName="invisiNode" presStyleLbl="node1" presStyleIdx="0" presStyleCnt="4"/>
      <dgm:spPr/>
    </dgm:pt>
    <dgm:pt modelId="{CBD5B025-04FA-4EAB-8C4B-95911709CD97}" type="pres">
      <dgm:prSet presAssocID="{51CF8D33-38DA-4EE8-B8A5-60BE8E923EC7}" presName="imagNode" presStyleLbl="fgImgPlac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a:blipFill>
      </dgm:spPr>
    </dgm:pt>
    <dgm:pt modelId="{BE9F73EE-C754-4B63-AEB7-BA7438CC057F}" type="pres">
      <dgm:prSet presAssocID="{DD67C161-343E-4080-84CB-013CCE78472D}" presName="sibTrans" presStyleLbl="sibTrans2D1" presStyleIdx="0" presStyleCnt="0"/>
      <dgm:spPr/>
    </dgm:pt>
    <dgm:pt modelId="{52329521-2D70-4BF2-862F-B2969FEC6158}" type="pres">
      <dgm:prSet presAssocID="{8B6D0310-2995-4EC1-A357-32537F2D396E}" presName="compNode" presStyleCnt="0"/>
      <dgm:spPr/>
    </dgm:pt>
    <dgm:pt modelId="{E0DF0781-5A48-4954-BE8F-3E0FADAD48A0}" type="pres">
      <dgm:prSet presAssocID="{8B6D0310-2995-4EC1-A357-32537F2D396E}" presName="bkgdShape" presStyleLbl="node1" presStyleIdx="1" presStyleCnt="4"/>
      <dgm:spPr/>
    </dgm:pt>
    <dgm:pt modelId="{936B43AB-31A4-4B7B-9B89-73B478585DFE}" type="pres">
      <dgm:prSet presAssocID="{8B6D0310-2995-4EC1-A357-32537F2D396E}" presName="nodeTx" presStyleLbl="node1" presStyleIdx="1" presStyleCnt="4">
        <dgm:presLayoutVars>
          <dgm:bulletEnabled val="1"/>
        </dgm:presLayoutVars>
      </dgm:prSet>
      <dgm:spPr/>
    </dgm:pt>
    <dgm:pt modelId="{BE05FAB5-6E4C-42D5-8BDE-09E06E0D0145}" type="pres">
      <dgm:prSet presAssocID="{8B6D0310-2995-4EC1-A357-32537F2D396E}" presName="invisiNode" presStyleLbl="node1" presStyleIdx="1" presStyleCnt="4"/>
      <dgm:spPr/>
    </dgm:pt>
    <dgm:pt modelId="{D27F384D-D26C-46DD-B2F7-CB1DC1139FCB}" type="pres">
      <dgm:prSet presAssocID="{8B6D0310-2995-4EC1-A357-32537F2D396E}" presName="imagNode" presStyleLbl="fgImgPlace1" presStyleIdx="1" presStyleCnt="4" custLinFactNeighborX="1311" custLinFactNeighborY="7868"/>
      <dgm:spPr>
        <a:blipFill>
          <a:blip xmlns:r="http://schemas.openxmlformats.org/officeDocument/2006/relationships"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t="-21000" b="-21000"/>
          </a:stretch>
        </a:blipFill>
      </dgm:spPr>
    </dgm:pt>
    <dgm:pt modelId="{583E439D-2C49-4778-B34D-30BB5317F6BB}" type="pres">
      <dgm:prSet presAssocID="{3356740D-20EB-4798-A49B-5A088DAE3130}" presName="sibTrans" presStyleLbl="sibTrans2D1" presStyleIdx="0" presStyleCnt="0"/>
      <dgm:spPr/>
    </dgm:pt>
    <dgm:pt modelId="{3F2AFC0E-2946-4070-9930-607D25879284}" type="pres">
      <dgm:prSet presAssocID="{58AB33FD-64D9-4E34-8D32-4C1C7B98D32A}" presName="compNode" presStyleCnt="0"/>
      <dgm:spPr/>
    </dgm:pt>
    <dgm:pt modelId="{FF7F4C6A-2A74-4C6D-9299-645BEAC0758F}" type="pres">
      <dgm:prSet presAssocID="{58AB33FD-64D9-4E34-8D32-4C1C7B98D32A}" presName="bkgdShape" presStyleLbl="node1" presStyleIdx="2" presStyleCnt="4"/>
      <dgm:spPr/>
    </dgm:pt>
    <dgm:pt modelId="{2D360477-131A-4F5A-B885-C3A64E96CE3E}" type="pres">
      <dgm:prSet presAssocID="{58AB33FD-64D9-4E34-8D32-4C1C7B98D32A}" presName="nodeTx" presStyleLbl="node1" presStyleIdx="2" presStyleCnt="4">
        <dgm:presLayoutVars>
          <dgm:bulletEnabled val="1"/>
        </dgm:presLayoutVars>
      </dgm:prSet>
      <dgm:spPr/>
    </dgm:pt>
    <dgm:pt modelId="{1E946CC5-B692-4E28-A5D2-4DB499D24CF1}" type="pres">
      <dgm:prSet presAssocID="{58AB33FD-64D9-4E34-8D32-4C1C7B98D32A}" presName="invisiNode" presStyleLbl="node1" presStyleIdx="2" presStyleCnt="4"/>
      <dgm:spPr/>
    </dgm:pt>
    <dgm:pt modelId="{63C26EAF-8AD1-48BA-B19E-F92DED70C1BC}" type="pres">
      <dgm:prSet presAssocID="{58AB33FD-64D9-4E34-8D32-4C1C7B98D32A}" presName="imagNode" presStyleLbl="fgImgPlace1" presStyleIdx="2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l="-21000" r="-21000"/>
          </a:stretch>
        </a:blipFill>
      </dgm:spPr>
    </dgm:pt>
    <dgm:pt modelId="{A9D00DCA-F1C0-44DD-AA1F-52DC262EEAD3}" type="pres">
      <dgm:prSet presAssocID="{585279B8-2CCD-41B2-8804-C966CCF325BF}" presName="sibTrans" presStyleLbl="sibTrans2D1" presStyleIdx="0" presStyleCnt="0"/>
      <dgm:spPr/>
    </dgm:pt>
    <dgm:pt modelId="{7A1E9815-F07F-41A5-9AB2-E5A3F57A5777}" type="pres">
      <dgm:prSet presAssocID="{CB7FC029-B28A-4213-B558-E023C0DC4829}" presName="compNode" presStyleCnt="0"/>
      <dgm:spPr/>
    </dgm:pt>
    <dgm:pt modelId="{B10C848D-5300-4247-A531-46655CA3A704}" type="pres">
      <dgm:prSet presAssocID="{CB7FC029-B28A-4213-B558-E023C0DC4829}" presName="bkgdShape" presStyleLbl="node1" presStyleIdx="3" presStyleCnt="4"/>
      <dgm:spPr/>
    </dgm:pt>
    <dgm:pt modelId="{DD63D7D8-3A98-4B8C-BCD5-AB98C228CB2B}" type="pres">
      <dgm:prSet presAssocID="{CB7FC029-B28A-4213-B558-E023C0DC4829}" presName="nodeTx" presStyleLbl="node1" presStyleIdx="3" presStyleCnt="4">
        <dgm:presLayoutVars>
          <dgm:bulletEnabled val="1"/>
        </dgm:presLayoutVars>
      </dgm:prSet>
      <dgm:spPr/>
    </dgm:pt>
    <dgm:pt modelId="{F9A7FB85-8ABA-4F9A-82D3-D1C83FD5B57A}" type="pres">
      <dgm:prSet presAssocID="{CB7FC029-B28A-4213-B558-E023C0DC4829}" presName="invisiNode" presStyleLbl="node1" presStyleIdx="3" presStyleCnt="4"/>
      <dgm:spPr/>
    </dgm:pt>
    <dgm:pt modelId="{48E8073D-9EFF-46FF-ABF2-08BD5198D499}" type="pres">
      <dgm:prSet presAssocID="{CB7FC029-B28A-4213-B558-E023C0DC4829}" presName="imagNode" presStyleLbl="fgImgPlace1" presStyleIdx="3" presStyleCnt="4"/>
      <dgm:spPr>
        <a:blipFill>
          <a:blip xmlns:r="http://schemas.openxmlformats.org/officeDocument/2006/relationships"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a:blipFill>
      </dgm:spPr>
    </dgm:pt>
  </dgm:ptLst>
  <dgm:cxnLst>
    <dgm:cxn modelId="{2ACD2B13-B6C8-407C-817D-55A029D16DDF}" type="presOf" srcId="{51CF8D33-38DA-4EE8-B8A5-60BE8E923EC7}" destId="{300EF8E5-44B9-4A4A-8019-0DB54346C85E}" srcOrd="1" destOrd="0" presId="urn:microsoft.com/office/officeart/2005/8/layout/hList7"/>
    <dgm:cxn modelId="{EF0CC415-292C-4DB8-B36F-674C22560844}" type="presOf" srcId="{58AB33FD-64D9-4E34-8D32-4C1C7B98D32A}" destId="{FF7F4C6A-2A74-4C6D-9299-645BEAC0758F}" srcOrd="0" destOrd="0" presId="urn:microsoft.com/office/officeart/2005/8/layout/hList7"/>
    <dgm:cxn modelId="{B8953B2C-F246-416D-9517-3C7992458C2B}" srcId="{AF3B8304-6D8F-400E-BEEE-454712F58796}" destId="{51CF8D33-38DA-4EE8-B8A5-60BE8E923EC7}" srcOrd="0" destOrd="0" parTransId="{F1293893-5281-4D98-B6AD-A0B70481A90B}" sibTransId="{DD67C161-343E-4080-84CB-013CCE78472D}"/>
    <dgm:cxn modelId="{1931935F-F198-4E05-8C41-564A2FC7DE7A}" type="presOf" srcId="{AF3B8304-6D8F-400E-BEEE-454712F58796}" destId="{E462A375-1430-4F4A-A0A9-84D02B8451E0}" srcOrd="0" destOrd="0" presId="urn:microsoft.com/office/officeart/2005/8/layout/hList7"/>
    <dgm:cxn modelId="{85E05B49-9C3F-4BE4-9002-CA794A283D48}" srcId="{AF3B8304-6D8F-400E-BEEE-454712F58796}" destId="{CB7FC029-B28A-4213-B558-E023C0DC4829}" srcOrd="3" destOrd="0" parTransId="{890D1599-C187-49BD-BF9A-37BA1F7BC401}" sibTransId="{741D1533-EC1B-45FF-BB33-4345BA221E7B}"/>
    <dgm:cxn modelId="{2837C86D-B314-403E-985D-CB3151F5995E}" srcId="{AF3B8304-6D8F-400E-BEEE-454712F58796}" destId="{58AB33FD-64D9-4E34-8D32-4C1C7B98D32A}" srcOrd="2" destOrd="0" parTransId="{19A75F44-CBCF-4824-9036-FF151E8E270D}" sibTransId="{585279B8-2CCD-41B2-8804-C966CCF325BF}"/>
    <dgm:cxn modelId="{D1FE1784-8B5F-4001-8902-1843127CCA08}" type="presOf" srcId="{DD67C161-343E-4080-84CB-013CCE78472D}" destId="{BE9F73EE-C754-4B63-AEB7-BA7438CC057F}" srcOrd="0" destOrd="0" presId="urn:microsoft.com/office/officeart/2005/8/layout/hList7"/>
    <dgm:cxn modelId="{C320CE94-CC39-411E-ACA7-D3C6FAE63B18}" type="presOf" srcId="{8B6D0310-2995-4EC1-A357-32537F2D396E}" destId="{E0DF0781-5A48-4954-BE8F-3E0FADAD48A0}" srcOrd="0" destOrd="0" presId="urn:microsoft.com/office/officeart/2005/8/layout/hList7"/>
    <dgm:cxn modelId="{E47967A4-2530-4CEF-AAF6-588081D2ADAB}" type="presOf" srcId="{58AB33FD-64D9-4E34-8D32-4C1C7B98D32A}" destId="{2D360477-131A-4F5A-B885-C3A64E96CE3E}" srcOrd="1" destOrd="0" presId="urn:microsoft.com/office/officeart/2005/8/layout/hList7"/>
    <dgm:cxn modelId="{6BA39EB8-106D-4821-A202-2A312ADC0FA6}" type="presOf" srcId="{51CF8D33-38DA-4EE8-B8A5-60BE8E923EC7}" destId="{534C2E86-D006-4E18-A059-C0DB498FFE8F}" srcOrd="0" destOrd="0" presId="urn:microsoft.com/office/officeart/2005/8/layout/hList7"/>
    <dgm:cxn modelId="{F98B8EC5-CB6E-4A4E-95D3-DE17FD3A60B2}" type="presOf" srcId="{8B6D0310-2995-4EC1-A357-32537F2D396E}" destId="{936B43AB-31A4-4B7B-9B89-73B478585DFE}" srcOrd="1" destOrd="0" presId="urn:microsoft.com/office/officeart/2005/8/layout/hList7"/>
    <dgm:cxn modelId="{BE9243CC-6BD3-4CAA-B47E-115EE925A504}" type="presOf" srcId="{3356740D-20EB-4798-A49B-5A088DAE3130}" destId="{583E439D-2C49-4778-B34D-30BB5317F6BB}" srcOrd="0" destOrd="0" presId="urn:microsoft.com/office/officeart/2005/8/layout/hList7"/>
    <dgm:cxn modelId="{11ECA8E3-15F1-46A4-9C61-9B9159B98EBC}" type="presOf" srcId="{585279B8-2CCD-41B2-8804-C966CCF325BF}" destId="{A9D00DCA-F1C0-44DD-AA1F-52DC262EEAD3}" srcOrd="0" destOrd="0" presId="urn:microsoft.com/office/officeart/2005/8/layout/hList7"/>
    <dgm:cxn modelId="{8AFE45EA-4E31-4809-AAB5-B393CF3574CF}" type="presOf" srcId="{CB7FC029-B28A-4213-B558-E023C0DC4829}" destId="{B10C848D-5300-4247-A531-46655CA3A704}" srcOrd="0" destOrd="0" presId="urn:microsoft.com/office/officeart/2005/8/layout/hList7"/>
    <dgm:cxn modelId="{3A0BF3F8-6ED7-481B-A434-90FCA02C002B}" srcId="{AF3B8304-6D8F-400E-BEEE-454712F58796}" destId="{8B6D0310-2995-4EC1-A357-32537F2D396E}" srcOrd="1" destOrd="0" parTransId="{DD78738C-9E8E-43D6-9AFF-D13AB165F7FC}" sibTransId="{3356740D-20EB-4798-A49B-5A088DAE3130}"/>
    <dgm:cxn modelId="{0F6CE9FC-DB3E-4FD1-8016-BB2A4CA109BC}" type="presOf" srcId="{CB7FC029-B28A-4213-B558-E023C0DC4829}" destId="{DD63D7D8-3A98-4B8C-BCD5-AB98C228CB2B}" srcOrd="1" destOrd="0" presId="urn:microsoft.com/office/officeart/2005/8/layout/hList7"/>
    <dgm:cxn modelId="{D544F3CE-2C55-4E2A-A248-C87D9F0648FA}" type="presParOf" srcId="{E462A375-1430-4F4A-A0A9-84D02B8451E0}" destId="{E92586E9-B225-452B-AFB7-E45F724975CC}" srcOrd="0" destOrd="0" presId="urn:microsoft.com/office/officeart/2005/8/layout/hList7"/>
    <dgm:cxn modelId="{B4B6BA37-C4BF-46F8-A569-2282A09A1EF9}" type="presParOf" srcId="{E462A375-1430-4F4A-A0A9-84D02B8451E0}" destId="{2EDB10E4-BAB6-41FB-8FD0-63B862A611DE}" srcOrd="1" destOrd="0" presId="urn:microsoft.com/office/officeart/2005/8/layout/hList7"/>
    <dgm:cxn modelId="{0D986C18-FE27-4BE7-B046-1A011CE77B4C}" type="presParOf" srcId="{2EDB10E4-BAB6-41FB-8FD0-63B862A611DE}" destId="{D9B3F5AF-8301-4D49-9DDF-FEDB01FC3693}" srcOrd="0" destOrd="0" presId="urn:microsoft.com/office/officeart/2005/8/layout/hList7"/>
    <dgm:cxn modelId="{03242032-7CA8-4EBB-811F-911F4DB5C085}" type="presParOf" srcId="{D9B3F5AF-8301-4D49-9DDF-FEDB01FC3693}" destId="{534C2E86-D006-4E18-A059-C0DB498FFE8F}" srcOrd="0" destOrd="0" presId="urn:microsoft.com/office/officeart/2005/8/layout/hList7"/>
    <dgm:cxn modelId="{866FB908-05A2-4EF7-B48D-D62C1A9631C0}" type="presParOf" srcId="{D9B3F5AF-8301-4D49-9DDF-FEDB01FC3693}" destId="{300EF8E5-44B9-4A4A-8019-0DB54346C85E}" srcOrd="1" destOrd="0" presId="urn:microsoft.com/office/officeart/2005/8/layout/hList7"/>
    <dgm:cxn modelId="{3DE230D6-A534-477F-83C8-D790A9442BAB}" type="presParOf" srcId="{D9B3F5AF-8301-4D49-9DDF-FEDB01FC3693}" destId="{8E4B214B-125E-4CC0-8F77-87967D9961D0}" srcOrd="2" destOrd="0" presId="urn:microsoft.com/office/officeart/2005/8/layout/hList7"/>
    <dgm:cxn modelId="{393D67DA-6310-407D-B92C-AE43BA660E34}" type="presParOf" srcId="{D9B3F5AF-8301-4D49-9DDF-FEDB01FC3693}" destId="{CBD5B025-04FA-4EAB-8C4B-95911709CD97}" srcOrd="3" destOrd="0" presId="urn:microsoft.com/office/officeart/2005/8/layout/hList7"/>
    <dgm:cxn modelId="{C48C1664-60D1-4CB1-8C7C-7DEB8174EF3E}" type="presParOf" srcId="{2EDB10E4-BAB6-41FB-8FD0-63B862A611DE}" destId="{BE9F73EE-C754-4B63-AEB7-BA7438CC057F}" srcOrd="1" destOrd="0" presId="urn:microsoft.com/office/officeart/2005/8/layout/hList7"/>
    <dgm:cxn modelId="{9AD5C977-29AE-4430-AC23-7768397BA3F7}" type="presParOf" srcId="{2EDB10E4-BAB6-41FB-8FD0-63B862A611DE}" destId="{52329521-2D70-4BF2-862F-B2969FEC6158}" srcOrd="2" destOrd="0" presId="urn:microsoft.com/office/officeart/2005/8/layout/hList7"/>
    <dgm:cxn modelId="{22761257-5006-4C33-8549-7ACDE71D035B}" type="presParOf" srcId="{52329521-2D70-4BF2-862F-B2969FEC6158}" destId="{E0DF0781-5A48-4954-BE8F-3E0FADAD48A0}" srcOrd="0" destOrd="0" presId="urn:microsoft.com/office/officeart/2005/8/layout/hList7"/>
    <dgm:cxn modelId="{BD16AB08-654E-47E4-8CCF-9CF9F09BE116}" type="presParOf" srcId="{52329521-2D70-4BF2-862F-B2969FEC6158}" destId="{936B43AB-31A4-4B7B-9B89-73B478585DFE}" srcOrd="1" destOrd="0" presId="urn:microsoft.com/office/officeart/2005/8/layout/hList7"/>
    <dgm:cxn modelId="{5921E9A5-F5B4-4EEA-B1AE-FA895414CF9F}" type="presParOf" srcId="{52329521-2D70-4BF2-862F-B2969FEC6158}" destId="{BE05FAB5-6E4C-42D5-8BDE-09E06E0D0145}" srcOrd="2" destOrd="0" presId="urn:microsoft.com/office/officeart/2005/8/layout/hList7"/>
    <dgm:cxn modelId="{07DC350D-1828-448B-BCBC-8080D75568A0}" type="presParOf" srcId="{52329521-2D70-4BF2-862F-B2969FEC6158}" destId="{D27F384D-D26C-46DD-B2F7-CB1DC1139FCB}" srcOrd="3" destOrd="0" presId="urn:microsoft.com/office/officeart/2005/8/layout/hList7"/>
    <dgm:cxn modelId="{1241E994-CEC6-4BA4-BDBB-1463E6FFCFF2}" type="presParOf" srcId="{2EDB10E4-BAB6-41FB-8FD0-63B862A611DE}" destId="{583E439D-2C49-4778-B34D-30BB5317F6BB}" srcOrd="3" destOrd="0" presId="urn:microsoft.com/office/officeart/2005/8/layout/hList7"/>
    <dgm:cxn modelId="{955F9F99-FAD5-48DF-8576-2441FF347DFB}" type="presParOf" srcId="{2EDB10E4-BAB6-41FB-8FD0-63B862A611DE}" destId="{3F2AFC0E-2946-4070-9930-607D25879284}" srcOrd="4" destOrd="0" presId="urn:microsoft.com/office/officeart/2005/8/layout/hList7"/>
    <dgm:cxn modelId="{ED3BF669-9546-4298-97E8-2FD390C2D822}" type="presParOf" srcId="{3F2AFC0E-2946-4070-9930-607D25879284}" destId="{FF7F4C6A-2A74-4C6D-9299-645BEAC0758F}" srcOrd="0" destOrd="0" presId="urn:microsoft.com/office/officeart/2005/8/layout/hList7"/>
    <dgm:cxn modelId="{BABC7C25-4F25-4B7E-817B-7EE2ADE629AD}" type="presParOf" srcId="{3F2AFC0E-2946-4070-9930-607D25879284}" destId="{2D360477-131A-4F5A-B885-C3A64E96CE3E}" srcOrd="1" destOrd="0" presId="urn:microsoft.com/office/officeart/2005/8/layout/hList7"/>
    <dgm:cxn modelId="{D6CCB4B6-DE93-4A48-91B1-251AC4F95A96}" type="presParOf" srcId="{3F2AFC0E-2946-4070-9930-607D25879284}" destId="{1E946CC5-B692-4E28-A5D2-4DB499D24CF1}" srcOrd="2" destOrd="0" presId="urn:microsoft.com/office/officeart/2005/8/layout/hList7"/>
    <dgm:cxn modelId="{33C72348-978C-43E9-9369-65E709F91476}" type="presParOf" srcId="{3F2AFC0E-2946-4070-9930-607D25879284}" destId="{63C26EAF-8AD1-48BA-B19E-F92DED70C1BC}" srcOrd="3" destOrd="0" presId="urn:microsoft.com/office/officeart/2005/8/layout/hList7"/>
    <dgm:cxn modelId="{C74ECD36-B5CF-4CC1-A682-E8F708A57CB8}" type="presParOf" srcId="{2EDB10E4-BAB6-41FB-8FD0-63B862A611DE}" destId="{A9D00DCA-F1C0-44DD-AA1F-52DC262EEAD3}" srcOrd="5" destOrd="0" presId="urn:microsoft.com/office/officeart/2005/8/layout/hList7"/>
    <dgm:cxn modelId="{87143328-746F-44D5-AE6A-FD52CE779238}" type="presParOf" srcId="{2EDB10E4-BAB6-41FB-8FD0-63B862A611DE}" destId="{7A1E9815-F07F-41A5-9AB2-E5A3F57A5777}" srcOrd="6" destOrd="0" presId="urn:microsoft.com/office/officeart/2005/8/layout/hList7"/>
    <dgm:cxn modelId="{EF566968-0079-4E2E-9B74-A62F8D887F9D}" type="presParOf" srcId="{7A1E9815-F07F-41A5-9AB2-E5A3F57A5777}" destId="{B10C848D-5300-4247-A531-46655CA3A704}" srcOrd="0" destOrd="0" presId="urn:microsoft.com/office/officeart/2005/8/layout/hList7"/>
    <dgm:cxn modelId="{28CA2506-8E25-487B-AFF3-3535A20ABDBB}" type="presParOf" srcId="{7A1E9815-F07F-41A5-9AB2-E5A3F57A5777}" destId="{DD63D7D8-3A98-4B8C-BCD5-AB98C228CB2B}" srcOrd="1" destOrd="0" presId="urn:microsoft.com/office/officeart/2005/8/layout/hList7"/>
    <dgm:cxn modelId="{4486CD61-2279-491E-B9E8-4F6284359E5E}" type="presParOf" srcId="{7A1E9815-F07F-41A5-9AB2-E5A3F57A5777}" destId="{F9A7FB85-8ABA-4F9A-82D3-D1C83FD5B57A}" srcOrd="2" destOrd="0" presId="urn:microsoft.com/office/officeart/2005/8/layout/hList7"/>
    <dgm:cxn modelId="{93DE1246-0BCA-45E9-A0D1-C6E27004A26E}" type="presParOf" srcId="{7A1E9815-F07F-41A5-9AB2-E5A3F57A5777}" destId="{48E8073D-9EFF-46FF-ABF2-08BD5198D499}" srcOrd="3" destOrd="0" presId="urn:microsoft.com/office/officeart/2005/8/layout/hList7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DDD0273-D0F5-48D2-8FFB-DA8FD66FB4DE}">
      <dsp:nvSpPr>
        <dsp:cNvPr id="0" name=""/>
        <dsp:cNvSpPr/>
      </dsp:nvSpPr>
      <dsp:spPr>
        <a:xfrm>
          <a:off x="2507453" y="1050559"/>
          <a:ext cx="1290160" cy="1290160"/>
        </a:xfrm>
        <a:prstGeom prst="ellipse">
          <a:avLst/>
        </a:prstGeom>
        <a:solidFill>
          <a:schemeClr val="accent3">
            <a:alpha val="5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</dsp:sp>
    <dsp:sp modelId="{7815EDA6-6D2C-4770-B36B-2CD96ABED433}">
      <dsp:nvSpPr>
        <dsp:cNvPr id="0" name=""/>
        <dsp:cNvSpPr/>
      </dsp:nvSpPr>
      <dsp:spPr>
        <a:xfrm>
          <a:off x="1866659" y="0"/>
          <a:ext cx="2571749" cy="866250"/>
        </a:xfrm>
        <a:prstGeom prst="rect">
          <a:avLst/>
        </a:prstGeom>
        <a:noFill/>
        <a:ln>
          <a:noFill/>
        </a:ln>
        <a:effectLst/>
        <a:sp3d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 dirty="0"/>
            <a:t>Cultural training for UK employees to improve cross-cultural awareness (White, 2023).</a:t>
          </a:r>
        </a:p>
      </dsp:txBody>
      <dsp:txXfrm>
        <a:off x="1866659" y="0"/>
        <a:ext cx="2571749" cy="866250"/>
      </dsp:txXfrm>
    </dsp:sp>
    <dsp:sp modelId="{7FA4462C-A298-43F5-B5A3-6C797D4C4901}">
      <dsp:nvSpPr>
        <dsp:cNvPr id="0" name=""/>
        <dsp:cNvSpPr/>
      </dsp:nvSpPr>
      <dsp:spPr>
        <a:xfrm>
          <a:off x="2998230" y="1407012"/>
          <a:ext cx="1290160" cy="1290160"/>
        </a:xfrm>
        <a:prstGeom prst="ellipse">
          <a:avLst/>
        </a:prstGeom>
        <a:solidFill>
          <a:schemeClr val="accent3">
            <a:alpha val="50000"/>
            <a:hueOff val="-3082042"/>
            <a:satOff val="3141"/>
            <a:lumOff val="-588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</dsp:sp>
    <dsp:sp modelId="{6D7896BE-5C16-4B24-9435-9C5EAD9A8909}">
      <dsp:nvSpPr>
        <dsp:cNvPr id="0" name=""/>
        <dsp:cNvSpPr/>
      </dsp:nvSpPr>
      <dsp:spPr>
        <a:xfrm>
          <a:off x="4199631" y="1142713"/>
          <a:ext cx="1724680" cy="939974"/>
        </a:xfrm>
        <a:prstGeom prst="rect">
          <a:avLst/>
        </a:prstGeom>
        <a:noFill/>
        <a:ln>
          <a:noFill/>
        </a:ln>
        <a:effectLst/>
        <a:sp3d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 dirty="0"/>
            <a:t>Focus on business etiquette, communication styles, and negotiation tactics.</a:t>
          </a:r>
        </a:p>
      </dsp:txBody>
      <dsp:txXfrm>
        <a:off x="4199631" y="1142713"/>
        <a:ext cx="1724680" cy="939974"/>
      </dsp:txXfrm>
    </dsp:sp>
    <dsp:sp modelId="{F50148CE-D1DF-4BEB-A4BE-A8DDA0E9A2D4}">
      <dsp:nvSpPr>
        <dsp:cNvPr id="0" name=""/>
        <dsp:cNvSpPr/>
      </dsp:nvSpPr>
      <dsp:spPr>
        <a:xfrm>
          <a:off x="2810899" y="1984267"/>
          <a:ext cx="1290160" cy="1290160"/>
        </a:xfrm>
        <a:prstGeom prst="ellipse">
          <a:avLst/>
        </a:prstGeom>
        <a:solidFill>
          <a:schemeClr val="accent3">
            <a:alpha val="50000"/>
            <a:hueOff val="-6164083"/>
            <a:satOff val="6281"/>
            <a:lumOff val="-1177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</dsp:sp>
    <dsp:sp modelId="{B99949C9-18F8-4D13-A6C3-C93FEEF54D57}">
      <dsp:nvSpPr>
        <dsp:cNvPr id="0" name=""/>
        <dsp:cNvSpPr/>
      </dsp:nvSpPr>
      <dsp:spPr>
        <a:xfrm>
          <a:off x="4076817" y="2746199"/>
          <a:ext cx="1557456" cy="939974"/>
        </a:xfrm>
        <a:prstGeom prst="rect">
          <a:avLst/>
        </a:prstGeom>
        <a:noFill/>
        <a:ln>
          <a:noFill/>
        </a:ln>
        <a:effectLst/>
        <a:sp3d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 dirty="0"/>
            <a:t>Encourage cross-cultural exchanges (short-term assignments, workshops).</a:t>
          </a:r>
        </a:p>
      </dsp:txBody>
      <dsp:txXfrm>
        <a:off x="4076817" y="2746199"/>
        <a:ext cx="1557456" cy="939974"/>
      </dsp:txXfrm>
    </dsp:sp>
    <dsp:sp modelId="{D98AC325-0CF2-4646-81B7-183D3174ACEB}">
      <dsp:nvSpPr>
        <dsp:cNvPr id="0" name=""/>
        <dsp:cNvSpPr/>
      </dsp:nvSpPr>
      <dsp:spPr>
        <a:xfrm>
          <a:off x="2204007" y="1984267"/>
          <a:ext cx="1290160" cy="1290160"/>
        </a:xfrm>
        <a:prstGeom prst="ellipse">
          <a:avLst/>
        </a:prstGeom>
        <a:solidFill>
          <a:schemeClr val="accent3">
            <a:alpha val="50000"/>
            <a:hueOff val="-9246125"/>
            <a:satOff val="9422"/>
            <a:lumOff val="-1765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</dsp:sp>
    <dsp:sp modelId="{6C3A92C3-2B5F-4B17-8CC0-A5CD5CDAFC10}">
      <dsp:nvSpPr>
        <dsp:cNvPr id="0" name=""/>
        <dsp:cNvSpPr/>
      </dsp:nvSpPr>
      <dsp:spPr>
        <a:xfrm>
          <a:off x="590790" y="2746199"/>
          <a:ext cx="1717462" cy="939974"/>
        </a:xfrm>
        <a:prstGeom prst="rect">
          <a:avLst/>
        </a:prstGeom>
        <a:noFill/>
        <a:ln>
          <a:noFill/>
        </a:ln>
        <a:effectLst/>
        <a:sp3d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 dirty="0"/>
            <a:t>Local consultants and experts to guide business interactions.</a:t>
          </a:r>
        </a:p>
      </dsp:txBody>
      <dsp:txXfrm>
        <a:off x="590790" y="2746199"/>
        <a:ext cx="1717462" cy="939974"/>
      </dsp:txXfrm>
    </dsp:sp>
    <dsp:sp modelId="{D86F3822-3180-41E5-AF0C-71983F7F7BAC}">
      <dsp:nvSpPr>
        <dsp:cNvPr id="0" name=""/>
        <dsp:cNvSpPr/>
      </dsp:nvSpPr>
      <dsp:spPr>
        <a:xfrm>
          <a:off x="2016676" y="1407012"/>
          <a:ext cx="1290160" cy="1290160"/>
        </a:xfrm>
        <a:prstGeom prst="ellipse">
          <a:avLst/>
        </a:prstGeom>
        <a:solidFill>
          <a:schemeClr val="accent3">
            <a:alpha val="50000"/>
            <a:hueOff val="-12328166"/>
            <a:satOff val="12562"/>
            <a:lumOff val="-2354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</dsp:sp>
    <dsp:sp modelId="{90ADB429-8D46-4CFF-B736-2962F84B9969}">
      <dsp:nvSpPr>
        <dsp:cNvPr id="0" name=""/>
        <dsp:cNvSpPr/>
      </dsp:nvSpPr>
      <dsp:spPr>
        <a:xfrm>
          <a:off x="419337" y="1142713"/>
          <a:ext cx="1647515" cy="939974"/>
        </a:xfrm>
        <a:prstGeom prst="rect">
          <a:avLst/>
        </a:prstGeom>
        <a:noFill/>
        <a:ln>
          <a:noFill/>
        </a:ln>
        <a:effectLst/>
        <a:sp3d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 dirty="0"/>
            <a:t>Builds trust and stronger business relationships with Chinese and Japanese partners.</a:t>
          </a:r>
        </a:p>
      </dsp:txBody>
      <dsp:txXfrm>
        <a:off x="419337" y="1142713"/>
        <a:ext cx="1647515" cy="939974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34C2E86-D006-4E18-A059-C0DB498FFE8F}">
      <dsp:nvSpPr>
        <dsp:cNvPr id="0" name=""/>
        <dsp:cNvSpPr/>
      </dsp:nvSpPr>
      <dsp:spPr>
        <a:xfrm>
          <a:off x="2289" y="0"/>
          <a:ext cx="2399511" cy="3549113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8016" tIns="128016" rIns="128016" bIns="128016" numCol="1" spcCol="1270" anchor="ctr" anchorCtr="0">
          <a:noAutofit/>
        </a:bodyPr>
        <a:lstStyle/>
        <a:p>
          <a:pPr marL="0" lvl="0" indent="0" algn="ctr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dirty="0"/>
            <a:t>Cross-cultural understanding is key to successful international negotiations.</a:t>
          </a:r>
        </a:p>
      </dsp:txBody>
      <dsp:txXfrm>
        <a:off x="2289" y="1419645"/>
        <a:ext cx="2399511" cy="1419645"/>
      </dsp:txXfrm>
    </dsp:sp>
    <dsp:sp modelId="{CBD5B025-04FA-4EAB-8C4B-95911709CD97}">
      <dsp:nvSpPr>
        <dsp:cNvPr id="0" name=""/>
        <dsp:cNvSpPr/>
      </dsp:nvSpPr>
      <dsp:spPr>
        <a:xfrm>
          <a:off x="611117" y="212946"/>
          <a:ext cx="1181854" cy="1181854"/>
        </a:xfrm>
        <a:prstGeom prst="ellipse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a:blip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0DF0781-5A48-4954-BE8F-3E0FADAD48A0}">
      <dsp:nvSpPr>
        <dsp:cNvPr id="0" name=""/>
        <dsp:cNvSpPr/>
      </dsp:nvSpPr>
      <dsp:spPr>
        <a:xfrm>
          <a:off x="2473786" y="0"/>
          <a:ext cx="2399511" cy="3549113"/>
        </a:xfrm>
        <a:prstGeom prst="roundRect">
          <a:avLst>
            <a:gd name="adj" fmla="val 10000"/>
          </a:avLst>
        </a:prstGeom>
        <a:solidFill>
          <a:schemeClr val="accent2">
            <a:hueOff val="1121052"/>
            <a:satOff val="-1191"/>
            <a:lumOff val="915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8016" tIns="128016" rIns="128016" bIns="128016" numCol="1" spcCol="1270" anchor="ctr" anchorCtr="0">
          <a:noAutofit/>
        </a:bodyPr>
        <a:lstStyle/>
        <a:p>
          <a:pPr marL="0" lvl="0" indent="0" algn="ctr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dirty="0"/>
            <a:t>Applying Hofstede’s and Trompenaars’ cultural dimensions helps navigate differences.</a:t>
          </a:r>
        </a:p>
      </dsp:txBody>
      <dsp:txXfrm>
        <a:off x="2473786" y="1419645"/>
        <a:ext cx="2399511" cy="1419645"/>
      </dsp:txXfrm>
    </dsp:sp>
    <dsp:sp modelId="{D27F384D-D26C-46DD-B2F7-CB1DC1139FCB}">
      <dsp:nvSpPr>
        <dsp:cNvPr id="0" name=""/>
        <dsp:cNvSpPr/>
      </dsp:nvSpPr>
      <dsp:spPr>
        <a:xfrm>
          <a:off x="3098109" y="305935"/>
          <a:ext cx="1181854" cy="1181854"/>
        </a:xfrm>
        <a:prstGeom prst="ellipse">
          <a:avLst/>
        </a:prstGeom>
        <a:blipFill>
          <a:blip xmlns:r="http://schemas.openxmlformats.org/officeDocument/2006/relationships"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t="-21000" b="-21000"/>
          </a:stretch>
        </a:blip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F7F4C6A-2A74-4C6D-9299-645BEAC0758F}">
      <dsp:nvSpPr>
        <dsp:cNvPr id="0" name=""/>
        <dsp:cNvSpPr/>
      </dsp:nvSpPr>
      <dsp:spPr>
        <a:xfrm>
          <a:off x="4945283" y="0"/>
          <a:ext cx="2399511" cy="3549113"/>
        </a:xfrm>
        <a:prstGeom prst="roundRect">
          <a:avLst>
            <a:gd name="adj" fmla="val 10000"/>
          </a:avLst>
        </a:prstGeom>
        <a:solidFill>
          <a:schemeClr val="accent2">
            <a:hueOff val="2242103"/>
            <a:satOff val="-2381"/>
            <a:lumOff val="183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8016" tIns="128016" rIns="128016" bIns="128016" numCol="1" spcCol="1270" anchor="ctr" anchorCtr="0">
          <a:noAutofit/>
        </a:bodyPr>
        <a:lstStyle/>
        <a:p>
          <a:pPr marL="0" lvl="0" indent="0" algn="ctr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Adapt strategies for each culture: respect hierarchy in China, focus on relationships in Japan.</a:t>
          </a:r>
        </a:p>
      </dsp:txBody>
      <dsp:txXfrm>
        <a:off x="4945283" y="1419645"/>
        <a:ext cx="2399511" cy="1419645"/>
      </dsp:txXfrm>
    </dsp:sp>
    <dsp:sp modelId="{63C26EAF-8AD1-48BA-B19E-F92DED70C1BC}">
      <dsp:nvSpPr>
        <dsp:cNvPr id="0" name=""/>
        <dsp:cNvSpPr/>
      </dsp:nvSpPr>
      <dsp:spPr>
        <a:xfrm>
          <a:off x="5554112" y="212946"/>
          <a:ext cx="1181854" cy="1181854"/>
        </a:xfrm>
        <a:prstGeom prst="ellipse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l="-21000" r="-21000"/>
          </a:stretch>
        </a:blip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10C848D-5300-4247-A531-46655CA3A704}">
      <dsp:nvSpPr>
        <dsp:cNvPr id="0" name=""/>
        <dsp:cNvSpPr/>
      </dsp:nvSpPr>
      <dsp:spPr>
        <a:xfrm>
          <a:off x="7416780" y="0"/>
          <a:ext cx="2399511" cy="3549113"/>
        </a:xfrm>
        <a:prstGeom prst="roundRect">
          <a:avLst>
            <a:gd name="adj" fmla="val 10000"/>
          </a:avLst>
        </a:prstGeom>
        <a:solidFill>
          <a:schemeClr val="accent2">
            <a:hueOff val="3363155"/>
            <a:satOff val="-3572"/>
            <a:lumOff val="2745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8016" tIns="128016" rIns="128016" bIns="128016" numCol="1" spcCol="1270" anchor="ctr" anchorCtr="0">
          <a:noAutofit/>
        </a:bodyPr>
        <a:lstStyle/>
        <a:p>
          <a:pPr marL="0" lvl="0" indent="0" algn="ctr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dirty="0"/>
            <a:t>Successful partnerships require flexibility, respect, and an awareness of cultural dynamics.</a:t>
          </a:r>
        </a:p>
      </dsp:txBody>
      <dsp:txXfrm>
        <a:off x="7416780" y="1419645"/>
        <a:ext cx="2399511" cy="1419645"/>
      </dsp:txXfrm>
    </dsp:sp>
    <dsp:sp modelId="{48E8073D-9EFF-46FF-ABF2-08BD5198D499}">
      <dsp:nvSpPr>
        <dsp:cNvPr id="0" name=""/>
        <dsp:cNvSpPr/>
      </dsp:nvSpPr>
      <dsp:spPr>
        <a:xfrm>
          <a:off x="8025609" y="212946"/>
          <a:ext cx="1181854" cy="1181854"/>
        </a:xfrm>
        <a:prstGeom prst="ellipse">
          <a:avLst/>
        </a:prstGeom>
        <a:blipFill>
          <a:blip xmlns:r="http://schemas.openxmlformats.org/officeDocument/2006/relationships"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a:blip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92586E9-B225-452B-AFB7-E45F724975CC}">
      <dsp:nvSpPr>
        <dsp:cNvPr id="0" name=""/>
        <dsp:cNvSpPr/>
      </dsp:nvSpPr>
      <dsp:spPr>
        <a:xfrm>
          <a:off x="392743" y="2839290"/>
          <a:ext cx="9033095" cy="532366"/>
        </a:xfrm>
        <a:prstGeom prst="leftRightArrow">
          <a:avLst/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enn1">
  <dgm:title val=""/>
  <dgm:desc val=""/>
  <dgm:catLst>
    <dgm:cat type="relationship" pri="28000"/>
    <dgm:cat type="convert" pri="190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</dgm:cxnLst>
      <dgm:bg/>
      <dgm:whole/>
    </dgm:dataModel>
  </dgm:clrData>
  <dgm:layoutNode name="compositeShape">
    <dgm:varLst>
      <dgm:chMax val="7"/>
      <dgm:dir/>
      <dgm:resizeHandles val="exact"/>
    </dgm:varLst>
    <dgm:choose name="Name0">
      <dgm:if name="Name1" axis="ch" ptType="node" func="cnt" op="equ" val="1">
        <dgm:alg type="composite">
          <dgm:param type="ar" val="1"/>
        </dgm:alg>
      </dgm:if>
      <dgm:if name="Name2" axis="ch" ptType="node" func="cnt" op="equ" val="2">
        <dgm:alg type="composite">
          <dgm:param type="ar" val="1.792"/>
        </dgm:alg>
      </dgm:if>
      <dgm:if name="Name3" axis="ch" ptType="node" func="cnt" op="equ" val="3">
        <dgm:alg type="composite">
          <dgm:param type="ar" val="1"/>
        </dgm:alg>
      </dgm:if>
      <dgm:if name="Name4" axis="ch" ptType="node" func="cnt" op="equ" val="4">
        <dgm:alg type="composite">
          <dgm:param type="ar" val="1"/>
        </dgm:alg>
      </dgm:if>
      <dgm:if name="Name5" axis="ch" ptType="node" func="cnt" op="equ" val="5">
        <dgm:alg type="composite">
          <dgm:param type="ar" val="1.4"/>
        </dgm:alg>
      </dgm:if>
      <dgm:if name="Name6" axis="ch" ptType="node" func="cnt" op="equ" val="6">
        <dgm:alg type="composite">
          <dgm:param type="ar" val="1.285"/>
        </dgm:alg>
      </dgm:if>
      <dgm:if name="Name7" axis="ch" ptType="node" func="cnt" op="equ" val="7">
        <dgm:alg type="composite">
          <dgm:param type="ar" val="1.359"/>
        </dgm:alg>
      </dgm:if>
      <dgm:else name="Name8">
        <dgm:alg type="composite">
          <dgm:param type="ar" val="1.359"/>
        </dgm:alg>
      </dgm:else>
    </dgm:choose>
    <dgm:shape xmlns:r="http://schemas.openxmlformats.org/officeDocument/2006/relationships" r:blip="">
      <dgm:adjLst/>
    </dgm:shape>
    <dgm:presOf/>
    <dgm:choose name="Name9">
      <dgm:if name="Name10" axis="ch" ptType="node" func="cnt" op="equ" val="1">
        <dgm:constrLst>
          <dgm:constr type="ctrX" for="ch" forName="circ1TxSh" refType="w" fact="0.5"/>
          <dgm:constr type="ctrY" for="ch" forName="circ1TxSh" refType="h" fact="0.5"/>
          <dgm:constr type="w" for="ch" forName="circ1TxSh" refType="w"/>
          <dgm:constr type="h" for="ch" forName="circ1TxSh" refType="h"/>
          <dgm:constr type="primFontSz" for="ch" ptType="node" op="equ"/>
        </dgm:constrLst>
      </dgm:if>
      <dgm:if name="Name11" axis="ch" ptType="node" func="cnt" op="equ" val="2">
        <dgm:constrLst>
          <dgm:constr type="ctrX" for="ch" forName="circ1" refType="w" fact="0.3"/>
          <dgm:constr type="ctrY" for="ch" forName="circ1" refType="h" fact="0.5"/>
          <dgm:constr type="w" for="ch" forName="circ1" refType="w" fact="0.555"/>
          <dgm:constr type="h" for="ch" forName="circ1" refType="h" fact="0.99456"/>
          <dgm:constr type="l" for="ch" forName="circ1Tx" refType="w" fact="0.1"/>
          <dgm:constr type="t" for="ch" forName="circ1Tx" refType="h" fact="0.12"/>
          <dgm:constr type="w" for="ch" forName="circ1Tx" refType="w" fact="0.32"/>
          <dgm:constr type="h" for="ch" forName="circ1Tx" refType="h" fact="0.76"/>
          <dgm:constr type="ctrX" for="ch" forName="circ2" refType="w" fact="0.7"/>
          <dgm:constr type="ctrY" for="ch" forName="circ2" refType="h" fact="0.5"/>
          <dgm:constr type="w" for="ch" forName="circ2" refType="w" fact="0.555"/>
          <dgm:constr type="h" for="ch" forName="circ2" refType="h" fact="0.99456"/>
          <dgm:constr type="l" for="ch" forName="circ2Tx" refType="w" fact="0.58"/>
          <dgm:constr type="t" for="ch" forName="circ2Tx" refType="h" fact="0.12"/>
          <dgm:constr type="w" for="ch" forName="circ2Tx" refType="w" fact="0.32"/>
          <dgm:constr type="h" for="ch" forName="circ2Tx" refType="h" fact="0.76"/>
          <dgm:constr type="primFontSz" for="ch" ptType="node" op="equ"/>
        </dgm:constrLst>
      </dgm:if>
      <dgm:if name="Name12" axis="ch" ptType="node" func="cnt" op="equ" val="3">
        <dgm:constrLst>
          <dgm:constr type="ctrX" for="ch" forName="circ1" refType="w" fact="0.5"/>
          <dgm:constr type="ctrY" for="ch" forName="circ1" refType="w" fact="0.25"/>
          <dgm:constr type="w" for="ch" forName="circ1" refType="w" fact="0.6"/>
          <dgm:constr type="h" for="ch" forName="circ1" refType="h" fact="0.6"/>
          <dgm:constr type="l" for="ch" forName="circ1Tx" refType="w" fact="0.28"/>
          <dgm:constr type="t" for="ch" forName="circ1Tx" refType="h" fact="0.055"/>
          <dgm:constr type="w" for="ch" forName="circ1Tx" refType="w" fact="0.44"/>
          <dgm:constr type="h" for="ch" forName="circ1Tx" refType="h" fact="0.27"/>
          <dgm:constr type="ctrX" for="ch" forName="circ2" refType="w" fact="0.7165"/>
          <dgm:constr type="ctrY" for="ch" forName="circ2" refType="w" fact="0.625"/>
          <dgm:constr type="w" for="ch" forName="circ2" refType="w" fact="0.6"/>
          <dgm:constr type="h" for="ch" forName="circ2" refType="h" fact="0.6"/>
          <dgm:constr type="l" for="ch" forName="circ2Tx" refType="w" fact="0.6"/>
          <dgm:constr type="t" for="ch" forName="circ2Tx" refType="h" fact="0.48"/>
          <dgm:constr type="w" for="ch" forName="circ2Tx" refType="w" fact="0.36"/>
          <dgm:constr type="h" for="ch" forName="circ2Tx" refType="h" fact="0.33"/>
          <dgm:constr type="ctrX" for="ch" forName="circ3" refType="w" fact="0.2835"/>
          <dgm:constr type="ctrY" for="ch" forName="circ3" refType="w" fact="0.625"/>
          <dgm:constr type="w" for="ch" forName="circ3" refType="w" fact="0.6"/>
          <dgm:constr type="h" for="ch" forName="circ3" refType="h" fact="0.6"/>
          <dgm:constr type="l" for="ch" forName="circ3Tx" refType="w" fact="0.04"/>
          <dgm:constr type="t" for="ch" forName="circ3Tx" refType="h" fact="0.48"/>
          <dgm:constr type="w" for="ch" forName="circ3Tx" refType="w" fact="0.36"/>
          <dgm:constr type="h" for="ch" forName="circ3Tx" refType="h" fact="0.33"/>
          <dgm:constr type="primFontSz" for="ch" ptType="node" op="equ"/>
        </dgm:constrLst>
      </dgm:if>
      <dgm:if name="Name13" axis="ch" ptType="node" func="cnt" op="equ" val="4">
        <dgm:constrLst>
          <dgm:constr type="ctrX" for="ch" forName="circ1" refType="w" fact="0.5"/>
          <dgm:constr type="ctrY" for="ch" forName="circ1" refType="w" fact="0.27"/>
          <dgm:constr type="w" for="ch" forName="circ1" refType="w" fact="0.52"/>
          <dgm:constr type="h" for="ch" forName="circ1" refType="h" fact="0.52"/>
          <dgm:constr type="l" for="ch" forName="circ1Tx" refType="w" fact="0.3"/>
          <dgm:constr type="t" for="ch" forName="circ1Tx" refType="h" fact="0.08"/>
          <dgm:constr type="w" for="ch" forName="circ1Tx" refType="w" fact="0.4"/>
          <dgm:constr type="h" for="ch" forName="circ1Tx" refType="h" fact="0.165"/>
          <dgm:constr type="ctrX" for="ch" forName="circ2" refType="w" fact="0.73"/>
          <dgm:constr type="ctrY" for="ch" forName="circ2" refType="w" fact="0.5"/>
          <dgm:constr type="w" for="ch" forName="circ2" refType="w" fact="0.52"/>
          <dgm:constr type="h" for="ch" forName="circ2" refType="h" fact="0.52"/>
          <dgm:constr type="r" for="ch" forName="circ2Tx" refType="w" fact="0.95"/>
          <dgm:constr type="t" for="ch" forName="circ2Tx" refType="h" fact="0.3"/>
          <dgm:constr type="w" for="ch" forName="circ2Tx" refType="w" fact="0.2"/>
          <dgm:constr type="h" for="ch" forName="circ2Tx" refType="h" fact="0.4"/>
          <dgm:constr type="ctrX" for="ch" forName="circ3" refType="w" fact="0.5"/>
          <dgm:constr type="ctrY" for="ch" forName="circ3" refType="w" fact="0.73"/>
          <dgm:constr type="w" for="ch" forName="circ3" refType="w" fact="0.52"/>
          <dgm:constr type="h" for="ch" forName="circ3" refType="h" fact="0.52"/>
          <dgm:constr type="l" for="ch" forName="circ3Tx" refType="w" fact="0.3"/>
          <dgm:constr type="b" for="ch" forName="circ3Tx" refType="h" fact="0.92"/>
          <dgm:constr type="w" for="ch" forName="circ3Tx" refType="w" fact="0.4"/>
          <dgm:constr type="h" for="ch" forName="circ3Tx" refType="h" fact="0.165"/>
          <dgm:constr type="ctrX" for="ch" forName="circ4" refType="w" fact="0.27"/>
          <dgm:constr type="ctrY" for="ch" forName="circ4" refType="h" fact="0.5"/>
          <dgm:constr type="w" for="ch" forName="circ4" refType="w" fact="0.52"/>
          <dgm:constr type="h" for="ch" forName="circ4" refType="h" fact="0.52"/>
          <dgm:constr type="l" for="ch" forName="circ4Tx" refType="w" fact="0.05"/>
          <dgm:constr type="t" for="ch" forName="circ4Tx" refType="h" fact="0.3"/>
          <dgm:constr type="w" for="ch" forName="circ4Tx" refType="w" fact="0.2"/>
          <dgm:constr type="h" for="ch" forName="circ4Tx" refType="h" fact="0.4"/>
          <dgm:constr type="primFontSz" for="ch" ptType="node" op="equ"/>
        </dgm:constrLst>
      </dgm:if>
      <dgm:if name="Name14" axis="ch" ptType="node" func="cnt" op="equ" val="5">
        <dgm:constrLst>
          <dgm:constr type="ctrX" for="ch" forName="circ1" refType="w" fact="0.5"/>
          <dgm:constr type="ctrY" for="ch" forName="circ1" refType="h" fact="0.46"/>
          <dgm:constr type="w" for="ch" forName="circ1" refType="w" fact="0.25"/>
          <dgm:constr type="h" for="ch" forName="circ1" refType="h" fact="0.35"/>
          <dgm:constr type="l" for="ch" forName="circ1Tx" refType="w" fact="0.355"/>
          <dgm:constr type="t" for="ch" forName="circ1Tx"/>
          <dgm:constr type="w" for="ch" forName="circ1Tx" refType="w" fact="0.29"/>
          <dgm:constr type="h" for="ch" forName="circ1Tx" refType="h" fact="0.235"/>
          <dgm:constr type="ctrX" for="ch" forName="circ2" refType="w" fact="0.5951"/>
          <dgm:constr type="ctrY" for="ch" forName="circ2" refType="h" fact="0.5567"/>
          <dgm:constr type="w" for="ch" forName="circ2" refType="w" fact="0.25"/>
          <dgm:constr type="h" for="ch" forName="circ2" refType="h" fact="0.35"/>
          <dgm:constr type="l" for="ch" forName="circ2Tx" refType="w" fact="0.74"/>
          <dgm:constr type="t" for="ch" forName="circ2Tx" refType="h" fact="0.31"/>
          <dgm:constr type="w" for="ch" forName="circ2Tx" refType="w" fact="0.26"/>
          <dgm:constr type="h" for="ch" forName="circ2Tx" refType="h" fact="0.255"/>
          <dgm:constr type="ctrX" for="ch" forName="circ3" refType="w" fact="0.5588"/>
          <dgm:constr type="ctrY" for="ch" forName="circ3" refType="h" fact="0.7133"/>
          <dgm:constr type="w" for="ch" forName="circ3" refType="w" fact="0.25"/>
          <dgm:constr type="h" for="ch" forName="circ3" refType="h" fact="0.35"/>
          <dgm:constr type="l" for="ch" forName="circ3Tx" refType="w" fact="0.7"/>
          <dgm:constr type="t" for="ch" forName="circ3Tx" refType="h" fact="0.745"/>
          <dgm:constr type="w" for="ch" forName="circ3Tx" refType="w" fact="0.26"/>
          <dgm:constr type="h" for="ch" forName="circ3Tx" refType="h" fact="0.255"/>
          <dgm:constr type="ctrX" for="ch" forName="circ4" refType="w" fact="0.4412"/>
          <dgm:constr type="ctrY" for="ch" forName="circ4" refType="h" fact="0.7133"/>
          <dgm:constr type="w" for="ch" forName="circ4" refType="w" fact="0.25"/>
          <dgm:constr type="h" for="ch" forName="circ4" refType="h" fact="0.35"/>
          <dgm:constr type="l" for="ch" forName="circ4Tx" refType="w" fact="0.04"/>
          <dgm:constr type="t" for="ch" forName="circ4Tx" refType="h" fact="0.745"/>
          <dgm:constr type="w" for="ch" forName="circ4Tx" refType="w" fact="0.26"/>
          <dgm:constr type="h" for="ch" forName="circ4Tx" refType="h" fact="0.255"/>
          <dgm:constr type="ctrX" for="ch" forName="circ5" refType="w" fact="0.4049"/>
          <dgm:constr type="ctrY" for="ch" forName="circ5" refType="h" fact="0.5567"/>
          <dgm:constr type="w" for="ch" forName="circ5" refType="w" fact="0.25"/>
          <dgm:constr type="h" for="ch" forName="circ5" refType="h" fact="0.35"/>
          <dgm:constr type="l" for="ch" forName="circ5Tx"/>
          <dgm:constr type="t" for="ch" forName="circ5Tx" refType="h" fact="0.31"/>
          <dgm:constr type="w" for="ch" forName="circ5Tx" refType="w" fact="0.26"/>
          <dgm:constr type="h" for="ch" forName="circ5Tx" refType="h" fact="0.255"/>
          <dgm:constr type="primFontSz" for="ch" ptType="node" op="equ"/>
        </dgm:constrLst>
      </dgm:if>
      <dgm:if name="Name15" axis="ch" ptType="node" func="cnt" op="equ" val="6">
        <dgm:constrLst>
          <dgm:constr type="ctrX" for="ch" forName="circ1" refType="w" fact="0.5"/>
          <dgm:constr type="ctrY" for="ch" forName="circ1" refType="h" fact="0.3844"/>
          <dgm:constr type="w" for="ch" forName="circ1" refType="w" fact="0.24"/>
          <dgm:constr type="h" for="ch" forName="circ1" refType="h" fact="0.3084"/>
          <dgm:constr type="l" for="ch" forName="circ1Tx" refType="w" fact="0.35"/>
          <dgm:constr type="t" for="ch" forName="circ1Tx"/>
          <dgm:constr type="w" for="ch" forName="circ1Tx" refType="w" fact="0.3"/>
          <dgm:constr type="h" for="ch" forName="circ1Tx" refType="h" fact="0.21"/>
          <dgm:constr type="ctrX" for="ch" forName="circ2" refType="w" fact="0.5779"/>
          <dgm:constr type="ctrY" for="ch" forName="circ2" refType="h" fact="0.4422"/>
          <dgm:constr type="w" for="ch" forName="circ2" refType="w" fact="0.24"/>
          <dgm:constr type="h" for="ch" forName="circ2" refType="h" fact="0.3084"/>
          <dgm:constr type="l" for="ch" forName="circ2Tx" refType="w" fact="0.7157"/>
          <dgm:constr type="t" for="ch" forName="circ2Tx" refType="h" fact="0.2"/>
          <dgm:constr type="w" for="ch" forName="circ2Tx" refType="w" fact="0.2843"/>
          <dgm:constr type="h" for="ch" forName="circ2Tx" refType="h" fact="0.23"/>
          <dgm:constr type="ctrX" for="ch" forName="circ3" refType="w" fact="0.5779"/>
          <dgm:constr type="ctrY" for="ch" forName="circ3" refType="h" fact="0.5578"/>
          <dgm:constr type="w" for="ch" forName="circ3" refType="w" fact="0.24"/>
          <dgm:constr type="h" for="ch" forName="circ3" refType="h" fact="0.3084"/>
          <dgm:constr type="l" for="ch" forName="circ3Tx" refType="w" fact="0.7157"/>
          <dgm:constr type="t" for="ch" forName="circ3Tx" refType="h" fact="0.543"/>
          <dgm:constr type="w" for="ch" forName="circ3Tx" refType="w" fact="0.2843"/>
          <dgm:constr type="h" for="ch" forName="circ3Tx" refType="h" fact="0.257"/>
          <dgm:constr type="ctrX" for="ch" forName="circ4" refType="w" fact="0.5"/>
          <dgm:constr type="ctrY" for="ch" forName="circ4" refType="h" fact="0.6157"/>
          <dgm:constr type="w" for="ch" forName="circ4" refType="w" fact="0.24"/>
          <dgm:constr type="h" for="ch" forName="circ4" refType="h" fact="0.3084"/>
          <dgm:constr type="l" for="ch" forName="circ4Tx" refType="w" fact="0.35"/>
          <dgm:constr type="t" for="ch" forName="circ4Tx" refType="h" fact="0.79"/>
          <dgm:constr type="w" for="ch" forName="circ4Tx" refType="w" fact="0.3"/>
          <dgm:constr type="h" for="ch" forName="circ4Tx" refType="h" fact="0.21"/>
          <dgm:constr type="ctrX" for="ch" forName="circ5" refType="w" fact="0.4221"/>
          <dgm:constr type="ctrY" for="ch" forName="circ5" refType="h" fact="0.5578"/>
          <dgm:constr type="w" for="ch" forName="circ5" refType="w" fact="0.24"/>
          <dgm:constr type="h" for="ch" forName="circ5" refType="h" fact="0.3084"/>
          <dgm:constr type="l" for="ch" forName="circ5Tx" refType="w" fact="0"/>
          <dgm:constr type="t" for="ch" forName="circ5Tx" refType="h" fact="0.543"/>
          <dgm:constr type="w" for="ch" forName="circ5Tx" refType="w" fact="0.2843"/>
          <dgm:constr type="h" for="ch" forName="circ5Tx" refType="h" fact="0.257"/>
          <dgm:constr type="ctrX" for="ch" forName="circ6" refType="w" fact="0.4221"/>
          <dgm:constr type="ctrY" for="ch" forName="circ6" refType="h" fact="0.4422"/>
          <dgm:constr type="w" for="ch" forName="circ6" refType="w" fact="0.24"/>
          <dgm:constr type="h" for="ch" forName="circ6" refType="h" fact="0.3084"/>
          <dgm:constr type="l" for="ch" forName="circ6Tx" refType="w" fact="0"/>
          <dgm:constr type="t" for="ch" forName="circ6Tx" refType="h" fact="0.2"/>
          <dgm:constr type="w" for="ch" forName="circ6Tx" refType="w" fact="0.2843"/>
          <dgm:constr type="h" for="ch" forName="circ6Tx" refType="h" fact="0.257"/>
          <dgm:constr type="primFontSz" for="ch" ptType="node" op="equ"/>
        </dgm:constrLst>
      </dgm:if>
      <dgm:else name="Name16">
        <dgm:constrLst>
          <dgm:constr type="ctrX" for="ch" forName="circ1" refType="w" fact="0.5"/>
          <dgm:constr type="ctrY" for="ch" forName="circ1" refType="h" fact="0.4177"/>
          <dgm:constr type="w" for="ch" forName="circ1" refType="w" fact="0.24"/>
          <dgm:constr type="h" for="ch" forName="circ1" refType="h" fact="0.3262"/>
          <dgm:constr type="l" for="ch" forName="circ1Tx" refType="w" fact="0.3625"/>
          <dgm:constr type="t" for="ch" forName="circ1Tx"/>
          <dgm:constr type="w" for="ch" forName="circ1Tx" refType="w" fact="0.275"/>
          <dgm:constr type="h" for="ch" forName="circ1Tx" refType="h" fact="0.2"/>
          <dgm:constr type="ctrX" for="ch" forName="circ2" refType="w" fact="0.5704"/>
          <dgm:constr type="ctrY" for="ch" forName="circ2" refType="h" fact="0.4637"/>
          <dgm:constr type="w" for="ch" forName="circ2" refType="w" fact="0.24"/>
          <dgm:constr type="h" for="ch" forName="circ2" refType="h" fact="0.3262"/>
          <dgm:constr type="l" for="ch" forName="circ2Tx" refType="w" fact="0.72"/>
          <dgm:constr type="t" for="ch" forName="circ2Tx" refType="h" fact="0.19"/>
          <dgm:constr type="w" for="ch" forName="circ2Tx" refType="w" fact="0.26"/>
          <dgm:constr type="h" for="ch" forName="circ2Tx" refType="h" fact="0.22"/>
          <dgm:constr type="ctrX" for="ch" forName="circ3" refType="w" fact="0.5877"/>
          <dgm:constr type="ctrY" for="ch" forName="circ3" refType="h" fact="0.5672"/>
          <dgm:constr type="w" for="ch" forName="circ3" refType="w" fact="0.24"/>
          <dgm:constr type="h" for="ch" forName="circ3" refType="h" fact="0.3262"/>
          <dgm:constr type="l" for="ch" forName="circ3Tx" refType="w" fact="0.745"/>
          <dgm:constr type="t" for="ch" forName="circ3Tx" refType="h" fact="0.47"/>
          <dgm:constr type="w" for="ch" forName="circ3Tx" refType="w" fact="0.255"/>
          <dgm:constr type="h" for="ch" forName="circ3Tx" refType="h" fact="0.235"/>
          <dgm:constr type="ctrX" for="ch" forName="circ4" refType="w" fact="0.539"/>
          <dgm:constr type="ctrY" for="ch" forName="circ4" refType="h" fact="0.6502"/>
          <dgm:constr type="w" for="ch" forName="circ4" refType="w" fact="0.24"/>
          <dgm:constr type="h" for="ch" forName="circ4" refType="h" fact="0.3262"/>
          <dgm:constr type="l" for="ch" forName="circ4Tx" refType="w" fact="0.635"/>
          <dgm:constr type="t" for="ch" forName="circ4Tx" refType="h" fact="0.785"/>
          <dgm:constr type="w" for="ch" forName="circ4Tx" refType="w" fact="0.275"/>
          <dgm:constr type="h" for="ch" forName="circ4Tx" refType="h" fact="0.215"/>
          <dgm:constr type="ctrX" for="ch" forName="circ5" refType="w" fact="0.461"/>
          <dgm:constr type="ctrY" for="ch" forName="circ5" refType="h" fact="0.6502"/>
          <dgm:constr type="w" for="ch" forName="circ5" refType="w" fact="0.24"/>
          <dgm:constr type="h" for="ch" forName="circ5" refType="h" fact="0.3262"/>
          <dgm:constr type="l" for="ch" forName="circ5Tx" refType="w" fact="0.09"/>
          <dgm:constr type="t" for="ch" forName="circ5Tx" refType="h" fact="0.785"/>
          <dgm:constr type="w" for="ch" forName="circ5Tx" refType="w" fact="0.275"/>
          <dgm:constr type="h" for="ch" forName="circ5Tx" refType="h" fact="0.215"/>
          <dgm:constr type="ctrX" for="ch" forName="circ6" refType="w" fact="0.4123"/>
          <dgm:constr type="ctrY" for="ch" forName="circ6" refType="h" fact="0.5672"/>
          <dgm:constr type="w" for="ch" forName="circ6" refType="w" fact="0.24"/>
          <dgm:constr type="h" for="ch" forName="circ6" refType="h" fact="0.3262"/>
          <dgm:constr type="l" for="ch" forName="circ6Tx"/>
          <dgm:constr type="t" for="ch" forName="circ6Tx" refType="h" fact="0.47"/>
          <dgm:constr type="w" for="ch" forName="circ6Tx" refType="w" fact="0.255"/>
          <dgm:constr type="h" for="ch" forName="circ6Tx" refType="h" fact="0.235"/>
          <dgm:constr type="ctrX" for="ch" forName="circ7" refType="w" fact="0.4296"/>
          <dgm:constr type="ctrY" for="ch" forName="circ7" refType="h" fact="0.4637"/>
          <dgm:constr type="w" for="ch" forName="circ7" refType="w" fact="0.24"/>
          <dgm:constr type="h" for="ch" forName="circ7" refType="h" fact="0.3262"/>
          <dgm:constr type="l" for="ch" forName="circ7Tx" refType="w" fact="0.02"/>
          <dgm:constr type="t" for="ch" forName="circ7Tx" refType="h" fact="0.19"/>
          <dgm:constr type="w" for="ch" forName="circ7Tx" refType="w" fact="0.26"/>
          <dgm:constr type="h" for="ch" forName="circ7Tx" refType="h" fact="0.22"/>
          <dgm:constr type="primFontSz" for="ch" ptType="node" op="equ"/>
        </dgm:constrLst>
      </dgm:else>
    </dgm:choose>
    <dgm:ruleLst/>
    <dgm:forEach name="Name17" axis="ch" ptType="node" cnt="1">
      <dgm:choose name="Name18">
        <dgm:if name="Name19" axis="root ch" ptType="all node" func="cnt" op="equ" val="1">
          <dgm:layoutNode name="circ1TxSh" styleLbl="vennNode1">
            <dgm:alg type="tx">
              <dgm:param type="txAnchorHorzCh" val="ctr"/>
              <dgm:param type="txAnchorVertCh" val="mid"/>
            </dgm:alg>
            <dgm:shape xmlns:r="http://schemas.openxmlformats.org/officeDocument/2006/relationships" type="ellipse" r:blip="">
              <dgm:adjLst/>
            </dgm:shape>
            <dgm:choose name="Name20">
              <dgm:if name="Name21" func="var" arg="dir" op="equ" val="norm">
                <dgm:choose name="Name22">
                  <dgm:if name="Name23" axis="root ch" ptType="all node" func="cnt" op="lte" val="4">
                    <dgm:presOf axis="desOrSelf" ptType="node"/>
                  </dgm:if>
                  <dgm:else name="Name24">
                    <dgm:presOf/>
                  </dgm:else>
                </dgm:choose>
              </dgm:if>
              <dgm:else name="Name25">
                <dgm:choose name="Name26">
                  <dgm:if name="Name27" axis="root ch" ptType="all node" func="cnt" op="equ" val="2">
                    <dgm:presOf axis="root ch desOrSelf" ptType="all node node" st="1 2 1" cnt="1 1 0"/>
                  </dgm:if>
                  <dgm:else name="Name28">
                    <dgm:presOf axis="desOrSelf" ptType="node"/>
                  </dgm:else>
                </dgm:choose>
              </dgm:else>
            </dgm:choose>
            <dgm:constrLst>
              <dgm:constr type="tMarg"/>
              <dgm:constr type="bMarg"/>
              <dgm:constr type="lMarg"/>
              <dgm:constr type="rMarg"/>
              <dgm:constr type="primFontSz" val="65"/>
            </dgm:constrLst>
            <dgm:ruleLst>
              <dgm:rule type="primFontSz" val="5" fact="NaN" max="NaN"/>
            </dgm:ruleLst>
          </dgm:layoutNode>
        </dgm:if>
        <dgm:else name="Name29">
          <dgm:layoutNode name="circ1" styleLbl="vennNode1">
            <dgm:alg type="sp"/>
            <dgm:shape xmlns:r="http://schemas.openxmlformats.org/officeDocument/2006/relationships" type="ellipse" r:blip="">
              <dgm:adjLst/>
            </dgm:shape>
            <dgm:choose name="Name30">
              <dgm:if name="Name31" func="var" arg="dir" op="equ" val="norm">
                <dgm:choose name="Name32">
                  <dgm:if name="Name33" axis="root ch" ptType="all node" func="cnt" op="lte" val="4">
                    <dgm:presOf axis="desOrSelf" ptType="node"/>
                  </dgm:if>
                  <dgm:else name="Name34">
                    <dgm:presOf/>
                  </dgm:else>
                </dgm:choose>
              </dgm:if>
              <dgm:else name="Name35">
                <dgm:choose name="Name36">
                  <dgm:if name="Name37" axis="root ch" ptType="all node" func="cnt" op="equ" val="2">
                    <dgm:presOf axis="root ch desOrSelf" ptType="all node node" st="1 2 1" cnt="1 1 0"/>
                  </dgm:if>
                  <dgm:else name="Name38">
                    <dgm:choose name="Name39">
                      <dgm:if name="Name40" axis="root ch" ptType="all node" func="cnt" op="lte" val="4">
                        <dgm:presOf axis="desOrSelf" ptType="node"/>
                      </dgm:if>
                      <dgm:else name="Name41">
                        <dgm:presOf/>
                      </dgm:else>
                    </dgm:choose>
                  </dgm:else>
                </dgm:choose>
              </dgm:else>
            </dgm:choose>
            <dgm:constrLst/>
            <dgm:ruleLst/>
          </dgm:layoutNode>
          <dgm:layoutNode name="circ1Tx" styleLbl="revTx">
            <dgm:varLst>
              <dgm:chMax val="0"/>
              <dgm:chPref val="0"/>
              <dgm:bulletEnabled val="1"/>
            </dgm:varLst>
            <dgm:alg type="tx">
              <dgm:param type="txAnchorHorzCh" val="ctr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choose name="Name42">
              <dgm:if name="Name43" func="var" arg="dir" op="equ" val="norm">
                <dgm:presOf axis="desOrSelf" ptType="node"/>
              </dgm:if>
              <dgm:else name="Name44">
                <dgm:choose name="Name45">
                  <dgm:if name="Name46" axis="root ch" ptType="all node" func="cnt" op="equ" val="2">
                    <dgm:presOf axis="root ch desOrSelf" ptType="all node node" st="1 2 1" cnt="1 1 0"/>
                  </dgm:if>
                  <dgm:else name="Name47">
                    <dgm:presOf axis="desOrSelf" ptType="node"/>
                  </dgm:else>
                </dgm:choose>
              </dgm:else>
            </dgm:choose>
            <dgm:constrLst>
              <dgm:constr type="tMarg"/>
              <dgm:constr type="bMarg"/>
              <dgm:constr type="lMarg"/>
              <dgm:constr type="rMarg"/>
              <dgm:constr type="primFontSz" val="65"/>
            </dgm:constrLst>
            <dgm:ruleLst>
              <dgm:rule type="primFontSz" val="5" fact="NaN" max="NaN"/>
            </dgm:ruleLst>
          </dgm:layoutNode>
        </dgm:else>
      </dgm:choose>
    </dgm:forEach>
    <dgm:forEach name="Name48" axis="ch" ptType="node" st="2" cnt="1">
      <dgm:layoutNode name="circ2" styleLbl="vennNode1">
        <dgm:alg type="sp"/>
        <dgm:shape xmlns:r="http://schemas.openxmlformats.org/officeDocument/2006/relationships" type="ellipse" r:blip="">
          <dgm:adjLst/>
        </dgm:shape>
        <dgm:choose name="Name49">
          <dgm:if name="Name50" func="var" arg="dir" op="equ" val="norm">
            <dgm:choose name="Name51">
              <dgm:if name="Name52" axis="root ch" ptType="all node" func="cnt" op="lte" val="4">
                <dgm:presOf axis="desOrSelf" ptType="node"/>
              </dgm:if>
              <dgm:else name="Name53">
                <dgm:presOf/>
              </dgm:else>
            </dgm:choose>
          </dgm:if>
          <dgm:else name="Name54">
            <dgm:choose name="Name55">
              <dgm:if name="Name56" axis="root ch" ptType="all node" func="cnt" op="equ" val="2">
                <dgm:presOf axis="root ch desOrSelf" ptType="all node node" st="1 1 1" cnt="1 1 0"/>
              </dgm:if>
              <dgm:if name="Name57" axis="root ch" ptType="all node" func="cnt" op="equ" val="3">
                <dgm:presOf axis="root ch desOrSelf" ptType="all node node" st="1 3 1" cnt="1 1 0"/>
              </dgm:if>
              <dgm:if name="Name58" axis="root ch" ptType="all node" func="cnt" op="equ" val="4">
                <dgm:presOf axis="root ch desOrSelf" ptType="all node node" st="1 4 1" cnt="1 1 0"/>
              </dgm:if>
              <dgm:else name="Name59">
                <dgm:presOf/>
              </dgm:else>
            </dgm:choose>
          </dgm:else>
        </dgm:choose>
        <dgm:constrLst/>
        <dgm:ruleLst/>
      </dgm:layoutNode>
      <dgm:layoutNode name="circ2Tx" styleLbl="revTx">
        <dgm:varLst>
          <dgm:chMax val="0"/>
          <dgm:chPref val="0"/>
          <dgm:bulletEnabled val="1"/>
        </dgm:varLst>
        <dgm:alg type="tx">
          <dgm:param type="txAnchorHorz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choose name="Name60">
          <dgm:if name="Name61" func="var" arg="dir" op="equ" val="norm">
            <dgm:presOf axis="desOrSelf" ptType="node"/>
          </dgm:if>
          <dgm:else name="Name62">
            <dgm:choose name="Name63">
              <dgm:if name="Name64" axis="root ch" ptType="all node" func="cnt" op="equ" val="2">
                <dgm:presOf axis="root ch desOrSelf" ptType="all node node" st="1 1 1" cnt="1 1 0"/>
              </dgm:if>
              <dgm:if name="Name65" axis="root ch" ptType="all node" func="cnt" op="equ" val="3">
                <dgm:presOf axis="root ch desOrSelf" ptType="all node node" st="1 3 1" cnt="1 1 0"/>
              </dgm:if>
              <dgm:if name="Name66" axis="root ch" ptType="all node" func="cnt" op="equ" val="4">
                <dgm:presOf axis="root ch desOrSelf" ptType="all node node" st="1 4 1" cnt="1 1 0"/>
              </dgm:if>
              <dgm:if name="Name67" axis="root ch" ptType="all node" func="cnt" op="equ" val="5">
                <dgm:presOf axis="root ch desOrSelf" ptType="all node node" st="1 5 1" cnt="1 1 0"/>
              </dgm:if>
              <dgm:if name="Name68" axis="root ch" ptType="all node" func="cnt" op="equ" val="6">
                <dgm:presOf axis="root ch desOrSelf" ptType="all node node" st="1 6 1" cnt="1 1 0"/>
              </dgm:if>
              <dgm:else name="Name69">
                <dgm:presOf axis="root ch desOrSelf" ptType="all node node" st="1 7 1" cnt="1 1 0"/>
              </dgm:else>
            </dgm:choose>
          </dgm:else>
        </dgm:choose>
        <dgm:constrLst>
          <dgm:constr type="tMarg"/>
          <dgm:constr type="bMarg"/>
          <dgm:constr type="lMarg"/>
          <dgm:constr type="rMarg"/>
          <dgm:constr type="primFontSz" val="65"/>
        </dgm:constrLst>
        <dgm:ruleLst>
          <dgm:rule type="primFontSz" val="5" fact="NaN" max="NaN"/>
        </dgm:ruleLst>
      </dgm:layoutNode>
    </dgm:forEach>
    <dgm:forEach name="Name70" axis="ch" ptType="node" st="3" cnt="1">
      <dgm:layoutNode name="circ3" styleLbl="vennNode1">
        <dgm:alg type="sp"/>
        <dgm:shape xmlns:r="http://schemas.openxmlformats.org/officeDocument/2006/relationships" type="ellipse" r:blip="">
          <dgm:adjLst/>
        </dgm:shape>
        <dgm:choose name="Name71">
          <dgm:if name="Name72" func="var" arg="dir" op="equ" val="norm">
            <dgm:choose name="Name73">
              <dgm:if name="Name74" axis="root ch" ptType="all node" func="cnt" op="lte" val="4">
                <dgm:presOf axis="desOrSelf" ptType="node"/>
              </dgm:if>
              <dgm:else name="Name75">
                <dgm:presOf/>
              </dgm:else>
            </dgm:choose>
          </dgm:if>
          <dgm:else name="Name76">
            <dgm:choose name="Name77">
              <dgm:if name="Name78" axis="root ch" ptType="all node" func="cnt" op="equ" val="3">
                <dgm:presOf axis="root ch desOrSelf" ptType="all node node" st="1 2 1" cnt="1 1 0"/>
              </dgm:if>
              <dgm:if name="Name79" axis="root ch" ptType="all node" func="cnt" op="equ" val="4">
                <dgm:presOf axis="root ch desOrSelf" ptType="all node node" st="1 3 1" cnt="1 1 0"/>
              </dgm:if>
              <dgm:else name="Name80">
                <dgm:presOf/>
              </dgm:else>
            </dgm:choose>
          </dgm:else>
        </dgm:choose>
        <dgm:constrLst/>
        <dgm:ruleLst/>
      </dgm:layoutNode>
      <dgm:layoutNode name="circ3Tx" styleLbl="revTx">
        <dgm:varLst>
          <dgm:chMax val="0"/>
          <dgm:chPref val="0"/>
          <dgm:bulletEnabled val="1"/>
        </dgm:varLst>
        <dgm:alg type="tx">
          <dgm:param type="txAnchorHorz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choose name="Name81">
          <dgm:if name="Name82" func="var" arg="dir" op="equ" val="norm">
            <dgm:presOf axis="desOrSelf" ptType="node"/>
          </dgm:if>
          <dgm:else name="Name83">
            <dgm:choose name="Name84">
              <dgm:if name="Name85" axis="root ch" ptType="all node" func="cnt" op="equ" val="3">
                <dgm:presOf axis="root ch desOrSelf" ptType="all node node" st="1 2 1" cnt="1 1 0"/>
              </dgm:if>
              <dgm:if name="Name86" axis="root ch" ptType="all node" func="cnt" op="equ" val="4">
                <dgm:presOf axis="root ch desOrSelf" ptType="all node node" st="1 3 1" cnt="1 1 0"/>
              </dgm:if>
              <dgm:if name="Name87" axis="root ch" ptType="all node" func="cnt" op="equ" val="5">
                <dgm:presOf axis="root ch desOrSelf" ptType="all node node" st="1 4 1" cnt="1 1 0"/>
              </dgm:if>
              <dgm:if name="Name88" axis="root ch" ptType="all node" func="cnt" op="equ" val="6">
                <dgm:presOf axis="root ch desOrSelf" ptType="all node node" st="1 5 1" cnt="1 1 0"/>
              </dgm:if>
              <dgm:else name="Name89">
                <dgm:presOf axis="root ch desOrSelf" ptType="all node node" st="1 6 1" cnt="1 1 0"/>
              </dgm:else>
            </dgm:choose>
          </dgm:else>
        </dgm:choose>
        <dgm:constrLst>
          <dgm:constr type="tMarg"/>
          <dgm:constr type="bMarg"/>
          <dgm:constr type="lMarg"/>
          <dgm:constr type="rMarg"/>
          <dgm:constr type="primFontSz" val="65"/>
        </dgm:constrLst>
        <dgm:ruleLst>
          <dgm:rule type="primFontSz" val="5" fact="NaN" max="NaN"/>
        </dgm:ruleLst>
      </dgm:layoutNode>
    </dgm:forEach>
    <dgm:forEach name="Name90" axis="ch" ptType="node" st="4" cnt="1">
      <dgm:layoutNode name="circ4" styleLbl="vennNode1">
        <dgm:alg type="sp"/>
        <dgm:shape xmlns:r="http://schemas.openxmlformats.org/officeDocument/2006/relationships" type="ellipse" r:blip="">
          <dgm:adjLst/>
        </dgm:shape>
        <dgm:choose name="Name91">
          <dgm:if name="Name92" func="var" arg="dir" op="equ" val="norm">
            <dgm:choose name="Name93">
              <dgm:if name="Name94" axis="root ch" ptType="all node" func="cnt" op="lte" val="4">
                <dgm:presOf axis="desOrSelf" ptType="node"/>
              </dgm:if>
              <dgm:else name="Name95">
                <dgm:presOf/>
              </dgm:else>
            </dgm:choose>
          </dgm:if>
          <dgm:else name="Name96">
            <dgm:choose name="Name97">
              <dgm:if name="Name98" axis="root ch" ptType="all node" func="cnt" op="equ" val="4">
                <dgm:presOf axis="root ch desOrSelf" ptType="all node node" st="1 2 1" cnt="1 1 0"/>
              </dgm:if>
              <dgm:else name="Name99">
                <dgm:presOf/>
              </dgm:else>
            </dgm:choose>
          </dgm:else>
        </dgm:choose>
        <dgm:constrLst/>
        <dgm:ruleLst/>
      </dgm:layoutNode>
      <dgm:layoutNode name="circ4Tx" styleLbl="revTx">
        <dgm:varLst>
          <dgm:chMax val="0"/>
          <dgm:chPref val="0"/>
          <dgm:bulletEnabled val="1"/>
        </dgm:varLst>
        <dgm:alg type="tx">
          <dgm:param type="txAnchorHorz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choose name="Name100">
          <dgm:if name="Name101" func="var" arg="dir" op="equ" val="norm">
            <dgm:presOf axis="desOrSelf" ptType="node"/>
          </dgm:if>
          <dgm:else name="Name102">
            <dgm:choose name="Name103">
              <dgm:if name="Name104" axis="root ch" ptType="all node" func="cnt" op="equ" val="4">
                <dgm:presOf axis="root ch desOrSelf" ptType="all node node" st="1 2 1" cnt="1 1 0"/>
              </dgm:if>
              <dgm:if name="Name105" axis="root ch" ptType="all node" func="cnt" op="equ" val="5">
                <dgm:presOf axis="root ch desOrSelf" ptType="all node node" st="1 3 1" cnt="1 1 0"/>
              </dgm:if>
              <dgm:if name="Name106" axis="root ch" ptType="all node" func="cnt" op="equ" val="6">
                <dgm:presOf axis="root ch desOrSelf" ptType="all node node" st="1 4 1" cnt="1 1 0"/>
              </dgm:if>
              <dgm:else name="Name107">
                <dgm:presOf axis="root ch desOrSelf" ptType="all node node" st="1 5 1" cnt="1 1 0"/>
              </dgm:else>
            </dgm:choose>
          </dgm:else>
        </dgm:choose>
        <dgm:constrLst>
          <dgm:constr type="tMarg"/>
          <dgm:constr type="bMarg"/>
          <dgm:constr type="lMarg"/>
          <dgm:constr type="rMarg"/>
          <dgm:constr type="primFontSz" val="65"/>
        </dgm:constrLst>
        <dgm:ruleLst>
          <dgm:rule type="primFontSz" val="5" fact="NaN" max="NaN"/>
        </dgm:ruleLst>
      </dgm:layoutNode>
    </dgm:forEach>
    <dgm:forEach name="Name108" axis="ch" ptType="node" st="5" cnt="1">
      <dgm:layoutNode name="circ5" styleLbl="vennNode1">
        <dgm:alg type="sp"/>
        <dgm:shape xmlns:r="http://schemas.openxmlformats.org/officeDocument/2006/relationships" type="ellipse" r:blip="">
          <dgm:adjLst/>
        </dgm:shape>
        <dgm:presOf/>
        <dgm:constrLst/>
        <dgm:ruleLst/>
      </dgm:layoutNode>
      <dgm:layoutNode name="circ5Tx" styleLbl="revTx">
        <dgm:varLst>
          <dgm:chMax val="0"/>
          <dgm:chPref val="0"/>
          <dgm:bulletEnabled val="1"/>
        </dgm:varLst>
        <dgm:alg type="tx">
          <dgm:param type="txAnchorHorz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choose name="Name109">
          <dgm:if name="Name110" func="var" arg="dir" op="equ" val="norm">
            <dgm:presOf axis="desOrSelf" ptType="node"/>
          </dgm:if>
          <dgm:else name="Name111">
            <dgm:choose name="Name112">
              <dgm:if name="Name113" axis="root ch" ptType="all node" func="cnt" op="equ" val="5">
                <dgm:presOf axis="root ch desOrSelf" ptType="all node node" st="1 2 1" cnt="1 1 0"/>
              </dgm:if>
              <dgm:if name="Name114" axis="root ch" ptType="all node" func="cnt" op="equ" val="6">
                <dgm:presOf axis="root ch desOrSelf" ptType="all node node" st="1 3 1" cnt="1 1 0"/>
              </dgm:if>
              <dgm:else name="Name115">
                <dgm:presOf axis="root ch desOrSelf" ptType="all node node" st="1 4 1" cnt="1 1 0"/>
              </dgm:else>
            </dgm:choose>
          </dgm:else>
        </dgm:choose>
        <dgm:constrLst>
          <dgm:constr type="tMarg"/>
          <dgm:constr type="bMarg"/>
          <dgm:constr type="lMarg"/>
          <dgm:constr type="rMarg"/>
          <dgm:constr type="primFontSz" val="65"/>
        </dgm:constrLst>
        <dgm:ruleLst>
          <dgm:rule type="primFontSz" val="5" fact="NaN" max="NaN"/>
        </dgm:ruleLst>
      </dgm:layoutNode>
    </dgm:forEach>
    <dgm:forEach name="Name116" axis="ch" ptType="node" st="6" cnt="1">
      <dgm:layoutNode name="circ6" styleLbl="vennNode1">
        <dgm:alg type="sp"/>
        <dgm:shape xmlns:r="http://schemas.openxmlformats.org/officeDocument/2006/relationships" type="ellipse" r:blip="">
          <dgm:adjLst/>
        </dgm:shape>
        <dgm:presOf/>
        <dgm:constrLst/>
        <dgm:ruleLst/>
      </dgm:layoutNode>
      <dgm:layoutNode name="circ6Tx" styleLbl="revTx">
        <dgm:varLst>
          <dgm:chMax val="0"/>
          <dgm:chPref val="0"/>
          <dgm:bulletEnabled val="1"/>
        </dgm:varLst>
        <dgm:alg type="tx">
          <dgm:param type="txAnchorHorz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choose name="Name117">
          <dgm:if name="Name118" func="var" arg="dir" op="equ" val="norm">
            <dgm:presOf axis="desOrSelf" ptType="node"/>
          </dgm:if>
          <dgm:else name="Name119">
            <dgm:choose name="Name120">
              <dgm:if name="Name121" axis="root ch" ptType="all node" func="cnt" op="equ" val="6">
                <dgm:presOf axis="root ch desOrSelf" ptType="all node node" st="1 2 1" cnt="1 1 0"/>
              </dgm:if>
              <dgm:else name="Name122">
                <dgm:presOf axis="root ch desOrSelf" ptType="all node node" st="1 3 1" cnt="1 1 0"/>
              </dgm:else>
            </dgm:choose>
          </dgm:else>
        </dgm:choose>
        <dgm:constrLst>
          <dgm:constr type="tMarg"/>
          <dgm:constr type="bMarg"/>
          <dgm:constr type="lMarg"/>
          <dgm:constr type="rMarg"/>
          <dgm:constr type="primFontSz" val="65"/>
        </dgm:constrLst>
        <dgm:ruleLst>
          <dgm:rule type="primFontSz" val="5" fact="NaN" max="NaN"/>
        </dgm:ruleLst>
      </dgm:layoutNode>
    </dgm:forEach>
    <dgm:forEach name="Name123" axis="ch" ptType="node" st="7" cnt="1">
      <dgm:layoutNode name="circ7" styleLbl="vennNode1">
        <dgm:alg type="sp"/>
        <dgm:shape xmlns:r="http://schemas.openxmlformats.org/officeDocument/2006/relationships" type="ellipse" r:blip="">
          <dgm:adjLst/>
        </dgm:shape>
        <dgm:presOf/>
        <dgm:constrLst/>
        <dgm:ruleLst/>
      </dgm:layoutNode>
      <dgm:layoutNode name="circ7Tx" styleLbl="revTx">
        <dgm:varLst>
          <dgm:chMax val="0"/>
          <dgm:chPref val="0"/>
          <dgm:bulletEnabled val="1"/>
        </dgm:varLst>
        <dgm:alg type="tx">
          <dgm:param type="txAnchorHorz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choose name="Name124">
          <dgm:if name="Name125" func="var" arg="dir" op="equ" val="norm">
            <dgm:presOf axis="desOrSelf" ptType="node"/>
          </dgm:if>
          <dgm:else name="Name126">
            <dgm:presOf axis="root ch desOrSelf" ptType="all node node" st="1 2 1" cnt="1 1 0"/>
          </dgm:else>
        </dgm:choose>
        <dgm:constrLst>
          <dgm:constr type="tMarg"/>
          <dgm:constr type="bMarg"/>
          <dgm:constr type="lMarg"/>
          <dgm:constr type="rMarg"/>
          <dgm:constr type="primFontSz" val="65"/>
        </dgm:constrLst>
        <dgm:ruleLst>
          <dgm:rule type="primFontSz" val="5" fact="NaN" max="NaN"/>
        </dgm:ruleLst>
      </dgm:layoutNod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hList7">
  <dgm:title val=""/>
  <dgm:desc val=""/>
  <dgm:catLst>
    <dgm:cat type="list" pri="12000"/>
    <dgm:cat type="process" pri="20000"/>
    <dgm:cat type="relationship" pri="14000"/>
    <dgm:cat type="convert" pri="8000"/>
    <dgm:cat type="picture" pri="25000"/>
    <dgm:cat type="pictureconvert" pri="25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alg type="composite"/>
    <dgm:shape xmlns:r="http://schemas.openxmlformats.org/officeDocument/2006/relationships" r:blip="">
      <dgm:adjLst/>
    </dgm:shape>
    <dgm:presOf/>
    <dgm:constrLst>
      <dgm:constr type="w" for="ch" forName="fgShape" refType="w" fact="0.92"/>
      <dgm:constr type="h" for="ch" forName="fgShape" refType="h" fact="0.15"/>
      <dgm:constr type="b" for="ch" forName="fgShape" refType="h" fact="0.95"/>
      <dgm:constr type="ctrX" for="ch" forName="fgShape" refType="w" fact="0.5"/>
      <dgm:constr type="w" for="ch" forName="linComp" refType="w"/>
      <dgm:constr type="h" for="ch" forName="linComp" refType="h"/>
      <dgm:constr type="ctrX" for="ch" forName="linComp" refType="w" fact="0.5"/>
    </dgm:constrLst>
    <dgm:ruleLst/>
    <dgm:layoutNode name="fgShape" styleLbl="fgShp">
      <dgm:alg type="sp"/>
      <dgm:shape xmlns:r="http://schemas.openxmlformats.org/officeDocument/2006/relationships" type="leftRightArrow" r:blip="" zOrderOff="99999">
        <dgm:adjLst/>
      </dgm:shape>
      <dgm:presOf/>
      <dgm:constrLst/>
      <dgm:ruleLst/>
    </dgm:layoutNode>
    <dgm:layoutNode name="linComp">
      <dgm:choose name="Name1">
        <dgm:if name="Name2" func="var" arg="dir" op="equ" val="norm">
          <dgm:alg type="lin"/>
        </dgm:if>
        <dgm:else name="Name3">
          <dgm:alg type="lin">
            <dgm:param type="linDir" val="from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ompNode" refType="w"/>
        <dgm:constr type="h" for="ch" forName="compNode" refType="h"/>
        <dgm:constr type="w" for="ch" ptType="sibTrans" refType="w" refFor="ch" refForName="compNode" fact="0.03"/>
        <dgm:constr type="primFontSz" for="des" ptType="node" op="equ" val="65"/>
      </dgm:constrLst>
      <dgm:ruleLst/>
      <dgm:forEach name="nodesForEach" axis="ch" ptType="node">
        <dgm:layoutNode name="compNode">
          <dgm:alg type="composite"/>
          <dgm:shape xmlns:r="http://schemas.openxmlformats.org/officeDocument/2006/relationships" r:blip="">
            <dgm:adjLst/>
          </dgm:shape>
          <dgm:presOf/>
          <dgm:constrLst>
            <dgm:constr type="w" for="ch" forName="bkgdShape" refType="w"/>
            <dgm:constr type="h" for="ch" forName="bkgdShape" refType="h"/>
            <dgm:constr type="w" for="ch" forName="nodeTx" refType="w"/>
            <dgm:constr type="h" for="ch" forName="nodeTx" refType="h" fact="0.4"/>
            <dgm:constr type="b" for="ch" forName="nodeTx" refType="h" fact="0.8"/>
            <dgm:constr type="w" for="ch" forName="invisiNode" refType="w" fact="0.01"/>
            <dgm:constr type="h" for="ch" forName="invisiNode" refType="h" fact="0.06"/>
            <dgm:constr type="t" for="ch" forName="invisiNode"/>
            <dgm:constr type="ctrX" for="ch" forName="invisiNode" refType="w" fact="0.5"/>
            <dgm:constr type="h" for="ch" forName="imagNode" refType="h" fact="0.333"/>
            <dgm:constr type="w" for="ch" forName="imagNode" refType="h" refFor="ch" refForName="imagNode"/>
            <dgm:constr type="ctrX" for="ch" forName="imagNode" refType="w" fact="0.5"/>
            <dgm:constr type="t" for="ch" forName="imagNode" refType="h" fact="0.06"/>
            <dgm:constr type="w" for="ch" forName="imagNode" refType="w" op="lte" fact="0.94"/>
          </dgm:constrLst>
          <dgm:ruleLst/>
          <dgm:layoutNode name="bkgdShape">
            <dgm:alg type="sp"/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desOrSelf" ptType="node"/>
            <dgm:constrLst/>
            <dgm:ruleLst/>
          </dgm:layoutNode>
          <dgm:layoutNode name="nodeTx">
            <dgm:varLst>
              <dgm:bulletEnabled val="1"/>
            </dgm:varLst>
            <dgm:alg type="tx">
              <dgm:param type="txAnchorVert" val="mid"/>
              <dgm:param type="txAnchorHorzCh" val="ctr"/>
              <dgm:param type="stBulletLvl" val="2"/>
            </dgm:alg>
            <dgm:shape xmlns:r="http://schemas.openxmlformats.org/officeDocument/2006/relationships" type="rect" r:blip="" hideGeom="1">
              <dgm:adjLst/>
            </dgm:shape>
            <dgm:presOf axis="desOrSelf" ptType="node"/>
            <dgm:constrLst/>
            <dgm:ruleLst>
              <dgm:rule type="primFontSz" val="5" fact="NaN" max="NaN"/>
            </dgm:ruleLst>
          </dgm:layoutNode>
          <dgm:layoutNode name="invisiNode">
            <dgm:alg type="sp"/>
            <dgm:shape xmlns:r="http://schemas.openxmlformats.org/officeDocument/2006/relationships" type="roundRect" r:blip="" hideGeom="1">
              <dgm:adjLst>
                <dgm:adj idx="1" val="0.1"/>
              </dgm:adjLst>
            </dgm:shape>
            <dgm:presOf/>
            <dgm:constrLst/>
            <dgm:ruleLst/>
          </dgm:layoutNode>
          <dgm:layoutNode name="imagNode" styleLbl="fgImgPlace1">
            <dgm:alg type="sp"/>
            <dgm:shape xmlns:r="http://schemas.openxmlformats.org/officeDocument/2006/relationships" type="ellipse" r:blip="" blipPhldr="1">
              <dgm:adjLst/>
            </dgm:shape>
            <dgm:presOf/>
            <dgm:constrLst/>
            <dgm:ruleLst/>
          </dgm:layoutNode>
        </dgm:layoutNode>
        <dgm:forEach name="sibTransForEach" axis="followSib" ptType="sibTrans" cnt="1">
          <dgm:layoutNode name="sibTrans">
            <dgm:alg type="sp"/>
            <dgm:shape xmlns:r="http://schemas.openxmlformats.org/officeDocument/2006/relationships" type="rect" r:blip="" hideGeom="1">
              <dgm:adjLst/>
            </dgm:shape>
            <dgm:presOf axis="self"/>
            <dgm:constrLst/>
            <dgm:ruleLst/>
          </dgm:layoutNode>
        </dgm:forEach>
      </dgm:forEach>
    </dgm:layoutNod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DE6834D-9E5B-48AB-A941-64165239A1A8}" type="datetimeFigureOut">
              <a:rPr lang="en-US" smtClean="0"/>
              <a:t>3/16/2025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0AF1F4C-58B9-49CB-BF92-41C9F449E8C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7872114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0AF1F4C-58B9-49CB-BF92-41C9F449E8CD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3348917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0AF1F4C-58B9-49CB-BF92-41C9F449E8CD}" type="slidenum">
              <a:rPr lang="en-US" smtClean="0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7726648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0AF1F4C-58B9-49CB-BF92-41C9F449E8CD}" type="slidenum">
              <a:rPr lang="en-US" smtClean="0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07599499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0AF1F4C-58B9-49CB-BF92-41C9F449E8CD}" type="slidenum">
              <a:rPr lang="en-US" smtClean="0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13106600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0AF1F4C-58B9-49CB-BF92-41C9F449E8CD}" type="slidenum">
              <a:rPr lang="en-US" smtClean="0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45914999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0AF1F4C-58B9-49CB-BF92-41C9F449E8CD}" type="slidenum">
              <a:rPr lang="en-US" smtClean="0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15427458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0AF1F4C-58B9-49CB-BF92-41C9F449E8CD}" type="slidenum">
              <a:rPr lang="en-US" smtClean="0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34186136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0AF1F4C-58B9-49CB-BF92-41C9F449E8CD}" type="slidenum">
              <a:rPr lang="en-US" smtClean="0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20337707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0AF1F4C-58B9-49CB-BF92-41C9F449E8CD}" type="slidenum">
              <a:rPr lang="en-US" smtClean="0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66400632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0AF1F4C-58B9-49CB-BF92-41C9F449E8CD}" type="slidenum">
              <a:rPr lang="en-US" smtClean="0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15866056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0AF1F4C-58B9-49CB-BF92-41C9F449E8CD}" type="slidenum">
              <a:rPr lang="en-US" smtClean="0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7525972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0AF1F4C-58B9-49CB-BF92-41C9F449E8CD}" type="slidenum">
              <a:rPr lang="en-US" smtClean="0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45325850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0AF1F4C-58B9-49CB-BF92-41C9F449E8CD}" type="slidenum">
              <a:rPr lang="en-US" smtClean="0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90320757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0AF1F4C-58B9-49CB-BF92-41C9F449E8CD}" type="slidenum">
              <a:rPr lang="en-US" smtClean="0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43820584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0AF1F4C-58B9-49CB-BF92-41C9F449E8CD}" type="slidenum">
              <a:rPr lang="en-US" smtClean="0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710990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-16934" y="0"/>
            <a:ext cx="12231160" cy="6856214"/>
            <a:chOff x="-16934" y="0"/>
            <a:chExt cx="12231160" cy="6856214"/>
          </a:xfrm>
        </p:grpSpPr>
        <p:pic>
          <p:nvPicPr>
            <p:cNvPr id="16" name="Picture 15" descr="HD-PanelTitleR1.png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0"/>
              <a:ext cx="12188825" cy="6856214"/>
            </a:xfrm>
            <a:prstGeom prst="rect">
              <a:avLst/>
            </a:prstGeom>
          </p:spPr>
        </p:pic>
        <p:sp>
          <p:nvSpPr>
            <p:cNvPr id="26" name="Rectangle 25"/>
            <p:cNvSpPr/>
            <p:nvPr/>
          </p:nvSpPr>
          <p:spPr>
            <a:xfrm>
              <a:off x="2328332" y="1540931"/>
              <a:ext cx="7543802" cy="3835401"/>
            </a:xfrm>
            <a:prstGeom prst="rect">
              <a:avLst/>
            </a:prstGeom>
            <a:noFill/>
            <a:ln w="15875">
              <a:miter lim="800000"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pic>
          <p:nvPicPr>
            <p:cNvPr id="17" name="Picture 16" descr="HDRibbonTitle-UniformTrim.png"/>
            <p:cNvPicPr>
              <a:picLocks noChangeAspect="1"/>
            </p:cNvPicPr>
            <p:nvPr/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-16934" y="3147609"/>
              <a:ext cx="2478024" cy="612648"/>
            </a:xfrm>
            <a:prstGeom prst="rect">
              <a:avLst/>
            </a:prstGeom>
          </p:spPr>
        </p:pic>
        <p:pic>
          <p:nvPicPr>
            <p:cNvPr id="20" name="Picture 19" descr="HDRibbonTitle-UniformTrim.png"/>
            <p:cNvPicPr>
              <a:picLocks noChangeAspect="1"/>
            </p:cNvPicPr>
            <p:nvPr/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9736202" y="3147609"/>
              <a:ext cx="2478024" cy="612648"/>
            </a:xfrm>
            <a:prstGeom prst="rect">
              <a:avLst/>
            </a:prstGeom>
          </p:spPr>
        </p:pic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692398" y="1871131"/>
            <a:ext cx="6815669" cy="1515533"/>
          </a:xfrm>
        </p:spPr>
        <p:txBody>
          <a:bodyPr anchor="b">
            <a:noAutofit/>
          </a:bodyPr>
          <a:lstStyle>
            <a:lvl1pPr algn="ctr">
              <a:defRPr sz="5400">
                <a:effectLst/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692398" y="3657597"/>
            <a:ext cx="6815669" cy="1320802"/>
          </a:xfrm>
        </p:spPr>
        <p:txBody>
          <a:bodyPr anchor="t">
            <a:normAutofit/>
          </a:bodyPr>
          <a:lstStyle>
            <a:lvl1pPr marL="0" indent="0" algn="ctr">
              <a:buNone/>
              <a:defRPr sz="21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983232" y="5037663"/>
            <a:ext cx="897467" cy="279400"/>
          </a:xfrm>
        </p:spPr>
        <p:txBody>
          <a:bodyPr/>
          <a:lstStyle/>
          <a:p>
            <a:fld id="{B61BEF0D-F0BB-DE4B-95CE-6DB70DBA9567}" type="datetimeFigureOut">
              <a:rPr lang="en-US" smtClean="0"/>
              <a:pPr/>
              <a:t>3/16/2025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692397" y="5037663"/>
            <a:ext cx="5214635" cy="279400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956900" y="5037663"/>
            <a:ext cx="551167" cy="279400"/>
          </a:xfrm>
        </p:spPr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15" name="Straight Connector 14"/>
          <p:cNvCxnSpPr/>
          <p:nvPr/>
        </p:nvCxnSpPr>
        <p:spPr>
          <a:xfrm>
            <a:off x="2692399" y="3522131"/>
            <a:ext cx="6815668" cy="0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59394738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Straight Connector 6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647F38-B617-4D2F-AE0A-013F0C4D2C57}" type="datetimeFigureOut">
              <a:rPr lang="en-US" smtClean="0"/>
              <a:t>3/16/2025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7799C9-84D9-46D2-A11E-BCF8A720529D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6279755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15069" y="1752606"/>
            <a:ext cx="8158688" cy="1822514"/>
          </a:xfrm>
        </p:spPr>
        <p:txBody>
          <a:bodyPr anchor="b">
            <a:normAutofit/>
          </a:bodyPr>
          <a:lstStyle>
            <a:lvl1pPr algn="ctr">
              <a:defRPr sz="44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15067" y="3846051"/>
            <a:ext cx="8158690" cy="954547"/>
          </a:xfrm>
        </p:spPr>
        <p:txBody>
          <a:bodyPr anchor="t">
            <a:normAutofit/>
          </a:bodyPr>
          <a:lstStyle>
            <a:lvl1pPr marL="0" indent="0" algn="ctr"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3/16/2025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16" name="Straight Connector 15"/>
          <p:cNvCxnSpPr/>
          <p:nvPr/>
        </p:nvCxnSpPr>
        <p:spPr>
          <a:xfrm>
            <a:off x="2012723" y="3710585"/>
            <a:ext cx="8163380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52792010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8" name="Straight Connector 7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298448" y="2560320"/>
            <a:ext cx="4718304" cy="3310128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81344" y="2560320"/>
            <a:ext cx="4718304" cy="3310128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BFA754-D5C3-4E66-96A6-867B257F58DC}" type="datetimeFigureOut">
              <a:rPr lang="en-US" smtClean="0"/>
              <a:t>3/16/2025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84065D-F351-4B03-BD91-D8A6B8D4B362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9651631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0" y="2658533"/>
            <a:ext cx="4718304" cy="576262"/>
          </a:xfrm>
        </p:spPr>
        <p:txBody>
          <a:bodyPr anchor="b">
            <a:noAutofit/>
          </a:bodyPr>
          <a:lstStyle>
            <a:lvl1pPr marL="0" indent="0">
              <a:spcBef>
                <a:spcPts val="672"/>
              </a:spcBef>
              <a:spcAft>
                <a:spcPts val="600"/>
              </a:spcAft>
              <a:buNone/>
              <a:defRPr sz="28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295400" y="3243262"/>
            <a:ext cx="4718304" cy="2632605"/>
          </a:xfrm>
        </p:spPr>
        <p:txBody>
          <a:bodyPr anchor="t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80670" y="2658533"/>
            <a:ext cx="4718304" cy="576262"/>
          </a:xfrm>
        </p:spPr>
        <p:txBody>
          <a:bodyPr anchor="b">
            <a:noAutofit/>
          </a:bodyPr>
          <a:lstStyle>
            <a:lvl1pPr marL="0" indent="0">
              <a:spcBef>
                <a:spcPts val="672"/>
              </a:spcBef>
              <a:spcAft>
                <a:spcPts val="600"/>
              </a:spcAft>
              <a:buNone/>
              <a:defRPr sz="28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80670" y="3243262"/>
            <a:ext cx="4718304" cy="2632605"/>
          </a:xfrm>
        </p:spPr>
        <p:txBody>
          <a:bodyPr anchor="t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3/16/2025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18" name="Straight Connector 17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70737822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3/16/2025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14" name="Straight Connector 13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39169402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3/16/2025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4439687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3811" y="1388534"/>
            <a:ext cx="3718455" cy="1371600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418668" y="982131"/>
            <a:ext cx="5469466" cy="4893735"/>
          </a:xfrm>
        </p:spPr>
        <p:txBody>
          <a:bodyPr anchor="ctr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3811" y="3031065"/>
            <a:ext cx="3718455" cy="2438404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3/16/2025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16" name="Straight Connector 15"/>
          <p:cNvCxnSpPr/>
          <p:nvPr/>
        </p:nvCxnSpPr>
        <p:spPr>
          <a:xfrm>
            <a:off x="1396169" y="2912533"/>
            <a:ext cx="35144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93714741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399" y="1883832"/>
            <a:ext cx="6241816" cy="1371600"/>
          </a:xfrm>
        </p:spPr>
        <p:txBody>
          <a:bodyPr anchor="b">
            <a:normAutofit/>
          </a:bodyPr>
          <a:lstStyle>
            <a:lvl1pPr algn="ctr">
              <a:defRPr sz="28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7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094831" y="1041400"/>
            <a:ext cx="3063347" cy="4775200"/>
          </a:xfrm>
          <a:prstGeom prst="roundRect">
            <a:avLst>
              <a:gd name="adj" fmla="val 0"/>
            </a:avLst>
          </a:prstGeom>
          <a:ln w="57150" cmpd="thickThin">
            <a:solidFill>
              <a:schemeClr val="tx1">
                <a:lumMod val="50000"/>
                <a:lumOff val="50000"/>
              </a:schemeClr>
            </a:solidFill>
            <a:miter lim="800000"/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5399" y="3255432"/>
            <a:ext cx="6241816" cy="1828800"/>
          </a:xfrm>
        </p:spPr>
        <p:txBody>
          <a:bodyPr anchor="t"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3/16/2025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7163475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1" y="4815415"/>
            <a:ext cx="9609666" cy="566738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041427" y="1041399"/>
            <a:ext cx="10105972" cy="3335869"/>
          </a:xfrm>
          <a:prstGeom prst="roundRect">
            <a:avLst>
              <a:gd name="adj" fmla="val 0"/>
            </a:avLst>
          </a:prstGeom>
          <a:ln w="57150" cmpd="thickThin">
            <a:solidFill>
              <a:schemeClr val="tx1">
                <a:lumMod val="50000"/>
                <a:lumOff val="50000"/>
              </a:schemeClr>
            </a:solidFill>
            <a:miter lim="800000"/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5401" y="5382153"/>
            <a:ext cx="9609666" cy="493712"/>
          </a:xfrm>
        </p:spPr>
        <p:txBody>
          <a:bodyPr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3/16/2025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5285728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03868" y="982132"/>
            <a:ext cx="9592732" cy="2954868"/>
          </a:xfrm>
        </p:spPr>
        <p:txBody>
          <a:bodyPr anchor="ctr">
            <a:normAutofit/>
          </a:bodyPr>
          <a:lstStyle>
            <a:lvl1pPr algn="ctr">
              <a:defRPr sz="32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03868" y="4343399"/>
            <a:ext cx="9592732" cy="1532467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3/16/2025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15" name="Straight Connector 14"/>
          <p:cNvCxnSpPr/>
          <p:nvPr/>
        </p:nvCxnSpPr>
        <p:spPr>
          <a:xfrm>
            <a:off x="1396169" y="4140199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27840884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3" y="982132"/>
            <a:ext cx="9296398" cy="2370668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674812" y="3352800"/>
            <a:ext cx="8839202" cy="584200"/>
          </a:xfrm>
        </p:spPr>
        <p:txBody>
          <a:bodyPr anchor="ctr">
            <a:normAutofit/>
          </a:bodyPr>
          <a:lstStyle>
            <a:lvl1pPr marL="0" indent="0" algn="r">
              <a:buFontTx/>
              <a:buNone/>
              <a:defRPr sz="20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343399"/>
            <a:ext cx="9609666" cy="1532467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3/16/2025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14" name="TextBox 13"/>
          <p:cNvSpPr txBox="1"/>
          <p:nvPr/>
        </p:nvSpPr>
        <p:spPr>
          <a:xfrm>
            <a:off x="862013" y="8799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600267" y="282787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1396169" y="4140199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642340591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2" y="3308581"/>
            <a:ext cx="9609668" cy="1468800"/>
          </a:xfrm>
        </p:spPr>
        <p:txBody>
          <a:bodyPr anchor="b">
            <a:normAutofit/>
          </a:bodyPr>
          <a:lstStyle>
            <a:lvl1pPr algn="l">
              <a:defRPr sz="32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777381"/>
            <a:ext cx="9609668" cy="8604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3/16/2025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66583026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3" y="982132"/>
            <a:ext cx="9296398" cy="2243668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23" name="Text Placeholder 2"/>
          <p:cNvSpPr>
            <a:spLocks noGrp="1"/>
          </p:cNvSpPr>
          <p:nvPr>
            <p:ph type="body" idx="13"/>
          </p:nvPr>
        </p:nvSpPr>
        <p:spPr>
          <a:xfrm>
            <a:off x="1295401" y="3639312"/>
            <a:ext cx="9609668" cy="886968"/>
          </a:xfrm>
        </p:spPr>
        <p:txBody>
          <a:bodyPr anchor="b">
            <a:normAutofit/>
          </a:bodyPr>
          <a:lstStyle>
            <a:lvl1pPr marL="0" indent="0" algn="l">
              <a:spcBef>
                <a:spcPts val="0"/>
              </a:spcBef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529667"/>
            <a:ext cx="9609668" cy="13462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3/16/2025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12" name="TextBox 11"/>
          <p:cNvSpPr txBox="1"/>
          <p:nvPr/>
        </p:nvSpPr>
        <p:spPr>
          <a:xfrm>
            <a:off x="862013" y="8799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10600267" y="25992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cxnSp>
        <p:nvCxnSpPr>
          <p:cNvPr id="26" name="Straight Connector 25"/>
          <p:cNvCxnSpPr/>
          <p:nvPr/>
        </p:nvCxnSpPr>
        <p:spPr>
          <a:xfrm>
            <a:off x="1396169" y="3429000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091574658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1" y="982132"/>
            <a:ext cx="9609666" cy="2243668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20" name="Text Placeholder 2"/>
          <p:cNvSpPr>
            <a:spLocks noGrp="1"/>
          </p:cNvSpPr>
          <p:nvPr>
            <p:ph type="body" idx="13"/>
          </p:nvPr>
        </p:nvSpPr>
        <p:spPr>
          <a:xfrm>
            <a:off x="1295401" y="3630168"/>
            <a:ext cx="9609668" cy="841248"/>
          </a:xfrm>
        </p:spPr>
        <p:txBody>
          <a:bodyPr anchor="b">
            <a:normAutofit/>
          </a:bodyPr>
          <a:lstStyle>
            <a:lvl1pPr marL="0" indent="0" algn="l">
              <a:spcBef>
                <a:spcPts val="0"/>
              </a:spcBef>
              <a:buNone/>
              <a:defRPr sz="2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0" y="4470399"/>
            <a:ext cx="9609670" cy="1405467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3/16/2025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15" name="Straight Connector 14"/>
          <p:cNvCxnSpPr/>
          <p:nvPr/>
        </p:nvCxnSpPr>
        <p:spPr>
          <a:xfrm>
            <a:off x="1396169" y="3429000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787689002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ctr">
              <a:defRPr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3/16/2025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14" name="Straight Connector 13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869487423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999356" y="982131"/>
            <a:ext cx="1890895" cy="4893735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295398" y="982132"/>
            <a:ext cx="7433025" cy="4893734"/>
          </a:xfrm>
        </p:spPr>
        <p:txBody>
          <a:bodyPr vert="eaVert" anchor="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3/16/2025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14" name="Straight Connector 13"/>
          <p:cNvCxnSpPr/>
          <p:nvPr/>
        </p:nvCxnSpPr>
        <p:spPr>
          <a:xfrm>
            <a:off x="8863890" y="990600"/>
            <a:ext cx="0" cy="487680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82310874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4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3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-15736" y="0"/>
            <a:ext cx="12229962" cy="6856214"/>
            <a:chOff x="-15736" y="0"/>
            <a:chExt cx="12229962" cy="6856214"/>
          </a:xfrm>
        </p:grpSpPr>
        <p:pic>
          <p:nvPicPr>
            <p:cNvPr id="8" name="Picture 7" descr="HD-PanelContent.png"/>
            <p:cNvPicPr>
              <a:picLocks noChangeAspect="1"/>
            </p:cNvPicPr>
            <p:nvPr/>
          </p:nvPicPr>
          <p:blipFill>
            <a:blip r:embed="rId19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0"/>
              <a:ext cx="12188825" cy="6856214"/>
            </a:xfrm>
            <a:prstGeom prst="rect">
              <a:avLst/>
            </a:prstGeom>
          </p:spPr>
        </p:pic>
        <p:sp>
          <p:nvSpPr>
            <p:cNvPr id="9" name="Rectangle 8"/>
            <p:cNvSpPr/>
            <p:nvPr/>
          </p:nvSpPr>
          <p:spPr>
            <a:xfrm>
              <a:off x="608012" y="609600"/>
              <a:ext cx="10972800" cy="5638800"/>
            </a:xfrm>
            <a:prstGeom prst="rect">
              <a:avLst/>
            </a:prstGeom>
            <a:noFill/>
            <a:ln w="15875" cap="flat">
              <a:miter lim="800000"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pic>
          <p:nvPicPr>
            <p:cNvPr id="10" name="Picture 9" descr="HDRibbonContent-UniformTrim.png"/>
            <p:cNvPicPr>
              <a:picLocks noChangeAspect="1"/>
            </p:cNvPicPr>
            <p:nvPr/>
          </p:nvPicPr>
          <p:blipFill rotWithShape="1">
            <a:blip r:embed="rId20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-15736" y="3153832"/>
              <a:ext cx="777240" cy="606425"/>
            </a:xfrm>
            <a:prstGeom prst="rect">
              <a:avLst/>
            </a:prstGeom>
          </p:spPr>
        </p:pic>
        <p:pic>
          <p:nvPicPr>
            <p:cNvPr id="11" name="Picture 10" descr="HDRibbonContent-UniformTrim.png"/>
            <p:cNvPicPr>
              <a:picLocks noChangeAspect="1"/>
            </p:cNvPicPr>
            <p:nvPr/>
          </p:nvPicPr>
          <p:blipFill rotWithShape="1">
            <a:blip r:embed="rId20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11436986" y="3153832"/>
              <a:ext cx="777240" cy="606425"/>
            </a:xfrm>
            <a:prstGeom prst="rect">
              <a:avLst/>
            </a:prstGeom>
          </p:spPr>
        </p:pic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295402" y="982132"/>
            <a:ext cx="9601196" cy="1303867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2556932"/>
            <a:ext cx="9601196" cy="3318936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677501" y="5969000"/>
            <a:ext cx="1600200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B61BEF0D-F0BB-DE4B-95CE-6DB70DBA9567}" type="datetimeFigureOut">
              <a:rPr lang="en-US" smtClean="0"/>
              <a:pPr/>
              <a:t>3/16/2025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295401" y="5969000"/>
            <a:ext cx="7305900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353901" y="5969000"/>
            <a:ext cx="542697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9227078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1" r:id="rId1"/>
    <p:sldLayoutId id="2147483672" r:id="rId2"/>
    <p:sldLayoutId id="2147483673" r:id="rId3"/>
    <p:sldLayoutId id="2147483674" r:id="rId4"/>
    <p:sldLayoutId id="2147483675" r:id="rId5"/>
    <p:sldLayoutId id="2147483676" r:id="rId6"/>
    <p:sldLayoutId id="2147483677" r:id="rId7"/>
    <p:sldLayoutId id="2147483678" r:id="rId8"/>
    <p:sldLayoutId id="2147483679" r:id="rId9"/>
    <p:sldLayoutId id="2147483680" r:id="rId10"/>
    <p:sldLayoutId id="2147483681" r:id="rId11"/>
    <p:sldLayoutId id="2147483682" r:id="rId12"/>
    <p:sldLayoutId id="2147483683" r:id="rId13"/>
    <p:sldLayoutId id="2147483684" r:id="rId14"/>
    <p:sldLayoutId id="2147483685" r:id="rId15"/>
    <p:sldLayoutId id="2147483686" r:id="rId16"/>
    <p:sldLayoutId id="2147483687" r:id="rId17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 cap="none">
          <a:ln w="3175" cmpd="sng">
            <a:noFill/>
          </a:ln>
          <a:solidFill>
            <a:schemeClr val="tx1">
              <a:lumMod val="85000"/>
              <a:lumOff val="15000"/>
            </a:schemeClr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2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20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8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6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0.png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.xml"/><Relationship Id="rId3" Type="http://schemas.openxmlformats.org/officeDocument/2006/relationships/image" Target="../media/image13.png"/><Relationship Id="rId7" Type="http://schemas.openxmlformats.org/officeDocument/2006/relationships/diagramColors" Target="../diagrams/colors1.xml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6.xml"/><Relationship Id="rId6" Type="http://schemas.openxmlformats.org/officeDocument/2006/relationships/diagramQuickStyle" Target="../diagrams/quickStyle1.xml"/><Relationship Id="rId5" Type="http://schemas.openxmlformats.org/officeDocument/2006/relationships/diagramLayout" Target="../diagrams/layout1.xml"/><Relationship Id="rId4" Type="http://schemas.openxmlformats.org/officeDocument/2006/relationships/diagramData" Target="../diagrams/data1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6.xml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7.png"/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6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6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3.xml"/><Relationship Id="rId7" Type="http://schemas.microsoft.com/office/2007/relationships/diagramDrawing" Target="../diagrams/drawing3.xml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6.xml"/><Relationship Id="rId6" Type="http://schemas.openxmlformats.org/officeDocument/2006/relationships/diagramColors" Target="../diagrams/colors3.xml"/><Relationship Id="rId5" Type="http://schemas.openxmlformats.org/officeDocument/2006/relationships/diagramQuickStyle" Target="../diagrams/quickStyle3.xml"/><Relationship Id="rId4" Type="http://schemas.openxmlformats.org/officeDocument/2006/relationships/diagramLayout" Target="../diagrams/layout3.xml"/></Relationships>
</file>

<file path=ppt/slides/_rels/slide16.xml.rels><?xml version="1.0" encoding="UTF-8" standalone="yes"?>
<Relationships xmlns="http://schemas.openxmlformats.org/package/2006/relationships"><Relationship Id="rId8" Type="http://schemas.openxmlformats.org/officeDocument/2006/relationships/hyperlink" Target="https://globisinsights.com/career-skills/communication/high-low-context-communication-survival/" TargetMode="External"/><Relationship Id="rId3" Type="http://schemas.openxmlformats.org/officeDocument/2006/relationships/hyperlink" Target="https://focus.cbbc.org/how-to-navigate-chinas-workplace-culture/" TargetMode="External"/><Relationship Id="rId7" Type="http://schemas.openxmlformats.org/officeDocument/2006/relationships/hyperlink" Target="https://www.lloydsbankinggroup.com/media/press-releases/2025/lloyds-banking-group-2025/lloyds-banking-group-partners-with-international-motors-limited-.html" TargetMode="External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partnerplace.io/knowledge-base/strategic-partnership-tips-techniques-partnerplace" TargetMode="External"/><Relationship Id="rId5" Type="http://schemas.openxmlformats.org/officeDocument/2006/relationships/hyperlink" Target="https://clients.stepup.one/blog/japanese-business-culture-etiquette" TargetMode="External"/><Relationship Id="rId4" Type="http://schemas.openxmlformats.org/officeDocument/2006/relationships/hyperlink" Target="https://www.insidermedia.com/news/south-eastwales/lloyds-bank-to-launch-new-team-to-strengthen-broker-relationships" TargetMode="External"/></Relationships>
</file>

<file path=ppt/slides/_rels/slide17.xml.rels><?xml version="1.0" encoding="UTF-8" standalone="yes"?>
<Relationships xmlns="http://schemas.openxmlformats.org/package/2006/relationships"><Relationship Id="rId8" Type="http://schemas.openxmlformats.org/officeDocument/2006/relationships/hyperlink" Target="https://uni-world.co/the-importance-of-patience-in-chinese-business-negotiations/" TargetMode="External"/><Relationship Id="rId3" Type="http://schemas.openxmlformats.org/officeDocument/2006/relationships/hyperlink" Target="https://www.pagodaprojects.com/5-cultural-differences-between-the-uk-and-china/" TargetMode="External"/><Relationship Id="rId7" Type="http://schemas.openxmlformats.org/officeDocument/2006/relationships/hyperlink" Target="https://www.researchgate.net/publication/351436314_Doing_business_in_China_what_is_the_use_of_having_a_contract_The_rule_of_law_and_guanxi_when_doing_business_in_China" TargetMode="External"/><Relationship Id="rId2" Type="http://schemas.openxmlformats.org/officeDocument/2006/relationships/hyperlink" Target="https://www.china-scholar.com/guanxi-unlocking-the-power-of-relationships-in-chinese-business/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francis-press.com/papers/2718" TargetMode="External"/><Relationship Id="rId5" Type="http://schemas.openxmlformats.org/officeDocument/2006/relationships/hyperlink" Target="https://pressbooks.howardcc.edu/soci101/chapter/3-2-the-elements-of-culture/" TargetMode="External"/><Relationship Id="rId10" Type="http://schemas.openxmlformats.org/officeDocument/2006/relationships/hyperlink" Target="https://doi.org/10.54254/2753-7064/39/20242179" TargetMode="External"/><Relationship Id="rId4" Type="http://schemas.openxmlformats.org/officeDocument/2006/relationships/hyperlink" Target="https://www.geostrategy.org.uk/research/negotiating-with-chinese-some-practical-considerations/" TargetMode="External"/><Relationship Id="rId9" Type="http://schemas.openxmlformats.org/officeDocument/2006/relationships/hyperlink" Target="https://nnroad.com/blog/work-culture-in-the-uk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z="32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Cross-Cultural Negotiations: Strategies for a UK-China Partnership.</a:t>
            </a:r>
            <a:endParaRPr lang="en-US" sz="2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410563" y="3582440"/>
            <a:ext cx="7146797" cy="1766173"/>
          </a:xfrm>
        </p:spPr>
        <p:txBody>
          <a:bodyPr>
            <a:normAutofit/>
          </a:bodyPr>
          <a:lstStyle/>
          <a:p>
            <a:r>
              <a:rPr lang="en-GB" sz="2400" dirty="0">
                <a:latin typeface="Aharoni" panose="020F0502020204030204" pitchFamily="2" charset="-79"/>
                <a:cs typeface="Aharoni" panose="020F0502020204030204" pitchFamily="2" charset="-79"/>
              </a:rPr>
              <a:t>Student Name: Diana Veronica Negru</a:t>
            </a:r>
          </a:p>
          <a:p>
            <a:r>
              <a:rPr lang="en-GB" sz="2400" dirty="0">
                <a:latin typeface="Aharoni" panose="020F0502020204030204" pitchFamily="2" charset="-79"/>
                <a:cs typeface="Aharoni" panose="020F0502020204030204" pitchFamily="2" charset="-79"/>
              </a:rPr>
              <a:t>Student ID : </a:t>
            </a:r>
            <a:r>
              <a:rPr lang="en-GB" sz="3500" dirty="0">
                <a:latin typeface="Aharoni" panose="020F0502020204030204" pitchFamily="2" charset="-79"/>
                <a:cs typeface="Aharoni" panose="020F0502020204030204" pitchFamily="2" charset="-79"/>
              </a:rPr>
              <a:t>2233646</a:t>
            </a:r>
          </a:p>
          <a:p>
            <a:r>
              <a:rPr lang="en-GB" sz="2400" dirty="0">
                <a:latin typeface="Aharoni" panose="020F0502020204030204" pitchFamily="2" charset="-79"/>
                <a:cs typeface="Aharoni" panose="020F0502020204030204" pitchFamily="2" charset="-79"/>
              </a:rPr>
              <a:t>Lecturer Name: Afzal Sayed Munna</a:t>
            </a:r>
          </a:p>
          <a:p>
            <a:pPr algn="l"/>
            <a:endParaRPr lang="en-US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3462" y="128645"/>
            <a:ext cx="3391115" cy="117903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8521506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50DAF674-549B-E394-AC0B-1E64A12600AF}"/>
              </a:ext>
            </a:extLst>
          </p:cNvPr>
          <p:cNvSpPr txBox="1"/>
          <p:nvPr/>
        </p:nvSpPr>
        <p:spPr>
          <a:xfrm>
            <a:off x="2217107" y="651353"/>
            <a:ext cx="361105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2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Table of Contents :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E4E4330-13CC-A018-3B5C-A69A1B3EFF2A}"/>
              </a:ext>
            </a:extLst>
          </p:cNvPr>
          <p:cNvSpPr txBox="1"/>
          <p:nvPr/>
        </p:nvSpPr>
        <p:spPr>
          <a:xfrm>
            <a:off x="1242672" y="1096026"/>
            <a:ext cx="9170976" cy="58169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Introduction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Defining Culture and Elements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Hofstede’s Cultural Dimensions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High-Context vs. Low-Context Communication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Hierarchy in Decision Making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Indirect Communication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Role of Guanxi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Negotiation Style and Conflict Management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Different Views on Contracts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Effective Negotiation Strategies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Cultural Training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Importance of Cultural Awareness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Conclusion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References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9841161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4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1. Introduction</a:t>
            </a: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295331" y="2613088"/>
            <a:ext cx="3967027" cy="3385376"/>
          </a:xfrm>
          <a:prstGeom prst="rect">
            <a:avLst/>
          </a:prstGeom>
        </p:spPr>
      </p:pic>
      <p:sp>
        <p:nvSpPr>
          <p:cNvPr id="4" name="Rectangle 3"/>
          <p:cNvSpPr/>
          <p:nvPr/>
        </p:nvSpPr>
        <p:spPr>
          <a:xfrm>
            <a:off x="1026096" y="2582144"/>
            <a:ext cx="6096000" cy="3416320"/>
          </a:xfrm>
          <a:prstGeom prst="rect">
            <a:avLst/>
          </a:prstGeom>
          <a:solidFill>
            <a:schemeClr val="bg1"/>
          </a:solidFill>
        </p:spPr>
        <p:txBody>
          <a:bodyPr>
            <a:spAutoFit/>
          </a:bodyPr>
          <a:lstStyle/>
          <a:p>
            <a:pPr algn="just"/>
            <a:r>
              <a:rPr lang="en-US" sz="2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Objective: </a:t>
            </a:r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objective of Lloyds Bank’s Strategic partnership with a Chinese firm. </a:t>
            </a:r>
          </a:p>
          <a:p>
            <a:pPr algn="just"/>
            <a:endParaRPr lang="en-US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/>
            <a:r>
              <a:rPr lang="en-US" sz="2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Cultural Impact: </a:t>
            </a:r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Understanding cultural differences is crucial for successful negotiations. </a:t>
            </a:r>
          </a:p>
          <a:p>
            <a:pPr algn="just"/>
            <a:endParaRPr lang="en-US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/>
            <a:r>
              <a:rPr lang="en-US" sz="2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Key Areas: </a:t>
            </a:r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Cultural dimensions, negotiation strategies, and cultural awareness.</a:t>
            </a:r>
          </a:p>
        </p:txBody>
      </p:sp>
    </p:spTree>
    <p:extLst>
      <p:ext uri="{BB962C8B-B14F-4D97-AF65-F5344CB8AC3E}">
        <p14:creationId xmlns:p14="http://schemas.microsoft.com/office/powerpoint/2010/main" val="170419834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45506" y="723044"/>
            <a:ext cx="9601196" cy="1303867"/>
          </a:xfrm>
        </p:spPr>
        <p:txBody>
          <a:bodyPr>
            <a:normAutofit/>
          </a:bodyPr>
          <a:lstStyle/>
          <a:p>
            <a:r>
              <a:rPr lang="en-US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2. Defining Culture and Elements</a:t>
            </a:r>
          </a:p>
        </p:txBody>
      </p:sp>
      <p:sp>
        <p:nvSpPr>
          <p:cNvPr id="4" name="Rectangle 3"/>
          <p:cNvSpPr/>
          <p:nvPr/>
        </p:nvSpPr>
        <p:spPr>
          <a:xfrm>
            <a:off x="4934037" y="1979972"/>
            <a:ext cx="6444475" cy="4154984"/>
          </a:xfrm>
          <a:prstGeom prst="rect">
            <a:avLst/>
          </a:prstGeom>
          <a:solidFill>
            <a:schemeClr val="bg1"/>
          </a:solidFill>
        </p:spPr>
        <p:txBody>
          <a:bodyPr wrap="square">
            <a:spAutoFit/>
          </a:bodyPr>
          <a:lstStyle/>
          <a:p>
            <a:pPr algn="just"/>
            <a:r>
              <a:rPr lang="en-US" sz="2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Culture: </a:t>
            </a:r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Shared values, beliefs, and behaviors shaping societies (Ronen and Shenkar, 2017).</a:t>
            </a:r>
          </a:p>
          <a:p>
            <a:pPr algn="just"/>
            <a:r>
              <a:rPr lang="en-US" sz="2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Language: </a:t>
            </a:r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This impacts communication and business interactions.</a:t>
            </a:r>
          </a:p>
          <a:p>
            <a:pPr algn="just"/>
            <a:r>
              <a:rPr lang="en-US" sz="2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Values: </a:t>
            </a:r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Influence ethics, priorities, and decision-making (Pressbooks, 2016).</a:t>
            </a:r>
          </a:p>
          <a:p>
            <a:pPr algn="just"/>
            <a:r>
              <a:rPr lang="en-US" sz="2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Hierarchy: </a:t>
            </a:r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Some cultures prefer strict authority, while others favor equality.</a:t>
            </a:r>
          </a:p>
          <a:p>
            <a:pPr algn="just"/>
            <a:r>
              <a:rPr lang="en-US" sz="2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Time Orientation: </a:t>
            </a:r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Some emphasize punctuality (UK), others are flexible (China) (Pressbooks, 2016).</a:t>
            </a: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88514" y="2136558"/>
            <a:ext cx="3569742" cy="38418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6743286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3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3" name="Group 32">
            <a:extLst>
              <a:ext uri="{FF2B5EF4-FFF2-40B4-BE49-F238E27FC236}">
                <a16:creationId xmlns:a16="http://schemas.microsoft.com/office/drawing/2014/main" id="{3F6D81C7-B083-478E-82FE-089A8CB72E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15736" y="0"/>
            <a:ext cx="12229962" cy="6856214"/>
            <a:chOff x="-15736" y="0"/>
            <a:chExt cx="12229962" cy="6856214"/>
          </a:xfrm>
        </p:grpSpPr>
        <p:pic>
          <p:nvPicPr>
            <p:cNvPr id="14" name="Picture 13">
              <a:extLst>
                <a:ext uri="{FF2B5EF4-FFF2-40B4-BE49-F238E27FC236}">
                  <a16:creationId xmlns:a16="http://schemas.microsoft.com/office/drawing/2014/main" id="{8398EDA2-4889-433D-AC01-5214D79764E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0"/>
              <a:ext cx="12188825" cy="6856214"/>
            </a:xfrm>
            <a:prstGeom prst="rect">
              <a:avLst/>
            </a:prstGeom>
          </p:spPr>
        </p:pic>
        <p:sp>
          <p:nvSpPr>
            <p:cNvPr id="34" name="Rectangle 33">
              <a:extLst>
                <a:ext uri="{FF2B5EF4-FFF2-40B4-BE49-F238E27FC236}">
                  <a16:creationId xmlns:a16="http://schemas.microsoft.com/office/drawing/2014/main" id="{0099D46A-AF52-46FD-938B-D31189460A2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012" y="609600"/>
              <a:ext cx="10972800" cy="5638800"/>
            </a:xfrm>
            <a:prstGeom prst="rect">
              <a:avLst/>
            </a:prstGeom>
            <a:noFill/>
            <a:ln w="15875" cap="flat">
              <a:miter lim="800000"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pic>
          <p:nvPicPr>
            <p:cNvPr id="16" name="Picture 15">
              <a:extLst>
                <a:ext uri="{FF2B5EF4-FFF2-40B4-BE49-F238E27FC236}">
                  <a16:creationId xmlns:a16="http://schemas.microsoft.com/office/drawing/2014/main" id="{C933E919-C473-4F0E-9DBC-CC65FC9E926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 rotWithShape="1">
            <a:blip r:embed="rId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-15736" y="3153832"/>
              <a:ext cx="777240" cy="606425"/>
            </a:xfrm>
            <a:prstGeom prst="rect">
              <a:avLst/>
            </a:prstGeom>
          </p:spPr>
        </p:pic>
        <p:pic>
          <p:nvPicPr>
            <p:cNvPr id="17" name="Picture 16">
              <a:extLst>
                <a:ext uri="{FF2B5EF4-FFF2-40B4-BE49-F238E27FC236}">
                  <a16:creationId xmlns:a16="http://schemas.microsoft.com/office/drawing/2014/main" id="{FBBF3BDD-5C99-4FDC-BBCB-E711359D93F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 rotWithShape="1">
            <a:blip r:embed="rId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11436986" y="3153832"/>
              <a:ext cx="777240" cy="606425"/>
            </a:xfrm>
            <a:prstGeom prst="rect">
              <a:avLst/>
            </a:prstGeom>
          </p:spPr>
        </p:pic>
      </p:grpSp>
      <p:cxnSp>
        <p:nvCxnSpPr>
          <p:cNvPr id="35" name="Straight Connector 34">
            <a:extLst>
              <a:ext uri="{FF2B5EF4-FFF2-40B4-BE49-F238E27FC236}">
                <a16:creationId xmlns:a16="http://schemas.microsoft.com/office/drawing/2014/main" id="{F06B54F2-CD11-4359-A7D6-DA7C76C091A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 useBgFill="1">
        <p:nvSpPr>
          <p:cNvPr id="36" name="Rectangle 35">
            <a:extLst>
              <a:ext uri="{FF2B5EF4-FFF2-40B4-BE49-F238E27FC236}">
                <a16:creationId xmlns:a16="http://schemas.microsoft.com/office/drawing/2014/main" id="{7E61F402-3445-458A-9A2B-D28FD288390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37" name="Group 36">
            <a:extLst>
              <a:ext uri="{FF2B5EF4-FFF2-40B4-BE49-F238E27FC236}">
                <a16:creationId xmlns:a16="http://schemas.microsoft.com/office/drawing/2014/main" id="{A673C096-95AE-4644-B76C-1DF1B667DC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15736" y="0"/>
            <a:ext cx="12229962" cy="6856214"/>
            <a:chOff x="-15736" y="0"/>
            <a:chExt cx="12229962" cy="6856214"/>
          </a:xfrm>
        </p:grpSpPr>
        <p:pic>
          <p:nvPicPr>
            <p:cNvPr id="24" name="Picture 23">
              <a:extLst>
                <a:ext uri="{FF2B5EF4-FFF2-40B4-BE49-F238E27FC236}">
                  <a16:creationId xmlns:a16="http://schemas.microsoft.com/office/drawing/2014/main" id="{77A91835-418B-4867-87D7-1376A57F3F7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0"/>
              <a:ext cx="12188825" cy="6856214"/>
            </a:xfrm>
            <a:prstGeom prst="rect">
              <a:avLst/>
            </a:prstGeom>
          </p:spPr>
        </p:pic>
        <p:sp>
          <p:nvSpPr>
            <p:cNvPr id="38" name="Rectangle 37">
              <a:extLst>
                <a:ext uri="{FF2B5EF4-FFF2-40B4-BE49-F238E27FC236}">
                  <a16:creationId xmlns:a16="http://schemas.microsoft.com/office/drawing/2014/main" id="{65B511A1-E0EC-49FE-8068-9DA29CD00E9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012" y="609600"/>
              <a:ext cx="10972800" cy="5638800"/>
            </a:xfrm>
            <a:prstGeom prst="rect">
              <a:avLst/>
            </a:prstGeom>
            <a:noFill/>
            <a:ln w="15875" cap="flat">
              <a:miter lim="800000"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pic>
          <p:nvPicPr>
            <p:cNvPr id="26" name="Picture 25">
              <a:extLst>
                <a:ext uri="{FF2B5EF4-FFF2-40B4-BE49-F238E27FC236}">
                  <a16:creationId xmlns:a16="http://schemas.microsoft.com/office/drawing/2014/main" id="{4A61BC5F-ADA4-4DBA-9C6B-E17E0B82EC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 rotWithShape="1">
            <a:blip r:embed="rId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-15736" y="3153832"/>
              <a:ext cx="777240" cy="606425"/>
            </a:xfrm>
            <a:prstGeom prst="rect">
              <a:avLst/>
            </a:prstGeom>
          </p:spPr>
        </p:pic>
        <p:pic>
          <p:nvPicPr>
            <p:cNvPr id="27" name="Picture 26">
              <a:extLst>
                <a:ext uri="{FF2B5EF4-FFF2-40B4-BE49-F238E27FC236}">
                  <a16:creationId xmlns:a16="http://schemas.microsoft.com/office/drawing/2014/main" id="{1CE6F7D2-ACED-47D2-BEFD-FB26F75374A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 rotWithShape="1">
            <a:blip r:embed="rId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11436986" y="3153832"/>
              <a:ext cx="777240" cy="606425"/>
            </a:xfrm>
            <a:prstGeom prst="rect">
              <a:avLst/>
            </a:prstGeom>
          </p:spPr>
        </p:pic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2" y="982132"/>
            <a:ext cx="3660056" cy="1325373"/>
          </a:xfr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en-US" sz="3200" b="1" dirty="0">
                <a:solidFill>
                  <a:srgbClr val="262626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3. Hofstede’s Cultural Dimensions</a:t>
            </a:r>
          </a:p>
        </p:txBody>
      </p:sp>
      <p:cxnSp>
        <p:nvCxnSpPr>
          <p:cNvPr id="39" name="Straight Connector 38">
            <a:extLst>
              <a:ext uri="{FF2B5EF4-FFF2-40B4-BE49-F238E27FC236}">
                <a16:creationId xmlns:a16="http://schemas.microsoft.com/office/drawing/2014/main" id="{2BE880E9-2B86-4CDB-B5B7-308745CDD1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295401" y="2400639"/>
            <a:ext cx="3660057" cy="0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8" name="Rectangle 7"/>
          <p:cNvSpPr/>
          <p:nvPr/>
        </p:nvSpPr>
        <p:spPr>
          <a:xfrm>
            <a:off x="850727" y="2514600"/>
            <a:ext cx="4248556" cy="3616889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pPr algn="ctr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/>
              <a:buChar char="•"/>
            </a:pPr>
            <a:r>
              <a:rPr lang="en-US" sz="2000" b="1" dirty="0">
                <a:solidFill>
                  <a:srgbClr val="262626"/>
                </a:solidFill>
              </a:rPr>
              <a:t>Power Distance: </a:t>
            </a:r>
            <a:r>
              <a:rPr lang="en-US" sz="2000" dirty="0">
                <a:solidFill>
                  <a:srgbClr val="262626"/>
                </a:solidFill>
              </a:rPr>
              <a:t>High in China, low in the UK.</a:t>
            </a:r>
          </a:p>
          <a:p>
            <a:pPr algn="ctr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/>
              <a:buChar char="•"/>
            </a:pPr>
            <a:r>
              <a:rPr lang="en-US" sz="2000" b="1" dirty="0">
                <a:solidFill>
                  <a:srgbClr val="262626"/>
                </a:solidFill>
              </a:rPr>
              <a:t>Individualism vs. Collectivism: </a:t>
            </a:r>
            <a:r>
              <a:rPr lang="en-US" sz="2000" dirty="0">
                <a:solidFill>
                  <a:srgbClr val="262626"/>
                </a:solidFill>
              </a:rPr>
              <a:t>The UK favors individualism; China values collectivism. </a:t>
            </a:r>
          </a:p>
          <a:p>
            <a:pPr algn="ctr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/>
              <a:buChar char="•"/>
            </a:pPr>
            <a:r>
              <a:rPr lang="en-US" sz="2000" b="1" dirty="0">
                <a:solidFill>
                  <a:srgbClr val="262626"/>
                </a:solidFill>
              </a:rPr>
              <a:t>Uncertainty Avoidance: </a:t>
            </a:r>
            <a:r>
              <a:rPr lang="en-US" sz="2000" dirty="0">
                <a:solidFill>
                  <a:srgbClr val="262626"/>
                </a:solidFill>
              </a:rPr>
              <a:t>China has moderate uncertainty avoidance, while the UK is more adaptable. </a:t>
            </a:r>
          </a:p>
          <a:p>
            <a:pPr algn="ctr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/>
              <a:buChar char="•"/>
            </a:pPr>
            <a:r>
              <a:rPr lang="en-US" sz="2000" b="1" dirty="0">
                <a:solidFill>
                  <a:srgbClr val="262626"/>
                </a:solidFill>
              </a:rPr>
              <a:t>Long-Term Orientation: </a:t>
            </a:r>
            <a:r>
              <a:rPr lang="en-US" sz="2000" dirty="0">
                <a:solidFill>
                  <a:srgbClr val="262626"/>
                </a:solidFill>
              </a:rPr>
              <a:t>High in China, UK focuses on shorter-term goals.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A7F2C13F-8B8F-C7D8-841A-58466284951E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249609" y="2137985"/>
            <a:ext cx="6037051" cy="2822321"/>
          </a:xfrm>
          <a:prstGeom prst="rect">
            <a:avLst/>
          </a:prstGeom>
          <a:ln w="57150" cmpd="thickThin">
            <a:solidFill>
              <a:srgbClr val="7F7F7F"/>
            </a:solidFill>
            <a:miter lim="800000"/>
          </a:ln>
        </p:spPr>
      </p:pic>
    </p:spTree>
    <p:extLst>
      <p:ext uri="{BB962C8B-B14F-4D97-AF65-F5344CB8AC3E}">
        <p14:creationId xmlns:p14="http://schemas.microsoft.com/office/powerpoint/2010/main" val="307953838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sz="5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4. High-Context vs. Low-Context Communication</a:t>
            </a:r>
          </a:p>
        </p:txBody>
      </p:sp>
      <p:sp>
        <p:nvSpPr>
          <p:cNvPr id="7" name="Rectangle 6"/>
          <p:cNvSpPr/>
          <p:nvPr/>
        </p:nvSpPr>
        <p:spPr>
          <a:xfrm>
            <a:off x="1193801" y="2562208"/>
            <a:ext cx="10049932" cy="378565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2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High-context (China): </a:t>
            </a:r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Indirect, relationship-driven, reliance on non-verbal cues (McIvor, 2022).</a:t>
            </a:r>
          </a:p>
          <a:p>
            <a:endParaRPr lang="en-US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US" sz="2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Low-context (UK): </a:t>
            </a:r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Direct, explicit, clarity-focused.</a:t>
            </a:r>
          </a:p>
          <a:p>
            <a:endParaRPr lang="en-US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US" sz="2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Impact: </a:t>
            </a:r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UK negotiators must read between the lines, while Chinese negotiators should adjust to direct communication (Tong and Yuqing, 2020).</a:t>
            </a:r>
          </a:p>
          <a:p>
            <a:endParaRPr lang="en-US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US" sz="2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Strategy: </a:t>
            </a:r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Build trust, be patient, and adapt messaging styles for better negotiation outcomes.</a:t>
            </a:r>
          </a:p>
        </p:txBody>
      </p:sp>
    </p:spTree>
    <p:extLst>
      <p:ext uri="{BB962C8B-B14F-4D97-AF65-F5344CB8AC3E}">
        <p14:creationId xmlns:p14="http://schemas.microsoft.com/office/powerpoint/2010/main" val="124719490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4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5. Hierarchy in Decision-Making</a:t>
            </a:r>
          </a:p>
        </p:txBody>
      </p:sp>
      <p:sp>
        <p:nvSpPr>
          <p:cNvPr id="3" name="Rectangle 2"/>
          <p:cNvSpPr/>
          <p:nvPr/>
        </p:nvSpPr>
        <p:spPr>
          <a:xfrm>
            <a:off x="912395" y="2465033"/>
            <a:ext cx="6096000" cy="3693319"/>
          </a:xfrm>
          <a:prstGeom prst="rect">
            <a:avLst/>
          </a:prstGeom>
        </p:spPr>
        <p:txBody>
          <a:bodyPr>
            <a:spAutoFit/>
          </a:bodyPr>
          <a:lstStyle/>
          <a:p>
            <a:pPr algn="just"/>
            <a:r>
              <a:rPr lang="en-US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UK: </a:t>
            </a: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Decentralized, collaborative decision-making with open discussions.</a:t>
            </a:r>
          </a:p>
          <a:p>
            <a:pPr algn="just"/>
            <a:endParaRPr lang="en-US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/>
            <a:r>
              <a:rPr lang="en-US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China: </a:t>
            </a: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Hierarchical, top-down decisions; senior authority holds power (UNI World, 2023).</a:t>
            </a:r>
          </a:p>
          <a:p>
            <a:pPr algn="just"/>
            <a:endParaRPr lang="en-US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/>
            <a:r>
              <a:rPr lang="en-US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Negotiation Impact: </a:t>
            </a: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UK expects quick discussions; China may require senior approval.</a:t>
            </a:r>
          </a:p>
          <a:p>
            <a:pPr algn="just"/>
            <a:endParaRPr lang="en-US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/>
            <a:r>
              <a:rPr lang="en-US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Key Strategy: </a:t>
            </a: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Engage top executives early, show respect for hierarchy, and be patient.</a:t>
            </a:r>
          </a:p>
          <a:p>
            <a:pPr algn="just"/>
            <a:endParaRPr lang="en-US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/>
            <a:r>
              <a:rPr lang="en-US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Outcome:</a:t>
            </a: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 Stronger trust and smoother deal-making.</a:t>
            </a:r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182541" y="2465032"/>
            <a:ext cx="4104584" cy="369331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0573466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6. Indirect Communication</a:t>
            </a:r>
            <a:endParaRPr lang="en-US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5" name="Rectangle 4"/>
          <p:cNvSpPr/>
          <p:nvPr/>
        </p:nvSpPr>
        <p:spPr>
          <a:xfrm>
            <a:off x="6130337" y="2568072"/>
            <a:ext cx="4766261" cy="34163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en-US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UK: </a:t>
            </a: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Values direct, clear communication.</a:t>
            </a:r>
          </a:p>
          <a:p>
            <a:pPr algn="just"/>
            <a:endParaRPr lang="en-US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/>
            <a:r>
              <a:rPr lang="en-US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China: </a:t>
            </a: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Prefers indirect, implicit messaging.</a:t>
            </a:r>
          </a:p>
          <a:p>
            <a:pPr algn="just"/>
            <a:endParaRPr lang="en-US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/>
            <a:r>
              <a:rPr lang="en-US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Challenges: </a:t>
            </a: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Risk of misinterpretation in negotiations (Farrell, 2024).</a:t>
            </a:r>
          </a:p>
          <a:p>
            <a:pPr algn="just"/>
            <a:endParaRPr lang="en-US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/>
            <a:r>
              <a:rPr lang="en-US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Strategies: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Adapt to high-context communication.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Listen actively and read between the lines.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Build relationships before discussing business.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Clarify points tactfully to maintain harmon</a:t>
            </a:r>
            <a:r>
              <a:rPr lang="en-US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y.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95402" y="2706456"/>
            <a:ext cx="3986215" cy="327793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9061014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sz="5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7. Role of Guanxi (Relationships</a:t>
            </a:r>
            <a:r>
              <a:rPr lang="en-US" sz="5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)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115175" y="2682264"/>
            <a:ext cx="4181473" cy="2961298"/>
          </a:xfrm>
          <a:prstGeom prst="rect">
            <a:avLst/>
          </a:prstGeom>
        </p:spPr>
      </p:pic>
      <p:graphicFrame>
        <p:nvGraphicFramePr>
          <p:cNvPr id="7" name="Diagram 6"/>
          <p:cNvGraphicFramePr/>
          <p:nvPr>
            <p:extLst>
              <p:ext uri="{D42A27DB-BD31-4B8C-83A1-F6EECF244321}">
                <p14:modId xmlns:p14="http://schemas.microsoft.com/office/powerpoint/2010/main" val="1948577668"/>
              </p:ext>
            </p:extLst>
          </p:nvPr>
        </p:nvGraphicFramePr>
        <p:xfrm>
          <a:off x="744515" y="2799567"/>
          <a:ext cx="6257926" cy="336010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sp>
        <p:nvSpPr>
          <p:cNvPr id="3" name="TextBox 2">
            <a:extLst>
              <a:ext uri="{FF2B5EF4-FFF2-40B4-BE49-F238E27FC236}">
                <a16:creationId xmlns:a16="http://schemas.microsoft.com/office/drawing/2014/main" id="{63493933-4EB8-1069-690D-BC0BA444197C}"/>
              </a:ext>
            </a:extLst>
          </p:cNvPr>
          <p:cNvSpPr txBox="1"/>
          <p:nvPr/>
        </p:nvSpPr>
        <p:spPr>
          <a:xfrm>
            <a:off x="1295401" y="2448343"/>
            <a:ext cx="5819774" cy="37856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lvl="0" indent="-285750" rtl="0">
              <a:buFont typeface="Arial" panose="020B0604020202020204" pitchFamily="34" charset="0"/>
              <a:buChar char="•"/>
            </a:pPr>
            <a:r>
              <a:rPr lang="en-US" sz="2400" dirty="0"/>
              <a:t>Guanxi emphasizes personal relationships over formal contracts (Moses, 2023).</a:t>
            </a:r>
          </a:p>
          <a:p>
            <a:pPr marL="285750" lvl="0" indent="-285750" rtl="0">
              <a:buFont typeface="Arial" panose="020B0604020202020204" pitchFamily="34" charset="0"/>
              <a:buChar char="•"/>
            </a:pPr>
            <a:r>
              <a:rPr lang="en-US" sz="2400" dirty="0"/>
              <a:t>Trust, loyalty, and mutual benefits drive business success.</a:t>
            </a:r>
          </a:p>
          <a:p>
            <a:pPr marL="285750" lvl="0" indent="-285750" rtl="0">
              <a:buFont typeface="Arial" panose="020B0604020202020204" pitchFamily="34" charset="0"/>
              <a:buChar char="•"/>
            </a:pPr>
            <a:r>
              <a:rPr lang="en-US" sz="2400" dirty="0"/>
              <a:t>UK teams should engage in informal meetings, social activities, and gift exchanges.</a:t>
            </a:r>
          </a:p>
          <a:p>
            <a:pPr marL="285750" lvl="0" indent="-285750" rtl="0">
              <a:buFont typeface="Arial" panose="020B0604020202020204" pitchFamily="34" charset="0"/>
              <a:buChar char="•"/>
            </a:pPr>
            <a:r>
              <a:rPr lang="en-US" sz="2400" dirty="0"/>
              <a:t>Patience is key - relationships develop over time.</a:t>
            </a:r>
          </a:p>
          <a:p>
            <a:pPr marL="285750" lvl="0" indent="-285750" rtl="0">
              <a:buFont typeface="Arial" panose="020B0604020202020204" pitchFamily="34" charset="0"/>
              <a:buChar char="•"/>
            </a:pPr>
            <a:r>
              <a:rPr lang="en-US" sz="2400" dirty="0"/>
              <a:t>Strengthening Guanxi leads to smoother negotiations and long-term partnerships.</a:t>
            </a:r>
          </a:p>
        </p:txBody>
      </p:sp>
    </p:spTree>
    <p:extLst>
      <p:ext uri="{BB962C8B-B14F-4D97-AF65-F5344CB8AC3E}">
        <p14:creationId xmlns:p14="http://schemas.microsoft.com/office/powerpoint/2010/main" val="335710872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sz="5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8. Negotiation style and conflict management</a:t>
            </a:r>
          </a:p>
        </p:txBody>
      </p:sp>
      <p:sp>
        <p:nvSpPr>
          <p:cNvPr id="3" name="Rectangle 2"/>
          <p:cNvSpPr/>
          <p:nvPr/>
        </p:nvSpPr>
        <p:spPr>
          <a:xfrm>
            <a:off x="926195" y="2450574"/>
            <a:ext cx="5528442" cy="378565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2000" b="1" dirty="0"/>
              <a:t>UK: </a:t>
            </a:r>
            <a:r>
              <a:rPr lang="en-US" sz="2000" dirty="0"/>
              <a:t>Direct, fact-based, structured arguments.</a:t>
            </a:r>
          </a:p>
          <a:p>
            <a:r>
              <a:rPr lang="en-US" sz="2000" dirty="0"/>
              <a:t>China: Indirect, relationship-focused, harmony-seeking (UNI World, 2023).</a:t>
            </a:r>
          </a:p>
          <a:p>
            <a:endParaRPr lang="en-US" sz="2000" dirty="0"/>
          </a:p>
          <a:p>
            <a:r>
              <a:rPr lang="en-US" sz="2000" b="1" dirty="0"/>
              <a:t>Challenges: </a:t>
            </a:r>
            <a:r>
              <a:rPr lang="en-US" sz="2000" dirty="0"/>
              <a:t>Differences in communication styles and decision-making.</a:t>
            </a:r>
          </a:p>
          <a:p>
            <a:endParaRPr lang="en-US" sz="2000" dirty="0"/>
          </a:p>
          <a:p>
            <a:r>
              <a:rPr lang="en-US" sz="2000" b="1" dirty="0"/>
              <a:t>Key Strategies: </a:t>
            </a:r>
            <a:r>
              <a:rPr lang="en-US" sz="2000" dirty="0"/>
              <a:t>Patience, respect for hierarchy, active listening.</a:t>
            </a:r>
          </a:p>
          <a:p>
            <a:endParaRPr lang="en-US" sz="2000" dirty="0"/>
          </a:p>
          <a:p>
            <a:r>
              <a:rPr lang="en-US" sz="2000" b="1" dirty="0"/>
              <a:t>Success Factor: </a:t>
            </a:r>
            <a:r>
              <a:rPr lang="en-US" sz="2000" dirty="0"/>
              <a:t>Prioritizing trust and long-term relationships.</a:t>
            </a:r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542690" y="2648607"/>
            <a:ext cx="4776951" cy="338958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0329841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9. Different Views on Contracts</a:t>
            </a:r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71574" y="2703292"/>
            <a:ext cx="3343276" cy="3240308"/>
          </a:xfrm>
          <a:prstGeom prst="rect">
            <a:avLst/>
          </a:prstGeom>
        </p:spPr>
      </p:pic>
      <p:sp>
        <p:nvSpPr>
          <p:cNvPr id="7" name="Rectangle 6"/>
          <p:cNvSpPr/>
          <p:nvPr/>
        </p:nvSpPr>
        <p:spPr>
          <a:xfrm>
            <a:off x="4686300" y="2615286"/>
            <a:ext cx="6581773" cy="34163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UK: </a:t>
            </a: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Fixed, legally binding contracts with strict adherence.</a:t>
            </a:r>
          </a:p>
          <a:p>
            <a:endParaRPr lang="en-US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US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China: </a:t>
            </a: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Flexible contracts, evolving based on trust and circumstances (Tsui, 2023). </a:t>
            </a:r>
          </a:p>
          <a:p>
            <a:endParaRPr lang="en-US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US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Challenges: </a:t>
            </a: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Risk of misalignment due to differing expectations.</a:t>
            </a:r>
          </a:p>
          <a:p>
            <a:endParaRPr lang="en-US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US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Strategies: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Establish strong relationships (Guanxi) before formal agreements.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Allow room for adaptability while securing key terms.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Use clear yet diplomatic language to avoid conflicts.</a:t>
            </a:r>
          </a:p>
        </p:txBody>
      </p:sp>
    </p:spTree>
    <p:extLst>
      <p:ext uri="{BB962C8B-B14F-4D97-AF65-F5344CB8AC3E}">
        <p14:creationId xmlns:p14="http://schemas.microsoft.com/office/powerpoint/2010/main" val="309597517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10. Effective Negotiation Strategies</a:t>
            </a:r>
          </a:p>
        </p:txBody>
      </p:sp>
      <p:sp>
        <p:nvSpPr>
          <p:cNvPr id="3" name="Rectangle 2"/>
          <p:cNvSpPr/>
          <p:nvPr/>
        </p:nvSpPr>
        <p:spPr>
          <a:xfrm>
            <a:off x="976313" y="2490787"/>
            <a:ext cx="6096000" cy="3693319"/>
          </a:xfrm>
          <a:prstGeom prst="rect">
            <a:avLst/>
          </a:prstGeom>
        </p:spPr>
        <p:txBody>
          <a:bodyPr>
            <a:spAutoFit/>
          </a:bodyPr>
          <a:lstStyle/>
          <a:p>
            <a:pPr algn="just"/>
            <a:r>
              <a:rPr lang="en-US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Build Trust: </a:t>
            </a: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Prioritize Guanxi (China) and Wa (Japan).</a:t>
            </a:r>
          </a:p>
          <a:p>
            <a:pPr algn="just"/>
            <a:endParaRPr lang="en-US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/>
            <a:r>
              <a:rPr lang="en-US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Understand Hierarchy</a:t>
            </a: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: Respect senior decision-makers.</a:t>
            </a:r>
          </a:p>
          <a:p>
            <a:pPr algn="just"/>
            <a:endParaRPr lang="en-US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/>
            <a:r>
              <a:rPr lang="en-US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Adapt Communication: </a:t>
            </a: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Use indirect, diplomatic language.</a:t>
            </a:r>
          </a:p>
          <a:p>
            <a:pPr algn="just"/>
            <a:endParaRPr lang="en-US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/>
            <a:r>
              <a:rPr lang="en-US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Demonstrate Patience: </a:t>
            </a: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Expect prolonged negotiations.</a:t>
            </a:r>
          </a:p>
          <a:p>
            <a:pPr algn="just"/>
            <a:endParaRPr lang="en-US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/>
            <a:r>
              <a:rPr lang="en-US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Negotiate Flexibly: </a:t>
            </a: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Adjust strategies to local business practices (UNI World, 2023).</a:t>
            </a:r>
          </a:p>
          <a:p>
            <a:pPr algn="just"/>
            <a:endParaRPr lang="en-US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/>
            <a:r>
              <a:rPr lang="en-US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Emphasize Long-Term Partnership: </a:t>
            </a: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Focus on sustainable collaboration, not just short-term gains.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500935" y="2490787"/>
            <a:ext cx="3800477" cy="36480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6642241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11. Cultural Training</a:t>
            </a:r>
            <a:endParaRPr lang="en-US" sz="40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graphicFrame>
        <p:nvGraphicFramePr>
          <p:cNvPr id="5" name="Diagram 4"/>
          <p:cNvGraphicFramePr/>
          <p:nvPr>
            <p:extLst>
              <p:ext uri="{D42A27DB-BD31-4B8C-83A1-F6EECF244321}">
                <p14:modId xmlns:p14="http://schemas.microsoft.com/office/powerpoint/2010/main" val="419603541"/>
              </p:ext>
            </p:extLst>
          </p:nvPr>
        </p:nvGraphicFramePr>
        <p:xfrm>
          <a:off x="657225" y="2528889"/>
          <a:ext cx="6343650" cy="368617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7" name="Picture 6"/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864441" y="2606768"/>
            <a:ext cx="4404193" cy="347368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69112579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12. Importance of Cultural Awareness</a:t>
            </a:r>
          </a:p>
        </p:txBody>
      </p:sp>
      <p:sp>
        <p:nvSpPr>
          <p:cNvPr id="3" name="Rectangle 2"/>
          <p:cNvSpPr/>
          <p:nvPr/>
        </p:nvSpPr>
        <p:spPr>
          <a:xfrm>
            <a:off x="5480649" y="2533153"/>
            <a:ext cx="6096000" cy="3785652"/>
          </a:xfrm>
          <a:prstGeom prst="rect">
            <a:avLst/>
          </a:prstGeom>
        </p:spPr>
        <p:txBody>
          <a:bodyPr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Cultural awareness fosters trust and long-term relationships.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Understanding local customs, values, and business etiquette enhances negotiations.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Adaptability ensures smooth communication and reduces conflicts (Ellis and Carlson, 2019).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China: Importance of guanxi (personal networks) in business.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Japan: Respect for hierarchy and indirect communication.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Mutual understanding strengthens strategic partnerships and business growth.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69932" y="2533153"/>
            <a:ext cx="4248150" cy="33813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5445868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13. Conclusion</a:t>
            </a:r>
          </a:p>
        </p:txBody>
      </p:sp>
      <p:graphicFrame>
        <p:nvGraphicFramePr>
          <p:cNvPr id="6" name="Diagram 5"/>
          <p:cNvGraphicFramePr/>
          <p:nvPr>
            <p:extLst>
              <p:ext uri="{D42A27DB-BD31-4B8C-83A1-F6EECF244321}">
                <p14:modId xmlns:p14="http://schemas.microsoft.com/office/powerpoint/2010/main" val="3671735838"/>
              </p:ext>
            </p:extLst>
          </p:nvPr>
        </p:nvGraphicFramePr>
        <p:xfrm>
          <a:off x="1016432" y="2495227"/>
          <a:ext cx="9818582" cy="354911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74713715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/>
          <p:cNvSpPr/>
          <p:nvPr/>
        </p:nvSpPr>
        <p:spPr>
          <a:xfrm>
            <a:off x="1272242" y="764379"/>
            <a:ext cx="9498842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US" sz="36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14. REFERENCES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9834804-1490-EB7C-C57E-14D2EA133719}"/>
              </a:ext>
            </a:extLst>
          </p:cNvPr>
          <p:cNvSpPr txBox="1"/>
          <p:nvPr/>
        </p:nvSpPr>
        <p:spPr>
          <a:xfrm>
            <a:off x="1004987" y="1331484"/>
            <a:ext cx="10631691" cy="48751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lvl="0" indent="-342900">
              <a:lnSpc>
                <a:spcPct val="107000"/>
              </a:lnSpc>
              <a:spcAft>
                <a:spcPts val="800"/>
              </a:spcAft>
              <a:buFont typeface="+mj-lt"/>
              <a:buAutoNum type="arabicPeriod"/>
              <a:tabLst>
                <a:tab pos="457200" algn="l"/>
              </a:tabLst>
            </a:pPr>
            <a:r>
              <a:rPr lang="en-US" sz="1200" kern="12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CBBC (2024). </a:t>
            </a:r>
            <a:r>
              <a:rPr lang="en-US" sz="1200" i="1" kern="12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How to Understand and Navigate China’s Workplace Culture</a:t>
            </a:r>
            <a:r>
              <a:rPr lang="en-US" sz="1200" kern="12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. Focus - China Britain Business Council. Available at: </a:t>
            </a:r>
            <a:r>
              <a:rPr lang="en-US" sz="1200" u="sng" kern="1200" dirty="0">
                <a:solidFill>
                  <a:srgbClr val="467886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  <a:hlinkClick r:id="rId3"/>
              </a:rPr>
              <a:t>https://focus.cbbc.org/how-to-navigate-chinas-workplace-culture/</a:t>
            </a:r>
            <a:r>
              <a:rPr lang="en-US" sz="1200" kern="12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.</a:t>
            </a:r>
            <a:r>
              <a:rPr lang="en-US" sz="1200" kern="100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200" kern="100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(Accessed 22</a:t>
            </a:r>
            <a:r>
              <a:rPr lang="en-GB" sz="1200" kern="100" baseline="30000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nd</a:t>
            </a:r>
            <a:r>
              <a:rPr lang="en-GB" sz="1200" kern="100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 February 2025).</a:t>
            </a:r>
            <a:endParaRPr lang="en-GB" sz="12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Font typeface="+mj-lt"/>
              <a:buAutoNum type="arabicPeriod"/>
              <a:tabLst>
                <a:tab pos="457200" algn="l"/>
              </a:tabLst>
            </a:pPr>
            <a:r>
              <a:rPr lang="en-US" sz="1200" kern="12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Elgoibar</a:t>
            </a:r>
            <a:r>
              <a:rPr lang="en-US" sz="1200" kern="12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, P., </a:t>
            </a:r>
            <a:r>
              <a:rPr lang="en-US" sz="1200" kern="12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Euwema</a:t>
            </a:r>
            <a:r>
              <a:rPr lang="en-US" sz="1200" kern="12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, M. and </a:t>
            </a:r>
            <a:r>
              <a:rPr lang="en-US" sz="1200" kern="12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Munduate</a:t>
            </a:r>
            <a:r>
              <a:rPr lang="en-US" sz="1200" kern="12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, L. (2016). </a:t>
            </a:r>
            <a:r>
              <a:rPr lang="en-US" sz="1200" i="1" kern="12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Building Trust and Constructive Conflict Management in Organizations</a:t>
            </a:r>
            <a:r>
              <a:rPr lang="en-US" sz="1200" kern="12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. Cham Springer International Publishing.</a:t>
            </a:r>
            <a:endParaRPr lang="en-GB" sz="12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Font typeface="+mj-lt"/>
              <a:buAutoNum type="arabicPeriod"/>
              <a:tabLst>
                <a:tab pos="457200" algn="l"/>
              </a:tabLst>
            </a:pPr>
            <a:r>
              <a:rPr lang="en-US" sz="1200" kern="12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Ellis, C.M. and Carlson, J. (2019). </a:t>
            </a:r>
            <a:r>
              <a:rPr lang="en-US" sz="1200" i="1" kern="12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Cross Cultural Awareness and Social Justice in Counseling</a:t>
            </a:r>
            <a:r>
              <a:rPr lang="en-US" sz="1200" kern="12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. New York, Ny: Routledge.</a:t>
            </a:r>
            <a:endParaRPr lang="en-GB" sz="12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Font typeface="+mj-lt"/>
              <a:buAutoNum type="arabicPeriod"/>
              <a:tabLst>
                <a:tab pos="457200" algn="l"/>
              </a:tabLst>
            </a:pPr>
            <a:r>
              <a:rPr lang="en-US" sz="1200" kern="12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Farrell, S. (2024). </a:t>
            </a:r>
            <a:r>
              <a:rPr lang="en-US" sz="1200" i="1" kern="12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Lloyds Bank to Launch New Team to Strengthen Broker Relationships</a:t>
            </a:r>
            <a:r>
              <a:rPr lang="en-US" sz="1200" kern="12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. Insider Media Ltd. Available at: </a:t>
            </a:r>
            <a:r>
              <a:rPr lang="en-US" sz="1200" u="sng" kern="1200" dirty="0">
                <a:solidFill>
                  <a:srgbClr val="467886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  <a:hlinkClick r:id="rId4"/>
              </a:rPr>
              <a:t>https://www.insidermedia.com/news/south-eastwales/lloyds-bank-to-launch-new-team-to-strengthen-broker-relationships</a:t>
            </a:r>
            <a:r>
              <a:rPr lang="en-US" sz="1200" kern="12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. </a:t>
            </a:r>
            <a:r>
              <a:rPr lang="en-GB" sz="1200" kern="100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(Accessed 24</a:t>
            </a:r>
            <a:r>
              <a:rPr lang="en-GB" sz="1200" kern="100" baseline="30000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th</a:t>
            </a:r>
            <a:r>
              <a:rPr lang="en-GB" sz="1200" kern="100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 February 2025).</a:t>
            </a:r>
            <a:endParaRPr lang="en-GB" sz="12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Font typeface="+mj-lt"/>
              <a:buAutoNum type="arabicPeriod"/>
              <a:tabLst>
                <a:tab pos="457200" algn="l"/>
              </a:tabLst>
            </a:pPr>
            <a:r>
              <a:rPr lang="en-US" sz="1200" kern="12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Ghauri, P.N. and </a:t>
            </a:r>
            <a:r>
              <a:rPr lang="en-US" sz="1200" kern="12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Usunier</a:t>
            </a:r>
            <a:r>
              <a:rPr lang="en-US" sz="1200" kern="12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, J.-C. (2023). </a:t>
            </a:r>
            <a:r>
              <a:rPr lang="en-US" sz="1200" i="1" kern="12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International Business Negotiations</a:t>
            </a:r>
            <a:r>
              <a:rPr lang="en-US" sz="1200" kern="12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. Oxford: Elsevier Science.</a:t>
            </a:r>
            <a:endParaRPr lang="en-GB" sz="12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Font typeface="+mj-lt"/>
              <a:buAutoNum type="arabicPeriod"/>
              <a:tabLst>
                <a:tab pos="457200" algn="l"/>
              </a:tabLst>
            </a:pPr>
            <a:r>
              <a:rPr lang="en-US" sz="1200" kern="12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Gomez-Mejia, L.R. and Saura, M.D. (2016). </a:t>
            </a:r>
            <a:r>
              <a:rPr lang="en-US" sz="1200" i="1" kern="12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The Importance of Various Work Aspects and Their Organizational Consequences Using Hofstede’s Cultural Dimensions</a:t>
            </a:r>
            <a:r>
              <a:rPr lang="en-US" sz="1200" kern="12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. Calle, Madrid: Departamento De </a:t>
            </a:r>
            <a:r>
              <a:rPr lang="en-US" sz="1200" kern="12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Economía</a:t>
            </a:r>
            <a:r>
              <a:rPr lang="en-US" sz="1200" kern="12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De La </a:t>
            </a:r>
            <a:r>
              <a:rPr lang="en-US" sz="1200" kern="12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Empresa</a:t>
            </a:r>
            <a:r>
              <a:rPr lang="en-US" sz="1200" kern="12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, Universidad Carlos III De Madrid.</a:t>
            </a:r>
            <a:endParaRPr lang="en-GB" sz="12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Font typeface="+mj-lt"/>
              <a:buAutoNum type="arabicPeriod"/>
              <a:tabLst>
                <a:tab pos="457200" algn="l"/>
              </a:tabLst>
            </a:pPr>
            <a:r>
              <a:rPr lang="en-US" sz="1200" kern="12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Isse, A. (2024). </a:t>
            </a:r>
            <a:r>
              <a:rPr lang="en-US" sz="1200" i="1" kern="12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Navigating Japanese Business Culture: Etiquette and Practices in Japan</a:t>
            </a:r>
            <a:r>
              <a:rPr lang="en-US" sz="1200" kern="12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. app.neuronwriter.com. Available at: </a:t>
            </a:r>
            <a:r>
              <a:rPr lang="en-US" sz="1200" u="sng" kern="1200" dirty="0">
                <a:solidFill>
                  <a:srgbClr val="467886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  <a:hlinkClick r:id="rId5"/>
              </a:rPr>
              <a:t>https://clients.stepup.one/blog/japanese-business-culture-etiquette</a:t>
            </a:r>
            <a:r>
              <a:rPr lang="en-GB" sz="1200" kern="12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1200" kern="12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.</a:t>
            </a:r>
            <a:r>
              <a:rPr lang="en-US" sz="1200" kern="100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200" kern="100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(Accessed 1st March 2025).</a:t>
            </a:r>
            <a:endParaRPr lang="en-GB" sz="12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Font typeface="+mj-lt"/>
              <a:buAutoNum type="arabicPeriod"/>
              <a:tabLst>
                <a:tab pos="457200" algn="l"/>
              </a:tabLst>
            </a:pPr>
            <a:r>
              <a:rPr lang="en-US" sz="1200" kern="12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Kacper </a:t>
            </a:r>
            <a:r>
              <a:rPr lang="en-US" sz="1200" kern="12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Gugała</a:t>
            </a:r>
            <a:r>
              <a:rPr lang="en-US" sz="1200" kern="12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(2024). </a:t>
            </a:r>
            <a:r>
              <a:rPr lang="en-US" sz="1200" i="1" kern="12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Strategic Partnership Tips &amp; Techniques | </a:t>
            </a:r>
            <a:r>
              <a:rPr lang="en-US" sz="1200" i="1" kern="12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Partnerplace</a:t>
            </a:r>
            <a:r>
              <a:rPr lang="en-US" sz="1200" kern="12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. Partnerplace.io. Available at: </a:t>
            </a:r>
            <a:r>
              <a:rPr lang="en-US" sz="1200" u="sng" kern="1200" dirty="0">
                <a:solidFill>
                  <a:srgbClr val="467886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  <a:hlinkClick r:id="rId6"/>
              </a:rPr>
              <a:t>https://partnerplace.io/knowledge-base/strategic-partnership-tips-techniques-partnerplace</a:t>
            </a:r>
            <a:r>
              <a:rPr lang="en-GB" sz="1200" kern="12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1200" kern="12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.</a:t>
            </a:r>
            <a:r>
              <a:rPr lang="en-GB" sz="1200" kern="100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 (Accessed 2nd March 2025).</a:t>
            </a:r>
            <a:endParaRPr lang="en-GB" sz="12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Font typeface="+mj-lt"/>
              <a:buAutoNum type="arabicPeriod"/>
              <a:tabLst>
                <a:tab pos="457200" algn="l"/>
              </a:tabLst>
            </a:pPr>
            <a:r>
              <a:rPr lang="en-US" sz="1200" kern="12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Lloyds Banking Group (2024). </a:t>
            </a:r>
            <a:r>
              <a:rPr lang="en-US" sz="1200" i="1" kern="12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Lloyds Banking Group Partners with International Motors Limited to Bring XPENG to UK Drivers</a:t>
            </a:r>
            <a:r>
              <a:rPr lang="en-US" sz="1200" kern="12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. Lloydsbankinggroup.com. Available at: </a:t>
            </a:r>
            <a:r>
              <a:rPr lang="en-US" sz="1200" u="sng" kern="1200" dirty="0">
                <a:solidFill>
                  <a:srgbClr val="467886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  <a:hlinkClick r:id="rId7"/>
              </a:rPr>
              <a:t>https://www.lloydsbankinggroup.com/media/press-releases/2025/lloyds-banking-group-2025/lloyds-banking-group-partners-with-international-motors-limited-.html</a:t>
            </a:r>
            <a:r>
              <a:rPr lang="en-US" sz="1200" kern="12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.  </a:t>
            </a:r>
            <a:r>
              <a:rPr lang="en-GB" sz="1200" kern="100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(Accessed 2</a:t>
            </a:r>
            <a:r>
              <a:rPr lang="en-GB" sz="1200" kern="100" baseline="30000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nd</a:t>
            </a:r>
            <a:r>
              <a:rPr lang="en-GB" sz="1200" kern="100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 March 2025).</a:t>
            </a:r>
            <a:endParaRPr lang="en-GB" sz="12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Font typeface="+mj-lt"/>
              <a:buAutoNum type="arabicPeriod"/>
              <a:tabLst>
                <a:tab pos="457200" algn="l"/>
              </a:tabLst>
            </a:pPr>
            <a:r>
              <a:rPr lang="en-US" sz="1200" kern="12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McIvor, M. (2022). </a:t>
            </a:r>
            <a:r>
              <a:rPr lang="en-US" sz="1200" i="1" kern="12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High- Vs. Low-Context Communication Survival Guide - GLOBIS Insights</a:t>
            </a:r>
            <a:r>
              <a:rPr lang="en-US" sz="1200" kern="12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. </a:t>
            </a:r>
            <a:r>
              <a:rPr lang="en-US" sz="1200" kern="12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Globis</a:t>
            </a:r>
            <a:r>
              <a:rPr lang="en-US" sz="1200" kern="12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Insights. Available at: </a:t>
            </a:r>
            <a:r>
              <a:rPr lang="en-US" sz="1200" u="sng" kern="1200" dirty="0">
                <a:solidFill>
                  <a:srgbClr val="467886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  <a:hlinkClick r:id="rId8"/>
              </a:rPr>
              <a:t>https://globisinsights.com/career-skills/communication/high-low-context-communication-survival/</a:t>
            </a:r>
            <a:r>
              <a:rPr lang="en-GB" sz="1200" kern="12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1200" kern="12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.</a:t>
            </a:r>
            <a:r>
              <a:rPr lang="en-GB" sz="1200" kern="100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 (Accessed 3</a:t>
            </a:r>
            <a:r>
              <a:rPr lang="en-GB" sz="1200" kern="100" baseline="30000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rd</a:t>
            </a:r>
            <a:r>
              <a:rPr lang="en-GB" sz="1200" kern="100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 March 2025).</a:t>
            </a:r>
            <a:endParaRPr lang="en-GB" sz="12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91888701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12C1DA30-8B72-F125-FD7D-D2F6C3F9E54D}"/>
              </a:ext>
            </a:extLst>
          </p:cNvPr>
          <p:cNvSpPr txBox="1"/>
          <p:nvPr/>
        </p:nvSpPr>
        <p:spPr>
          <a:xfrm>
            <a:off x="3776597" y="569933"/>
            <a:ext cx="563045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b="1" dirty="0"/>
              <a:t>15. </a:t>
            </a:r>
            <a:r>
              <a:rPr lang="en-GB" sz="36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REFERENCES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B51CE72E-E083-9845-18D0-B0DB76A368C2}"/>
              </a:ext>
            </a:extLst>
          </p:cNvPr>
          <p:cNvSpPr txBox="1"/>
          <p:nvPr/>
        </p:nvSpPr>
        <p:spPr>
          <a:xfrm>
            <a:off x="694151" y="1216264"/>
            <a:ext cx="10803697" cy="5354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lvl="0" indent="-342900">
              <a:lnSpc>
                <a:spcPct val="107000"/>
              </a:lnSpc>
              <a:spcAft>
                <a:spcPts val="800"/>
              </a:spcAft>
              <a:buFont typeface="+mj-lt"/>
              <a:buAutoNum type="arabicPeriod" startAt="11"/>
              <a:tabLst>
                <a:tab pos="457200" algn="l"/>
              </a:tabLst>
            </a:pPr>
            <a:r>
              <a:rPr lang="en-US" sz="1200" kern="12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Moses (2023). </a:t>
            </a:r>
            <a:r>
              <a:rPr lang="en-US" sz="1200" i="1" kern="12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Guanxi: Unlocking the Power of Relationships in Chinese </a:t>
            </a:r>
            <a:r>
              <a:rPr lang="en-US" sz="1200" i="1" kern="12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Business</a:t>
            </a:r>
            <a:r>
              <a:rPr lang="en-US" sz="1200" kern="12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.xdsa</a:t>
            </a:r>
            <a:r>
              <a:rPr lang="en-US" sz="1200" kern="12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China Scholar. Available at: </a:t>
            </a:r>
            <a:r>
              <a:rPr lang="en-US" sz="1200" u="sng" kern="1200" dirty="0">
                <a:solidFill>
                  <a:srgbClr val="467886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  <a:hlinkClick r:id="rId2"/>
              </a:rPr>
              <a:t>https://www.china-scholar.com/guanxi-unlocking-the-power-of-relationships-in-chinese-business/</a:t>
            </a:r>
            <a:r>
              <a:rPr lang="en-GB" sz="1200" kern="12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1200" kern="12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. (Accessed 3</a:t>
            </a:r>
            <a:r>
              <a:rPr lang="en-US" sz="1200" kern="1200" baseline="300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rd</a:t>
            </a:r>
            <a:r>
              <a:rPr lang="en-US" sz="1200" kern="12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March 2025).</a:t>
            </a:r>
            <a:endParaRPr lang="en-GB" sz="12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Font typeface="+mj-lt"/>
              <a:buAutoNum type="arabicPeriod" startAt="11"/>
              <a:tabLst>
                <a:tab pos="457200" algn="l"/>
              </a:tabLst>
            </a:pPr>
            <a:r>
              <a:rPr lang="en-US" sz="1200" kern="12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Pagoda Projects (2016). </a:t>
            </a:r>
            <a:r>
              <a:rPr lang="en-US" sz="1200" i="1" kern="12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5 Cultural Differences between the UK and China</a:t>
            </a:r>
            <a:r>
              <a:rPr lang="en-US" sz="1200" kern="12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. Pagoda Projects - Beyond Work Experience. Available at: </a:t>
            </a:r>
            <a:r>
              <a:rPr lang="en-US" sz="1200" u="sng" kern="1200" dirty="0">
                <a:solidFill>
                  <a:srgbClr val="467886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  <a:hlinkClick r:id="rId3"/>
              </a:rPr>
              <a:t>https://www.pagodaprojects.com/5-cultural-differences-between-the-uk-and-china/</a:t>
            </a:r>
            <a:r>
              <a:rPr lang="en-GB" sz="1200" kern="12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1200" kern="12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. (Accessed 6</a:t>
            </a:r>
            <a:r>
              <a:rPr lang="en-US" sz="1200" kern="1200" baseline="300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th</a:t>
            </a:r>
            <a:r>
              <a:rPr lang="en-US" sz="1200" kern="12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March 2025).</a:t>
            </a:r>
            <a:endParaRPr lang="en-GB" sz="12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Font typeface="+mj-lt"/>
              <a:buAutoNum type="arabicPeriod" startAt="11"/>
              <a:tabLst>
                <a:tab pos="457200" algn="l"/>
              </a:tabLst>
            </a:pPr>
            <a:r>
              <a:rPr lang="en-US" sz="1200" kern="12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Parton, C. (2023). </a:t>
            </a:r>
            <a:r>
              <a:rPr lang="en-US" sz="1200" i="1" kern="12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Negotiating with Chinese – Some Practical Considerations</a:t>
            </a:r>
            <a:r>
              <a:rPr lang="en-US" sz="1200" kern="12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. Council on Geostrategy. Available at: </a:t>
            </a:r>
            <a:r>
              <a:rPr lang="en-US" sz="1200" u="sng" kern="1200" dirty="0">
                <a:solidFill>
                  <a:srgbClr val="467886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  <a:hlinkClick r:id="rId4"/>
              </a:rPr>
              <a:t>https://www.geostrategy.org.uk/research/negotiating-with-chinese-some-practical-considerations/</a:t>
            </a:r>
            <a:r>
              <a:rPr lang="en-GB" sz="1200" kern="12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1200" kern="12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.(Accessed 6</a:t>
            </a:r>
            <a:r>
              <a:rPr lang="en-US" sz="1200" kern="1200" baseline="300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th</a:t>
            </a:r>
            <a:r>
              <a:rPr lang="en-US" sz="1200" kern="12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March 2025).</a:t>
            </a:r>
            <a:endParaRPr lang="en-GB" sz="12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Font typeface="+mj-lt"/>
              <a:buAutoNum type="arabicPeriod" startAt="11"/>
              <a:tabLst>
                <a:tab pos="457200" algn="l"/>
              </a:tabLst>
            </a:pPr>
            <a:r>
              <a:rPr lang="en-US" sz="1200" kern="12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Pressbooks (2016). </a:t>
            </a:r>
            <a:r>
              <a:rPr lang="en-US" sz="1200" i="1" kern="12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The Elements of Culture</a:t>
            </a:r>
            <a:r>
              <a:rPr lang="en-US" sz="1200" kern="12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. pressbooks.howardcc.edu. Available at: </a:t>
            </a:r>
            <a:r>
              <a:rPr lang="en-US" sz="1200" u="sng" kern="1200" dirty="0">
                <a:solidFill>
                  <a:srgbClr val="467886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  <a:hlinkClick r:id="rId5"/>
              </a:rPr>
              <a:t>https://pressbooks.howardcc.edu/soci101/chapter/3-2-the-elements-of-culture/</a:t>
            </a:r>
            <a:r>
              <a:rPr lang="en-GB" sz="1200" kern="12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1200" kern="12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. (Accessed 8</a:t>
            </a:r>
            <a:r>
              <a:rPr lang="en-US" sz="1200" kern="1200" baseline="300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th</a:t>
            </a:r>
            <a:r>
              <a:rPr lang="en-US" sz="1200" kern="12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March 2025). </a:t>
            </a:r>
            <a:endParaRPr lang="en-GB" sz="12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Font typeface="+mj-lt"/>
              <a:buAutoNum type="arabicPeriod" startAt="11"/>
              <a:tabLst>
                <a:tab pos="457200" algn="l"/>
              </a:tabLst>
            </a:pPr>
            <a:r>
              <a:rPr lang="en-US" sz="1200" kern="12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Ronen, S. and </a:t>
            </a:r>
            <a:r>
              <a:rPr lang="en-US" sz="1200" kern="12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Shenkar</a:t>
            </a:r>
            <a:r>
              <a:rPr lang="en-US" sz="1200" kern="12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, O. (2017). </a:t>
            </a:r>
            <a:r>
              <a:rPr lang="en-US" sz="1200" i="1" kern="12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Navigating Global Business : a Cultural Compass</a:t>
            </a:r>
            <a:r>
              <a:rPr lang="en-US" sz="1200" kern="12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. Cambridge, United Kingdom: Cambridge University Press.</a:t>
            </a:r>
            <a:endParaRPr lang="en-GB" sz="12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Font typeface="+mj-lt"/>
              <a:buAutoNum type="arabicPeriod" startAt="11"/>
              <a:tabLst>
                <a:tab pos="457200" algn="l"/>
              </a:tabLst>
            </a:pPr>
            <a:r>
              <a:rPr lang="en-US" sz="1200" kern="12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Tong, L. and Yuqing, T. (2020). </a:t>
            </a:r>
            <a:r>
              <a:rPr lang="en-US" sz="1200" i="1" kern="12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Academic Journal of Humanities &amp; Social Sciences</a:t>
            </a:r>
            <a:r>
              <a:rPr lang="en-US" sz="1200" kern="12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, 3(8), pp.128–133. Available at : </a:t>
            </a:r>
            <a:r>
              <a:rPr lang="en-GB" sz="1200" u="sng" kern="1200" dirty="0">
                <a:solidFill>
                  <a:srgbClr val="467886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  <a:hlinkClick r:id="rId6"/>
              </a:rPr>
              <a:t>Applying Hall's High Context and Low Context Cultures Model to Analysis the Implications of Cultural Differences on Functioning in Cross-cultural Groups | Francis Academic Press</a:t>
            </a:r>
            <a:r>
              <a:rPr lang="en-US" sz="1200" kern="12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. (Accessed 8</a:t>
            </a:r>
            <a:r>
              <a:rPr lang="en-US" sz="1200" kern="1200" baseline="300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th</a:t>
            </a:r>
            <a:r>
              <a:rPr lang="en-US" sz="1200" kern="12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March 2025) .</a:t>
            </a:r>
            <a:endParaRPr lang="en-GB" sz="12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Font typeface="+mj-lt"/>
              <a:buAutoNum type="arabicPeriod" startAt="11"/>
              <a:tabLst>
                <a:tab pos="457200" algn="l"/>
              </a:tabLst>
            </a:pPr>
            <a:r>
              <a:rPr lang="en-US" sz="1200" kern="12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Tsui, S.-C.A. (2023). Doing Business in China : What Is the Use of Having a contract? the Rule of Law and Guanxi When Doing Business in China. </a:t>
            </a:r>
            <a:r>
              <a:rPr lang="en-US" sz="1200" i="1" kern="12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Journal of Business Studies Quarterly</a:t>
            </a:r>
            <a:r>
              <a:rPr lang="en-US" sz="1200" kern="12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, 4(4), pp.56–67. Available at: </a:t>
            </a:r>
            <a:r>
              <a:rPr lang="en-US" sz="1200" u="sng" kern="1200" dirty="0">
                <a:solidFill>
                  <a:srgbClr val="467886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  <a:hlinkClick r:id="rId7"/>
              </a:rPr>
              <a:t>https://www.researchgate.net/publication/351436314_Doing_business_in_China_what_is_the_use_of_having_a_contract_The_rule_of_law_and_guanxi_when_doing_business_in_China</a:t>
            </a:r>
            <a:r>
              <a:rPr lang="en-GB" sz="1200" kern="12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1200" kern="12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.(Accessed 10th March 2025).</a:t>
            </a:r>
            <a:endParaRPr lang="en-GB" sz="12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Font typeface="+mj-lt"/>
              <a:buAutoNum type="arabicPeriod" startAt="11"/>
              <a:tabLst>
                <a:tab pos="457200" algn="l"/>
              </a:tabLst>
            </a:pPr>
            <a:r>
              <a:rPr lang="en-US" sz="1200" kern="12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UNI World (2023). </a:t>
            </a:r>
            <a:r>
              <a:rPr lang="en-US" sz="1200" i="1" kern="12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The Importance of Patience in Chinese Business Negotiations</a:t>
            </a:r>
            <a:r>
              <a:rPr lang="en-US" sz="1200" kern="12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. Uni-world.co. Available at: </a:t>
            </a:r>
            <a:r>
              <a:rPr lang="en-US" sz="1200" u="sng" kern="1200" dirty="0">
                <a:solidFill>
                  <a:srgbClr val="467886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  <a:hlinkClick r:id="rId8"/>
              </a:rPr>
              <a:t>https://uni-world.co/the-importance-of-patience-in-chinese-business-negotiations/</a:t>
            </a:r>
            <a:r>
              <a:rPr lang="en-US" sz="1200" kern="12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. (Accessed 12</a:t>
            </a:r>
            <a:r>
              <a:rPr lang="en-US" sz="1200" kern="1200" baseline="300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th</a:t>
            </a:r>
            <a:r>
              <a:rPr lang="en-US" sz="1200" kern="12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March 2025). </a:t>
            </a:r>
            <a:endParaRPr lang="en-GB" sz="12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Font typeface="+mj-lt"/>
              <a:buAutoNum type="arabicPeriod" startAt="11"/>
              <a:tabLst>
                <a:tab pos="457200" algn="l"/>
              </a:tabLst>
            </a:pPr>
            <a:r>
              <a:rPr lang="en-US" sz="1200" kern="12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White, A. (2023). </a:t>
            </a:r>
            <a:r>
              <a:rPr lang="en-US" sz="1200" i="1" kern="12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Work Culture in the UK: a Comprehensive Overview | </a:t>
            </a:r>
            <a:r>
              <a:rPr lang="en-US" sz="1200" i="1" kern="12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NNRoad</a:t>
            </a:r>
            <a:r>
              <a:rPr lang="en-US" sz="1200" kern="12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. nnroad.com. Available at: </a:t>
            </a:r>
            <a:r>
              <a:rPr lang="en-US" sz="1200" u="sng" kern="1200" dirty="0">
                <a:solidFill>
                  <a:srgbClr val="467886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  <a:hlinkClick r:id="rId9"/>
              </a:rPr>
              <a:t>https://nnroad.com/blog/work-culture-in-the-uk/</a:t>
            </a:r>
            <a:r>
              <a:rPr lang="en-GB" sz="1200" kern="12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1200" kern="12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.(Accessed 14</a:t>
            </a:r>
            <a:r>
              <a:rPr lang="en-US" sz="1200" kern="1200" baseline="300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th</a:t>
            </a:r>
            <a:r>
              <a:rPr lang="en-US" sz="1200" kern="12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March 2025).</a:t>
            </a:r>
            <a:endParaRPr lang="en-GB" sz="12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Font typeface="+mj-lt"/>
              <a:buAutoNum type="arabicPeriod" startAt="11"/>
              <a:tabLst>
                <a:tab pos="457200" algn="l"/>
              </a:tabLst>
            </a:pPr>
            <a:r>
              <a:rPr lang="en-US" sz="1200" kern="12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Xuanhong</a:t>
            </a:r>
            <a:r>
              <a:rPr lang="en-US" sz="1200" kern="12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, Y. (2024). Differences in Language Communication between Chinese and American Cultures. </a:t>
            </a:r>
            <a:r>
              <a:rPr lang="en-US" sz="1200" i="1" kern="12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Communications in Humanities Research</a:t>
            </a:r>
            <a:r>
              <a:rPr lang="en-US" sz="1200" kern="12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, 39(1), pp.108–114. Available at : </a:t>
            </a:r>
            <a:r>
              <a:rPr lang="en-US" sz="1200" u="sng" kern="1200" dirty="0">
                <a:solidFill>
                  <a:srgbClr val="467886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  <a:hlinkClick r:id="rId10"/>
              </a:rPr>
              <a:t>https://doi.org/10.54254/2753-7064/39/20242179</a:t>
            </a:r>
            <a:r>
              <a:rPr lang="en-GB" sz="1200" kern="12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1200" kern="12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. (Accessed 16</a:t>
            </a:r>
            <a:r>
              <a:rPr lang="en-US" sz="1200" kern="1200" baseline="300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th</a:t>
            </a:r>
            <a:r>
              <a:rPr lang="en-US" sz="1200" kern="12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March 2025).</a:t>
            </a:r>
            <a:endParaRPr lang="en-GB" sz="12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339951482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Organic">
  <a:themeElements>
    <a:clrScheme name="Organic">
      <a:dk1>
        <a:sysClr val="windowText" lastClr="000000"/>
      </a:dk1>
      <a:lt1>
        <a:sysClr val="window" lastClr="FFFFFF"/>
      </a:lt1>
      <a:dk2>
        <a:srgbClr val="212121"/>
      </a:dk2>
      <a:lt2>
        <a:srgbClr val="DADADA"/>
      </a:lt2>
      <a:accent1>
        <a:srgbClr val="83992A"/>
      </a:accent1>
      <a:accent2>
        <a:srgbClr val="3C9770"/>
      </a:accent2>
      <a:accent3>
        <a:srgbClr val="44709D"/>
      </a:accent3>
      <a:accent4>
        <a:srgbClr val="A23C33"/>
      </a:accent4>
      <a:accent5>
        <a:srgbClr val="D97828"/>
      </a:accent5>
      <a:accent6>
        <a:srgbClr val="DEB340"/>
      </a:accent6>
      <a:hlink>
        <a:srgbClr val="A8BF4D"/>
      </a:hlink>
      <a:folHlink>
        <a:srgbClr val="B4CA80"/>
      </a:folHlink>
    </a:clrScheme>
    <a:fontScheme name="Organic">
      <a:majorFont>
        <a:latin typeface="Garamond" panose="02020404030301010803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Garamond" panose="02020404030301010803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Organic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lumMod val="110000"/>
              </a:schemeClr>
            </a:gs>
            <a:gs pos="100000">
              <a:schemeClr val="phClr">
                <a:tint val="82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74000"/>
                <a:satMod val="130000"/>
                <a:lumMod val="90000"/>
              </a:schemeClr>
              <a:schemeClr val="phClr">
                <a:tint val="94000"/>
                <a:satMod val="120000"/>
                <a:lumMod val="104000"/>
              </a:schemeClr>
            </a:duotone>
          </a:blip>
          <a:tile tx="0" ty="0" sx="100000" sy="100000" flip="none" algn="tl"/>
        </a:blip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innerShdw blurRad="25400" dist="12700" dir="13500000">
              <a:srgbClr val="000000">
                <a:alpha val="45000"/>
              </a:srgbClr>
            </a:innerShdw>
          </a:effectLst>
        </a:effectStyle>
        <a:effectStyle>
          <a:effectLst>
            <a:outerShdw blurRad="38100" dist="254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88000"/>
                <a:lumMod val="98000"/>
              </a:schemeClr>
            </a:gs>
          </a:gsLst>
          <a:lin ang="5400000" scaled="0"/>
        </a:gradFill>
        <a:blipFill>
          <a:blip xmlns:r="http://schemas.openxmlformats.org/officeDocument/2006/relationships" r:embed="rId2"/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rganic" id="{28CDC826-8792-45C0-861B-85EB3ADEDA33}" vid="{7DAC20F1-423D-49E2-BD0B-50532748BAD0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0</TotalTime>
  <Words>1819</Words>
  <Application>Microsoft Office PowerPoint</Application>
  <PresentationFormat>Widescreen</PresentationFormat>
  <Paragraphs>159</Paragraphs>
  <Slides>17</Slides>
  <Notes>15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size="24" baseType="lpstr">
      <vt:lpstr>Aharoni</vt:lpstr>
      <vt:lpstr>Aptos</vt:lpstr>
      <vt:lpstr>Arial</vt:lpstr>
      <vt:lpstr>Calibri</vt:lpstr>
      <vt:lpstr>Garamond</vt:lpstr>
      <vt:lpstr>Times New Roman</vt:lpstr>
      <vt:lpstr>Organic</vt:lpstr>
      <vt:lpstr>Cross-Cultural Negotiations: Strategies for a UK-China Partnership.</vt:lpstr>
      <vt:lpstr>PowerPoint Presentation</vt:lpstr>
      <vt:lpstr>1. Introduction</vt:lpstr>
      <vt:lpstr>2. Defining Culture and Elements</vt:lpstr>
      <vt:lpstr>3. Hofstede’s Cultural Dimensions</vt:lpstr>
      <vt:lpstr>4. High-Context vs. Low-Context Communication</vt:lpstr>
      <vt:lpstr>5. Hierarchy in Decision-Making</vt:lpstr>
      <vt:lpstr>6. Indirect Communication</vt:lpstr>
      <vt:lpstr>7. Role of Guanxi (Relationships)</vt:lpstr>
      <vt:lpstr>8. Negotiation style and conflict management</vt:lpstr>
      <vt:lpstr>9. Different Views on Contracts</vt:lpstr>
      <vt:lpstr>10. Effective Negotiation Strategies</vt:lpstr>
      <vt:lpstr>11. Cultural Training</vt:lpstr>
      <vt:lpstr>12. Importance of Cultural Awareness</vt:lpstr>
      <vt:lpstr>13. Conclusion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1</cp:revision>
  <dcterms:created xsi:type="dcterms:W3CDTF">2024-12-10T18:25:29Z</dcterms:created>
  <dcterms:modified xsi:type="dcterms:W3CDTF">2025-03-16T12:07:54Z</dcterms:modified>
</cp:coreProperties>
</file>