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1"/>
  </p:sldMasterIdLst>
  <p:notesMasterIdLst>
    <p:notesMasterId r:id="rId17"/>
  </p:notesMasterIdLst>
  <p:sldIdLst>
    <p:sldId id="290" r:id="rId2"/>
    <p:sldId id="288" r:id="rId3"/>
    <p:sldId id="286" r:id="rId4"/>
    <p:sldId id="256" r:id="rId5"/>
    <p:sldId id="292" r:id="rId6"/>
    <p:sldId id="270" r:id="rId7"/>
    <p:sldId id="272" r:id="rId8"/>
    <p:sldId id="266" r:id="rId9"/>
    <p:sldId id="264" r:id="rId10"/>
    <p:sldId id="275" r:id="rId11"/>
    <p:sldId id="279" r:id="rId12"/>
    <p:sldId id="282" r:id="rId13"/>
    <p:sldId id="283" r:id="rId14"/>
    <p:sldId id="285" r:id="rId15"/>
    <p:sldId id="29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E3F45B9-C92F-D9F0-8050-51D9FC7A85F8}" name="Usha Krishna Raj (2022598)" initials="U(" userId="S::2022598@student.uwtsd.ac.uk::8711b2c9-1784-4b15-bfff-dad04cdcbafe"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microsoft.com/office/2018/10/relationships/authors" Target="author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C9E92A-F359-4722-AAFB-067CB4F800A6}" type="datetimeFigureOut">
              <a:t>11/7/2023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7D1A6C-5938-4993-882C-9C1E285CD7E7}" type="slidenum">
              <a:t>‹#›</a:t>
            </a:fld>
            <a:endParaRPr lang="en-US"/>
          </a:p>
        </p:txBody>
      </p:sp>
    </p:spTree>
    <p:extLst>
      <p:ext uri="{BB962C8B-B14F-4D97-AF65-F5344CB8AC3E}">
        <p14:creationId xmlns:p14="http://schemas.microsoft.com/office/powerpoint/2010/main" val="3524315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4C7D1A6C-5938-4993-882C-9C1E285CD7E7}" type="slidenum">
              <a:t>2</a:t>
            </a:fld>
            <a:endParaRPr lang="en-US"/>
          </a:p>
        </p:txBody>
      </p:sp>
    </p:spTree>
    <p:extLst>
      <p:ext uri="{BB962C8B-B14F-4D97-AF65-F5344CB8AC3E}">
        <p14:creationId xmlns:p14="http://schemas.microsoft.com/office/powerpoint/2010/main" val="3041303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4C7D1A6C-5938-4993-882C-9C1E285CD7E7}" type="slidenum">
              <a:t>3</a:t>
            </a:fld>
            <a:endParaRPr lang="en-US"/>
          </a:p>
        </p:txBody>
      </p:sp>
    </p:spTree>
    <p:extLst>
      <p:ext uri="{BB962C8B-B14F-4D97-AF65-F5344CB8AC3E}">
        <p14:creationId xmlns:p14="http://schemas.microsoft.com/office/powerpoint/2010/main" val="1164496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11/7/2023</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87103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11/7/2023</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01258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11/7/2023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6680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11/7/2023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02190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11/7/2023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22558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11/7/2023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21235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11/7/2023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00791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11/7/2023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74613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11/7/2023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7041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11/7/2023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31968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11/7/2023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23561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11/7/2023</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424887460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1.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7" Type="http://schemas.openxmlformats.org/officeDocument/2006/relationships/image" Target="../media/image10.jpeg" /><Relationship Id="rId2" Type="http://schemas.openxmlformats.org/officeDocument/2006/relationships/notesSlide" Target="../notesSlides/notesSlide2.xml" /><Relationship Id="rId1" Type="http://schemas.openxmlformats.org/officeDocument/2006/relationships/slideLayout" Target="../slideLayouts/slideLayout1.xml" /><Relationship Id="rId6" Type="http://schemas.openxmlformats.org/officeDocument/2006/relationships/image" Target="../media/image9.jpeg" /><Relationship Id="rId5" Type="http://schemas.openxmlformats.org/officeDocument/2006/relationships/image" Target="../media/image8.jpeg" /><Relationship Id="rId4" Type="http://schemas.openxmlformats.org/officeDocument/2006/relationships/image" Target="../media/image7.png" /></Relationships>
</file>

<file path=ppt/slides/_rels/slide4.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1.png" /><Relationship Id="rId1" Type="http://schemas.openxmlformats.org/officeDocument/2006/relationships/slideLayout" Target="../slideLayouts/slideLayout1.xml" /><Relationship Id="rId4" Type="http://schemas.openxmlformats.org/officeDocument/2006/relationships/image" Target="../media/image13.jpeg" /></Relationships>
</file>

<file path=ppt/slides/_rels/slide5.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image" Target="../media/image14.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8" Type="http://schemas.openxmlformats.org/officeDocument/2006/relationships/image" Target="../media/image18.jpeg" /><Relationship Id="rId3" Type="http://schemas.openxmlformats.org/officeDocument/2006/relationships/image" Target="../media/image3.png" /><Relationship Id="rId7" Type="http://schemas.openxmlformats.org/officeDocument/2006/relationships/hyperlink" Target="https://www.ilo.org/global/topics/forced-labour/publications/WCMS_854733/lang--en/index.htm" TargetMode="External"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17.jpeg" /><Relationship Id="rId5" Type="http://schemas.openxmlformats.org/officeDocument/2006/relationships/image" Target="../media/image16.jpeg" /><Relationship Id="rId4" Type="http://schemas.openxmlformats.org/officeDocument/2006/relationships/image" Target="../media/image4.png" /></Relationships>
</file>

<file path=ppt/slides/_rels/slide7.xml.rels><?xml version="1.0" encoding="UTF-8" standalone="yes"?>
<Relationships xmlns="http://schemas.openxmlformats.org/package/2006/relationships"><Relationship Id="rId3" Type="http://schemas.openxmlformats.org/officeDocument/2006/relationships/hyperlink" Target="http://www.legislation.gov.uk/ukpga/2009/11/section/55" TargetMode="External" /><Relationship Id="rId7" Type="http://schemas.openxmlformats.org/officeDocument/2006/relationships/image" Target="../media/image22.png" /><Relationship Id="rId2" Type="http://schemas.openxmlformats.org/officeDocument/2006/relationships/image" Target="../media/image11.png" /><Relationship Id="rId1" Type="http://schemas.openxmlformats.org/officeDocument/2006/relationships/slideLayout" Target="../slideLayouts/slideLayout1.xml" /><Relationship Id="rId6" Type="http://schemas.openxmlformats.org/officeDocument/2006/relationships/image" Target="../media/image21.jpeg" /><Relationship Id="rId5" Type="http://schemas.openxmlformats.org/officeDocument/2006/relationships/image" Target="../media/image20.jpeg" /><Relationship Id="rId4" Type="http://schemas.openxmlformats.org/officeDocument/2006/relationships/image" Target="../media/image19.jpeg" /></Relationships>
</file>

<file path=ppt/slides/_rels/slide8.xml.rels><?xml version="1.0" encoding="UTF-8" standalone="yes"?>
<Relationships xmlns="http://schemas.openxmlformats.org/package/2006/relationships"><Relationship Id="rId3" Type="http://schemas.openxmlformats.org/officeDocument/2006/relationships/image" Target="../media/image23.jpeg" /><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openxmlformats.org/officeDocument/2006/relationships/image" Target="../media/image24.jpeg" /><Relationship Id="rId3" Type="http://schemas.openxmlformats.org/officeDocument/2006/relationships/image" Target="../media/image3.png" /><Relationship Id="rId7" Type="http://schemas.openxmlformats.org/officeDocument/2006/relationships/hyperlink" Target="http://www.legislation.gov.uk/ukpga/2009/11/section/55" TargetMode="External"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hyperlink" Target="https://assets.publishing.service.gov.uk/government/uploads/system/uploads/attachment_data/file/177033/DFE-00084-2011.pdf" TargetMode="External" /><Relationship Id="rId5" Type="http://schemas.openxmlformats.org/officeDocument/2006/relationships/hyperlink" Target="https://assets.publishing.service.gov.uk/government/uploads/system/uploads/attachment_data/file/655504/6.3920_HO_Modern_Slavery_Awareness_Booklet_web.pdf" TargetMode="External" /><Relationship Id="rId10" Type="http://schemas.openxmlformats.org/officeDocument/2006/relationships/image" Target="../media/image26.jpeg" /><Relationship Id="rId4" Type="http://schemas.openxmlformats.org/officeDocument/2006/relationships/image" Target="../media/image4.png" /><Relationship Id="rId9" Type="http://schemas.openxmlformats.org/officeDocument/2006/relationships/image" Target="../media/image25.jpeg" /></Relationships>
</file>

<file path=ppt/slides/_rels/slide10.xml.rels><?xml version="1.0" encoding="UTF-8" standalone="yes"?>
<Relationships xmlns="http://schemas.openxmlformats.org/package/2006/relationships"><Relationship Id="rId8" Type="http://schemas.openxmlformats.org/officeDocument/2006/relationships/image" Target="../media/image30.jpeg" /><Relationship Id="rId3" Type="http://schemas.openxmlformats.org/officeDocument/2006/relationships/image" Target="../media/image3.png" /><Relationship Id="rId7" Type="http://schemas.openxmlformats.org/officeDocument/2006/relationships/image" Target="../media/image29.jpe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28.jpeg" /><Relationship Id="rId5" Type="http://schemas.openxmlformats.org/officeDocument/2006/relationships/image" Target="../media/image27.jpeg" /><Relationship Id="rId4" Type="http://schemas.openxmlformats.org/officeDocument/2006/relationships/image" Target="../media/image4.png" /></Relationships>
</file>

<file path=ppt/slides/_rels/slide11.xml.rels><?xml version="1.0" encoding="UTF-8" standalone="yes"?>
<Relationships xmlns="http://schemas.openxmlformats.org/package/2006/relationships"><Relationship Id="rId3" Type="http://schemas.openxmlformats.org/officeDocument/2006/relationships/image" Target="../media/image3.png" /><Relationship Id="rId7" Type="http://schemas.openxmlformats.org/officeDocument/2006/relationships/image" Target="../media/image33.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32.png" /><Relationship Id="rId5" Type="http://schemas.openxmlformats.org/officeDocument/2006/relationships/image" Target="../media/image31.png" /><Relationship Id="rId4" Type="http://schemas.openxmlformats.org/officeDocument/2006/relationships/image" Target="../media/image4.png" /></Relationships>
</file>

<file path=ppt/slides/_rels/slide12.xml.rels><?xml version="1.0" encoding="UTF-8" standalone="yes"?>
<Relationships xmlns="http://schemas.openxmlformats.org/package/2006/relationships"><Relationship Id="rId8" Type="http://schemas.openxmlformats.org/officeDocument/2006/relationships/image" Target="../media/image37.png" /><Relationship Id="rId3" Type="http://schemas.openxmlformats.org/officeDocument/2006/relationships/image" Target="../media/image3.png" /><Relationship Id="rId7" Type="http://schemas.openxmlformats.org/officeDocument/2006/relationships/image" Target="../media/image36.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35.png" /><Relationship Id="rId5" Type="http://schemas.openxmlformats.org/officeDocument/2006/relationships/image" Target="../media/image34.png" /><Relationship Id="rId4" Type="http://schemas.openxmlformats.org/officeDocument/2006/relationships/image" Target="../media/image4.png" /></Relationships>
</file>

<file path=ppt/slides/_rels/slide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png" /><Relationship Id="rId1" Type="http://schemas.openxmlformats.org/officeDocument/2006/relationships/slideLayout" Target="../slideLayouts/slideLayout2.xml" /><Relationship Id="rId5" Type="http://schemas.openxmlformats.org/officeDocument/2006/relationships/image" Target="../media/image38.jpeg" /><Relationship Id="rId4" Type="http://schemas.openxmlformats.org/officeDocument/2006/relationships/image" Target="../media/image4.png" /></Relationships>
</file>

<file path=ppt/slides/_rels/slide14.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729914/Working_Together_to_Safeguard_Children-2018.pdf" TargetMode="External" /><Relationship Id="rId13" Type="http://schemas.openxmlformats.org/officeDocument/2006/relationships/hyperlink" Target="https://www.fundraisingregulator.org.uk/code/using-code" TargetMode="External" /><Relationship Id="rId18" Type="http://schemas.openxmlformats.org/officeDocument/2006/relationships/hyperlink" Target="http://www.legislation.gov.uk/ukpga/2009/11/section/55" TargetMode="External" /><Relationship Id="rId3" Type="http://schemas.openxmlformats.org/officeDocument/2006/relationships/image" Target="../media/image3.png" /><Relationship Id="rId7" Type="http://schemas.openxmlformats.org/officeDocument/2006/relationships/hyperlink" Target="https://www.antislaverycommissioner.co.uk/media/1724/ecp05-a4-report-snapshot-21_aw7.p" TargetMode="External" /><Relationship Id="rId12" Type="http://schemas.openxmlformats.org/officeDocument/2006/relationships/hyperlink" Target="https://www.equalityhumanrights.com/en/human-rights-act/article-11-freedom-assembly-and-association" TargetMode="External" /><Relationship Id="rId17" Type="http://schemas.openxmlformats.org/officeDocument/2006/relationships/hyperlink" Target="https://assets.publishing.service.gov.uk/government/uploads/system/uploads/attachment_data/file/655504/6.3920_HO_Modern_Slavery_Awareness_Booklet_web.pdf" TargetMode="External" /><Relationship Id="rId2" Type="http://schemas.openxmlformats.org/officeDocument/2006/relationships/image" Target="../media/image1.png" /><Relationship Id="rId16" Type="http://schemas.openxmlformats.org/officeDocument/2006/relationships/hyperlink" Target="https://www.gov.uk/government/statistics/modern-slavery-national-referral-mechanism-and-duty-to-notif" TargetMode="External" /><Relationship Id="rId20" Type="http://schemas.openxmlformats.org/officeDocument/2006/relationships/hyperlink" Target="https://www.theguardian.com/law/2013/dec/13/theresa-may-guardians-child-trafficking-victims" TargetMode="External" /><Relationship Id="rId1" Type="http://schemas.openxmlformats.org/officeDocument/2006/relationships/slideLayout" Target="../slideLayouts/slideLayout2.xml" /><Relationship Id="rId6" Type="http://schemas.openxmlformats.org/officeDocument/2006/relationships/hyperlink" Target="https://www.theguardian.com/world/2009/may/05/trafficked-chinese-children-crime" TargetMode="External" /><Relationship Id="rId11" Type="http://schemas.openxmlformats.org/officeDocument/2006/relationships/hyperlink" Target="https://www.ecpat.org.uk/News/ecpat-uk-wins-legal-challenge" TargetMode="External" /><Relationship Id="rId5" Type="http://schemas.openxmlformats.org/officeDocument/2006/relationships/hyperlink" Target="https://www.antislavery.org/anti-slavery-day-2018/" TargetMode="External" /><Relationship Id="rId15" Type="http://schemas.openxmlformats.org/officeDocument/2006/relationships/hyperlink" Target="https://www.gov.uk/government/publications/speaking-out-guidance-on-campaigning-and-political-activi" TargetMode="External" /><Relationship Id="rId10" Type="http://schemas.openxmlformats.org/officeDocument/2006/relationships/hyperlink" Target="https://www.health-ni.gov.uk/sites/default/files/publications/dhssps/working-arrangements-welfare-safeguarding-child-human-trafficking.pdf" TargetMode="External" /><Relationship Id="rId19" Type="http://schemas.openxmlformats.org/officeDocument/2006/relationships/hyperlink" Target="https://www.legislation.gov.uk/ukpga/2009/11/section/55" TargetMode="External" /><Relationship Id="rId4" Type="http://schemas.openxmlformats.org/officeDocument/2006/relationships/image" Target="../media/image4.png" /><Relationship Id="rId9" Type="http://schemas.openxmlformats.org/officeDocument/2006/relationships/hyperlink" Target="https://learning.nspcc.org.uk/child-abuse-and-neglect/child-trafficking-and-modern-slavery" TargetMode="External" /><Relationship Id="rId14" Type="http://schemas.openxmlformats.org/officeDocument/2006/relationships/hyperlink" Target="https://modgov.hillingdon.gov.uk/documents/s26380/CSE%20Strategy%20and%20Action%20Pla" TargetMode="External" /></Relationships>
</file>

<file path=ppt/slides/_rels/slide15.xml.rels><?xml version="1.0" encoding="UTF-8" standalone="yes"?>
<Relationships xmlns="http://schemas.openxmlformats.org/package/2006/relationships"><Relationship Id="rId3" Type="http://schemas.openxmlformats.org/officeDocument/2006/relationships/image" Target="../media/image39.jpeg" /><Relationship Id="rId2" Type="http://schemas.openxmlformats.org/officeDocument/2006/relationships/image" Target="../media/image1.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8" name="Picture 37">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0" name="Rectangle 3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Rectangle 43">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7" name="Picture 6" descr="Green grass PowerPoint Template, Backgrounds &amp; Google Slides - ID  0000096834 - SmileTemplates.com">
            <a:extLst>
              <a:ext uri="{FF2B5EF4-FFF2-40B4-BE49-F238E27FC236}">
                <a16:creationId xmlns:a16="http://schemas.microsoft.com/office/drawing/2014/main" id="{69B53E7B-D20B-D654-2CD0-D5CD54EB4B90}"/>
              </a:ext>
            </a:extLst>
          </p:cNvPr>
          <p:cNvPicPr>
            <a:picLocks noChangeAspect="1"/>
          </p:cNvPicPr>
          <p:nvPr/>
        </p:nvPicPr>
        <p:blipFill rotWithShape="1">
          <a:blip r:embed="rId3">
            <a:alphaModFix amt="60000"/>
          </a:blip>
          <a:srcRect t="12498" r="-1" b="12497"/>
          <a:stretch/>
        </p:blipFill>
        <p:spPr>
          <a:xfrm>
            <a:off x="20" y="10"/>
            <a:ext cx="12188932" cy="6856614"/>
          </a:xfrm>
          <a:prstGeom prst="rect">
            <a:avLst/>
          </a:prstGeom>
        </p:spPr>
      </p:pic>
      <p:grpSp>
        <p:nvGrpSpPr>
          <p:cNvPr id="46" name="Group 45">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47" name="Picture 46">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48" name="Picture 47">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2" name="Picture 1" descr="Natural wood grain green vines PPT backgrounds &amp; Google Slides">
            <a:extLst>
              <a:ext uri="{FF2B5EF4-FFF2-40B4-BE49-F238E27FC236}">
                <a16:creationId xmlns:a16="http://schemas.microsoft.com/office/drawing/2014/main" id="{BEAD5C90-75C8-6FDD-CF68-E3BFE184F610}"/>
              </a:ext>
            </a:extLst>
          </p:cNvPr>
          <p:cNvPicPr>
            <a:picLocks noChangeAspect="1"/>
          </p:cNvPicPr>
          <p:nvPr/>
        </p:nvPicPr>
        <p:blipFill>
          <a:blip r:embed="rId6"/>
          <a:stretch>
            <a:fillRect/>
          </a:stretch>
        </p:blipFill>
        <p:spPr>
          <a:xfrm>
            <a:off x="-67937" y="-280356"/>
            <a:ext cx="12245247" cy="7124928"/>
          </a:xfrm>
          <a:prstGeom prst="rect">
            <a:avLst/>
          </a:prstGeom>
        </p:spPr>
      </p:pic>
      <p:sp>
        <p:nvSpPr>
          <p:cNvPr id="3" name="TextBox 1">
            <a:extLst>
              <a:ext uri="{FF2B5EF4-FFF2-40B4-BE49-F238E27FC236}">
                <a16:creationId xmlns:a16="http://schemas.microsoft.com/office/drawing/2014/main" id="{E72018EF-18E9-9B6D-FBBD-326DB8F14FF4}"/>
              </a:ext>
            </a:extLst>
          </p:cNvPr>
          <p:cNvSpPr txBox="1"/>
          <p:nvPr/>
        </p:nvSpPr>
        <p:spPr>
          <a:xfrm>
            <a:off x="1486406" y="956594"/>
            <a:ext cx="5519563" cy="1325733"/>
          </a:xfrm>
          <a:prstGeom prst="rect">
            <a:avLst/>
          </a:prstGeom>
        </p:spPr>
        <p:txBody>
          <a:bodyPr rot="0" spcFirstLastPara="0" vert="horz" lIns="91440" tIns="45720" rIns="91440" bIns="45720" numCol="1" spcCol="0" rtlCol="0" fromWordArt="0" anchor="b" anchorCtr="0" forceAA="0" compatLnSpc="1">
            <a:prstTxWarp prst="textNoShape">
              <a:avLst/>
            </a:prstTxWarp>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spcBef>
                <a:spcPct val="0"/>
              </a:spcBef>
              <a:spcAft>
                <a:spcPts val="600"/>
              </a:spcAft>
            </a:pPr>
            <a:r>
              <a:rPr lang="en-US" sz="4400" i="1" dirty="0">
                <a:solidFill>
                  <a:srgbClr val="FFFFFF"/>
                </a:solidFill>
                <a:latin typeface="+mj-lt"/>
                <a:ea typeface="+mj-ea"/>
                <a:cs typeface="+mj-cs"/>
              </a:rPr>
              <a:t> </a:t>
            </a:r>
            <a:r>
              <a:rPr lang="en-US" sz="4400" i="1" dirty="0">
                <a:latin typeface="+mj-lt"/>
                <a:ea typeface="+mj-ea"/>
                <a:cs typeface="+mj-cs"/>
              </a:rPr>
              <a:t>  </a:t>
            </a:r>
            <a:r>
              <a:rPr lang="en-US" sz="4400" b="1" i="1" dirty="0">
                <a:latin typeface="+mj-lt"/>
                <a:ea typeface="+mj-ea"/>
                <a:cs typeface="+mj-cs"/>
              </a:rPr>
              <a:t>ASSIGNMENT 2</a:t>
            </a:r>
          </a:p>
        </p:txBody>
      </p:sp>
      <p:sp>
        <p:nvSpPr>
          <p:cNvPr id="4" name="TextBox 1">
            <a:extLst>
              <a:ext uri="{FF2B5EF4-FFF2-40B4-BE49-F238E27FC236}">
                <a16:creationId xmlns:a16="http://schemas.microsoft.com/office/drawing/2014/main" id="{1462B374-5164-918D-7484-49DF64F92285}"/>
              </a:ext>
            </a:extLst>
          </p:cNvPr>
          <p:cNvSpPr txBox="1"/>
          <p:nvPr/>
        </p:nvSpPr>
        <p:spPr>
          <a:xfrm>
            <a:off x="5722808" y="3686060"/>
            <a:ext cx="4348783" cy="1871950"/>
          </a:xfrm>
          <a:prstGeom prst="rect">
            <a:avLst/>
          </a:prstGeom>
        </p:spPr>
        <p:txBody>
          <a:bodyPr rot="0" spcFirstLastPara="0" vert="horz" lIns="91440" tIns="45720" rIns="91440" bIns="45720" numCol="1" spcCol="0" rtlCol="0" fromWordArt="0" anchor="ctr" anchorCtr="0" forceAA="0" compatLnSpc="1">
            <a:prstTxWarp prst="textNoShape">
              <a:avLst/>
            </a:prstTxWarp>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228600" algn="ctr" defTabSz="914400">
              <a:lnSpc>
                <a:spcPct val="110000"/>
              </a:lnSpc>
              <a:spcAft>
                <a:spcPts val="600"/>
              </a:spcAft>
              <a:buClr>
                <a:schemeClr val="accent1"/>
              </a:buClr>
              <a:buFont typeface="Arial" panose="020B0604020202020204" pitchFamily="34" charset="0"/>
              <a:buChar char="•"/>
            </a:pPr>
            <a:r>
              <a:rPr lang="en-US" sz="2000" b="1" i="1" dirty="0"/>
              <a:t>STUDENT NO: 2022598</a:t>
            </a:r>
          </a:p>
          <a:p>
            <a:pPr indent="-228600" algn="ctr" defTabSz="914400">
              <a:lnSpc>
                <a:spcPct val="110000"/>
              </a:lnSpc>
              <a:spcAft>
                <a:spcPts val="600"/>
              </a:spcAft>
              <a:buClr>
                <a:schemeClr val="accent1"/>
              </a:buClr>
              <a:buFont typeface="Arial" panose="020B0604020202020204" pitchFamily="34" charset="0"/>
              <a:buChar char="•"/>
            </a:pPr>
            <a:r>
              <a:rPr lang="en-US" sz="2000" b="1" i="1" dirty="0"/>
              <a:t>MODULE CODE: ECAY5003 </a:t>
            </a:r>
          </a:p>
          <a:p>
            <a:pPr indent="-228600" algn="ctr" defTabSz="914400">
              <a:lnSpc>
                <a:spcPct val="110000"/>
              </a:lnSpc>
              <a:spcAft>
                <a:spcPts val="600"/>
              </a:spcAft>
              <a:buClr>
                <a:schemeClr val="accent1"/>
              </a:buClr>
              <a:buFont typeface="Arial" panose="020B0604020202020204" pitchFamily="34" charset="0"/>
              <a:buChar char="•"/>
            </a:pPr>
            <a:r>
              <a:rPr lang="en-US" sz="2000" b="1" i="1" dirty="0"/>
              <a:t>DATE: 07/11/2023</a:t>
            </a:r>
          </a:p>
        </p:txBody>
      </p:sp>
    </p:spTree>
    <p:extLst>
      <p:ext uri="{BB962C8B-B14F-4D97-AF65-F5344CB8AC3E}">
        <p14:creationId xmlns:p14="http://schemas.microsoft.com/office/powerpoint/2010/main" val="1420267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4" name="Rectangle 43">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Children trafficked by family and friends">
            <a:extLst>
              <a:ext uri="{FF2B5EF4-FFF2-40B4-BE49-F238E27FC236}">
                <a16:creationId xmlns:a16="http://schemas.microsoft.com/office/drawing/2014/main" id="{E744FAA1-AA0B-30F5-4034-BF4177AA3E97}"/>
              </a:ext>
            </a:extLst>
          </p:cNvPr>
          <p:cNvPicPr>
            <a:picLocks noChangeAspect="1"/>
          </p:cNvPicPr>
          <p:nvPr/>
        </p:nvPicPr>
        <p:blipFill rotWithShape="1">
          <a:blip r:embed="rId3">
            <a:alphaModFix/>
          </a:blip>
          <a:srcRect t="10000"/>
          <a:stretch/>
        </p:blipFill>
        <p:spPr>
          <a:xfrm>
            <a:off x="41965" y="10"/>
            <a:ext cx="12191980" cy="6857990"/>
          </a:xfrm>
          <a:prstGeom prst="rect">
            <a:avLst/>
          </a:prstGeom>
        </p:spPr>
      </p:pic>
      <p:sp>
        <p:nvSpPr>
          <p:cNvPr id="45" name="Rectangle 44">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EFA9E9F4-D133-2A2E-00FA-73C6B4E04F70}"/>
              </a:ext>
            </a:extLst>
          </p:cNvPr>
          <p:cNvSpPr txBox="1"/>
          <p:nvPr/>
        </p:nvSpPr>
        <p:spPr>
          <a:xfrm>
            <a:off x="344642" y="216979"/>
            <a:ext cx="7455284" cy="26167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90000"/>
              </a:lnSpc>
              <a:spcBef>
                <a:spcPct val="0"/>
              </a:spcBef>
              <a:spcAft>
                <a:spcPts val="600"/>
              </a:spcAft>
            </a:pPr>
            <a:r>
              <a:rPr lang="en-US" sz="2400" dirty="0">
                <a:solidFill>
                  <a:schemeClr val="bg1"/>
                </a:solidFill>
                <a:latin typeface="+mj-lt"/>
                <a:ea typeface="+mj-ea"/>
                <a:cs typeface="+mj-cs"/>
              </a:rPr>
              <a:t>CRITICAL REFLECTION UPON THE DIFFERENCE AND SIMILARITY BETWEEN ADVOCACY AND ACTIVISM</a:t>
            </a:r>
            <a:endParaRPr lang="en-US" sz="2400">
              <a:solidFill>
                <a:schemeClr val="bg1"/>
              </a:solidFill>
              <a:latin typeface="+mj-lt"/>
              <a:ea typeface="+mj-ea"/>
              <a:cs typeface="Sabon Next LT"/>
            </a:endParaRPr>
          </a:p>
          <a:p>
            <a:pPr defTabSz="914400">
              <a:lnSpc>
                <a:spcPct val="90000"/>
              </a:lnSpc>
              <a:spcBef>
                <a:spcPct val="0"/>
              </a:spcBef>
              <a:spcAft>
                <a:spcPts val="600"/>
              </a:spcAft>
            </a:pPr>
            <a:endParaRPr lang="en-US" sz="2400" b="1" dirty="0">
              <a:solidFill>
                <a:schemeClr val="bg1"/>
              </a:solidFill>
              <a:latin typeface="+mj-lt"/>
              <a:ea typeface="+mj-ea"/>
              <a:cs typeface="Sabon Next LT"/>
            </a:endParaRPr>
          </a:p>
          <a:p>
            <a:pPr defTabSz="914400">
              <a:lnSpc>
                <a:spcPct val="90000"/>
              </a:lnSpc>
              <a:spcBef>
                <a:spcPct val="0"/>
              </a:spcBef>
              <a:spcAft>
                <a:spcPts val="600"/>
              </a:spcAft>
            </a:pPr>
            <a:r>
              <a:rPr lang="en-US" sz="2400" b="1" dirty="0">
                <a:solidFill>
                  <a:schemeClr val="bg1"/>
                </a:solidFill>
                <a:latin typeface="+mj-lt"/>
                <a:ea typeface="+mj-ea"/>
                <a:cs typeface="+mj-cs"/>
              </a:rPr>
              <a:t>               </a:t>
            </a:r>
            <a:r>
              <a:rPr lang="en-US" sz="3200" b="1" dirty="0">
                <a:solidFill>
                  <a:schemeClr val="bg1"/>
                </a:solidFill>
                <a:latin typeface="+mj-lt"/>
                <a:ea typeface="+mj-ea"/>
                <a:cs typeface="+mj-cs"/>
              </a:rPr>
              <a:t> </a:t>
            </a:r>
            <a:endParaRPr lang="en-US" sz="3200" b="1" u="sng" dirty="0">
              <a:solidFill>
                <a:schemeClr val="bg1"/>
              </a:solidFill>
              <a:latin typeface="+mj-lt"/>
              <a:ea typeface="+mj-ea"/>
              <a:cs typeface="Sabon Next LT"/>
            </a:endParaRPr>
          </a:p>
        </p:txBody>
      </p:sp>
      <p:sp>
        <p:nvSpPr>
          <p:cNvPr id="28" name="TextBox 27">
            <a:extLst>
              <a:ext uri="{FF2B5EF4-FFF2-40B4-BE49-F238E27FC236}">
                <a16:creationId xmlns:a16="http://schemas.microsoft.com/office/drawing/2014/main" id="{2FEB93BF-2D7A-130A-F3CC-861A1C5C6187}"/>
              </a:ext>
            </a:extLst>
          </p:cNvPr>
          <p:cNvSpPr txBox="1"/>
          <p:nvPr/>
        </p:nvSpPr>
        <p:spPr>
          <a:xfrm>
            <a:off x="5536733" y="331365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6" name="TextBox 5">
            <a:extLst>
              <a:ext uri="{FF2B5EF4-FFF2-40B4-BE49-F238E27FC236}">
                <a16:creationId xmlns:a16="http://schemas.microsoft.com/office/drawing/2014/main" id="{0C2E9992-B653-6E87-381B-265024C65AE8}"/>
              </a:ext>
            </a:extLst>
          </p:cNvPr>
          <p:cNvSpPr txBox="1"/>
          <p:nvPr/>
        </p:nvSpPr>
        <p:spPr>
          <a:xfrm>
            <a:off x="612615" y="5032334"/>
            <a:ext cx="11415192" cy="1214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solidFill>
                  <a:srgbClr val="FFFFFF"/>
                </a:solidFill>
                <a:latin typeface="Sabon Next LT"/>
                <a:cs typeface="Segoe UI"/>
              </a:rPr>
              <a:t>CHILD TRAFFICKING </a:t>
            </a:r>
            <a:endParaRPr lang="en-US" sz="3600" dirty="0">
              <a:solidFill>
                <a:srgbClr val="FFFFFF"/>
              </a:solidFill>
              <a:latin typeface="Sabon Next LT"/>
              <a:cs typeface="Segoe UI"/>
            </a:endParaRPr>
          </a:p>
          <a:p>
            <a:r>
              <a:rPr lang="en-US" sz="3600" b="1" dirty="0">
                <a:solidFill>
                  <a:srgbClr val="FFFFFF"/>
                </a:solidFill>
                <a:latin typeface="Sabon Next LT"/>
                <a:cs typeface="Segoe UI"/>
              </a:rPr>
              <a:t>                 </a:t>
            </a:r>
            <a:endParaRPr lang="en-US" sz="4000" b="1" u="sng" dirty="0">
              <a:solidFill>
                <a:srgbClr val="FFFFFF"/>
              </a:solidFill>
              <a:latin typeface="Sabon Next LT"/>
              <a:cs typeface="Segoe UI"/>
            </a:endParaRPr>
          </a:p>
        </p:txBody>
      </p:sp>
    </p:spTree>
    <p:extLst>
      <p:ext uri="{BB962C8B-B14F-4D97-AF65-F5344CB8AC3E}">
        <p14:creationId xmlns:p14="http://schemas.microsoft.com/office/powerpoint/2010/main" val="3780266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3" name="Rectangle 212">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15" name="Picture 214">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17" name="Rectangle 216">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19" name="Rectangle 218">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21" name="Group 220">
            <a:extLst>
              <a:ext uri="{FF2B5EF4-FFF2-40B4-BE49-F238E27FC236}">
                <a16:creationId xmlns:a16="http://schemas.microsoft.com/office/drawing/2014/main" id="{C4FB781D-2E9A-47C3-A4E2-C5B304E6D6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955029" y="1"/>
            <a:ext cx="5236971" cy="6858000"/>
            <a:chOff x="20829" y="1"/>
            <a:chExt cx="5236971" cy="6857999"/>
          </a:xfrm>
        </p:grpSpPr>
        <p:pic>
          <p:nvPicPr>
            <p:cNvPr id="222" name="Picture 221">
              <a:extLst>
                <a:ext uri="{FF2B5EF4-FFF2-40B4-BE49-F238E27FC236}">
                  <a16:creationId xmlns:a16="http://schemas.microsoft.com/office/drawing/2014/main" id="{7E0E6E43-A0DA-47FB-9973-AC9D027CF94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23" name="Picture 222">
              <a:extLst>
                <a:ext uri="{FF2B5EF4-FFF2-40B4-BE49-F238E27FC236}">
                  <a16:creationId xmlns:a16="http://schemas.microsoft.com/office/drawing/2014/main" id="{3B1BD3DD-C727-491A-B73E-4A286BA12E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29" name="Picture 28" descr="Traffickers are sending of child refugees to Britain">
            <a:extLst>
              <a:ext uri="{FF2B5EF4-FFF2-40B4-BE49-F238E27FC236}">
                <a16:creationId xmlns:a16="http://schemas.microsoft.com/office/drawing/2014/main" id="{D904BF25-7ED0-4709-96BE-FF538351C34A}"/>
              </a:ext>
            </a:extLst>
          </p:cNvPr>
          <p:cNvPicPr>
            <a:picLocks noChangeAspect="1"/>
          </p:cNvPicPr>
          <p:nvPr/>
        </p:nvPicPr>
        <p:blipFill rotWithShape="1">
          <a:blip r:embed="rId5"/>
          <a:srcRect l="20844" r="2" b="2"/>
          <a:stretch/>
        </p:blipFill>
        <p:spPr>
          <a:xfrm>
            <a:off x="8176210" y="3435992"/>
            <a:ext cx="4066279" cy="3429000"/>
          </a:xfrm>
          <a:prstGeom prst="rect">
            <a:avLst/>
          </a:prstGeom>
        </p:spPr>
      </p:pic>
      <p:pic>
        <p:nvPicPr>
          <p:cNvPr id="2" name="Picture 1" descr="To End Human Trafficking | Psychology Today United Kingdom">
            <a:extLst>
              <a:ext uri="{FF2B5EF4-FFF2-40B4-BE49-F238E27FC236}">
                <a16:creationId xmlns:a16="http://schemas.microsoft.com/office/drawing/2014/main" id="{D56C8747-50F0-F1E4-4498-1903A1C05059}"/>
              </a:ext>
            </a:extLst>
          </p:cNvPr>
          <p:cNvPicPr>
            <a:picLocks noChangeAspect="1"/>
          </p:cNvPicPr>
          <p:nvPr/>
        </p:nvPicPr>
        <p:blipFill rotWithShape="1">
          <a:blip r:embed="rId6"/>
          <a:srcRect l="14983" r="8231" b="-3"/>
          <a:stretch/>
        </p:blipFill>
        <p:spPr>
          <a:xfrm>
            <a:off x="-337" y="3429001"/>
            <a:ext cx="4066279" cy="3429000"/>
          </a:xfrm>
          <a:prstGeom prst="rect">
            <a:avLst/>
          </a:prstGeom>
        </p:spPr>
      </p:pic>
      <p:pic>
        <p:nvPicPr>
          <p:cNvPr id="5" name="Picture 4" descr="Topic · Child sex trafficking · Change.org">
            <a:extLst>
              <a:ext uri="{FF2B5EF4-FFF2-40B4-BE49-F238E27FC236}">
                <a16:creationId xmlns:a16="http://schemas.microsoft.com/office/drawing/2014/main" id="{35DB0ED8-145D-973A-793B-31233D25E8B3}"/>
              </a:ext>
            </a:extLst>
          </p:cNvPr>
          <p:cNvPicPr>
            <a:picLocks noChangeAspect="1"/>
          </p:cNvPicPr>
          <p:nvPr/>
        </p:nvPicPr>
        <p:blipFill rotWithShape="1">
          <a:blip r:embed="rId7"/>
          <a:srcRect l="15148" r="18148"/>
          <a:stretch/>
        </p:blipFill>
        <p:spPr>
          <a:xfrm>
            <a:off x="4064051" y="3429001"/>
            <a:ext cx="4066279" cy="3429000"/>
          </a:xfrm>
          <a:prstGeom prst="rect">
            <a:avLst/>
          </a:prstGeom>
        </p:spPr>
      </p:pic>
      <p:sp>
        <p:nvSpPr>
          <p:cNvPr id="28" name="TextBox 27">
            <a:extLst>
              <a:ext uri="{FF2B5EF4-FFF2-40B4-BE49-F238E27FC236}">
                <a16:creationId xmlns:a16="http://schemas.microsoft.com/office/drawing/2014/main" id="{2FEB93BF-2D7A-130A-F3CC-861A1C5C6187}"/>
              </a:ext>
            </a:extLst>
          </p:cNvPr>
          <p:cNvSpPr txBox="1"/>
          <p:nvPr/>
        </p:nvSpPr>
        <p:spPr>
          <a:xfrm>
            <a:off x="5940685" y="420418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4" name="TextBox 3">
            <a:extLst>
              <a:ext uri="{FF2B5EF4-FFF2-40B4-BE49-F238E27FC236}">
                <a16:creationId xmlns:a16="http://schemas.microsoft.com/office/drawing/2014/main" id="{0D68D14A-82DF-CF79-0375-4965AD7E522E}"/>
              </a:ext>
            </a:extLst>
          </p:cNvPr>
          <p:cNvSpPr txBox="1"/>
          <p:nvPr/>
        </p:nvSpPr>
        <p:spPr>
          <a:xfrm>
            <a:off x="477688" y="1785651"/>
            <a:ext cx="1142783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solidFill>
                  <a:srgbClr val="FFFFFF"/>
                </a:solidFill>
                <a:cs typeface="Arial"/>
              </a:rPr>
              <a:t>Child trafficking is child abuse, a human rights violation and a form of Modern Slavery.</a:t>
            </a:r>
            <a:r>
              <a:rPr lang="en-US" sz="1200" dirty="0">
                <a:solidFill>
                  <a:srgbClr val="FFFFFF"/>
                </a:solidFill>
                <a:cs typeface="Arial"/>
              </a:rPr>
              <a:t>​</a:t>
            </a:r>
            <a:endParaRPr lang="en-US" sz="1200"/>
          </a:p>
          <a:p>
            <a:endParaRPr lang="en-US" sz="1200" dirty="0">
              <a:solidFill>
                <a:srgbClr val="FFFFFF"/>
              </a:solidFill>
              <a:cs typeface="Arial"/>
            </a:endParaRPr>
          </a:p>
          <a:p>
            <a:r>
              <a:rPr lang="en-US" sz="1200" b="1" dirty="0">
                <a:solidFill>
                  <a:srgbClr val="FFFFFF"/>
                </a:solidFill>
                <a:cs typeface="Arial"/>
              </a:rPr>
              <a:t>Anti-Slavery International (2018) reported that the Independent Anti-slavery commissioner remarked it was high time for the UK government under a range of international conventions to confirm the rights of children and to follow measures to combat child trafficking and exploitation. In the UK, local authorities abide by their duty and provide protection and support to child victims of trafficking under child protection frameworks</a:t>
            </a:r>
            <a:r>
              <a:rPr lang="en-US" sz="1000" b="1" dirty="0">
                <a:solidFill>
                  <a:srgbClr val="FFFFFF"/>
                </a:solidFill>
                <a:cs typeface="Arial"/>
              </a:rPr>
              <a:t>.</a:t>
            </a:r>
            <a:endParaRPr lang="en-US"/>
          </a:p>
        </p:txBody>
      </p:sp>
      <p:sp>
        <p:nvSpPr>
          <p:cNvPr id="3" name="TextBox 2">
            <a:extLst>
              <a:ext uri="{FF2B5EF4-FFF2-40B4-BE49-F238E27FC236}">
                <a16:creationId xmlns:a16="http://schemas.microsoft.com/office/drawing/2014/main" id="{8B99C61E-566C-AF07-0FF7-6AD1CD3B11A0}"/>
              </a:ext>
            </a:extLst>
          </p:cNvPr>
          <p:cNvSpPr txBox="1"/>
          <p:nvPr/>
        </p:nvSpPr>
        <p:spPr>
          <a:xfrm>
            <a:off x="2641345" y="262881"/>
            <a:ext cx="70851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bg1"/>
                </a:solidFill>
              </a:rPr>
              <a:t>              CHILD TRAFFICKING IN THE UK </a:t>
            </a:r>
            <a:endParaRPr lang="en-US" dirty="0">
              <a:solidFill>
                <a:schemeClr val="bg1"/>
              </a:solidFill>
            </a:endParaRPr>
          </a:p>
          <a:p>
            <a:r>
              <a:rPr lang="en-US" sz="2000" b="1" dirty="0">
                <a:solidFill>
                  <a:schemeClr val="bg1"/>
                </a:solidFill>
              </a:rPr>
              <a:t>&amp; ITS PREVENTION THROUGH ADVOCACY &amp; ACTIVISM</a:t>
            </a:r>
            <a:endParaRPr lang="en-US" dirty="0">
              <a:solidFill>
                <a:schemeClr val="bg1"/>
              </a:solidFill>
            </a:endParaRPr>
          </a:p>
        </p:txBody>
      </p:sp>
      <p:sp>
        <p:nvSpPr>
          <p:cNvPr id="7" name="TextBox 6">
            <a:extLst>
              <a:ext uri="{FF2B5EF4-FFF2-40B4-BE49-F238E27FC236}">
                <a16:creationId xmlns:a16="http://schemas.microsoft.com/office/drawing/2014/main" id="{8D527A64-751C-9FFA-C3AE-0597FDB19A75}"/>
              </a:ext>
            </a:extLst>
          </p:cNvPr>
          <p:cNvSpPr txBox="1"/>
          <p:nvPr/>
        </p:nvSpPr>
        <p:spPr>
          <a:xfrm>
            <a:off x="5150389" y="1220097"/>
            <a:ext cx="18148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latin typeface="Times"/>
                <a:cs typeface="Times"/>
              </a:rPr>
              <a:t>THEORY</a:t>
            </a:r>
          </a:p>
        </p:txBody>
      </p:sp>
    </p:spTree>
    <p:extLst>
      <p:ext uri="{BB962C8B-B14F-4D97-AF65-F5344CB8AC3E}">
        <p14:creationId xmlns:p14="http://schemas.microsoft.com/office/powerpoint/2010/main" val="2647991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823772C2-0911-45A0-B7B6-D811380C7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53A6A32E-D196-4536-A9E8-56D5BB88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57587" y="5080"/>
            <a:ext cx="4531366" cy="6014720"/>
            <a:chOff x="7657587" y="5080"/>
            <a:chExt cx="4531366" cy="6014720"/>
          </a:xfrm>
        </p:grpSpPr>
        <p:pic>
          <p:nvPicPr>
            <p:cNvPr id="13" name="Picture 12">
              <a:extLst>
                <a:ext uri="{FF2B5EF4-FFF2-40B4-BE49-F238E27FC236}">
                  <a16:creationId xmlns:a16="http://schemas.microsoft.com/office/drawing/2014/main" id="{B88E3398-5BD2-49D6-A547-80FBD0FECC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flipV="1">
              <a:off x="7657587" y="5080"/>
              <a:ext cx="4531366" cy="4864019"/>
            </a:xfrm>
            <a:prstGeom prst="rect">
              <a:avLst/>
            </a:prstGeom>
          </p:spPr>
        </p:pic>
        <p:pic>
          <p:nvPicPr>
            <p:cNvPr id="14" name="Picture 13">
              <a:extLst>
                <a:ext uri="{FF2B5EF4-FFF2-40B4-BE49-F238E27FC236}">
                  <a16:creationId xmlns:a16="http://schemas.microsoft.com/office/drawing/2014/main" id="{80E4B511-9D99-4EAC-908E-9B474A52331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flipV="1">
              <a:off x="8627628" y="5080"/>
              <a:ext cx="3561325" cy="6014720"/>
            </a:xfrm>
            <a:prstGeom prst="rect">
              <a:avLst/>
            </a:prstGeom>
          </p:spPr>
        </p:pic>
      </p:grpSp>
      <p:sp>
        <p:nvSpPr>
          <p:cNvPr id="11" name="TextBox 10">
            <a:extLst>
              <a:ext uri="{FF2B5EF4-FFF2-40B4-BE49-F238E27FC236}">
                <a16:creationId xmlns:a16="http://schemas.microsoft.com/office/drawing/2014/main" id="{EFA9E9F4-D133-2A2E-00FA-73C6B4E04F70}"/>
              </a:ext>
            </a:extLst>
          </p:cNvPr>
          <p:cNvSpPr txBox="1"/>
          <p:nvPr/>
        </p:nvSpPr>
        <p:spPr>
          <a:xfrm>
            <a:off x="1314275" y="639430"/>
            <a:ext cx="297809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            </a:t>
            </a:r>
            <a:endParaRPr lang="en-US"/>
          </a:p>
          <a:p>
            <a:r>
              <a:rPr lang="en-US" sz="2000" b="1" dirty="0">
                <a:solidFill>
                  <a:schemeClr val="accent3">
                    <a:lumMod val="60000"/>
                    <a:lumOff val="40000"/>
                  </a:schemeClr>
                </a:solidFill>
              </a:rPr>
              <a:t>             </a:t>
            </a:r>
            <a:r>
              <a:rPr lang="en-US" sz="3200" b="1" dirty="0">
                <a:solidFill>
                  <a:schemeClr val="accent3">
                    <a:lumMod val="60000"/>
                    <a:lumOff val="40000"/>
                  </a:schemeClr>
                </a:solidFill>
              </a:rPr>
              <a:t>  </a:t>
            </a:r>
            <a:r>
              <a:rPr lang="en-US" sz="3200" b="1" dirty="0"/>
              <a:t>WHY?</a:t>
            </a:r>
            <a:endParaRPr lang="en-US" sz="2400" dirty="0"/>
          </a:p>
        </p:txBody>
      </p:sp>
      <p:sp>
        <p:nvSpPr>
          <p:cNvPr id="15" name="TextBox 14">
            <a:extLst>
              <a:ext uri="{FF2B5EF4-FFF2-40B4-BE49-F238E27FC236}">
                <a16:creationId xmlns:a16="http://schemas.microsoft.com/office/drawing/2014/main" id="{7D1C184F-6B67-77F2-70E6-3D6D4B5BB4B4}"/>
              </a:ext>
            </a:extLst>
          </p:cNvPr>
          <p:cNvSpPr txBox="1"/>
          <p:nvPr/>
        </p:nvSpPr>
        <p:spPr>
          <a:xfrm>
            <a:off x="7654955" y="468387"/>
            <a:ext cx="358908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          </a:t>
            </a:r>
            <a:endParaRPr lang="en-US"/>
          </a:p>
          <a:p>
            <a:endParaRPr lang="en-US" b="1" dirty="0"/>
          </a:p>
          <a:p>
            <a:r>
              <a:rPr lang="en-US" b="1" dirty="0"/>
              <a:t>       </a:t>
            </a:r>
            <a:r>
              <a:rPr lang="en-US" sz="2800" b="1" dirty="0"/>
              <a:t>HOW?</a:t>
            </a:r>
            <a:endParaRPr lang="en-US" sz="2400" dirty="0"/>
          </a:p>
        </p:txBody>
      </p:sp>
      <p:pic>
        <p:nvPicPr>
          <p:cNvPr id="7" name="Picture 6" descr="Trafficking – Safeguarding Network">
            <a:extLst>
              <a:ext uri="{FF2B5EF4-FFF2-40B4-BE49-F238E27FC236}">
                <a16:creationId xmlns:a16="http://schemas.microsoft.com/office/drawing/2014/main" id="{33F0FF57-54E5-51F9-BDA2-CA266D7526DD}"/>
              </a:ext>
            </a:extLst>
          </p:cNvPr>
          <p:cNvPicPr>
            <a:picLocks noChangeAspect="1"/>
          </p:cNvPicPr>
          <p:nvPr/>
        </p:nvPicPr>
        <p:blipFill rotWithShape="1">
          <a:blip r:embed="rId3"/>
          <a:srcRect t="21841" b="156"/>
          <a:stretch/>
        </p:blipFill>
        <p:spPr>
          <a:xfrm>
            <a:off x="557869" y="1807654"/>
            <a:ext cx="5245913" cy="4417387"/>
          </a:xfrm>
          <a:prstGeom prst="rect">
            <a:avLst/>
          </a:prstGeom>
        </p:spPr>
      </p:pic>
      <p:pic>
        <p:nvPicPr>
          <p:cNvPr id="2" name="Picture 1" descr="Human-Trafficking Awareness Month Social Media Toolkit – Family Services  Incorporated">
            <a:extLst>
              <a:ext uri="{FF2B5EF4-FFF2-40B4-BE49-F238E27FC236}">
                <a16:creationId xmlns:a16="http://schemas.microsoft.com/office/drawing/2014/main" id="{5CDFED08-FB95-BD92-A784-BB828B6ED008}"/>
              </a:ext>
            </a:extLst>
          </p:cNvPr>
          <p:cNvPicPr>
            <a:picLocks noChangeAspect="1"/>
          </p:cNvPicPr>
          <p:nvPr/>
        </p:nvPicPr>
        <p:blipFill>
          <a:blip r:embed="rId4"/>
          <a:stretch>
            <a:fillRect/>
          </a:stretch>
        </p:blipFill>
        <p:spPr>
          <a:xfrm>
            <a:off x="5821960" y="1807131"/>
            <a:ext cx="5420685" cy="4404219"/>
          </a:xfrm>
          <a:prstGeom prst="rect">
            <a:avLst/>
          </a:prstGeom>
        </p:spPr>
      </p:pic>
    </p:spTree>
    <p:extLst>
      <p:ext uri="{BB962C8B-B14F-4D97-AF65-F5344CB8AC3E}">
        <p14:creationId xmlns:p14="http://schemas.microsoft.com/office/powerpoint/2010/main" val="3601082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ild slavery is closer than you think - Anti-Slavery International">
            <a:extLst>
              <a:ext uri="{FF2B5EF4-FFF2-40B4-BE49-F238E27FC236}">
                <a16:creationId xmlns:a16="http://schemas.microsoft.com/office/drawing/2014/main" id="{CCACE88B-1BAE-6C22-7A28-D2F62ED6BCFA}"/>
              </a:ext>
            </a:extLst>
          </p:cNvPr>
          <p:cNvPicPr>
            <a:picLocks noChangeAspect="1"/>
          </p:cNvPicPr>
          <p:nvPr/>
        </p:nvPicPr>
        <p:blipFill>
          <a:blip r:embed="rId2"/>
          <a:stretch>
            <a:fillRect/>
          </a:stretch>
        </p:blipFill>
        <p:spPr>
          <a:xfrm>
            <a:off x="1213" y="-37698"/>
            <a:ext cx="5965633" cy="6875281"/>
          </a:xfrm>
          <a:prstGeom prst="rect">
            <a:avLst/>
          </a:prstGeom>
        </p:spPr>
      </p:pic>
      <p:pic>
        <p:nvPicPr>
          <p:cNvPr id="3" name="Picture 2" descr="STOP THE TRAFFIK x TRIBE: Changing Perceptions of Child Exploitation (C) »  STOP THE TRAFFIK">
            <a:extLst>
              <a:ext uri="{FF2B5EF4-FFF2-40B4-BE49-F238E27FC236}">
                <a16:creationId xmlns:a16="http://schemas.microsoft.com/office/drawing/2014/main" id="{91F9467D-39A0-2788-F784-9EAC1A55955B}"/>
              </a:ext>
            </a:extLst>
          </p:cNvPr>
          <p:cNvPicPr>
            <a:picLocks noChangeAspect="1"/>
          </p:cNvPicPr>
          <p:nvPr/>
        </p:nvPicPr>
        <p:blipFill>
          <a:blip r:embed="rId3"/>
          <a:stretch>
            <a:fillRect/>
          </a:stretch>
        </p:blipFill>
        <p:spPr>
          <a:xfrm>
            <a:off x="5968767" y="8179"/>
            <a:ext cx="6294539" cy="6820674"/>
          </a:xfrm>
          <a:prstGeom prst="rect">
            <a:avLst/>
          </a:prstGeom>
        </p:spPr>
      </p:pic>
    </p:spTree>
    <p:extLst>
      <p:ext uri="{BB962C8B-B14F-4D97-AF65-F5344CB8AC3E}">
        <p14:creationId xmlns:p14="http://schemas.microsoft.com/office/powerpoint/2010/main" val="2606592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5" name="Picture 4" descr="Child slavery in the UK infographic">
            <a:extLst>
              <a:ext uri="{FF2B5EF4-FFF2-40B4-BE49-F238E27FC236}">
                <a16:creationId xmlns:a16="http://schemas.microsoft.com/office/drawing/2014/main" id="{9537BBF1-16AB-61CE-F830-00D67A112E38}"/>
              </a:ext>
            </a:extLst>
          </p:cNvPr>
          <p:cNvPicPr>
            <a:picLocks noChangeAspect="1"/>
          </p:cNvPicPr>
          <p:nvPr/>
        </p:nvPicPr>
        <p:blipFill>
          <a:blip r:embed="rId5"/>
          <a:stretch>
            <a:fillRect/>
          </a:stretch>
        </p:blipFill>
        <p:spPr>
          <a:xfrm>
            <a:off x="253389" y="372246"/>
            <a:ext cx="4230477" cy="3010424"/>
          </a:xfrm>
          <a:prstGeom prst="rect">
            <a:avLst/>
          </a:prstGeom>
        </p:spPr>
      </p:pic>
      <p:sp>
        <p:nvSpPr>
          <p:cNvPr id="13" name="TextBox 12">
            <a:extLst>
              <a:ext uri="{FF2B5EF4-FFF2-40B4-BE49-F238E27FC236}">
                <a16:creationId xmlns:a16="http://schemas.microsoft.com/office/drawing/2014/main" id="{CBA466BE-6706-6ABA-F908-5330C67F0C7F}"/>
              </a:ext>
            </a:extLst>
          </p:cNvPr>
          <p:cNvSpPr txBox="1"/>
          <p:nvPr/>
        </p:nvSpPr>
        <p:spPr>
          <a:xfrm>
            <a:off x="503373" y="3835806"/>
            <a:ext cx="243029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Times New Roman"/>
                <a:cs typeface="Times New Roman"/>
              </a:rPr>
              <a:t>Anti-slavery International (2017)</a:t>
            </a:r>
            <a:endParaRPr lang="en-US" sz="2000" b="1" dirty="0">
              <a:latin typeface="Avenir Next LT Pro"/>
              <a:cs typeface="Times New Roman"/>
            </a:endParaRPr>
          </a:p>
          <a:p>
            <a:r>
              <a:rPr lang="en-US" sz="2000" b="1" dirty="0">
                <a:latin typeface="Times New Roman"/>
                <a:cs typeface="Times New Roman"/>
              </a:rPr>
              <a:t>commented there were 2,118 suspected child trafficking victims reported to the UK authorities in 2017,</a:t>
            </a:r>
            <a:endParaRPr lang="en-US" sz="2000" b="1"/>
          </a:p>
        </p:txBody>
      </p:sp>
      <p:pic>
        <p:nvPicPr>
          <p:cNvPr id="20" name="Picture 19" descr="China trafficking crackdown leads to rescue of 178 children | China | The  Guardian">
            <a:extLst>
              <a:ext uri="{FF2B5EF4-FFF2-40B4-BE49-F238E27FC236}">
                <a16:creationId xmlns:a16="http://schemas.microsoft.com/office/drawing/2014/main" id="{2428D5C3-25F2-3F9E-8D29-ED612F1639BB}"/>
              </a:ext>
            </a:extLst>
          </p:cNvPr>
          <p:cNvPicPr>
            <a:picLocks noChangeAspect="1"/>
          </p:cNvPicPr>
          <p:nvPr/>
        </p:nvPicPr>
        <p:blipFill>
          <a:blip r:embed="rId6"/>
          <a:stretch>
            <a:fillRect/>
          </a:stretch>
        </p:blipFill>
        <p:spPr>
          <a:xfrm>
            <a:off x="3365652" y="3553536"/>
            <a:ext cx="5157731" cy="3037626"/>
          </a:xfrm>
          <a:prstGeom prst="rect">
            <a:avLst/>
          </a:prstGeom>
        </p:spPr>
      </p:pic>
      <p:sp>
        <p:nvSpPr>
          <p:cNvPr id="21" name="TextBox 1">
            <a:extLst>
              <a:ext uri="{FF2B5EF4-FFF2-40B4-BE49-F238E27FC236}">
                <a16:creationId xmlns:a16="http://schemas.microsoft.com/office/drawing/2014/main" id="{2030F9AA-6C0D-30CC-6F1D-B5C946403CCE}"/>
              </a:ext>
            </a:extLst>
          </p:cNvPr>
          <p:cNvSpPr txBox="1"/>
          <p:nvPr/>
        </p:nvSpPr>
        <p:spPr>
          <a:xfrm>
            <a:off x="8643726" y="3501342"/>
            <a:ext cx="3339946" cy="31393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b="1" dirty="0">
                <a:latin typeface="Times New Roman"/>
                <a:cs typeface="Calibri Light"/>
              </a:rPr>
              <a:t>In 2021, The </a:t>
            </a:r>
            <a:r>
              <a:rPr lang="en-US" sz="2000" b="1" dirty="0">
                <a:latin typeface="Times New Roman"/>
                <a:cs typeface="Calibri Light"/>
                <a:hlinkClick r:id="rId7">
                  <a:extLst>
                    <a:ext uri="{A12FA001-AC4F-418D-AE19-62706E023703}">
                      <ahyp:hlinkClr xmlns:ahyp="http://schemas.microsoft.com/office/drawing/2018/hyperlinkcolor" val="tx"/>
                    </a:ext>
                  </a:extLst>
                </a:hlinkClick>
              </a:rPr>
              <a:t>International Labour Organisation</a:t>
            </a:r>
            <a:r>
              <a:rPr lang="en-US" sz="2000" b="1" dirty="0">
                <a:latin typeface="Times New Roman"/>
                <a:cs typeface="Calibri Light"/>
              </a:rPr>
              <a:t> estimated that 50 million people were subjected to modern slavery out of which, in 2022 7019 children were recognized as trafficked in England and Wales as per N</a:t>
            </a:r>
            <a:r>
              <a:rPr lang="en-US" b="1" dirty="0">
                <a:latin typeface="Times New Roman"/>
                <a:cs typeface="Calibri Light"/>
              </a:rPr>
              <a:t>ational Referral Mechanism Statistics.</a:t>
            </a:r>
          </a:p>
        </p:txBody>
      </p:sp>
      <p:pic>
        <p:nvPicPr>
          <p:cNvPr id="22" name="Picture 21" descr="Modern Slavery: National Referral Mechanism and Duty to Notify statistics UK,  end of year summary 2022 - GOV.UK">
            <a:extLst>
              <a:ext uri="{FF2B5EF4-FFF2-40B4-BE49-F238E27FC236}">
                <a16:creationId xmlns:a16="http://schemas.microsoft.com/office/drawing/2014/main" id="{F5D3A0C1-DE59-857A-897E-1461CDBB5D60}"/>
              </a:ext>
            </a:extLst>
          </p:cNvPr>
          <p:cNvPicPr>
            <a:picLocks noChangeAspect="1"/>
          </p:cNvPicPr>
          <p:nvPr/>
        </p:nvPicPr>
        <p:blipFill>
          <a:blip r:embed="rId8"/>
          <a:stretch>
            <a:fillRect/>
          </a:stretch>
        </p:blipFill>
        <p:spPr>
          <a:xfrm>
            <a:off x="8167170" y="363109"/>
            <a:ext cx="3872429" cy="2900165"/>
          </a:xfrm>
          <a:prstGeom prst="rect">
            <a:avLst/>
          </a:prstGeom>
        </p:spPr>
      </p:pic>
      <p:sp>
        <p:nvSpPr>
          <p:cNvPr id="23" name="TextBox 1">
            <a:extLst>
              <a:ext uri="{FF2B5EF4-FFF2-40B4-BE49-F238E27FC236}">
                <a16:creationId xmlns:a16="http://schemas.microsoft.com/office/drawing/2014/main" id="{712FAFC6-5475-452A-2A42-233333738DA5}"/>
              </a:ext>
            </a:extLst>
          </p:cNvPr>
          <p:cNvSpPr txBox="1"/>
          <p:nvPr/>
        </p:nvSpPr>
        <p:spPr>
          <a:xfrm>
            <a:off x="4678243" y="635441"/>
            <a:ext cx="3165514" cy="224676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b="1" dirty="0">
                <a:solidFill>
                  <a:srgbClr val="121212"/>
                </a:solidFill>
                <a:latin typeface="Times New Roman"/>
                <a:cs typeface="Times New Roman"/>
              </a:rPr>
              <a:t>The Guardian (2009) reported, 77 Chinese children have gone missing since March 2006 from the home, operated by the London borough of Hillingdon</a:t>
            </a:r>
            <a:r>
              <a:rPr lang="en-US" sz="2000" b="1" dirty="0">
                <a:solidFill>
                  <a:srgbClr val="121212"/>
                </a:solidFill>
                <a:latin typeface="GuardianTextEgyptian"/>
              </a:rPr>
              <a:t>.</a:t>
            </a:r>
            <a:endParaRPr lang="en-US" sz="2000" b="1"/>
          </a:p>
        </p:txBody>
      </p:sp>
    </p:spTree>
    <p:extLst>
      <p:ext uri="{BB962C8B-B14F-4D97-AF65-F5344CB8AC3E}">
        <p14:creationId xmlns:p14="http://schemas.microsoft.com/office/powerpoint/2010/main" val="36074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823772C2-0911-45A0-B7B6-D811380C7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53A6A32E-D196-4536-A9E8-56D5BB88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57587" y="5080"/>
            <a:ext cx="4531366" cy="6014720"/>
            <a:chOff x="7657587" y="5080"/>
            <a:chExt cx="4531366" cy="6014720"/>
          </a:xfrm>
        </p:grpSpPr>
        <p:pic>
          <p:nvPicPr>
            <p:cNvPr id="13" name="Picture 12">
              <a:extLst>
                <a:ext uri="{FF2B5EF4-FFF2-40B4-BE49-F238E27FC236}">
                  <a16:creationId xmlns:a16="http://schemas.microsoft.com/office/drawing/2014/main" id="{B88E3398-5BD2-49D6-A547-80FBD0FECC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flipV="1">
              <a:off x="7657587" y="5080"/>
              <a:ext cx="4531366" cy="4864019"/>
            </a:xfrm>
            <a:prstGeom prst="rect">
              <a:avLst/>
            </a:prstGeom>
          </p:spPr>
        </p:pic>
        <p:pic>
          <p:nvPicPr>
            <p:cNvPr id="14" name="Picture 13">
              <a:extLst>
                <a:ext uri="{FF2B5EF4-FFF2-40B4-BE49-F238E27FC236}">
                  <a16:creationId xmlns:a16="http://schemas.microsoft.com/office/drawing/2014/main" id="{80E4B511-9D99-4EAC-908E-9B474A52331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flipV="1">
              <a:off x="8627628" y="5080"/>
              <a:ext cx="3561325" cy="6014720"/>
            </a:xfrm>
            <a:prstGeom prst="rect">
              <a:avLst/>
            </a:prstGeom>
          </p:spPr>
        </p:pic>
      </p:grpSp>
      <p:sp>
        <p:nvSpPr>
          <p:cNvPr id="2" name="TextBox 1">
            <a:extLst>
              <a:ext uri="{FF2B5EF4-FFF2-40B4-BE49-F238E27FC236}">
                <a16:creationId xmlns:a16="http://schemas.microsoft.com/office/drawing/2014/main" id="{698E2F56-303F-C63C-56C2-6A89173FB274}"/>
              </a:ext>
            </a:extLst>
          </p:cNvPr>
          <p:cNvSpPr txBox="1"/>
          <p:nvPr/>
        </p:nvSpPr>
        <p:spPr>
          <a:xfrm>
            <a:off x="143895" y="1462294"/>
            <a:ext cx="3605261"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latin typeface="Times"/>
                <a:cs typeface="Times"/>
              </a:rPr>
              <a:t>Responsibilities of Advocates:</a:t>
            </a:r>
          </a:p>
          <a:p>
            <a:endParaRPr lang="en-US" sz="1600" b="1" dirty="0">
              <a:latin typeface="Times"/>
              <a:cs typeface="Times"/>
            </a:endParaRPr>
          </a:p>
          <a:p>
            <a:pPr marL="285750" indent="-285750">
              <a:buFont typeface="Arial"/>
              <a:buChar char="•"/>
            </a:pPr>
            <a:r>
              <a:rPr lang="en-US" sz="1600" b="1" dirty="0">
                <a:latin typeface="Times"/>
                <a:cs typeface="Times"/>
              </a:rPr>
              <a:t>Advocates will assess needs of trafficked children under scheme designed to stop gangs forcing them into crime and sex work, following </a:t>
            </a:r>
            <a:r>
              <a:rPr lang="en-US" sz="1600" b="1" u="sng" dirty="0">
                <a:latin typeface="Times"/>
                <a:cs typeface="Times"/>
              </a:rPr>
              <a:t>The Modern slavery awareness and victim identification guidance </a:t>
            </a:r>
            <a:r>
              <a:rPr lang="en-US" sz="1600" b="1" dirty="0">
                <a:latin typeface="Times"/>
                <a:cs typeface="Times"/>
              </a:rPr>
              <a:t> (Home Office, 2017)  </a:t>
            </a:r>
          </a:p>
          <a:p>
            <a:pPr marL="285750" indent="-285750">
              <a:buFont typeface="Arial"/>
              <a:buChar char="•"/>
            </a:pPr>
            <a:endParaRPr lang="en-US" sz="1600" b="1" dirty="0">
              <a:latin typeface="Times"/>
              <a:cs typeface="Times"/>
            </a:endParaRPr>
          </a:p>
          <a:p>
            <a:pPr marL="285750" indent="-285750">
              <a:buFont typeface="Arial"/>
              <a:buChar char="•"/>
            </a:pPr>
            <a:r>
              <a:rPr lang="en-US" sz="1600" b="1" dirty="0">
                <a:latin typeface="Times"/>
                <a:cs typeface="Times"/>
              </a:rPr>
              <a:t>Advocates will help them with language barriers and represent </a:t>
            </a:r>
            <a:r>
              <a:rPr lang="en-US" sz="1600" b="1">
                <a:latin typeface="Times"/>
                <a:cs typeface="Times"/>
              </a:rPr>
              <a:t>them at meetings with CARE and </a:t>
            </a:r>
            <a:r>
              <a:rPr lang="en-US" sz="1600" b="1" dirty="0">
                <a:latin typeface="Times"/>
                <a:cs typeface="Times"/>
              </a:rPr>
              <a:t>immigration officials, following Section 55 of the </a:t>
            </a:r>
            <a:r>
              <a:rPr lang="en-US" sz="1600" b="1" dirty="0">
                <a:latin typeface="Times"/>
                <a:cs typeface="Times"/>
                <a:hlinkClick r:id="rId3">
                  <a:extLst>
                    <a:ext uri="{A12FA001-AC4F-418D-AE19-62706E023703}">
                      <ahyp:hlinkClr xmlns:ahyp="http://schemas.microsoft.com/office/drawing/2018/hyperlinkcolor" val="tx"/>
                    </a:ext>
                  </a:extLst>
                </a:hlinkClick>
              </a:rPr>
              <a:t>Borders, Citizenship and Immigration Act 2009</a:t>
            </a:r>
            <a:r>
              <a:rPr lang="en-US" sz="1600" b="1" dirty="0">
                <a:latin typeface="Times"/>
                <a:cs typeface="Times"/>
              </a:rPr>
              <a:t> sets out a duty in all four UK nations to safeguard and promote the welfare of children who come to the UK.</a:t>
            </a:r>
          </a:p>
          <a:p>
            <a:pPr marL="285750" indent="-285750">
              <a:buFont typeface="Arial"/>
              <a:buChar char="•"/>
            </a:pPr>
            <a:endParaRPr lang="en-US" b="1" dirty="0">
              <a:latin typeface="Times"/>
              <a:cs typeface="Times"/>
            </a:endParaRPr>
          </a:p>
        </p:txBody>
      </p:sp>
      <p:sp>
        <p:nvSpPr>
          <p:cNvPr id="4" name="TextBox 3">
            <a:extLst>
              <a:ext uri="{FF2B5EF4-FFF2-40B4-BE49-F238E27FC236}">
                <a16:creationId xmlns:a16="http://schemas.microsoft.com/office/drawing/2014/main" id="{12051FFB-BE25-0AF0-51CD-DF726F9C683C}"/>
              </a:ext>
            </a:extLst>
          </p:cNvPr>
          <p:cNvSpPr txBox="1"/>
          <p:nvPr/>
        </p:nvSpPr>
        <p:spPr>
          <a:xfrm flipH="1">
            <a:off x="4570246" y="-61821"/>
            <a:ext cx="2204957" cy="5917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Times"/>
                <a:cs typeface="Times"/>
              </a:rPr>
              <a:t>    Policies</a:t>
            </a:r>
          </a:p>
        </p:txBody>
      </p:sp>
      <p:sp>
        <p:nvSpPr>
          <p:cNvPr id="11" name="TextBox 10">
            <a:extLst>
              <a:ext uri="{FF2B5EF4-FFF2-40B4-BE49-F238E27FC236}">
                <a16:creationId xmlns:a16="http://schemas.microsoft.com/office/drawing/2014/main" id="{C9E4DA48-EDDE-EF54-CC1A-B47995F5581E}"/>
              </a:ext>
            </a:extLst>
          </p:cNvPr>
          <p:cNvSpPr txBox="1"/>
          <p:nvPr/>
        </p:nvSpPr>
        <p:spPr>
          <a:xfrm>
            <a:off x="7654953" y="1419138"/>
            <a:ext cx="4260209"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latin typeface="Times"/>
                <a:cs typeface="Times"/>
              </a:rPr>
              <a:t>Response of Activists:</a:t>
            </a:r>
          </a:p>
          <a:p>
            <a:endParaRPr lang="en-US" b="1" dirty="0">
              <a:latin typeface="Times"/>
              <a:cs typeface="Times"/>
            </a:endParaRPr>
          </a:p>
          <a:p>
            <a:pPr marL="285750" indent="-285750">
              <a:buFont typeface="Arial"/>
              <a:buChar char="•"/>
            </a:pPr>
            <a:r>
              <a:rPr lang="en-US" sz="1600" b="1" dirty="0">
                <a:latin typeface="Times"/>
                <a:cs typeface="Times"/>
              </a:rPr>
              <a:t>ECPAT UK believed appointing independent advocates as legal guardians and sheltering the rescued children in hotels was not sufficient as hundreds of children have disappeared from these council run hotels in the past.</a:t>
            </a:r>
          </a:p>
          <a:p>
            <a:pPr marL="285750" indent="-285750">
              <a:buFont typeface="Arial"/>
              <a:buChar char="•"/>
            </a:pPr>
            <a:endParaRPr lang="en-US" sz="1600" b="1" dirty="0">
              <a:latin typeface="Times"/>
              <a:cs typeface="Times"/>
            </a:endParaRPr>
          </a:p>
          <a:p>
            <a:pPr marL="285750" indent="-285750">
              <a:buFont typeface="Arial"/>
              <a:buChar char="•"/>
            </a:pPr>
            <a:r>
              <a:rPr lang="en-US" sz="1600" b="1" dirty="0">
                <a:latin typeface="Times"/>
                <a:cs typeface="Times"/>
              </a:rPr>
              <a:t>ECPAT UK legally challenged Teresa May and the council against the insufficient measure to safeguard the rescued children and won the case.</a:t>
            </a:r>
          </a:p>
          <a:p>
            <a:pPr marL="285750" indent="-285750">
              <a:buFont typeface="Arial"/>
              <a:buChar char="•"/>
            </a:pPr>
            <a:endParaRPr lang="en-US" sz="1600" b="1" dirty="0">
              <a:latin typeface="Times"/>
              <a:cs typeface="Times"/>
            </a:endParaRPr>
          </a:p>
          <a:p>
            <a:pPr marL="285750" indent="-285750">
              <a:buFont typeface="Arial"/>
              <a:buChar char="•"/>
            </a:pPr>
            <a:r>
              <a:rPr lang="en-US" sz="1600" b="1" dirty="0">
                <a:latin typeface="Times"/>
                <a:cs typeface="Times"/>
              </a:rPr>
              <a:t>The Anti-Slavery activists remarked the UK government does not have a coherent plan for preventing child trafficking at the initial stage and the children receive help only after the harm is done.</a:t>
            </a:r>
          </a:p>
          <a:p>
            <a:pPr marL="285750" indent="-285750">
              <a:buFont typeface="Arial"/>
              <a:buChar char="•"/>
            </a:pPr>
            <a:endParaRPr lang="en-US" sz="1400" dirty="0"/>
          </a:p>
        </p:txBody>
      </p:sp>
      <p:sp>
        <p:nvSpPr>
          <p:cNvPr id="15" name="TextBox 14">
            <a:extLst>
              <a:ext uri="{FF2B5EF4-FFF2-40B4-BE49-F238E27FC236}">
                <a16:creationId xmlns:a16="http://schemas.microsoft.com/office/drawing/2014/main" id="{99BFB4A9-2A0D-09CE-36D6-E3F0ED1D8E84}"/>
              </a:ext>
            </a:extLst>
          </p:cNvPr>
          <p:cNvSpPr txBox="1"/>
          <p:nvPr/>
        </p:nvSpPr>
        <p:spPr>
          <a:xfrm>
            <a:off x="1146495" y="587230"/>
            <a:ext cx="9496336"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accent3">
                    <a:lumMod val="40000"/>
                    <a:lumOff val="60000"/>
                  </a:schemeClr>
                </a:solidFill>
                <a:latin typeface="Times"/>
                <a:cs typeface="Times"/>
              </a:rPr>
              <a:t>Guardian (2014) reported Theresa May urged to introduce legal guardians for child trafficking victims as a part of Slavery Bill.</a:t>
            </a:r>
          </a:p>
          <a:p>
            <a:endParaRPr lang="en-US" dirty="0"/>
          </a:p>
        </p:txBody>
      </p:sp>
      <p:pic>
        <p:nvPicPr>
          <p:cNvPr id="16" name="Picture 15" descr="Theresa May">
            <a:extLst>
              <a:ext uri="{FF2B5EF4-FFF2-40B4-BE49-F238E27FC236}">
                <a16:creationId xmlns:a16="http://schemas.microsoft.com/office/drawing/2014/main" id="{DA367CE4-3E8D-846C-31CA-4983F2526EA7}"/>
              </a:ext>
            </a:extLst>
          </p:cNvPr>
          <p:cNvPicPr>
            <a:picLocks noChangeAspect="1"/>
          </p:cNvPicPr>
          <p:nvPr/>
        </p:nvPicPr>
        <p:blipFill>
          <a:blip r:embed="rId4"/>
          <a:stretch>
            <a:fillRect/>
          </a:stretch>
        </p:blipFill>
        <p:spPr>
          <a:xfrm>
            <a:off x="4004345" y="1622101"/>
            <a:ext cx="3421311" cy="1991931"/>
          </a:xfrm>
          <a:prstGeom prst="rect">
            <a:avLst/>
          </a:prstGeom>
        </p:spPr>
      </p:pic>
      <p:pic>
        <p:nvPicPr>
          <p:cNvPr id="17" name="Picture 16" descr="Anti-Slavery International statement on the 2020 anti-racist uprisings -  Anti-Slavery International">
            <a:extLst>
              <a:ext uri="{FF2B5EF4-FFF2-40B4-BE49-F238E27FC236}">
                <a16:creationId xmlns:a16="http://schemas.microsoft.com/office/drawing/2014/main" id="{8A19A7F1-0C46-7939-75FD-D54A9E07A864}"/>
              </a:ext>
            </a:extLst>
          </p:cNvPr>
          <p:cNvPicPr>
            <a:picLocks noChangeAspect="1"/>
          </p:cNvPicPr>
          <p:nvPr/>
        </p:nvPicPr>
        <p:blipFill rotWithShape="1">
          <a:blip r:embed="rId5"/>
          <a:srcRect l="1338" t="13861" r="-1003" b="7426"/>
          <a:stretch/>
        </p:blipFill>
        <p:spPr>
          <a:xfrm>
            <a:off x="4022033" y="5633839"/>
            <a:ext cx="3398155" cy="849135"/>
          </a:xfrm>
          <a:prstGeom prst="rect">
            <a:avLst/>
          </a:prstGeom>
        </p:spPr>
      </p:pic>
      <p:pic>
        <p:nvPicPr>
          <p:cNvPr id="18" name="Picture 17" descr="What are YoUr riGhts?">
            <a:extLst>
              <a:ext uri="{FF2B5EF4-FFF2-40B4-BE49-F238E27FC236}">
                <a16:creationId xmlns:a16="http://schemas.microsoft.com/office/drawing/2014/main" id="{212429D1-F1D0-14E4-E854-F0088FE701EF}"/>
              </a:ext>
            </a:extLst>
          </p:cNvPr>
          <p:cNvPicPr>
            <a:picLocks noChangeAspect="1"/>
          </p:cNvPicPr>
          <p:nvPr/>
        </p:nvPicPr>
        <p:blipFill>
          <a:blip r:embed="rId6"/>
          <a:stretch>
            <a:fillRect/>
          </a:stretch>
        </p:blipFill>
        <p:spPr>
          <a:xfrm>
            <a:off x="4018329" y="4365903"/>
            <a:ext cx="3407324" cy="1334984"/>
          </a:xfrm>
          <a:prstGeom prst="rect">
            <a:avLst/>
          </a:prstGeom>
        </p:spPr>
      </p:pic>
      <p:pic>
        <p:nvPicPr>
          <p:cNvPr id="21" name="Picture 20" descr="Vs Symbol Png ,HD PNG . (+) Pictures - vhv.rs">
            <a:extLst>
              <a:ext uri="{FF2B5EF4-FFF2-40B4-BE49-F238E27FC236}">
                <a16:creationId xmlns:a16="http://schemas.microsoft.com/office/drawing/2014/main" id="{ABEEA064-564D-6DF0-BAAD-B45529B83972}"/>
              </a:ext>
            </a:extLst>
          </p:cNvPr>
          <p:cNvPicPr>
            <a:picLocks noChangeAspect="1"/>
          </p:cNvPicPr>
          <p:nvPr/>
        </p:nvPicPr>
        <p:blipFill>
          <a:blip r:embed="rId7"/>
          <a:stretch>
            <a:fillRect/>
          </a:stretch>
        </p:blipFill>
        <p:spPr>
          <a:xfrm>
            <a:off x="5360565" y="3704173"/>
            <a:ext cx="743825" cy="610129"/>
          </a:xfrm>
          <a:prstGeom prst="rect">
            <a:avLst/>
          </a:prstGeom>
        </p:spPr>
      </p:pic>
    </p:spTree>
    <p:extLst>
      <p:ext uri="{BB962C8B-B14F-4D97-AF65-F5344CB8AC3E}">
        <p14:creationId xmlns:p14="http://schemas.microsoft.com/office/powerpoint/2010/main" val="3399765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00940EF-FB5B-46E1-817C-8F4A5A4048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4385" y="41921"/>
            <a:ext cx="3997615" cy="6816079"/>
            <a:chOff x="8059620" y="41922"/>
            <a:chExt cx="3997615" cy="6816077"/>
          </a:xfrm>
        </p:grpSpPr>
        <p:pic>
          <p:nvPicPr>
            <p:cNvPr id="13" name="Picture 12">
              <a:extLst>
                <a:ext uri="{FF2B5EF4-FFF2-40B4-BE49-F238E27FC236}">
                  <a16:creationId xmlns:a16="http://schemas.microsoft.com/office/drawing/2014/main" id="{A6A276BF-DA8B-474D-BDE4-746A2E01AAC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E69E6F84-8F47-4F68-B8F4-4CC7123FFE2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5" name="Title 4">
            <a:extLst>
              <a:ext uri="{FF2B5EF4-FFF2-40B4-BE49-F238E27FC236}">
                <a16:creationId xmlns:a16="http://schemas.microsoft.com/office/drawing/2014/main" id="{BBF3CAF1-4C39-F673-11BA-65F0570D3286}"/>
              </a:ext>
            </a:extLst>
          </p:cNvPr>
          <p:cNvSpPr>
            <a:spLocks noGrp="1"/>
          </p:cNvSpPr>
          <p:nvPr>
            <p:ph type="title"/>
          </p:nvPr>
        </p:nvSpPr>
        <p:spPr>
          <a:xfrm>
            <a:off x="612493" y="855118"/>
            <a:ext cx="10881124" cy="3570206"/>
          </a:xfrm>
        </p:spPr>
        <p:txBody>
          <a:bodyPr>
            <a:normAutofit/>
          </a:bodyPr>
          <a:lstStyle/>
          <a:p>
            <a:br>
              <a:rPr lang="en-US" sz="2400" dirty="0">
                <a:latin typeface="Times"/>
                <a:ea typeface="+mj-lt"/>
                <a:cs typeface="+mj-lt"/>
              </a:rPr>
            </a:br>
            <a:br>
              <a:rPr lang="en-US" sz="2400" dirty="0">
                <a:latin typeface="Times"/>
                <a:ea typeface="+mj-lt"/>
                <a:cs typeface="+mj-lt"/>
              </a:rPr>
            </a:br>
            <a:endParaRPr lang="en-US" sz="2400" dirty="0">
              <a:latin typeface="Times"/>
              <a:cs typeface="Sabon Next LT"/>
            </a:endParaRPr>
          </a:p>
        </p:txBody>
      </p:sp>
      <p:sp>
        <p:nvSpPr>
          <p:cNvPr id="2" name="TextBox 1">
            <a:extLst>
              <a:ext uri="{FF2B5EF4-FFF2-40B4-BE49-F238E27FC236}">
                <a16:creationId xmlns:a16="http://schemas.microsoft.com/office/drawing/2014/main" id="{52467C63-EEBE-90FB-9AB4-D1F2047B3A88}"/>
              </a:ext>
            </a:extLst>
          </p:cNvPr>
          <p:cNvSpPr txBox="1"/>
          <p:nvPr/>
        </p:nvSpPr>
        <p:spPr>
          <a:xfrm>
            <a:off x="633086" y="3748462"/>
            <a:ext cx="11422769"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rgbClr val="121212"/>
              </a:solidFill>
              <a:latin typeface="GuardianTextEgyptian"/>
            </a:endParaRPr>
          </a:p>
        </p:txBody>
      </p:sp>
      <p:sp>
        <p:nvSpPr>
          <p:cNvPr id="4" name="TextBox 3">
            <a:extLst>
              <a:ext uri="{FF2B5EF4-FFF2-40B4-BE49-F238E27FC236}">
                <a16:creationId xmlns:a16="http://schemas.microsoft.com/office/drawing/2014/main" id="{5DA96804-0B29-828C-D8F5-379033284CFF}"/>
              </a:ext>
            </a:extLst>
          </p:cNvPr>
          <p:cNvSpPr txBox="1"/>
          <p:nvPr/>
        </p:nvSpPr>
        <p:spPr>
          <a:xfrm>
            <a:off x="468388" y="398478"/>
            <a:ext cx="5203969"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accent3">
                    <a:lumMod val="60000"/>
                    <a:lumOff val="40000"/>
                  </a:schemeClr>
                </a:solidFill>
              </a:rPr>
              <a:t>My Reflection: </a:t>
            </a:r>
            <a:endParaRPr lang="en-US" dirty="0">
              <a:solidFill>
                <a:schemeClr val="accent3">
                  <a:lumMod val="60000"/>
                  <a:lumOff val="40000"/>
                </a:schemeClr>
              </a:solidFill>
            </a:endParaRPr>
          </a:p>
          <a:p>
            <a:r>
              <a:rPr lang="en-US" b="1" dirty="0">
                <a:solidFill>
                  <a:schemeClr val="accent3">
                    <a:lumMod val="60000"/>
                    <a:lumOff val="40000"/>
                  </a:schemeClr>
                </a:solidFill>
              </a:rPr>
              <a:t>The Difference &amp; the Similarity identified:</a:t>
            </a:r>
            <a:endParaRPr lang="en-US" dirty="0">
              <a:solidFill>
                <a:schemeClr val="accent3">
                  <a:lumMod val="60000"/>
                  <a:lumOff val="40000"/>
                </a:schemeClr>
              </a:solidFill>
            </a:endParaRPr>
          </a:p>
          <a:p>
            <a:endParaRPr lang="en-US" sz="1400" b="1" dirty="0"/>
          </a:p>
          <a:p>
            <a:endParaRPr lang="en-US" sz="1400" b="1" dirty="0"/>
          </a:p>
          <a:p>
            <a:r>
              <a:rPr lang="en-US" sz="1400" b="1" dirty="0"/>
              <a:t>Although the Government tried to help the trafficking-rescued children with measures via Advocacy policies the Children still lacked proper care and protection.</a:t>
            </a:r>
          </a:p>
          <a:p>
            <a:endParaRPr lang="en-US" sz="1400" b="1" dirty="0"/>
          </a:p>
          <a:p>
            <a:r>
              <a:rPr lang="en-US" sz="1400" b="1" dirty="0"/>
              <a:t>However, the activists ECPAT UK  and Anti-slavery activists disagreed in principle with this prospect, out of profound concern for the children.</a:t>
            </a:r>
          </a:p>
          <a:p>
            <a:endParaRPr lang="en-US" sz="1400" b="1" dirty="0"/>
          </a:p>
          <a:p>
            <a:r>
              <a:rPr lang="en-US" sz="1400" b="1" dirty="0"/>
              <a:t>Activists believed the real solution to this issue was to finding the missing children, and resourcing councils properly to provide the standards of care and protection to the children.</a:t>
            </a:r>
          </a:p>
          <a:p>
            <a:endParaRPr lang="en-US" sz="1400" b="1" dirty="0"/>
          </a:p>
          <a:p>
            <a:r>
              <a:rPr lang="en-US" sz="1400" b="1" dirty="0">
                <a:solidFill>
                  <a:schemeClr val="accent3">
                    <a:lumMod val="60000"/>
                    <a:lumOff val="40000"/>
                  </a:schemeClr>
                </a:solidFill>
              </a:rPr>
              <a:t>Hence, this clearly shows there was a huge difference in perception and consideration towards the child trafficking issue between the advocacy governed by the council and the activists, however both had the same objective which was 'providing protection and support to the children that are prone to victimization and have been victimized to child trafficking'.</a:t>
            </a:r>
          </a:p>
          <a:p>
            <a:endParaRPr lang="en-US" sz="1400" b="1" dirty="0"/>
          </a:p>
          <a:p>
            <a:endParaRPr lang="en-US" sz="1400" b="1" dirty="0"/>
          </a:p>
        </p:txBody>
      </p:sp>
      <p:pic>
        <p:nvPicPr>
          <p:cNvPr id="9" name="Picture 8" descr="Pause and Reflect text message write on blackboard with alarm clock on  wooden backgorund Stock Photo | Adobe Stock">
            <a:extLst>
              <a:ext uri="{FF2B5EF4-FFF2-40B4-BE49-F238E27FC236}">
                <a16:creationId xmlns:a16="http://schemas.microsoft.com/office/drawing/2014/main" id="{2FF4483F-7496-8809-6096-3121B3EE837F}"/>
              </a:ext>
            </a:extLst>
          </p:cNvPr>
          <p:cNvPicPr>
            <a:picLocks noChangeAspect="1"/>
          </p:cNvPicPr>
          <p:nvPr/>
        </p:nvPicPr>
        <p:blipFill>
          <a:blip r:embed="rId3"/>
          <a:stretch>
            <a:fillRect/>
          </a:stretch>
        </p:blipFill>
        <p:spPr>
          <a:xfrm>
            <a:off x="6092833" y="202034"/>
            <a:ext cx="5534138" cy="6354798"/>
          </a:xfrm>
          <a:prstGeom prst="rect">
            <a:avLst/>
          </a:prstGeom>
        </p:spPr>
      </p:pic>
    </p:spTree>
    <p:extLst>
      <p:ext uri="{BB962C8B-B14F-4D97-AF65-F5344CB8AC3E}">
        <p14:creationId xmlns:p14="http://schemas.microsoft.com/office/powerpoint/2010/main" val="3797044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4" name="TextBox 1">
            <a:extLst>
              <a:ext uri="{FF2B5EF4-FFF2-40B4-BE49-F238E27FC236}">
                <a16:creationId xmlns:a16="http://schemas.microsoft.com/office/drawing/2014/main" id="{4EE106B1-D2B1-88BE-B7B0-E1329C2F2689}"/>
              </a:ext>
            </a:extLst>
          </p:cNvPr>
          <p:cNvSpPr txBox="1"/>
          <p:nvPr/>
        </p:nvSpPr>
        <p:spPr>
          <a:xfrm>
            <a:off x="201625" y="2123180"/>
            <a:ext cx="5295441" cy="4616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sz="2400" b="1" dirty="0">
              <a:solidFill>
                <a:srgbClr val="C00000"/>
              </a:solidFill>
              <a:latin typeface="Times"/>
              <a:ea typeface="Calibri Light"/>
              <a:cs typeface="Calibri Light"/>
            </a:endParaRPr>
          </a:p>
        </p:txBody>
      </p:sp>
      <p:sp>
        <p:nvSpPr>
          <p:cNvPr id="9" name="TextBox 8">
            <a:extLst>
              <a:ext uri="{FF2B5EF4-FFF2-40B4-BE49-F238E27FC236}">
                <a16:creationId xmlns:a16="http://schemas.microsoft.com/office/drawing/2014/main" id="{E7FFAEDC-94C4-D4D3-6406-B721FC53452B}"/>
              </a:ext>
            </a:extLst>
          </p:cNvPr>
          <p:cNvSpPr txBox="1"/>
          <p:nvPr/>
        </p:nvSpPr>
        <p:spPr>
          <a:xfrm>
            <a:off x="1034642" y="1286311"/>
            <a:ext cx="39148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3" name="TextBox 2">
            <a:extLst>
              <a:ext uri="{FF2B5EF4-FFF2-40B4-BE49-F238E27FC236}">
                <a16:creationId xmlns:a16="http://schemas.microsoft.com/office/drawing/2014/main" id="{0C0C3240-27DC-7AEF-F607-5D6949F4E069}"/>
              </a:ext>
            </a:extLst>
          </p:cNvPr>
          <p:cNvSpPr txBox="1"/>
          <p:nvPr/>
        </p:nvSpPr>
        <p:spPr>
          <a:xfrm>
            <a:off x="1321265" y="2"/>
            <a:ext cx="9922777"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                                   </a:t>
            </a:r>
            <a:r>
              <a:rPr lang="en-US" sz="2000" dirty="0">
                <a:latin typeface="Avenir Next LT Pro"/>
                <a:cs typeface="Times"/>
              </a:rPr>
              <a:t>                 </a:t>
            </a:r>
            <a:r>
              <a:rPr lang="en-US" sz="3200" b="1" dirty="0">
                <a:latin typeface="Times"/>
                <a:cs typeface="Times"/>
              </a:rPr>
              <a:t>  Practice</a:t>
            </a:r>
          </a:p>
          <a:p>
            <a:r>
              <a:rPr lang="en-US" sz="2000" dirty="0">
                <a:latin typeface="Avenir Next LT Pro"/>
                <a:cs typeface="Times"/>
              </a:rPr>
              <a:t>                                                      </a:t>
            </a:r>
            <a:r>
              <a:rPr lang="en-US" sz="2000" b="1" dirty="0">
                <a:latin typeface="Avenir Next LT Pro"/>
                <a:cs typeface="Times"/>
              </a:rPr>
              <a:t>  (Advocacy) </a:t>
            </a:r>
            <a:r>
              <a:rPr lang="en-US" sz="2000" dirty="0">
                <a:latin typeface="Avenir Next LT Pro"/>
                <a:cs typeface="Times"/>
              </a:rPr>
              <a:t>  </a:t>
            </a:r>
          </a:p>
          <a:p>
            <a:r>
              <a:rPr lang="en-US" sz="2000" b="1" dirty="0"/>
              <a:t>                                            </a:t>
            </a:r>
            <a:r>
              <a:rPr lang="en-US" sz="2400" b="1" dirty="0"/>
              <a:t>Prevention &amp; Support </a:t>
            </a:r>
          </a:p>
        </p:txBody>
      </p:sp>
      <p:sp>
        <p:nvSpPr>
          <p:cNvPr id="23" name="Rectangle: Rounded Corners 22">
            <a:extLst>
              <a:ext uri="{FF2B5EF4-FFF2-40B4-BE49-F238E27FC236}">
                <a16:creationId xmlns:a16="http://schemas.microsoft.com/office/drawing/2014/main" id="{D0B65175-19CD-2AA2-63C9-86F5265B96E9}"/>
              </a:ext>
            </a:extLst>
          </p:cNvPr>
          <p:cNvSpPr/>
          <p:nvPr/>
        </p:nvSpPr>
        <p:spPr>
          <a:xfrm>
            <a:off x="573247" y="1579927"/>
            <a:ext cx="2376881" cy="141214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dirty="0"/>
              <a:t>Advocates identify and support vulnerable children who are at risk of trafficking and modern slavery</a:t>
            </a:r>
          </a:p>
        </p:txBody>
      </p:sp>
      <p:sp>
        <p:nvSpPr>
          <p:cNvPr id="24" name="Oval 23">
            <a:extLst>
              <a:ext uri="{FF2B5EF4-FFF2-40B4-BE49-F238E27FC236}">
                <a16:creationId xmlns:a16="http://schemas.microsoft.com/office/drawing/2014/main" id="{7BCFDEF2-9CDA-2A29-00D4-38001446021D}"/>
              </a:ext>
            </a:extLst>
          </p:cNvPr>
          <p:cNvSpPr/>
          <p:nvPr/>
        </p:nvSpPr>
        <p:spPr>
          <a:xfrm>
            <a:off x="202733" y="4432180"/>
            <a:ext cx="2831284" cy="231396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ea typeface="+mn-lt"/>
                <a:cs typeface="+mn-lt"/>
                <a:hlinkClick r:id="rId5">
                  <a:extLst>
                    <a:ext uri="{A12FA001-AC4F-418D-AE19-62706E023703}">
                      <ahyp:hlinkClr xmlns:ahyp="http://schemas.microsoft.com/office/drawing/2018/hyperlinkcolor" val="tx"/>
                    </a:ext>
                  </a:extLst>
                </a:hlinkClick>
              </a:rPr>
              <a:t>Modern slavery awareness and victim identification guidance  </a:t>
            </a:r>
            <a:r>
              <a:rPr lang="en-US" sz="1400" b="1" dirty="0">
                <a:solidFill>
                  <a:schemeClr val="bg1"/>
                </a:solidFill>
                <a:ea typeface="+mn-lt"/>
                <a:cs typeface="+mn-lt"/>
              </a:rPr>
              <a:t>((Home Office, 2017)</a:t>
            </a:r>
            <a:endParaRPr lang="en-US" b="1" dirty="0">
              <a:solidFill>
                <a:schemeClr val="bg1"/>
              </a:solidFill>
            </a:endParaRPr>
          </a:p>
        </p:txBody>
      </p:sp>
      <p:sp>
        <p:nvSpPr>
          <p:cNvPr id="37" name="Rectangle: Rounded Corners 36">
            <a:extLst>
              <a:ext uri="{FF2B5EF4-FFF2-40B4-BE49-F238E27FC236}">
                <a16:creationId xmlns:a16="http://schemas.microsoft.com/office/drawing/2014/main" id="{F96205A9-274C-7DB9-8474-6939D119FBFF}"/>
              </a:ext>
            </a:extLst>
          </p:cNvPr>
          <p:cNvSpPr/>
          <p:nvPr/>
        </p:nvSpPr>
        <p:spPr>
          <a:xfrm>
            <a:off x="3411523" y="1586918"/>
            <a:ext cx="2460770" cy="136321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b="1" dirty="0">
                <a:solidFill>
                  <a:schemeClr val="bg1"/>
                </a:solidFill>
                <a:latin typeface="NSPCC-Regular"/>
                <a:ea typeface="NSPCC-Regular"/>
                <a:cs typeface="NSPCC-Regular"/>
              </a:rPr>
              <a:t>Advocates use</a:t>
            </a:r>
            <a:r>
              <a:rPr lang="en-US" sz="1200" b="1" i="0" dirty="0">
                <a:solidFill>
                  <a:schemeClr val="bg1"/>
                </a:solidFill>
                <a:latin typeface="NSPCC-Regular"/>
                <a:ea typeface="NSPCC-Regular"/>
                <a:cs typeface="NSPCC-Regular"/>
              </a:rPr>
              <a:t> police powers of protection to either remove a child to a safe place or prevent the child's removal from a safe place, such as a hospital</a:t>
            </a:r>
            <a:endParaRPr lang="en-US" sz="1200" b="1" dirty="0">
              <a:solidFill>
                <a:schemeClr val="bg1"/>
              </a:solidFill>
            </a:endParaRPr>
          </a:p>
        </p:txBody>
      </p:sp>
      <p:sp>
        <p:nvSpPr>
          <p:cNvPr id="38" name="Rectangle: Rounded Corners 37">
            <a:extLst>
              <a:ext uri="{FF2B5EF4-FFF2-40B4-BE49-F238E27FC236}">
                <a16:creationId xmlns:a16="http://schemas.microsoft.com/office/drawing/2014/main" id="{C2439678-CBC8-94F5-AA5F-B4D409AB3E67}"/>
              </a:ext>
            </a:extLst>
          </p:cNvPr>
          <p:cNvSpPr/>
          <p:nvPr/>
        </p:nvSpPr>
        <p:spPr>
          <a:xfrm>
            <a:off x="6319707" y="1663817"/>
            <a:ext cx="2279007" cy="128631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b="1" dirty="0">
              <a:solidFill>
                <a:schemeClr val="bg1"/>
              </a:solidFill>
              <a:ea typeface="+mn-lt"/>
              <a:cs typeface="+mn-lt"/>
            </a:endParaRPr>
          </a:p>
          <a:p>
            <a:pPr algn="ctr"/>
            <a:r>
              <a:rPr lang="en-US" sz="1200" b="1" dirty="0">
                <a:solidFill>
                  <a:schemeClr val="bg1"/>
                </a:solidFill>
                <a:ea typeface="+mn-lt"/>
                <a:cs typeface="+mn-lt"/>
              </a:rPr>
              <a:t>Advocates hold a child protection strategy meeting involving children's services, police, education, health and immigration</a:t>
            </a:r>
            <a:endParaRPr lang="en-US" sz="1200" b="1">
              <a:solidFill>
                <a:schemeClr val="bg1"/>
              </a:solidFill>
            </a:endParaRPr>
          </a:p>
          <a:p>
            <a:pPr algn="ctr"/>
            <a:endParaRPr lang="en-US" dirty="0"/>
          </a:p>
        </p:txBody>
      </p:sp>
      <p:sp>
        <p:nvSpPr>
          <p:cNvPr id="39" name="Rectangle: Rounded Corners 38">
            <a:extLst>
              <a:ext uri="{FF2B5EF4-FFF2-40B4-BE49-F238E27FC236}">
                <a16:creationId xmlns:a16="http://schemas.microsoft.com/office/drawing/2014/main" id="{C676D255-438C-C005-1879-1CD96211D8F1}"/>
              </a:ext>
            </a:extLst>
          </p:cNvPr>
          <p:cNvSpPr/>
          <p:nvPr/>
        </p:nvSpPr>
        <p:spPr>
          <a:xfrm>
            <a:off x="9088075" y="1670807"/>
            <a:ext cx="2265025" cy="120242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400" b="1" dirty="0">
              <a:solidFill>
                <a:schemeClr val="bg1"/>
              </a:solidFill>
              <a:ea typeface="+mn-lt"/>
              <a:cs typeface="+mn-lt"/>
            </a:endParaRPr>
          </a:p>
          <a:p>
            <a:pPr algn="ctr"/>
            <a:r>
              <a:rPr lang="en-US" sz="1400" b="1" dirty="0">
                <a:solidFill>
                  <a:schemeClr val="bg1"/>
                </a:solidFill>
                <a:ea typeface="+mn-lt"/>
                <a:cs typeface="+mn-lt"/>
              </a:rPr>
              <a:t>Advocates prioritize child protection concerns over immigration concerns</a:t>
            </a:r>
            <a:endParaRPr lang="en-US" b="1">
              <a:solidFill>
                <a:schemeClr val="bg1"/>
              </a:solidFill>
            </a:endParaRPr>
          </a:p>
          <a:p>
            <a:pPr algn="ctr"/>
            <a:endParaRPr lang="en-US" dirty="0"/>
          </a:p>
        </p:txBody>
      </p:sp>
      <p:sp>
        <p:nvSpPr>
          <p:cNvPr id="2" name="Oval 1">
            <a:extLst>
              <a:ext uri="{FF2B5EF4-FFF2-40B4-BE49-F238E27FC236}">
                <a16:creationId xmlns:a16="http://schemas.microsoft.com/office/drawing/2014/main" id="{27FC1453-15B9-627E-4164-0D77F0DF775C}"/>
              </a:ext>
            </a:extLst>
          </p:cNvPr>
          <p:cNvSpPr/>
          <p:nvPr/>
        </p:nvSpPr>
        <p:spPr>
          <a:xfrm>
            <a:off x="3089947" y="4460150"/>
            <a:ext cx="2789338" cy="232794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u="sng" dirty="0">
                <a:solidFill>
                  <a:schemeClr val="bg1"/>
                </a:solidFill>
                <a:ea typeface="+mn-lt"/>
                <a:cs typeface="+mn-lt"/>
              </a:rPr>
              <a:t>Working arrangements for the welfare and safeguarding of child victims of human trafficking </a:t>
            </a:r>
            <a:r>
              <a:rPr lang="en-US" sz="1200" b="1" dirty="0">
                <a:solidFill>
                  <a:schemeClr val="bg1"/>
                </a:solidFill>
                <a:ea typeface="+mn-lt"/>
                <a:cs typeface="+mn-lt"/>
              </a:rPr>
              <a:t>(Department of Health, Social Services and Public Safety, 2011)</a:t>
            </a:r>
            <a:endParaRPr lang="en-US" sz="1200" b="1" dirty="0">
              <a:solidFill>
                <a:schemeClr val="bg1"/>
              </a:solidFill>
            </a:endParaRPr>
          </a:p>
        </p:txBody>
      </p:sp>
      <p:sp>
        <p:nvSpPr>
          <p:cNvPr id="5" name="Oval 4">
            <a:extLst>
              <a:ext uri="{FF2B5EF4-FFF2-40B4-BE49-F238E27FC236}">
                <a16:creationId xmlns:a16="http://schemas.microsoft.com/office/drawing/2014/main" id="{C44B42AE-DF11-1B4D-B1DB-CECD0C06CDB8}"/>
              </a:ext>
            </a:extLst>
          </p:cNvPr>
          <p:cNvSpPr/>
          <p:nvPr/>
        </p:nvSpPr>
        <p:spPr>
          <a:xfrm>
            <a:off x="5998130" y="4481117"/>
            <a:ext cx="3089942" cy="226503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ea typeface="+mn-lt"/>
                <a:cs typeface="+mn-lt"/>
              </a:rPr>
              <a:t> </a:t>
            </a:r>
            <a:r>
              <a:rPr lang="en-US" sz="1400" b="1" dirty="0">
                <a:solidFill>
                  <a:schemeClr val="bg1"/>
                </a:solidFill>
                <a:ea typeface="+mn-lt"/>
                <a:cs typeface="+mn-lt"/>
                <a:hlinkClick r:id="rId6">
                  <a:extLst>
                    <a:ext uri="{A12FA001-AC4F-418D-AE19-62706E023703}">
                      <ahyp:hlinkClr xmlns:ahyp="http://schemas.microsoft.com/office/drawing/2018/hyperlinkcolor" val="tx"/>
                    </a:ext>
                  </a:extLst>
                </a:hlinkClick>
              </a:rPr>
              <a:t>Safeguarding children who may have been trafficked (PDF)</a:t>
            </a:r>
            <a:r>
              <a:rPr lang="en-US" sz="1400" b="1" dirty="0">
                <a:solidFill>
                  <a:schemeClr val="bg1"/>
                </a:solidFill>
                <a:ea typeface="+mn-lt"/>
                <a:cs typeface="+mn-lt"/>
              </a:rPr>
              <a:t> (Department for Education and Home Office, 2011) </a:t>
            </a:r>
            <a:endParaRPr lang="en-US" b="1" dirty="0">
              <a:solidFill>
                <a:schemeClr val="bg1"/>
              </a:solidFill>
            </a:endParaRPr>
          </a:p>
        </p:txBody>
      </p:sp>
      <p:sp>
        <p:nvSpPr>
          <p:cNvPr id="6" name="Oval 5">
            <a:extLst>
              <a:ext uri="{FF2B5EF4-FFF2-40B4-BE49-F238E27FC236}">
                <a16:creationId xmlns:a16="http://schemas.microsoft.com/office/drawing/2014/main" id="{2066F63B-06E4-6AE1-9B74-B438070B9A18}"/>
              </a:ext>
            </a:extLst>
          </p:cNvPr>
          <p:cNvSpPr/>
          <p:nvPr/>
        </p:nvSpPr>
        <p:spPr>
          <a:xfrm>
            <a:off x="9088073" y="4530055"/>
            <a:ext cx="2992072" cy="223706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ea typeface="+mn-lt"/>
                <a:cs typeface="+mn-lt"/>
              </a:rPr>
              <a:t>Section 55 of the </a:t>
            </a:r>
            <a:r>
              <a:rPr lang="en-US" sz="1400" b="1" dirty="0">
                <a:solidFill>
                  <a:schemeClr val="bg1"/>
                </a:solidFill>
                <a:ea typeface="+mn-lt"/>
                <a:cs typeface="+mn-lt"/>
                <a:hlinkClick r:id="rId7">
                  <a:extLst>
                    <a:ext uri="{A12FA001-AC4F-418D-AE19-62706E023703}">
                      <ahyp:hlinkClr xmlns:ahyp="http://schemas.microsoft.com/office/drawing/2018/hyperlinkcolor" val="tx"/>
                    </a:ext>
                  </a:extLst>
                </a:hlinkClick>
              </a:rPr>
              <a:t>Borders, Citizenship and Immigration Act 2009</a:t>
            </a:r>
            <a:endParaRPr lang="en-US" b="1">
              <a:solidFill>
                <a:schemeClr val="bg1"/>
              </a:solidFill>
              <a:hlinkClick r:id="" action="ppaction://noaction">
                <a:extLst>
                  <a:ext uri="{A12FA001-AC4F-418D-AE19-62706E023703}">
                    <ahyp:hlinkClr xmlns:ahyp="http://schemas.microsoft.com/office/drawing/2018/hyperlinkcolor" val="tx"/>
                  </a:ext>
                </a:extLst>
              </a:hlinkClick>
            </a:endParaRPr>
          </a:p>
        </p:txBody>
      </p:sp>
      <p:pic>
        <p:nvPicPr>
          <p:cNvPr id="19" name="Picture 18" descr="Are 68,000 people a day 'trafficked right in front of our eyes'? Nope. -  The Washington Post">
            <a:extLst>
              <a:ext uri="{FF2B5EF4-FFF2-40B4-BE49-F238E27FC236}">
                <a16:creationId xmlns:a16="http://schemas.microsoft.com/office/drawing/2014/main" id="{0CA09E73-631E-F98A-B643-A5C5F1C87F76}"/>
              </a:ext>
            </a:extLst>
          </p:cNvPr>
          <p:cNvPicPr>
            <a:picLocks noChangeAspect="1"/>
          </p:cNvPicPr>
          <p:nvPr/>
        </p:nvPicPr>
        <p:blipFill rotWithShape="1">
          <a:blip r:embed="rId8"/>
          <a:srcRect t="-482" r="-3833" b="39228"/>
          <a:stretch/>
        </p:blipFill>
        <p:spPr>
          <a:xfrm>
            <a:off x="2159728" y="2995570"/>
            <a:ext cx="2076916" cy="1464581"/>
          </a:xfrm>
          <a:prstGeom prst="rect">
            <a:avLst/>
          </a:prstGeom>
        </p:spPr>
      </p:pic>
      <p:pic>
        <p:nvPicPr>
          <p:cNvPr id="20" name="Picture 19" descr="Is Big Tech Censoring Child Trafficking?">
            <a:extLst>
              <a:ext uri="{FF2B5EF4-FFF2-40B4-BE49-F238E27FC236}">
                <a16:creationId xmlns:a16="http://schemas.microsoft.com/office/drawing/2014/main" id="{AA09CB47-7DBD-79C1-3407-7229AB4E3654}"/>
              </a:ext>
            </a:extLst>
          </p:cNvPr>
          <p:cNvPicPr>
            <a:picLocks noChangeAspect="1"/>
          </p:cNvPicPr>
          <p:nvPr/>
        </p:nvPicPr>
        <p:blipFill>
          <a:blip r:embed="rId9"/>
          <a:stretch>
            <a:fillRect/>
          </a:stretch>
        </p:blipFill>
        <p:spPr>
          <a:xfrm>
            <a:off x="5262693" y="2945233"/>
            <a:ext cx="2023147" cy="1512817"/>
          </a:xfrm>
          <a:prstGeom prst="rect">
            <a:avLst/>
          </a:prstGeom>
        </p:spPr>
      </p:pic>
      <p:pic>
        <p:nvPicPr>
          <p:cNvPr id="21" name="Picture 20" descr="Fundraising Ideas for Human Trafficking">
            <a:extLst>
              <a:ext uri="{FF2B5EF4-FFF2-40B4-BE49-F238E27FC236}">
                <a16:creationId xmlns:a16="http://schemas.microsoft.com/office/drawing/2014/main" id="{FB9C31D7-2730-4383-3203-C84EE1AF4BDE}"/>
              </a:ext>
            </a:extLst>
          </p:cNvPr>
          <p:cNvPicPr>
            <a:picLocks noChangeAspect="1"/>
          </p:cNvPicPr>
          <p:nvPr/>
        </p:nvPicPr>
        <p:blipFill>
          <a:blip r:embed="rId10"/>
          <a:stretch>
            <a:fillRect/>
          </a:stretch>
        </p:blipFill>
        <p:spPr>
          <a:xfrm>
            <a:off x="8118664" y="2867331"/>
            <a:ext cx="2225442" cy="1549780"/>
          </a:xfrm>
          <a:prstGeom prst="rect">
            <a:avLst/>
          </a:prstGeom>
        </p:spPr>
      </p:pic>
      <p:sp>
        <p:nvSpPr>
          <p:cNvPr id="25" name="Arrow: Down 24">
            <a:extLst>
              <a:ext uri="{FF2B5EF4-FFF2-40B4-BE49-F238E27FC236}">
                <a16:creationId xmlns:a16="http://schemas.microsoft.com/office/drawing/2014/main" id="{946048EF-CBFA-6C32-9394-8DAE2453F55C}"/>
              </a:ext>
            </a:extLst>
          </p:cNvPr>
          <p:cNvSpPr/>
          <p:nvPr/>
        </p:nvSpPr>
        <p:spPr>
          <a:xfrm>
            <a:off x="4571999" y="3006055"/>
            <a:ext cx="27963" cy="142612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Arrow: Down 25">
            <a:extLst>
              <a:ext uri="{FF2B5EF4-FFF2-40B4-BE49-F238E27FC236}">
                <a16:creationId xmlns:a16="http://schemas.microsoft.com/office/drawing/2014/main" id="{A5318735-0844-1948-A274-BE110A55EFD6}"/>
              </a:ext>
            </a:extLst>
          </p:cNvPr>
          <p:cNvSpPr/>
          <p:nvPr/>
        </p:nvSpPr>
        <p:spPr>
          <a:xfrm>
            <a:off x="1635852" y="3048000"/>
            <a:ext cx="27963" cy="134223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Arrow: Down 26">
            <a:extLst>
              <a:ext uri="{FF2B5EF4-FFF2-40B4-BE49-F238E27FC236}">
                <a16:creationId xmlns:a16="http://schemas.microsoft.com/office/drawing/2014/main" id="{333AA336-6E7A-1FA4-413E-6F1063A12BF9}"/>
              </a:ext>
            </a:extLst>
          </p:cNvPr>
          <p:cNvSpPr/>
          <p:nvPr/>
        </p:nvSpPr>
        <p:spPr>
          <a:xfrm>
            <a:off x="7536110" y="2999064"/>
            <a:ext cx="20972" cy="140515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Arrow: Down 27">
            <a:extLst>
              <a:ext uri="{FF2B5EF4-FFF2-40B4-BE49-F238E27FC236}">
                <a16:creationId xmlns:a16="http://schemas.microsoft.com/office/drawing/2014/main" id="{FF3620C7-A55C-2295-9EC7-7BF207364E5F}"/>
              </a:ext>
            </a:extLst>
          </p:cNvPr>
          <p:cNvSpPr/>
          <p:nvPr/>
        </p:nvSpPr>
        <p:spPr>
          <a:xfrm>
            <a:off x="10500220" y="2936146"/>
            <a:ext cx="13981" cy="148205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79697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4" name="TextBox 1">
            <a:extLst>
              <a:ext uri="{FF2B5EF4-FFF2-40B4-BE49-F238E27FC236}">
                <a16:creationId xmlns:a16="http://schemas.microsoft.com/office/drawing/2014/main" id="{4EE106B1-D2B1-88BE-B7B0-E1329C2F2689}"/>
              </a:ext>
            </a:extLst>
          </p:cNvPr>
          <p:cNvSpPr txBox="1"/>
          <p:nvPr/>
        </p:nvSpPr>
        <p:spPr>
          <a:xfrm>
            <a:off x="201625" y="2123180"/>
            <a:ext cx="5295441" cy="4616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sz="2400" b="1" dirty="0">
              <a:solidFill>
                <a:srgbClr val="C00000"/>
              </a:solidFill>
              <a:latin typeface="Times"/>
              <a:ea typeface="Calibri Light"/>
              <a:cs typeface="Calibri Light"/>
            </a:endParaRPr>
          </a:p>
        </p:txBody>
      </p:sp>
      <p:sp>
        <p:nvSpPr>
          <p:cNvPr id="9" name="TextBox 8">
            <a:extLst>
              <a:ext uri="{FF2B5EF4-FFF2-40B4-BE49-F238E27FC236}">
                <a16:creationId xmlns:a16="http://schemas.microsoft.com/office/drawing/2014/main" id="{E7FFAEDC-94C4-D4D3-6406-B721FC53452B}"/>
              </a:ext>
            </a:extLst>
          </p:cNvPr>
          <p:cNvSpPr txBox="1"/>
          <p:nvPr/>
        </p:nvSpPr>
        <p:spPr>
          <a:xfrm>
            <a:off x="1034642" y="1286311"/>
            <a:ext cx="39148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3" name="TextBox 2">
            <a:extLst>
              <a:ext uri="{FF2B5EF4-FFF2-40B4-BE49-F238E27FC236}">
                <a16:creationId xmlns:a16="http://schemas.microsoft.com/office/drawing/2014/main" id="{0C0C3240-27DC-7AEF-F607-5D6949F4E069}"/>
              </a:ext>
            </a:extLst>
          </p:cNvPr>
          <p:cNvSpPr txBox="1"/>
          <p:nvPr/>
        </p:nvSpPr>
        <p:spPr>
          <a:xfrm>
            <a:off x="1321265" y="2"/>
            <a:ext cx="9922777"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                                   </a:t>
            </a:r>
            <a:r>
              <a:rPr lang="en-US" sz="2000" dirty="0">
                <a:latin typeface="Avenir Next LT Pro"/>
                <a:cs typeface="Times"/>
              </a:rPr>
              <a:t>                 </a:t>
            </a:r>
            <a:r>
              <a:rPr lang="en-US" sz="3200" b="1" dirty="0">
                <a:latin typeface="Times"/>
                <a:cs typeface="Times"/>
              </a:rPr>
              <a:t>  Practice</a:t>
            </a:r>
          </a:p>
          <a:p>
            <a:r>
              <a:rPr lang="en-US" sz="2000" dirty="0"/>
              <a:t>                                                     </a:t>
            </a:r>
            <a:r>
              <a:rPr lang="en-US" sz="2000" b="1" dirty="0"/>
              <a:t>   (Activism)</a:t>
            </a:r>
          </a:p>
          <a:p>
            <a:r>
              <a:rPr lang="en-US" sz="2000" b="1" dirty="0"/>
              <a:t>                                          </a:t>
            </a:r>
            <a:r>
              <a:rPr lang="en-US" sz="2400" b="1" dirty="0"/>
              <a:t>Prevention &amp; Support</a:t>
            </a:r>
          </a:p>
        </p:txBody>
      </p:sp>
      <p:sp>
        <p:nvSpPr>
          <p:cNvPr id="23" name="Rectangle: Rounded Corners 22">
            <a:extLst>
              <a:ext uri="{FF2B5EF4-FFF2-40B4-BE49-F238E27FC236}">
                <a16:creationId xmlns:a16="http://schemas.microsoft.com/office/drawing/2014/main" id="{D0B65175-19CD-2AA2-63C9-86F5265B96E9}"/>
              </a:ext>
            </a:extLst>
          </p:cNvPr>
          <p:cNvSpPr/>
          <p:nvPr/>
        </p:nvSpPr>
        <p:spPr>
          <a:xfrm>
            <a:off x="489357" y="1586917"/>
            <a:ext cx="2460771" cy="45440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400" b="1" dirty="0"/>
          </a:p>
          <a:p>
            <a:pPr algn="ctr"/>
            <a:r>
              <a:rPr lang="en-US" b="1" dirty="0"/>
              <a:t>PROTESTING</a:t>
            </a:r>
            <a:endParaRPr lang="en-US" dirty="0" err="1"/>
          </a:p>
          <a:p>
            <a:pPr algn="ctr"/>
            <a:endParaRPr lang="en-US" sz="1400" b="1" dirty="0"/>
          </a:p>
        </p:txBody>
      </p:sp>
      <p:sp>
        <p:nvSpPr>
          <p:cNvPr id="24" name="Oval 23">
            <a:extLst>
              <a:ext uri="{FF2B5EF4-FFF2-40B4-BE49-F238E27FC236}">
                <a16:creationId xmlns:a16="http://schemas.microsoft.com/office/drawing/2014/main" id="{7BCFDEF2-9CDA-2A29-00D4-38001446021D}"/>
              </a:ext>
            </a:extLst>
          </p:cNvPr>
          <p:cNvSpPr/>
          <p:nvPr/>
        </p:nvSpPr>
        <p:spPr>
          <a:xfrm>
            <a:off x="188751" y="4481114"/>
            <a:ext cx="2901193" cy="151701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400" b="1" dirty="0">
              <a:solidFill>
                <a:schemeClr val="bg1"/>
              </a:solidFill>
            </a:endParaRPr>
          </a:p>
        </p:txBody>
      </p:sp>
      <p:sp>
        <p:nvSpPr>
          <p:cNvPr id="37" name="Rectangle: Rounded Corners 36">
            <a:extLst>
              <a:ext uri="{FF2B5EF4-FFF2-40B4-BE49-F238E27FC236}">
                <a16:creationId xmlns:a16="http://schemas.microsoft.com/office/drawing/2014/main" id="{F96205A9-274C-7DB9-8474-6939D119FBFF}"/>
              </a:ext>
            </a:extLst>
          </p:cNvPr>
          <p:cNvSpPr/>
          <p:nvPr/>
        </p:nvSpPr>
        <p:spPr>
          <a:xfrm>
            <a:off x="3411523" y="1642844"/>
            <a:ext cx="2467760" cy="3914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dirty="0">
                <a:solidFill>
                  <a:schemeClr val="bg1"/>
                </a:solidFill>
                <a:latin typeface="NSPCC-Regular"/>
              </a:rPr>
              <a:t>CAMPAIGNING</a:t>
            </a:r>
          </a:p>
        </p:txBody>
      </p:sp>
      <p:sp>
        <p:nvSpPr>
          <p:cNvPr id="38" name="Rectangle: Rounded Corners 37">
            <a:extLst>
              <a:ext uri="{FF2B5EF4-FFF2-40B4-BE49-F238E27FC236}">
                <a16:creationId xmlns:a16="http://schemas.microsoft.com/office/drawing/2014/main" id="{C2439678-CBC8-94F5-AA5F-B4D409AB3E67}"/>
              </a:ext>
            </a:extLst>
          </p:cNvPr>
          <p:cNvSpPr/>
          <p:nvPr/>
        </p:nvSpPr>
        <p:spPr>
          <a:xfrm>
            <a:off x="6347670" y="1663817"/>
            <a:ext cx="2251044" cy="3705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200" b="1" dirty="0">
              <a:solidFill>
                <a:schemeClr val="bg1"/>
              </a:solidFill>
              <a:ea typeface="+mn-lt"/>
              <a:cs typeface="+mn-lt"/>
            </a:endParaRPr>
          </a:p>
          <a:p>
            <a:pPr algn="ctr"/>
            <a:r>
              <a:rPr lang="en-US" sz="1600" b="1" dirty="0">
                <a:solidFill>
                  <a:schemeClr val="bg1"/>
                </a:solidFill>
              </a:rPr>
              <a:t>FUND RAISING</a:t>
            </a:r>
            <a:endParaRPr lang="en-US" sz="1600" dirty="0">
              <a:solidFill>
                <a:schemeClr val="bg1"/>
              </a:solidFill>
            </a:endParaRPr>
          </a:p>
          <a:p>
            <a:pPr algn="ctr"/>
            <a:endParaRPr lang="en-US" dirty="0"/>
          </a:p>
        </p:txBody>
      </p:sp>
      <p:sp>
        <p:nvSpPr>
          <p:cNvPr id="39" name="Rectangle: Rounded Corners 38">
            <a:extLst>
              <a:ext uri="{FF2B5EF4-FFF2-40B4-BE49-F238E27FC236}">
                <a16:creationId xmlns:a16="http://schemas.microsoft.com/office/drawing/2014/main" id="{C676D255-438C-C005-1879-1CD96211D8F1}"/>
              </a:ext>
            </a:extLst>
          </p:cNvPr>
          <p:cNvSpPr/>
          <p:nvPr/>
        </p:nvSpPr>
        <p:spPr>
          <a:xfrm>
            <a:off x="9018168" y="1461083"/>
            <a:ext cx="3006051" cy="57324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400" b="1" dirty="0">
              <a:solidFill>
                <a:schemeClr val="bg1"/>
              </a:solidFill>
              <a:ea typeface="+mn-lt"/>
              <a:cs typeface="+mn-lt"/>
            </a:endParaRPr>
          </a:p>
          <a:p>
            <a:pPr algn="ctr"/>
            <a:r>
              <a:rPr lang="en-US" sz="1600" b="1" dirty="0">
                <a:solidFill>
                  <a:schemeClr val="bg1"/>
                </a:solidFill>
                <a:ea typeface="+mn-lt"/>
                <a:cs typeface="+mn-lt"/>
              </a:rPr>
              <a:t>MAKING A REFERRAL ONLINE</a:t>
            </a:r>
            <a:endParaRPr lang="en-US" sz="1600" b="1" dirty="0">
              <a:solidFill>
                <a:schemeClr val="bg1"/>
              </a:solidFill>
            </a:endParaRPr>
          </a:p>
          <a:p>
            <a:pPr algn="ctr"/>
            <a:endParaRPr lang="en-US" dirty="0"/>
          </a:p>
        </p:txBody>
      </p:sp>
      <p:sp>
        <p:nvSpPr>
          <p:cNvPr id="2" name="Oval 1">
            <a:extLst>
              <a:ext uri="{FF2B5EF4-FFF2-40B4-BE49-F238E27FC236}">
                <a16:creationId xmlns:a16="http://schemas.microsoft.com/office/drawing/2014/main" id="{27FC1453-15B9-627E-4164-0D77F0DF775C}"/>
              </a:ext>
            </a:extLst>
          </p:cNvPr>
          <p:cNvSpPr/>
          <p:nvPr/>
        </p:nvSpPr>
        <p:spPr>
          <a:xfrm>
            <a:off x="3089947" y="4467140"/>
            <a:ext cx="2782348" cy="153098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dirty="0">
                <a:solidFill>
                  <a:schemeClr val="bg1"/>
                </a:solidFill>
              </a:rPr>
              <a:t>Campaigning and Political activity guidance  Section 2.4</a:t>
            </a:r>
          </a:p>
        </p:txBody>
      </p:sp>
      <p:sp>
        <p:nvSpPr>
          <p:cNvPr id="5" name="Oval 4">
            <a:extLst>
              <a:ext uri="{FF2B5EF4-FFF2-40B4-BE49-F238E27FC236}">
                <a16:creationId xmlns:a16="http://schemas.microsoft.com/office/drawing/2014/main" id="{C44B42AE-DF11-1B4D-B1DB-CECD0C06CDB8}"/>
              </a:ext>
            </a:extLst>
          </p:cNvPr>
          <p:cNvSpPr/>
          <p:nvPr/>
        </p:nvSpPr>
        <p:spPr>
          <a:xfrm>
            <a:off x="5998130" y="4474127"/>
            <a:ext cx="3089942" cy="153099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dirty="0">
                <a:solidFill>
                  <a:schemeClr val="bg1"/>
                </a:solidFill>
              </a:rPr>
              <a:t>Code of </a:t>
            </a:r>
            <a:endParaRPr lang="en-US">
              <a:solidFill>
                <a:schemeClr val="bg1"/>
              </a:solidFill>
            </a:endParaRPr>
          </a:p>
          <a:p>
            <a:pPr algn="ctr"/>
            <a:r>
              <a:rPr lang="en-US" b="1" dirty="0">
                <a:solidFill>
                  <a:schemeClr val="bg1"/>
                </a:solidFill>
              </a:rPr>
              <a:t>Fund-raising practice</a:t>
            </a:r>
            <a:endParaRPr lang="en-US">
              <a:solidFill>
                <a:schemeClr val="bg1"/>
              </a:solidFill>
            </a:endParaRPr>
          </a:p>
        </p:txBody>
      </p:sp>
      <p:sp>
        <p:nvSpPr>
          <p:cNvPr id="6" name="Oval 5">
            <a:extLst>
              <a:ext uri="{FF2B5EF4-FFF2-40B4-BE49-F238E27FC236}">
                <a16:creationId xmlns:a16="http://schemas.microsoft.com/office/drawing/2014/main" id="{2066F63B-06E4-6AE1-9B74-B438070B9A18}"/>
              </a:ext>
            </a:extLst>
          </p:cNvPr>
          <p:cNvSpPr/>
          <p:nvPr/>
        </p:nvSpPr>
        <p:spPr>
          <a:xfrm>
            <a:off x="9088073" y="4530055"/>
            <a:ext cx="2992072" cy="135621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dirty="0">
                <a:solidFill>
                  <a:schemeClr val="bg1"/>
                </a:solidFill>
                <a:ea typeface="+mn-lt"/>
                <a:cs typeface="+mn-lt"/>
              </a:rPr>
              <a:t>National Referral Mechanism</a:t>
            </a:r>
            <a:endParaRPr lang="en-US" b="1" dirty="0">
              <a:solidFill>
                <a:schemeClr val="bg1"/>
              </a:solidFill>
            </a:endParaRPr>
          </a:p>
        </p:txBody>
      </p:sp>
      <p:sp>
        <p:nvSpPr>
          <p:cNvPr id="7" name="TextBox 6">
            <a:extLst>
              <a:ext uri="{FF2B5EF4-FFF2-40B4-BE49-F238E27FC236}">
                <a16:creationId xmlns:a16="http://schemas.microsoft.com/office/drawing/2014/main" id="{AD5FEB64-41F0-B303-751F-D4EADCA36E4B}"/>
              </a:ext>
            </a:extLst>
          </p:cNvPr>
          <p:cNvSpPr txBox="1"/>
          <p:nvPr/>
        </p:nvSpPr>
        <p:spPr>
          <a:xfrm>
            <a:off x="748020" y="4711816"/>
            <a:ext cx="210004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chemeClr val="bg1"/>
                </a:solidFill>
              </a:rPr>
              <a:t>Human Right protected by Article 11 of the Human Rights act</a:t>
            </a:r>
          </a:p>
        </p:txBody>
      </p:sp>
      <p:pic>
        <p:nvPicPr>
          <p:cNvPr id="11" name="Picture 10" descr="A Photographer's Journey Through the Dangerous New Age of Conspiracies in  America | Time">
            <a:extLst>
              <a:ext uri="{FF2B5EF4-FFF2-40B4-BE49-F238E27FC236}">
                <a16:creationId xmlns:a16="http://schemas.microsoft.com/office/drawing/2014/main" id="{759EC8FB-C42A-02B0-B2EC-18270A52C8BC}"/>
              </a:ext>
            </a:extLst>
          </p:cNvPr>
          <p:cNvPicPr>
            <a:picLocks noChangeAspect="1"/>
          </p:cNvPicPr>
          <p:nvPr/>
        </p:nvPicPr>
        <p:blipFill>
          <a:blip r:embed="rId5"/>
          <a:stretch>
            <a:fillRect/>
          </a:stretch>
        </p:blipFill>
        <p:spPr>
          <a:xfrm>
            <a:off x="369114" y="2529839"/>
            <a:ext cx="2484540" cy="1581607"/>
          </a:xfrm>
          <a:prstGeom prst="rect">
            <a:avLst/>
          </a:prstGeom>
        </p:spPr>
      </p:pic>
      <p:pic>
        <p:nvPicPr>
          <p:cNvPr id="13" name="Picture 12" descr="Campaigning | University of Oxford">
            <a:extLst>
              <a:ext uri="{FF2B5EF4-FFF2-40B4-BE49-F238E27FC236}">
                <a16:creationId xmlns:a16="http://schemas.microsoft.com/office/drawing/2014/main" id="{C7EB0A54-7520-3127-3B80-45756B82B77E}"/>
              </a:ext>
            </a:extLst>
          </p:cNvPr>
          <p:cNvPicPr>
            <a:picLocks noChangeAspect="1"/>
          </p:cNvPicPr>
          <p:nvPr/>
        </p:nvPicPr>
        <p:blipFill>
          <a:blip r:embed="rId6"/>
          <a:stretch>
            <a:fillRect/>
          </a:stretch>
        </p:blipFill>
        <p:spPr>
          <a:xfrm>
            <a:off x="3410123" y="2482137"/>
            <a:ext cx="2463569" cy="1586130"/>
          </a:xfrm>
          <a:prstGeom prst="rect">
            <a:avLst/>
          </a:prstGeom>
        </p:spPr>
      </p:pic>
      <p:pic>
        <p:nvPicPr>
          <p:cNvPr id="15" name="Picture 14" descr="Your Definitive Guide To Face-To-Face Fundraising | Moceanic">
            <a:extLst>
              <a:ext uri="{FF2B5EF4-FFF2-40B4-BE49-F238E27FC236}">
                <a16:creationId xmlns:a16="http://schemas.microsoft.com/office/drawing/2014/main" id="{2207899F-440C-5149-9C6B-6A080547CAC1}"/>
              </a:ext>
            </a:extLst>
          </p:cNvPr>
          <p:cNvPicPr>
            <a:picLocks noChangeAspect="1"/>
          </p:cNvPicPr>
          <p:nvPr/>
        </p:nvPicPr>
        <p:blipFill>
          <a:blip r:embed="rId7"/>
          <a:stretch>
            <a:fillRect/>
          </a:stretch>
        </p:blipFill>
        <p:spPr>
          <a:xfrm>
            <a:off x="6101592" y="2481146"/>
            <a:ext cx="2575421" cy="1546167"/>
          </a:xfrm>
          <a:prstGeom prst="rect">
            <a:avLst/>
          </a:prstGeom>
        </p:spPr>
      </p:pic>
      <p:pic>
        <p:nvPicPr>
          <p:cNvPr id="22" name="Picture 21" descr="3 Reasons Why Referrals are the Way Forward for Recruitment in 2018 -  Spiceworks">
            <a:extLst>
              <a:ext uri="{FF2B5EF4-FFF2-40B4-BE49-F238E27FC236}">
                <a16:creationId xmlns:a16="http://schemas.microsoft.com/office/drawing/2014/main" id="{4D8029D9-3AC2-A0C3-369E-E148DC233695}"/>
              </a:ext>
            </a:extLst>
          </p:cNvPr>
          <p:cNvPicPr>
            <a:picLocks noChangeAspect="1"/>
          </p:cNvPicPr>
          <p:nvPr/>
        </p:nvPicPr>
        <p:blipFill>
          <a:blip r:embed="rId8"/>
          <a:stretch>
            <a:fillRect/>
          </a:stretch>
        </p:blipFill>
        <p:spPr>
          <a:xfrm>
            <a:off x="9030748" y="2528580"/>
            <a:ext cx="2910979" cy="1507225"/>
          </a:xfrm>
          <a:prstGeom prst="rect">
            <a:avLst/>
          </a:prstGeom>
        </p:spPr>
      </p:pic>
    </p:spTree>
    <p:extLst>
      <p:ext uri="{BB962C8B-B14F-4D97-AF65-F5344CB8AC3E}">
        <p14:creationId xmlns:p14="http://schemas.microsoft.com/office/powerpoint/2010/main" val="446431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3" name="TextBox 1">
            <a:extLst>
              <a:ext uri="{FF2B5EF4-FFF2-40B4-BE49-F238E27FC236}">
                <a16:creationId xmlns:a16="http://schemas.microsoft.com/office/drawing/2014/main" id="{94D5668A-6480-6EF9-E599-4DA1E23CD683}"/>
              </a:ext>
            </a:extLst>
          </p:cNvPr>
          <p:cNvSpPr txBox="1"/>
          <p:nvPr/>
        </p:nvSpPr>
        <p:spPr>
          <a:xfrm>
            <a:off x="209869" y="364288"/>
            <a:ext cx="10813978"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400" b="1" dirty="0">
                <a:solidFill>
                  <a:srgbClr val="121212"/>
                </a:solidFill>
                <a:latin typeface="GH Guardian Headline"/>
              </a:rPr>
              <a:t>                    </a:t>
            </a:r>
            <a:r>
              <a:rPr lang="en-US" b="1" dirty="0">
                <a:solidFill>
                  <a:srgbClr val="121212"/>
                </a:solidFill>
                <a:latin typeface="GH Guardian Headline"/>
              </a:rPr>
              <a:t> Action Plan – Prevention of Child Trafficking/ Children Sexual Exploitation</a:t>
            </a:r>
          </a:p>
          <a:p>
            <a:r>
              <a:rPr lang="en-US" b="1" dirty="0">
                <a:solidFill>
                  <a:srgbClr val="121212"/>
                </a:solidFill>
                <a:latin typeface="GH Guardian Headline"/>
              </a:rPr>
              <a:t>                                                               </a:t>
            </a:r>
            <a:r>
              <a:rPr lang="en-US" b="1" dirty="0">
                <a:solidFill>
                  <a:srgbClr val="C00000"/>
                </a:solidFill>
                <a:latin typeface="GH Guardian Headline"/>
              </a:rPr>
              <a:t> (Advocacy)</a:t>
            </a:r>
          </a:p>
        </p:txBody>
      </p:sp>
      <p:pic>
        <p:nvPicPr>
          <p:cNvPr id="4" name="Picture 3" descr="A white grid with black text&#10;&#10;Description automatically generated">
            <a:extLst>
              <a:ext uri="{FF2B5EF4-FFF2-40B4-BE49-F238E27FC236}">
                <a16:creationId xmlns:a16="http://schemas.microsoft.com/office/drawing/2014/main" id="{A761E01C-8BDE-2897-81A1-ACE5C4E43CDE}"/>
              </a:ext>
            </a:extLst>
          </p:cNvPr>
          <p:cNvPicPr>
            <a:picLocks noChangeAspect="1"/>
          </p:cNvPicPr>
          <p:nvPr/>
        </p:nvPicPr>
        <p:blipFill>
          <a:blip r:embed="rId5"/>
          <a:stretch>
            <a:fillRect/>
          </a:stretch>
        </p:blipFill>
        <p:spPr>
          <a:xfrm>
            <a:off x="213718" y="1236868"/>
            <a:ext cx="6347686" cy="5265108"/>
          </a:xfrm>
          <a:prstGeom prst="rect">
            <a:avLst/>
          </a:prstGeom>
        </p:spPr>
      </p:pic>
      <p:pic>
        <p:nvPicPr>
          <p:cNvPr id="6" name="Picture 5" descr="A close-up of a logo&#10;&#10;Description automatically generated">
            <a:extLst>
              <a:ext uri="{FF2B5EF4-FFF2-40B4-BE49-F238E27FC236}">
                <a16:creationId xmlns:a16="http://schemas.microsoft.com/office/drawing/2014/main" id="{E6FCDF05-4FF1-246E-9EE2-B4F87EEE1E1E}"/>
              </a:ext>
            </a:extLst>
          </p:cNvPr>
          <p:cNvPicPr>
            <a:picLocks noChangeAspect="1"/>
          </p:cNvPicPr>
          <p:nvPr/>
        </p:nvPicPr>
        <p:blipFill>
          <a:blip r:embed="rId6"/>
          <a:stretch>
            <a:fillRect/>
          </a:stretch>
        </p:blipFill>
        <p:spPr>
          <a:xfrm>
            <a:off x="7385378" y="1302902"/>
            <a:ext cx="4138415" cy="1787974"/>
          </a:xfrm>
          <a:prstGeom prst="rect">
            <a:avLst/>
          </a:prstGeom>
        </p:spPr>
      </p:pic>
      <p:pic>
        <p:nvPicPr>
          <p:cNvPr id="2" name="Picture 1" descr="A close-up of a white background&#10;&#10;Description automatically generated">
            <a:extLst>
              <a:ext uri="{FF2B5EF4-FFF2-40B4-BE49-F238E27FC236}">
                <a16:creationId xmlns:a16="http://schemas.microsoft.com/office/drawing/2014/main" id="{32D42201-4D47-3114-C3BA-565C5F978A36}"/>
              </a:ext>
            </a:extLst>
          </p:cNvPr>
          <p:cNvPicPr>
            <a:picLocks noChangeAspect="1"/>
          </p:cNvPicPr>
          <p:nvPr/>
        </p:nvPicPr>
        <p:blipFill>
          <a:blip r:embed="rId7"/>
          <a:stretch>
            <a:fillRect/>
          </a:stretch>
        </p:blipFill>
        <p:spPr>
          <a:xfrm>
            <a:off x="7182645" y="4109386"/>
            <a:ext cx="4549358" cy="1859894"/>
          </a:xfrm>
          <a:prstGeom prst="rect">
            <a:avLst/>
          </a:prstGeom>
        </p:spPr>
      </p:pic>
    </p:spTree>
    <p:extLst>
      <p:ext uri="{BB962C8B-B14F-4D97-AF65-F5344CB8AC3E}">
        <p14:creationId xmlns:p14="http://schemas.microsoft.com/office/powerpoint/2010/main" val="4020110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3" name="TextBox 1">
            <a:extLst>
              <a:ext uri="{FF2B5EF4-FFF2-40B4-BE49-F238E27FC236}">
                <a16:creationId xmlns:a16="http://schemas.microsoft.com/office/drawing/2014/main" id="{94D5668A-6480-6EF9-E599-4DA1E23CD683}"/>
              </a:ext>
            </a:extLst>
          </p:cNvPr>
          <p:cNvSpPr txBox="1"/>
          <p:nvPr/>
        </p:nvSpPr>
        <p:spPr>
          <a:xfrm>
            <a:off x="1119690" y="90946"/>
            <a:ext cx="9358200"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sz="1400" b="1" dirty="0">
              <a:solidFill>
                <a:srgbClr val="121212"/>
              </a:solidFill>
              <a:latin typeface="GH Guardian Headline"/>
            </a:endParaRPr>
          </a:p>
        </p:txBody>
      </p:sp>
      <p:sp>
        <p:nvSpPr>
          <p:cNvPr id="7" name="TextBox 6">
            <a:extLst>
              <a:ext uri="{FF2B5EF4-FFF2-40B4-BE49-F238E27FC236}">
                <a16:creationId xmlns:a16="http://schemas.microsoft.com/office/drawing/2014/main" id="{4533D16E-FF22-6E41-2E75-974D9842519B}"/>
              </a:ext>
            </a:extLst>
          </p:cNvPr>
          <p:cNvSpPr txBox="1"/>
          <p:nvPr/>
        </p:nvSpPr>
        <p:spPr>
          <a:xfrm rot="10800000" flipV="1">
            <a:off x="551431" y="452443"/>
            <a:ext cx="54983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i="1" dirty="0"/>
              <a:t>Action Plan </a:t>
            </a:r>
            <a:endParaRPr lang="en-US"/>
          </a:p>
          <a:p>
            <a:r>
              <a:rPr lang="en-US" sz="3600" b="1" i="1" dirty="0">
                <a:solidFill>
                  <a:srgbClr val="C00000"/>
                </a:solidFill>
              </a:rPr>
              <a:t>Activists</a:t>
            </a:r>
            <a:endParaRPr lang="en-US" dirty="0"/>
          </a:p>
        </p:txBody>
      </p:sp>
      <p:pic>
        <p:nvPicPr>
          <p:cNvPr id="11" name="Picture 10" descr="A group of people looking out over a city&#10;&#10;Description automatically generated">
            <a:extLst>
              <a:ext uri="{FF2B5EF4-FFF2-40B4-BE49-F238E27FC236}">
                <a16:creationId xmlns:a16="http://schemas.microsoft.com/office/drawing/2014/main" id="{8A2F3B10-9EC1-298B-3B52-A2C92CCA8215}"/>
              </a:ext>
            </a:extLst>
          </p:cNvPr>
          <p:cNvPicPr>
            <a:picLocks noChangeAspect="1"/>
          </p:cNvPicPr>
          <p:nvPr/>
        </p:nvPicPr>
        <p:blipFill>
          <a:blip r:embed="rId5"/>
          <a:stretch>
            <a:fillRect/>
          </a:stretch>
        </p:blipFill>
        <p:spPr>
          <a:xfrm rot="10380000" flipH="1" flipV="1">
            <a:off x="411675" y="3695019"/>
            <a:ext cx="5193321" cy="2711008"/>
          </a:xfrm>
          <a:prstGeom prst="rect">
            <a:avLst/>
          </a:prstGeom>
        </p:spPr>
      </p:pic>
      <p:pic>
        <p:nvPicPr>
          <p:cNvPr id="13" name="Picture 12" descr="A screenshot of a couple of girls&#10;&#10;Description automatically generated">
            <a:extLst>
              <a:ext uri="{FF2B5EF4-FFF2-40B4-BE49-F238E27FC236}">
                <a16:creationId xmlns:a16="http://schemas.microsoft.com/office/drawing/2014/main" id="{7E0D582A-98F3-F494-1676-98003F5B2A0D}"/>
              </a:ext>
            </a:extLst>
          </p:cNvPr>
          <p:cNvPicPr>
            <a:picLocks noChangeAspect="1"/>
          </p:cNvPicPr>
          <p:nvPr/>
        </p:nvPicPr>
        <p:blipFill>
          <a:blip r:embed="rId6"/>
          <a:stretch>
            <a:fillRect/>
          </a:stretch>
        </p:blipFill>
        <p:spPr>
          <a:xfrm rot="780000">
            <a:off x="5956264" y="2003326"/>
            <a:ext cx="5726933" cy="2771550"/>
          </a:xfrm>
          <a:prstGeom prst="rect">
            <a:avLst/>
          </a:prstGeom>
        </p:spPr>
      </p:pic>
      <p:pic>
        <p:nvPicPr>
          <p:cNvPr id="4" name="Picture 3" descr="Barnardo's | Ilford">
            <a:extLst>
              <a:ext uri="{FF2B5EF4-FFF2-40B4-BE49-F238E27FC236}">
                <a16:creationId xmlns:a16="http://schemas.microsoft.com/office/drawing/2014/main" id="{FD6AF200-A284-A697-F023-C905A3999725}"/>
              </a:ext>
            </a:extLst>
          </p:cNvPr>
          <p:cNvPicPr>
            <a:picLocks noChangeAspect="1"/>
          </p:cNvPicPr>
          <p:nvPr/>
        </p:nvPicPr>
        <p:blipFill>
          <a:blip r:embed="rId7"/>
          <a:stretch>
            <a:fillRect/>
          </a:stretch>
        </p:blipFill>
        <p:spPr>
          <a:xfrm rot="780000">
            <a:off x="9534730" y="650814"/>
            <a:ext cx="2225753" cy="1096524"/>
          </a:xfrm>
          <a:prstGeom prst="rect">
            <a:avLst/>
          </a:prstGeom>
        </p:spPr>
      </p:pic>
      <p:pic>
        <p:nvPicPr>
          <p:cNvPr id="5" name="Picture 4" descr="What are YoUr riGhts?">
            <a:extLst>
              <a:ext uri="{FF2B5EF4-FFF2-40B4-BE49-F238E27FC236}">
                <a16:creationId xmlns:a16="http://schemas.microsoft.com/office/drawing/2014/main" id="{F8146E7A-913E-E192-785E-4DAF9892F049}"/>
              </a:ext>
            </a:extLst>
          </p:cNvPr>
          <p:cNvPicPr>
            <a:picLocks noChangeAspect="1"/>
          </p:cNvPicPr>
          <p:nvPr/>
        </p:nvPicPr>
        <p:blipFill>
          <a:blip r:embed="rId8"/>
          <a:stretch>
            <a:fillRect/>
          </a:stretch>
        </p:blipFill>
        <p:spPr>
          <a:xfrm rot="-300000">
            <a:off x="566871" y="2499601"/>
            <a:ext cx="2536518" cy="912679"/>
          </a:xfrm>
          <a:prstGeom prst="rect">
            <a:avLst/>
          </a:prstGeom>
        </p:spPr>
      </p:pic>
    </p:spTree>
    <p:extLst>
      <p:ext uri="{BB962C8B-B14F-4D97-AF65-F5344CB8AC3E}">
        <p14:creationId xmlns:p14="http://schemas.microsoft.com/office/powerpoint/2010/main" val="1109604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2AB7F0B-97C5-A682-5207-96F72E735176}"/>
              </a:ext>
            </a:extLst>
          </p:cNvPr>
          <p:cNvSpPr>
            <a:spLocks noGrp="1"/>
          </p:cNvSpPr>
          <p:nvPr>
            <p:ph type="title"/>
          </p:nvPr>
        </p:nvSpPr>
        <p:spPr>
          <a:xfrm rot="10800000" flipV="1">
            <a:off x="-178729" y="68176"/>
            <a:ext cx="7466909" cy="1259399"/>
          </a:xfrm>
        </p:spPr>
        <p:txBody>
          <a:bodyPr vert="horz" lIns="91440" tIns="45720" rIns="91440" bIns="45720" rtlCol="0" anchor="b">
            <a:noAutofit/>
          </a:bodyPr>
          <a:lstStyle/>
          <a:p>
            <a:pPr algn="ctr"/>
            <a:r>
              <a:rPr lang="en-US" sz="3600" dirty="0">
                <a:solidFill>
                  <a:srgbClr val="FFFFFF"/>
                </a:solidFill>
                <a:cs typeface="Sabon Next LT"/>
              </a:rPr>
              <a:t>    REFLECTION/CONCLUSION</a:t>
            </a:r>
            <a:endParaRPr lang="en-US" sz="3600" dirty="0" err="1">
              <a:solidFill>
                <a:srgbClr val="FFFFFF"/>
              </a:solidFill>
            </a:endParaRPr>
          </a:p>
        </p:txBody>
      </p:sp>
      <p:sp>
        <p:nvSpPr>
          <p:cNvPr id="3" name="TextBox 1">
            <a:extLst>
              <a:ext uri="{FF2B5EF4-FFF2-40B4-BE49-F238E27FC236}">
                <a16:creationId xmlns:a16="http://schemas.microsoft.com/office/drawing/2014/main" id="{94D5668A-6480-6EF9-E599-4DA1E23CD683}"/>
              </a:ext>
            </a:extLst>
          </p:cNvPr>
          <p:cNvSpPr txBox="1"/>
          <p:nvPr/>
        </p:nvSpPr>
        <p:spPr>
          <a:xfrm>
            <a:off x="826075" y="83955"/>
            <a:ext cx="9358200"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sz="1400" b="1" dirty="0">
              <a:solidFill>
                <a:srgbClr val="121212"/>
              </a:solidFill>
              <a:latin typeface="GH Guardian Headline"/>
            </a:endParaRPr>
          </a:p>
        </p:txBody>
      </p:sp>
      <p:sp>
        <p:nvSpPr>
          <p:cNvPr id="4" name="TextBox 3">
            <a:extLst>
              <a:ext uri="{FF2B5EF4-FFF2-40B4-BE49-F238E27FC236}">
                <a16:creationId xmlns:a16="http://schemas.microsoft.com/office/drawing/2014/main" id="{475EF297-A6E8-8A37-C6E2-837F3BFB2B2E}"/>
              </a:ext>
            </a:extLst>
          </p:cNvPr>
          <p:cNvSpPr txBox="1"/>
          <p:nvPr/>
        </p:nvSpPr>
        <p:spPr>
          <a:xfrm>
            <a:off x="648159" y="1318352"/>
            <a:ext cx="6415490"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b="1" dirty="0">
              <a:solidFill>
                <a:srgbClr val="202124"/>
              </a:solidFill>
              <a:latin typeface="Times"/>
              <a:cs typeface="Times"/>
            </a:endParaRPr>
          </a:p>
          <a:p>
            <a:r>
              <a:rPr lang="en-US" sz="2000" b="1" dirty="0">
                <a:solidFill>
                  <a:srgbClr val="202124"/>
                </a:solidFill>
                <a:latin typeface="Times"/>
                <a:cs typeface="Times"/>
              </a:rPr>
              <a:t>From the Practices and Action plans towards protecting and supporting children against child trafficking, it is apparent that Advocates and activists are </a:t>
            </a:r>
            <a:r>
              <a:rPr lang="en-US" sz="2000" b="1" dirty="0">
                <a:solidFill>
                  <a:srgbClr val="040C28"/>
                </a:solidFill>
                <a:latin typeface="Times"/>
                <a:cs typeface="Times"/>
              </a:rPr>
              <a:t>dedicated to creating positive change in the lives of victimized children and their purpose remains the same.</a:t>
            </a:r>
            <a:endParaRPr lang="en-US"/>
          </a:p>
          <a:p>
            <a:endParaRPr lang="en-US" sz="2000" b="1" dirty="0">
              <a:solidFill>
                <a:srgbClr val="040C28"/>
              </a:solidFill>
              <a:latin typeface="Times"/>
              <a:cs typeface="Times"/>
            </a:endParaRPr>
          </a:p>
          <a:p>
            <a:r>
              <a:rPr lang="en-US" sz="2000" b="1" dirty="0">
                <a:solidFill>
                  <a:srgbClr val="040C28"/>
                </a:solidFill>
                <a:latin typeface="Times"/>
                <a:cs typeface="Times"/>
              </a:rPr>
              <a:t>On the Contrary, as most advocacy practices and plans are based on government instructions and guidance, it can be pondered Advocates has duty of care whereas Activists have passion to care.</a:t>
            </a:r>
          </a:p>
          <a:p>
            <a:endParaRPr lang="en-US" sz="2000" b="1" dirty="0">
              <a:solidFill>
                <a:srgbClr val="040C28"/>
              </a:solidFill>
              <a:latin typeface="Times"/>
              <a:ea typeface="+mn-lt"/>
              <a:cs typeface="Times"/>
            </a:endParaRPr>
          </a:p>
          <a:p>
            <a:r>
              <a:rPr lang="en-US" sz="2000" b="1" dirty="0">
                <a:solidFill>
                  <a:srgbClr val="040C28"/>
                </a:solidFill>
                <a:latin typeface="Times"/>
                <a:ea typeface="+mn-lt"/>
                <a:cs typeface="+mn-lt"/>
              </a:rPr>
              <a:t>Thus, Advocacy can also be considered as activism when it takes a distinct shape within a discourse arena.</a:t>
            </a:r>
          </a:p>
          <a:p>
            <a:endParaRPr lang="en-US" dirty="0">
              <a:solidFill>
                <a:srgbClr val="040C28"/>
              </a:solidFill>
              <a:ea typeface="+mn-lt"/>
              <a:cs typeface="+mn-lt"/>
            </a:endParaRPr>
          </a:p>
        </p:txBody>
      </p:sp>
      <p:pic>
        <p:nvPicPr>
          <p:cNvPr id="5" name="Picture 4" descr="Win your life by harnessing The Power Of Reflection | by Rybo Chen | ICF  Certified Professional Coach | Thrive Global | Medium">
            <a:extLst>
              <a:ext uri="{FF2B5EF4-FFF2-40B4-BE49-F238E27FC236}">
                <a16:creationId xmlns:a16="http://schemas.microsoft.com/office/drawing/2014/main" id="{DB8002F6-9140-5272-5222-78C05DFAD61E}"/>
              </a:ext>
            </a:extLst>
          </p:cNvPr>
          <p:cNvPicPr>
            <a:picLocks noChangeAspect="1"/>
          </p:cNvPicPr>
          <p:nvPr/>
        </p:nvPicPr>
        <p:blipFill>
          <a:blip r:embed="rId5"/>
          <a:stretch>
            <a:fillRect/>
          </a:stretch>
        </p:blipFill>
        <p:spPr>
          <a:xfrm>
            <a:off x="8066181" y="388441"/>
            <a:ext cx="4000959" cy="6090297"/>
          </a:xfrm>
          <a:prstGeom prst="rect">
            <a:avLst/>
          </a:prstGeom>
        </p:spPr>
      </p:pic>
    </p:spTree>
    <p:extLst>
      <p:ext uri="{BB962C8B-B14F-4D97-AF65-F5344CB8AC3E}">
        <p14:creationId xmlns:p14="http://schemas.microsoft.com/office/powerpoint/2010/main" val="3327924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3" name="TextBox 1">
            <a:extLst>
              <a:ext uri="{FF2B5EF4-FFF2-40B4-BE49-F238E27FC236}">
                <a16:creationId xmlns:a16="http://schemas.microsoft.com/office/drawing/2014/main" id="{94D5668A-6480-6EF9-E599-4DA1E23CD683}"/>
              </a:ext>
            </a:extLst>
          </p:cNvPr>
          <p:cNvSpPr txBox="1"/>
          <p:nvPr/>
        </p:nvSpPr>
        <p:spPr>
          <a:xfrm>
            <a:off x="1119690" y="90946"/>
            <a:ext cx="9358200"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sz="1400" b="1" dirty="0">
              <a:solidFill>
                <a:srgbClr val="121212"/>
              </a:solidFill>
              <a:latin typeface="GH Guardian Headline"/>
            </a:endParaRPr>
          </a:p>
        </p:txBody>
      </p:sp>
      <p:sp>
        <p:nvSpPr>
          <p:cNvPr id="2" name="TextBox 1">
            <a:extLst>
              <a:ext uri="{FF2B5EF4-FFF2-40B4-BE49-F238E27FC236}">
                <a16:creationId xmlns:a16="http://schemas.microsoft.com/office/drawing/2014/main" id="{F4BDE541-D635-1821-124F-C1FCED4EB521}"/>
              </a:ext>
            </a:extLst>
          </p:cNvPr>
          <p:cNvSpPr txBox="1"/>
          <p:nvPr/>
        </p:nvSpPr>
        <p:spPr>
          <a:xfrm>
            <a:off x="587565" y="459036"/>
            <a:ext cx="11219448"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latin typeface="Times"/>
                <a:cs typeface="Times"/>
              </a:rPr>
              <a:t>REFERENCES</a:t>
            </a:r>
          </a:p>
          <a:p>
            <a:endParaRPr lang="en-US" b="1" dirty="0">
              <a:latin typeface="Times"/>
              <a:cs typeface="Times"/>
            </a:endParaRPr>
          </a:p>
          <a:p>
            <a:r>
              <a:rPr lang="en-US" sz="1100" dirty="0">
                <a:latin typeface="Times New Roman"/>
                <a:cs typeface="Times New Roman"/>
              </a:rPr>
              <a:t>1.Anti-Slavery International (2018) ‘Anti-</a:t>
            </a:r>
            <a:r>
              <a:rPr lang="en-US" sz="1100" dirty="0" err="1">
                <a:latin typeface="Times New Roman"/>
                <a:cs typeface="Times New Roman"/>
              </a:rPr>
              <a:t>Slaveryday</a:t>
            </a:r>
            <a:r>
              <a:rPr lang="en-US" sz="1100" dirty="0">
                <a:latin typeface="Times New Roman"/>
                <a:cs typeface="Times New Roman"/>
              </a:rPr>
              <a:t> 2018’</a:t>
            </a:r>
          </a:p>
          <a:p>
            <a:r>
              <a:rPr lang="en-US" sz="1100" u="sng" dirty="0">
                <a:solidFill>
                  <a:srgbClr val="0563C1"/>
                </a:solidFill>
                <a:latin typeface="Times New Roman"/>
                <a:cs typeface="Times New Roman"/>
                <a:hlinkClick r:id="rId5"/>
              </a:rPr>
              <a:t>https://www.antislavery.org/anti-slavery-day-2018/</a:t>
            </a:r>
            <a:endParaRPr lang="en-US" sz="1100">
              <a:latin typeface="Times New Roman"/>
              <a:cs typeface="Times New Roman"/>
            </a:endParaRPr>
          </a:p>
          <a:p>
            <a:r>
              <a:rPr lang="en-US" sz="1200" dirty="0">
                <a:latin typeface="Times New Roman"/>
                <a:cs typeface="Times New Roman"/>
              </a:rPr>
              <a:t>2.Booth, R (2009) ‘Revealed: 77 trafficked Chinese children lost by home’ The Guardian</a:t>
            </a:r>
          </a:p>
          <a:p>
            <a:r>
              <a:rPr lang="en-US" sz="1100" u="sng" dirty="0">
                <a:solidFill>
                  <a:srgbClr val="0563C1"/>
                </a:solidFill>
                <a:latin typeface="Times New Roman"/>
                <a:cs typeface="Times New Roman"/>
                <a:hlinkClick r:id="rId6"/>
              </a:rPr>
              <a:t>https://www.theguardian.com/world/2009/may/05/trafficked-chinese-children-crime</a:t>
            </a:r>
            <a:endParaRPr lang="en-US" sz="1100">
              <a:solidFill>
                <a:srgbClr val="0563C1"/>
              </a:solidFill>
              <a:latin typeface="Times New Roman"/>
              <a:cs typeface="Times New Roman"/>
            </a:endParaRPr>
          </a:p>
          <a:p>
            <a:r>
              <a:rPr lang="en-US" sz="1100" dirty="0">
                <a:latin typeface="Times New Roman"/>
                <a:cs typeface="Times New Roman"/>
              </a:rPr>
              <a:t>3.Dame Sara Thornton DBE QPM, Independent Anti-Slavery Commissioner (2021) ‘Child Trafficking in the UK 2021: a snapshot’ ECPAT UK</a:t>
            </a:r>
          </a:p>
          <a:p>
            <a:r>
              <a:rPr lang="en-US" sz="1100" dirty="0">
                <a:latin typeface="Times New Roman"/>
                <a:cs typeface="Times New Roman"/>
              </a:rPr>
              <a:t> </a:t>
            </a:r>
            <a:r>
              <a:rPr lang="en-US" sz="1100" u="sng" dirty="0">
                <a:solidFill>
                  <a:srgbClr val="0563C1"/>
                </a:solidFill>
                <a:latin typeface="Times New Roman"/>
                <a:cs typeface="Times New Roman"/>
                <a:hlinkClick r:id="rId7"/>
              </a:rPr>
              <a:t>https://www.antislaverycommissioner.co.uk/media/1724/ecp05-a4-report-snapshot-21_aw7.p</a:t>
            </a:r>
            <a:endParaRPr lang="en-US" sz="1100">
              <a:latin typeface="Times New Roman"/>
              <a:cs typeface="Times New Roman"/>
            </a:endParaRPr>
          </a:p>
          <a:p>
            <a:r>
              <a:rPr lang="en-US" sz="1200" dirty="0">
                <a:latin typeface="Times New Roman"/>
                <a:cs typeface="Times New Roman"/>
              </a:rPr>
              <a:t>4.Department for Education (DfE) (2018) </a:t>
            </a:r>
            <a:r>
              <a:rPr lang="en-US" sz="1200" dirty="0">
                <a:latin typeface="Times New Roman"/>
                <a:cs typeface="Times New Roman"/>
                <a:hlinkClick r:id="rId8"/>
              </a:rPr>
              <a:t>Working together to safeguard children: a guide to inter-agency working to safeguard and promote the welfare of children (PDF).</a:t>
            </a:r>
            <a:r>
              <a:rPr lang="en-US" sz="1200" dirty="0">
                <a:latin typeface="Times New Roman"/>
                <a:cs typeface="Times New Roman"/>
              </a:rPr>
              <a:t> [London]: Department for Education (DfE).</a:t>
            </a:r>
          </a:p>
          <a:p>
            <a:r>
              <a:rPr lang="en-US" sz="1100" u="sng" dirty="0">
                <a:solidFill>
                  <a:srgbClr val="0563C1"/>
                </a:solidFill>
                <a:ea typeface="+mn-lt"/>
                <a:cs typeface="+mn-lt"/>
                <a:hlinkClick r:id="rId9"/>
              </a:rPr>
              <a:t>https://learning.nspcc.org.uk/child-abuse-and-neglect/child-trafficking-and-modern-slavery</a:t>
            </a:r>
            <a:endParaRPr lang="en-US" sz="1100">
              <a:solidFill>
                <a:srgbClr val="0563C1"/>
              </a:solidFill>
              <a:ea typeface="+mn-lt"/>
              <a:cs typeface="+mn-lt"/>
            </a:endParaRPr>
          </a:p>
          <a:p>
            <a:r>
              <a:rPr lang="en-US" sz="1200" dirty="0">
                <a:latin typeface="Times New Roman"/>
                <a:cs typeface="Times New Roman"/>
              </a:rPr>
              <a:t>5. Department of Health, Social Services and Public Safety (DHSSPS) and Police Service of Northern Ireland (2011) </a:t>
            </a:r>
            <a:r>
              <a:rPr lang="en-US" sz="1200" dirty="0">
                <a:latin typeface="Times New Roman"/>
                <a:cs typeface="Times New Roman"/>
                <a:hlinkClick r:id="rId10"/>
              </a:rPr>
              <a:t>Working arrangements for the welfare and safeguarding of child victims of human trafficking (PDF)</a:t>
            </a:r>
            <a:r>
              <a:rPr lang="en-US" sz="1200" dirty="0">
                <a:latin typeface="Times New Roman"/>
                <a:cs typeface="Times New Roman"/>
              </a:rPr>
              <a:t>. [Belfast]: Department of Health, Social Services and Public Safety.</a:t>
            </a:r>
          </a:p>
          <a:p>
            <a:r>
              <a:rPr lang="en-US" sz="1100" u="sng" dirty="0">
                <a:solidFill>
                  <a:srgbClr val="0563C1"/>
                </a:solidFill>
                <a:ea typeface="+mn-lt"/>
                <a:cs typeface="+mn-lt"/>
                <a:hlinkClick r:id="rId9"/>
              </a:rPr>
              <a:t>https://learning.nspcc.org.uk/child-abuse-and-neglect/child-trafficking-and-modern-slavery</a:t>
            </a:r>
            <a:endParaRPr lang="en-US" sz="1100">
              <a:solidFill>
                <a:srgbClr val="0563C1"/>
              </a:solidFill>
              <a:ea typeface="+mn-lt"/>
              <a:cs typeface="+mn-lt"/>
            </a:endParaRPr>
          </a:p>
          <a:p>
            <a:r>
              <a:rPr lang="en-US" sz="1200" dirty="0">
                <a:latin typeface="Times New Roman"/>
                <a:cs typeface="Times New Roman"/>
              </a:rPr>
              <a:t>6.ECPAT UK (2023) ECPAT UK wins legal challenge on the unlawful accommodation of unaccompanied children</a:t>
            </a:r>
          </a:p>
          <a:p>
            <a:r>
              <a:rPr lang="en-US" sz="1100" u="sng" dirty="0">
                <a:solidFill>
                  <a:srgbClr val="0563C1"/>
                </a:solidFill>
                <a:ea typeface="+mn-lt"/>
                <a:cs typeface="+mn-lt"/>
                <a:hlinkClick r:id="rId11"/>
              </a:rPr>
              <a:t>https://www.ecpat.org.uk/News/ecpat-uk-wins-legal-challenge</a:t>
            </a:r>
            <a:endParaRPr lang="en-US" sz="1100">
              <a:ea typeface="+mn-lt"/>
              <a:cs typeface="+mn-lt"/>
            </a:endParaRPr>
          </a:p>
          <a:p>
            <a:r>
              <a:rPr lang="en-US" sz="1200" dirty="0">
                <a:latin typeface="Times New Roman"/>
                <a:cs typeface="Times New Roman"/>
              </a:rPr>
              <a:t>7.Equality and Human Rights Commission (2021) ‘Article 11: Freedom of assembly and Association’</a:t>
            </a:r>
          </a:p>
          <a:p>
            <a:r>
              <a:rPr lang="en-US" sz="1100" u="sng" dirty="0">
                <a:solidFill>
                  <a:srgbClr val="0563C1"/>
                </a:solidFill>
                <a:ea typeface="+mn-lt"/>
                <a:cs typeface="+mn-lt"/>
                <a:hlinkClick r:id="rId12"/>
              </a:rPr>
              <a:t>https://www.equalityhumanrights.com/en/human-rights-act/article-11-freedom-assembly-and-association</a:t>
            </a:r>
            <a:endParaRPr lang="en-US" sz="1100">
              <a:solidFill>
                <a:srgbClr val="0563C1"/>
              </a:solidFill>
              <a:ea typeface="+mn-lt"/>
              <a:cs typeface="+mn-lt"/>
            </a:endParaRPr>
          </a:p>
          <a:p>
            <a:r>
              <a:rPr lang="en-US" sz="1200" dirty="0">
                <a:latin typeface="Times New Roman"/>
                <a:cs typeface="Times New Roman"/>
              </a:rPr>
              <a:t>8.FundRaising Regulator (2023) – Code of fund-Raising Practice </a:t>
            </a:r>
          </a:p>
          <a:p>
            <a:r>
              <a:rPr lang="en-US" sz="1100" u="sng" dirty="0">
                <a:solidFill>
                  <a:srgbClr val="0563C1"/>
                </a:solidFill>
                <a:ea typeface="+mn-lt"/>
                <a:cs typeface="+mn-lt"/>
                <a:hlinkClick r:id="rId13"/>
              </a:rPr>
              <a:t>https://www.fundraisingregulator.org.uk/code/using-code</a:t>
            </a:r>
            <a:endParaRPr lang="en-US" sz="1100">
              <a:solidFill>
                <a:srgbClr val="0563C1"/>
              </a:solidFill>
              <a:ea typeface="+mn-lt"/>
              <a:cs typeface="+mn-lt"/>
            </a:endParaRPr>
          </a:p>
          <a:p>
            <a:r>
              <a:rPr lang="en-US" sz="1200" dirty="0">
                <a:latin typeface="Times New Roman"/>
                <a:cs typeface="Times New Roman"/>
              </a:rPr>
              <a:t>9. Hillingdon Safeguarding Local Safeguarding Children Board (2015) Child Sexual Exploitation Prevention and Intervention Strategy 2015</a:t>
            </a:r>
          </a:p>
          <a:p>
            <a:r>
              <a:rPr lang="en-US" sz="1100" u="sng" dirty="0">
                <a:solidFill>
                  <a:srgbClr val="0563C1"/>
                </a:solidFill>
                <a:ea typeface="+mn-lt"/>
                <a:cs typeface="+mn-lt"/>
                <a:hlinkClick r:id="rId14"/>
              </a:rPr>
              <a:t>https://modgov.hillingdon.gov.uk/documents/s26380/CSE%20Strategy%20and%20Action%20Pla</a:t>
            </a:r>
            <a:endParaRPr lang="en-US" sz="1100">
              <a:solidFill>
                <a:srgbClr val="0563C1"/>
              </a:solidFill>
              <a:ea typeface="+mn-lt"/>
              <a:cs typeface="+mn-lt"/>
            </a:endParaRPr>
          </a:p>
          <a:p>
            <a:r>
              <a:rPr lang="en-US" sz="1200" dirty="0">
                <a:latin typeface="Times New Roman"/>
                <a:cs typeface="Times New Roman"/>
              </a:rPr>
              <a:t>10.HM (2008) Campaigning and political activity guidance for charities (CC9) </a:t>
            </a:r>
          </a:p>
          <a:p>
            <a:r>
              <a:rPr lang="en-US" sz="1100" u="sng" dirty="0">
                <a:solidFill>
                  <a:srgbClr val="0563C1"/>
                </a:solidFill>
                <a:ea typeface="+mn-lt"/>
                <a:cs typeface="+mn-lt"/>
                <a:hlinkClick r:id="rId15"/>
              </a:rPr>
              <a:t>https://www.gov.uk/government/publications/speaking-out-guidance-on-campaigning-and-political-activi</a:t>
            </a:r>
            <a:endParaRPr lang="en-US" sz="1100">
              <a:solidFill>
                <a:srgbClr val="0563C1"/>
              </a:solidFill>
              <a:ea typeface="+mn-lt"/>
              <a:cs typeface="+mn-lt"/>
            </a:endParaRPr>
          </a:p>
          <a:p>
            <a:r>
              <a:rPr lang="en-US" sz="1200" dirty="0">
                <a:ea typeface="+mn-lt"/>
                <a:cs typeface="+mn-lt"/>
              </a:rPr>
              <a:t>11.Ho</a:t>
            </a:r>
            <a:r>
              <a:rPr lang="en-US" sz="1200" dirty="0">
                <a:latin typeface="Times New Roman"/>
                <a:cs typeface="Times New Roman"/>
              </a:rPr>
              <a:t>me Office, GOV.UK (2023) Official statistics – National Referral Mechanism and Duty to notify statistics UK, end of year 2021 Summary</a:t>
            </a:r>
          </a:p>
          <a:p>
            <a:r>
              <a:rPr lang="en-US" sz="1100" u="sng" dirty="0">
                <a:solidFill>
                  <a:srgbClr val="0563C1"/>
                </a:solidFill>
                <a:ea typeface="+mn-lt"/>
                <a:cs typeface="+mn-lt"/>
                <a:hlinkClick r:id="rId16"/>
              </a:rPr>
              <a:t>https://www.gov.uk/government/statistics/modern-slavery-national-referral-mechanism-and-duty-to-notif</a:t>
            </a:r>
            <a:endParaRPr lang="en-US" sz="1100">
              <a:ea typeface="+mn-lt"/>
              <a:cs typeface="+mn-lt"/>
            </a:endParaRPr>
          </a:p>
          <a:p>
            <a:r>
              <a:rPr lang="en-US" sz="1100" dirty="0">
                <a:ea typeface="+mn-lt"/>
                <a:cs typeface="+mn-lt"/>
              </a:rPr>
              <a:t>12.</a:t>
            </a:r>
            <a:r>
              <a:rPr lang="en-US" sz="1200" dirty="0">
                <a:latin typeface="Times New Roman"/>
                <a:cs typeface="Times New Roman"/>
              </a:rPr>
              <a:t> Home Office (2017). </a:t>
            </a:r>
            <a:r>
              <a:rPr lang="en-US" sz="1200" u="sng" dirty="0">
                <a:solidFill>
                  <a:srgbClr val="0563C1"/>
                </a:solidFill>
                <a:latin typeface="Times New Roman"/>
                <a:cs typeface="Times New Roman"/>
                <a:hlinkClick r:id="rId17"/>
              </a:rPr>
              <a:t>Modern slavery awareness and victim identification guidance (PDF)</a:t>
            </a:r>
            <a:r>
              <a:rPr lang="en-US" sz="1200" dirty="0">
                <a:latin typeface="Times New Roman"/>
                <a:cs typeface="Times New Roman"/>
              </a:rPr>
              <a:t>. [London]: Home Office.</a:t>
            </a:r>
          </a:p>
          <a:p>
            <a:r>
              <a:rPr lang="en-US" sz="1200" dirty="0">
                <a:latin typeface="Times New Roman"/>
                <a:cs typeface="Times New Roman"/>
              </a:rPr>
              <a:t>13. Section 55 of the </a:t>
            </a:r>
            <a:r>
              <a:rPr lang="en-US" sz="1200" dirty="0">
                <a:latin typeface="Times New Roman"/>
                <a:cs typeface="Times New Roman"/>
                <a:hlinkClick r:id="rId18"/>
              </a:rPr>
              <a:t>Borders, Citizenship and Immigration Act 200</a:t>
            </a:r>
            <a:r>
              <a:rPr lang="en-US" sz="1400" dirty="0">
                <a:solidFill>
                  <a:srgbClr val="108633"/>
                </a:solidFill>
                <a:latin typeface="Verdana"/>
                <a:ea typeface="Verdana"/>
                <a:hlinkClick r:id="rId18"/>
              </a:rPr>
              <a:t>9</a:t>
            </a:r>
            <a:r>
              <a:rPr lang="en-US" sz="1400" dirty="0">
                <a:latin typeface="Verdana"/>
                <a:ea typeface="Verdana"/>
              </a:rPr>
              <a:t> </a:t>
            </a:r>
          </a:p>
          <a:p>
            <a:r>
              <a:rPr lang="en-US" sz="1100" u="sng" dirty="0">
                <a:solidFill>
                  <a:srgbClr val="0563C1"/>
                </a:solidFill>
                <a:ea typeface="+mn-lt"/>
                <a:cs typeface="+mn-lt"/>
                <a:hlinkClick r:id="rId19"/>
              </a:rPr>
              <a:t>https://www.legislation.gov.uk/ukpga/2009/11/section/55</a:t>
            </a:r>
            <a:endParaRPr lang="en-US" sz="1100">
              <a:solidFill>
                <a:srgbClr val="0563C1"/>
              </a:solidFill>
              <a:ea typeface="+mn-lt"/>
              <a:cs typeface="+mn-lt"/>
            </a:endParaRPr>
          </a:p>
          <a:p>
            <a:r>
              <a:rPr lang="en-US" sz="1200" dirty="0">
                <a:latin typeface="Times New Roman"/>
                <a:cs typeface="Times New Roman"/>
              </a:rPr>
              <a:t>14.Watt, N (2013) ‘Theresa May urged to introduce legal guardians for child trafficking victims’ The Guardian</a:t>
            </a:r>
          </a:p>
          <a:p>
            <a:r>
              <a:rPr lang="en-US" sz="1100" u="sng" dirty="0">
                <a:solidFill>
                  <a:srgbClr val="0563C1"/>
                </a:solidFill>
                <a:ea typeface="+mn-lt"/>
                <a:cs typeface="+mn-lt"/>
                <a:hlinkClick r:id="rId20"/>
              </a:rPr>
              <a:t>https://www.theguardian.com/law/2013/dec/13/theresa-may-guardians-child-trafficking-victims</a:t>
            </a:r>
            <a:endParaRPr lang="en-US" sz="1100">
              <a:solidFill>
                <a:srgbClr val="0563C1"/>
              </a:solidFill>
              <a:ea typeface="+mn-lt"/>
              <a:cs typeface="+mn-lt"/>
            </a:endParaRPr>
          </a:p>
          <a:p>
            <a:r>
              <a:rPr lang="en-US" sz="1100" u="sng" dirty="0">
                <a:solidFill>
                  <a:srgbClr val="0563C1"/>
                </a:solidFill>
                <a:ea typeface="+mn-lt"/>
                <a:cs typeface="+mn-lt"/>
                <a:hlinkClick r:id="rId12"/>
              </a:rPr>
              <a:t>https://www.equalityhumanrights.com/en/human-rights-act/article-11-freedom-assembly-and-association</a:t>
            </a:r>
            <a:endParaRPr lang="en-US" sz="1100">
              <a:solidFill>
                <a:srgbClr val="0563C1"/>
              </a:solidFill>
              <a:ea typeface="+mn-lt"/>
              <a:cs typeface="+mn-lt"/>
            </a:endParaRPr>
          </a:p>
          <a:p>
            <a:endParaRPr lang="en-US" sz="2400" b="1" dirty="0"/>
          </a:p>
          <a:p>
            <a:endParaRPr lang="en-US" sz="2400" b="1" dirty="0"/>
          </a:p>
        </p:txBody>
      </p:sp>
    </p:spTree>
    <p:extLst>
      <p:ext uri="{BB962C8B-B14F-4D97-AF65-F5344CB8AC3E}">
        <p14:creationId xmlns:p14="http://schemas.microsoft.com/office/powerpoint/2010/main" val="2862315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2" name="Picture 2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4" name="Rectangle 23">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Thank You Kids Sign">
            <a:extLst>
              <a:ext uri="{FF2B5EF4-FFF2-40B4-BE49-F238E27FC236}">
                <a16:creationId xmlns:a16="http://schemas.microsoft.com/office/drawing/2014/main" id="{EFB6E5C6-A562-C294-E9F7-89218788A9EA}"/>
              </a:ext>
            </a:extLst>
          </p:cNvPr>
          <p:cNvPicPr>
            <a:picLocks noChangeAspect="1"/>
          </p:cNvPicPr>
          <p:nvPr/>
        </p:nvPicPr>
        <p:blipFill rotWithShape="1">
          <a:blip r:embed="rId3">
            <a:alphaModFix/>
          </a:blip>
          <a:srcRect b="13811"/>
          <a:stretch/>
        </p:blipFill>
        <p:spPr>
          <a:xfrm>
            <a:off x="20" y="10"/>
            <a:ext cx="12191980" cy="6856614"/>
          </a:xfrm>
          <a:prstGeom prst="rect">
            <a:avLst/>
          </a:prstGeom>
        </p:spPr>
      </p:pic>
    </p:spTree>
    <p:extLst>
      <p:ext uri="{BB962C8B-B14F-4D97-AF65-F5344CB8AC3E}">
        <p14:creationId xmlns:p14="http://schemas.microsoft.com/office/powerpoint/2010/main" val="3352293714"/>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TF00001241</Template>
  <Application>Microsoft Office PowerPoint</Application>
  <PresentationFormat>Widescreen</PresentationFormat>
  <Slides>15</Slides>
  <Notes>2</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DappledVTI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    REFLECTION/CONCLUSION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Usha Krishnaraj</cp:lastModifiedBy>
  <cp:revision>2905</cp:revision>
  <dcterms:created xsi:type="dcterms:W3CDTF">2023-10-20T19:28:12Z</dcterms:created>
  <dcterms:modified xsi:type="dcterms:W3CDTF">2023-11-07T16:38:27Z</dcterms:modified>
</cp:coreProperties>
</file>