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5" r:id="rId4"/>
    <p:sldMasterId id="2147483988" r:id="rId5"/>
    <p:sldMasterId id="2147483991" r:id="rId6"/>
  </p:sldMasterIdLst>
  <p:notesMasterIdLst>
    <p:notesMasterId r:id="rId77"/>
  </p:notesMasterIdLst>
  <p:sldIdLst>
    <p:sldId id="487" r:id="rId7"/>
    <p:sldId id="258" r:id="rId8"/>
    <p:sldId id="488" r:id="rId9"/>
    <p:sldId id="490" r:id="rId10"/>
    <p:sldId id="491" r:id="rId11"/>
    <p:sldId id="495" r:id="rId12"/>
    <p:sldId id="496" r:id="rId13"/>
    <p:sldId id="497" r:id="rId14"/>
    <p:sldId id="498" r:id="rId15"/>
    <p:sldId id="499" r:id="rId16"/>
    <p:sldId id="534" r:id="rId17"/>
    <p:sldId id="536" r:id="rId18"/>
    <p:sldId id="537" r:id="rId19"/>
    <p:sldId id="538" r:id="rId20"/>
    <p:sldId id="539" r:id="rId21"/>
    <p:sldId id="540" r:id="rId22"/>
    <p:sldId id="541" r:id="rId23"/>
    <p:sldId id="542" r:id="rId24"/>
    <p:sldId id="543" r:id="rId25"/>
    <p:sldId id="544" r:id="rId26"/>
    <p:sldId id="545" r:id="rId27"/>
    <p:sldId id="546" r:id="rId28"/>
    <p:sldId id="547" r:id="rId29"/>
    <p:sldId id="548" r:id="rId30"/>
    <p:sldId id="549" r:id="rId31"/>
    <p:sldId id="551" r:id="rId32"/>
    <p:sldId id="553" r:id="rId33"/>
    <p:sldId id="554" r:id="rId34"/>
    <p:sldId id="556" r:id="rId35"/>
    <p:sldId id="558" r:id="rId36"/>
    <p:sldId id="559" r:id="rId37"/>
    <p:sldId id="560" r:id="rId38"/>
    <p:sldId id="562" r:id="rId39"/>
    <p:sldId id="563" r:id="rId40"/>
    <p:sldId id="564" r:id="rId41"/>
    <p:sldId id="565" r:id="rId42"/>
    <p:sldId id="566" r:id="rId43"/>
    <p:sldId id="568" r:id="rId44"/>
    <p:sldId id="569" r:id="rId45"/>
    <p:sldId id="533" r:id="rId46"/>
    <p:sldId id="531" r:id="rId47"/>
    <p:sldId id="392" r:id="rId48"/>
    <p:sldId id="529" r:id="rId49"/>
    <p:sldId id="528" r:id="rId50"/>
    <p:sldId id="527" r:id="rId51"/>
    <p:sldId id="526" r:id="rId52"/>
    <p:sldId id="525" r:id="rId53"/>
    <p:sldId id="524" r:id="rId54"/>
    <p:sldId id="523" r:id="rId55"/>
    <p:sldId id="522" r:id="rId56"/>
    <p:sldId id="521" r:id="rId57"/>
    <p:sldId id="520" r:id="rId58"/>
    <p:sldId id="519" r:id="rId59"/>
    <p:sldId id="518" r:id="rId60"/>
    <p:sldId id="517" r:id="rId61"/>
    <p:sldId id="516" r:id="rId62"/>
    <p:sldId id="515" r:id="rId63"/>
    <p:sldId id="432" r:id="rId64"/>
    <p:sldId id="514" r:id="rId65"/>
    <p:sldId id="513" r:id="rId66"/>
    <p:sldId id="510" r:id="rId67"/>
    <p:sldId id="509" r:id="rId68"/>
    <p:sldId id="508" r:id="rId69"/>
    <p:sldId id="503" r:id="rId70"/>
    <p:sldId id="506" r:id="rId71"/>
    <p:sldId id="434" r:id="rId72"/>
    <p:sldId id="505" r:id="rId73"/>
    <p:sldId id="504" r:id="rId74"/>
    <p:sldId id="501" r:id="rId75"/>
    <p:sldId id="500" r:id="rId76"/>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0000FF"/>
    <a:srgbClr val="0066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16" autoAdjust="0"/>
    <p:restoredTop sz="65919" autoAdjust="0"/>
  </p:normalViewPr>
  <p:slideViewPr>
    <p:cSldViewPr>
      <p:cViewPr varScale="1">
        <p:scale>
          <a:sx n="60" d="100"/>
          <a:sy n="60" d="100"/>
        </p:scale>
        <p:origin x="1734"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DE386A-6368-4775-9F6E-740EC5CE576C}" type="doc">
      <dgm:prSet loTypeId="urn:microsoft.com/office/officeart/2005/8/layout/equation2" loCatId="relationship" qsTypeId="urn:microsoft.com/office/officeart/2005/8/quickstyle/simple1" qsCatId="simple" csTypeId="urn:microsoft.com/office/officeart/2005/8/colors/colorful4" csCatId="colorful" phldr="1"/>
      <dgm:spPr/>
    </dgm:pt>
    <dgm:pt modelId="{EAB39BD5-9E99-4206-BECA-77E67AB539B3}">
      <dgm:prSet phldrT="[Text]" custT="1"/>
      <dgm:spPr/>
      <dgm:t>
        <a:bodyPr/>
        <a:lstStyle/>
        <a:p>
          <a:endParaRPr lang="en-GB" sz="1600" dirty="0">
            <a:solidFill>
              <a:schemeClr val="tx1"/>
            </a:solidFill>
          </a:endParaRPr>
        </a:p>
        <a:p>
          <a:r>
            <a:rPr lang="en-GB" sz="1600" i="1" dirty="0">
              <a:solidFill>
                <a:schemeClr val="tx1"/>
              </a:solidFill>
            </a:rPr>
            <a:t>Introduction</a:t>
          </a:r>
        </a:p>
      </dgm:t>
    </dgm:pt>
    <dgm:pt modelId="{74A5C9C1-F4C7-406A-8ACB-75A1133DE80D}" type="parTrans" cxnId="{86C1292E-855B-4B1D-8F29-9E40359592DA}">
      <dgm:prSet/>
      <dgm:spPr/>
      <dgm:t>
        <a:bodyPr/>
        <a:lstStyle/>
        <a:p>
          <a:endParaRPr lang="en-GB"/>
        </a:p>
      </dgm:t>
    </dgm:pt>
    <dgm:pt modelId="{94E5E1D3-4D1E-404A-A0D1-BB0EB69A777F}" type="sibTrans" cxnId="{86C1292E-855B-4B1D-8F29-9E40359592DA}">
      <dgm:prSet/>
      <dgm:spPr/>
      <dgm:t>
        <a:bodyPr/>
        <a:lstStyle/>
        <a:p>
          <a:endParaRPr lang="en-GB"/>
        </a:p>
      </dgm:t>
    </dgm:pt>
    <dgm:pt modelId="{D600C02D-3156-4D08-950B-DF6CDE52F841}">
      <dgm:prSet phldrT="[Text]"/>
      <dgm:spPr/>
      <dgm:t>
        <a:bodyPr/>
        <a:lstStyle/>
        <a:p>
          <a:endParaRPr lang="en-GB" dirty="0">
            <a:solidFill>
              <a:schemeClr val="tx1"/>
            </a:solidFill>
          </a:endParaRPr>
        </a:p>
        <a:p>
          <a:r>
            <a:rPr lang="en-GB" i="1" dirty="0">
              <a:solidFill>
                <a:schemeClr val="tx1"/>
              </a:solidFill>
            </a:rPr>
            <a:t>Identifying and Diagnosing</a:t>
          </a:r>
        </a:p>
      </dgm:t>
    </dgm:pt>
    <dgm:pt modelId="{12F8BFFC-08FA-41B4-AAC7-9A01F2E7ED11}" type="parTrans" cxnId="{272D3730-B383-4B6B-94BC-6CDC29AC1A4E}">
      <dgm:prSet/>
      <dgm:spPr/>
      <dgm:t>
        <a:bodyPr/>
        <a:lstStyle/>
        <a:p>
          <a:endParaRPr lang="en-GB"/>
        </a:p>
      </dgm:t>
    </dgm:pt>
    <dgm:pt modelId="{E0D58D63-957A-42E5-A454-7CCE0E8C5009}" type="sibTrans" cxnId="{272D3730-B383-4B6B-94BC-6CDC29AC1A4E}">
      <dgm:prSet/>
      <dgm:spPr/>
      <dgm:t>
        <a:bodyPr/>
        <a:lstStyle/>
        <a:p>
          <a:endParaRPr lang="en-GB"/>
        </a:p>
      </dgm:t>
    </dgm:pt>
    <dgm:pt modelId="{B9455EA4-CCAF-431C-ABA7-2D9806A9A15E}">
      <dgm:prSet phldrT="[Text]"/>
      <dgm:spPr/>
      <dgm:t>
        <a:bodyPr/>
        <a:lstStyle/>
        <a:p>
          <a:endParaRPr lang="en-GB" dirty="0"/>
        </a:p>
        <a:p>
          <a:r>
            <a:rPr lang="en-GB" i="1" dirty="0"/>
            <a:t>Your chosen topic</a:t>
          </a:r>
        </a:p>
      </dgm:t>
    </dgm:pt>
    <dgm:pt modelId="{8C228A33-D0D9-4240-9CCE-F62709B8FB37}" type="parTrans" cxnId="{3DB5B27A-6956-47A7-8D0C-66BAD38BD36B}">
      <dgm:prSet/>
      <dgm:spPr/>
      <dgm:t>
        <a:bodyPr/>
        <a:lstStyle/>
        <a:p>
          <a:endParaRPr lang="en-GB"/>
        </a:p>
      </dgm:t>
    </dgm:pt>
    <dgm:pt modelId="{BDFE6AC6-98D5-48EF-AD6E-BFA327E40B4D}" type="sibTrans" cxnId="{3DB5B27A-6956-47A7-8D0C-66BAD38BD36B}">
      <dgm:prSet/>
      <dgm:spPr/>
      <dgm:t>
        <a:bodyPr/>
        <a:lstStyle/>
        <a:p>
          <a:endParaRPr lang="en-GB"/>
        </a:p>
      </dgm:t>
    </dgm:pt>
    <dgm:pt modelId="{2C5ACA16-BADC-4B73-9CC6-58F1E9605AD9}">
      <dgm:prSet custT="1"/>
      <dgm:spPr/>
      <dgm:t>
        <a:bodyPr/>
        <a:lstStyle/>
        <a:p>
          <a:endParaRPr lang="en-GB" sz="1600" dirty="0">
            <a:solidFill>
              <a:schemeClr val="tx1"/>
            </a:solidFill>
          </a:endParaRPr>
        </a:p>
        <a:p>
          <a:r>
            <a:rPr lang="en-GB" sz="1600" i="1" dirty="0">
              <a:solidFill>
                <a:schemeClr val="tx1"/>
              </a:solidFill>
            </a:rPr>
            <a:t>Barriers</a:t>
          </a:r>
        </a:p>
      </dgm:t>
    </dgm:pt>
    <dgm:pt modelId="{91221D24-2E4B-4C00-B77E-DB6803EB185D}" type="parTrans" cxnId="{57466B1C-15AF-4D00-9CE7-D32E731561DA}">
      <dgm:prSet/>
      <dgm:spPr/>
      <dgm:t>
        <a:bodyPr/>
        <a:lstStyle/>
        <a:p>
          <a:endParaRPr lang="en-GB"/>
        </a:p>
      </dgm:t>
    </dgm:pt>
    <dgm:pt modelId="{3CF73591-3755-4606-9E3F-5D54725EC572}" type="sibTrans" cxnId="{57466B1C-15AF-4D00-9CE7-D32E731561DA}">
      <dgm:prSet/>
      <dgm:spPr/>
      <dgm:t>
        <a:bodyPr/>
        <a:lstStyle/>
        <a:p>
          <a:endParaRPr lang="en-GB"/>
        </a:p>
      </dgm:t>
    </dgm:pt>
    <dgm:pt modelId="{B2F3F183-AC7A-4580-9483-0DA6521F2F38}">
      <dgm:prSet custT="1"/>
      <dgm:spPr/>
      <dgm:t>
        <a:bodyPr/>
        <a:lstStyle/>
        <a:p>
          <a:endParaRPr lang="en-GB" sz="1600" dirty="0">
            <a:solidFill>
              <a:schemeClr val="tx1"/>
            </a:solidFill>
          </a:endParaRPr>
        </a:p>
        <a:p>
          <a:r>
            <a:rPr lang="en-GB" sz="1600" i="1" dirty="0">
              <a:solidFill>
                <a:schemeClr val="tx1"/>
              </a:solidFill>
            </a:rPr>
            <a:t>Strategy</a:t>
          </a:r>
        </a:p>
      </dgm:t>
    </dgm:pt>
    <dgm:pt modelId="{754C477E-5358-49A1-907B-B4A7CDDA33AD}" type="parTrans" cxnId="{C0FEDC9D-B3FD-4714-AFF4-D5EB46D263AD}">
      <dgm:prSet/>
      <dgm:spPr/>
      <dgm:t>
        <a:bodyPr/>
        <a:lstStyle/>
        <a:p>
          <a:endParaRPr lang="en-GB"/>
        </a:p>
      </dgm:t>
    </dgm:pt>
    <dgm:pt modelId="{66F5D4E0-9868-46F5-B76B-46ED8C29E310}" type="sibTrans" cxnId="{C0FEDC9D-B3FD-4714-AFF4-D5EB46D263AD}">
      <dgm:prSet/>
      <dgm:spPr/>
      <dgm:t>
        <a:bodyPr/>
        <a:lstStyle/>
        <a:p>
          <a:endParaRPr lang="en-GB"/>
        </a:p>
      </dgm:t>
    </dgm:pt>
    <dgm:pt modelId="{BA0C48F6-8EAE-4B1C-B1B0-FBC6586FF0C4}" type="pres">
      <dgm:prSet presAssocID="{55DE386A-6368-4775-9F6E-740EC5CE576C}" presName="Name0" presStyleCnt="0">
        <dgm:presLayoutVars>
          <dgm:dir/>
          <dgm:resizeHandles val="exact"/>
        </dgm:presLayoutVars>
      </dgm:prSet>
      <dgm:spPr/>
    </dgm:pt>
    <dgm:pt modelId="{04E3A427-C38F-41DD-94E0-25CAE6325388}" type="pres">
      <dgm:prSet presAssocID="{55DE386A-6368-4775-9F6E-740EC5CE576C}" presName="vNodes" presStyleCnt="0"/>
      <dgm:spPr/>
    </dgm:pt>
    <dgm:pt modelId="{F1775C5F-B941-4078-9FCD-400FCBE97DB1}" type="pres">
      <dgm:prSet presAssocID="{EAB39BD5-9E99-4206-BECA-77E67AB539B3}" presName="node" presStyleLbl="node1" presStyleIdx="0" presStyleCnt="5" custScaleX="236885" custLinFactNeighborY="-29565">
        <dgm:presLayoutVars>
          <dgm:bulletEnabled val="1"/>
        </dgm:presLayoutVars>
      </dgm:prSet>
      <dgm:spPr/>
    </dgm:pt>
    <dgm:pt modelId="{C79E86F2-1314-420C-AC6B-D4E073AB21FD}" type="pres">
      <dgm:prSet presAssocID="{94E5E1D3-4D1E-404A-A0D1-BB0EB69A777F}" presName="spacerT" presStyleCnt="0"/>
      <dgm:spPr/>
    </dgm:pt>
    <dgm:pt modelId="{BB639844-D363-4201-A17E-9A7195F34DAE}" type="pres">
      <dgm:prSet presAssocID="{94E5E1D3-4D1E-404A-A0D1-BB0EB69A777F}" presName="sibTrans" presStyleLbl="sibTrans2D1" presStyleIdx="0" presStyleCnt="4"/>
      <dgm:spPr/>
    </dgm:pt>
    <dgm:pt modelId="{41D61420-1886-4560-B7BD-9358527F13A0}" type="pres">
      <dgm:prSet presAssocID="{94E5E1D3-4D1E-404A-A0D1-BB0EB69A777F}" presName="spacerB" presStyleCnt="0"/>
      <dgm:spPr/>
    </dgm:pt>
    <dgm:pt modelId="{C6D8304A-C607-4CA4-ADA7-919F10DE114F}" type="pres">
      <dgm:prSet presAssocID="{D600C02D-3156-4D08-950B-DF6CDE52F841}" presName="node" presStyleLbl="node1" presStyleIdx="1" presStyleCnt="5" custScaleX="223924">
        <dgm:presLayoutVars>
          <dgm:bulletEnabled val="1"/>
        </dgm:presLayoutVars>
      </dgm:prSet>
      <dgm:spPr/>
    </dgm:pt>
    <dgm:pt modelId="{86C603F4-1603-484B-B629-F157A4A12325}" type="pres">
      <dgm:prSet presAssocID="{E0D58D63-957A-42E5-A454-7CCE0E8C5009}" presName="spacerT" presStyleCnt="0"/>
      <dgm:spPr/>
    </dgm:pt>
    <dgm:pt modelId="{E46B8D43-6405-4983-865F-27DE9FE71F11}" type="pres">
      <dgm:prSet presAssocID="{E0D58D63-957A-42E5-A454-7CCE0E8C5009}" presName="sibTrans" presStyleLbl="sibTrans2D1" presStyleIdx="1" presStyleCnt="4"/>
      <dgm:spPr/>
    </dgm:pt>
    <dgm:pt modelId="{2FA12821-F499-4064-9F88-5C1C03C002C9}" type="pres">
      <dgm:prSet presAssocID="{E0D58D63-957A-42E5-A454-7CCE0E8C5009}" presName="spacerB" presStyleCnt="0"/>
      <dgm:spPr/>
    </dgm:pt>
    <dgm:pt modelId="{7AD9A0A9-8BCC-4445-8734-28CEAF4ED6B0}" type="pres">
      <dgm:prSet presAssocID="{2C5ACA16-BADC-4B73-9CC6-58F1E9605AD9}" presName="node" presStyleLbl="node1" presStyleIdx="2" presStyleCnt="5" custScaleX="249847">
        <dgm:presLayoutVars>
          <dgm:bulletEnabled val="1"/>
        </dgm:presLayoutVars>
      </dgm:prSet>
      <dgm:spPr/>
    </dgm:pt>
    <dgm:pt modelId="{F90287D2-F5F2-4033-881F-D77FFC2CD118}" type="pres">
      <dgm:prSet presAssocID="{3CF73591-3755-4606-9E3F-5D54725EC572}" presName="spacerT" presStyleCnt="0"/>
      <dgm:spPr/>
    </dgm:pt>
    <dgm:pt modelId="{1381808F-767A-4C87-85D5-B398F7A53689}" type="pres">
      <dgm:prSet presAssocID="{3CF73591-3755-4606-9E3F-5D54725EC572}" presName="sibTrans" presStyleLbl="sibTrans2D1" presStyleIdx="2" presStyleCnt="4"/>
      <dgm:spPr/>
    </dgm:pt>
    <dgm:pt modelId="{DD311521-ADCF-491C-994D-2892D310AC69}" type="pres">
      <dgm:prSet presAssocID="{3CF73591-3755-4606-9E3F-5D54725EC572}" presName="spacerB" presStyleCnt="0"/>
      <dgm:spPr/>
    </dgm:pt>
    <dgm:pt modelId="{F162C2D3-AE06-49D6-8F74-F10A8B6A652E}" type="pres">
      <dgm:prSet presAssocID="{B2F3F183-AC7A-4580-9483-0DA6521F2F38}" presName="node" presStyleLbl="node1" presStyleIdx="3" presStyleCnt="5" custScaleX="308921">
        <dgm:presLayoutVars>
          <dgm:bulletEnabled val="1"/>
        </dgm:presLayoutVars>
      </dgm:prSet>
      <dgm:spPr/>
    </dgm:pt>
    <dgm:pt modelId="{460FBB2C-BE76-4552-8E39-765AE24F8D54}" type="pres">
      <dgm:prSet presAssocID="{55DE386A-6368-4775-9F6E-740EC5CE576C}" presName="sibTransLast" presStyleLbl="sibTrans2D1" presStyleIdx="3" presStyleCnt="4" custAng="0" custFlipHor="1" custScaleX="148291"/>
      <dgm:spPr/>
    </dgm:pt>
    <dgm:pt modelId="{76A67A95-7836-4D98-8619-4161655FDE24}" type="pres">
      <dgm:prSet presAssocID="{55DE386A-6368-4775-9F6E-740EC5CE576C}" presName="connectorText" presStyleLbl="sibTrans2D1" presStyleIdx="3" presStyleCnt="4"/>
      <dgm:spPr/>
    </dgm:pt>
    <dgm:pt modelId="{B0C78E14-E2A5-455F-B4B3-18813F3A45D6}" type="pres">
      <dgm:prSet presAssocID="{55DE386A-6368-4775-9F6E-740EC5CE576C}" presName="lastNode" presStyleLbl="node1" presStyleIdx="4" presStyleCnt="5" custScaleX="184570" custScaleY="85391">
        <dgm:presLayoutVars>
          <dgm:bulletEnabled val="1"/>
        </dgm:presLayoutVars>
      </dgm:prSet>
      <dgm:spPr/>
    </dgm:pt>
  </dgm:ptLst>
  <dgm:cxnLst>
    <dgm:cxn modelId="{4DE7D411-C401-46F8-B634-0BA797232DC5}" type="presOf" srcId="{B9455EA4-CCAF-431C-ABA7-2D9806A9A15E}" destId="{B0C78E14-E2A5-455F-B4B3-18813F3A45D6}" srcOrd="0" destOrd="0" presId="urn:microsoft.com/office/officeart/2005/8/layout/equation2"/>
    <dgm:cxn modelId="{57466B1C-15AF-4D00-9CE7-D32E731561DA}" srcId="{55DE386A-6368-4775-9F6E-740EC5CE576C}" destId="{2C5ACA16-BADC-4B73-9CC6-58F1E9605AD9}" srcOrd="2" destOrd="0" parTransId="{91221D24-2E4B-4C00-B77E-DB6803EB185D}" sibTransId="{3CF73591-3755-4606-9E3F-5D54725EC572}"/>
    <dgm:cxn modelId="{86C1292E-855B-4B1D-8F29-9E40359592DA}" srcId="{55DE386A-6368-4775-9F6E-740EC5CE576C}" destId="{EAB39BD5-9E99-4206-BECA-77E67AB539B3}" srcOrd="0" destOrd="0" parTransId="{74A5C9C1-F4C7-406A-8ACB-75A1133DE80D}" sibTransId="{94E5E1D3-4D1E-404A-A0D1-BB0EB69A777F}"/>
    <dgm:cxn modelId="{272D3730-B383-4B6B-94BC-6CDC29AC1A4E}" srcId="{55DE386A-6368-4775-9F6E-740EC5CE576C}" destId="{D600C02D-3156-4D08-950B-DF6CDE52F841}" srcOrd="1" destOrd="0" parTransId="{12F8BFFC-08FA-41B4-AAC7-9A01F2E7ED11}" sibTransId="{E0D58D63-957A-42E5-A454-7CCE0E8C5009}"/>
    <dgm:cxn modelId="{20CF2969-FA4F-452A-960F-723D2418BD4B}" type="presOf" srcId="{D600C02D-3156-4D08-950B-DF6CDE52F841}" destId="{C6D8304A-C607-4CA4-ADA7-919F10DE114F}" srcOrd="0" destOrd="0" presId="urn:microsoft.com/office/officeart/2005/8/layout/equation2"/>
    <dgm:cxn modelId="{9E5D4869-4FF9-4687-B83F-E2D2FDE47DFA}" type="presOf" srcId="{55DE386A-6368-4775-9F6E-740EC5CE576C}" destId="{BA0C48F6-8EAE-4B1C-B1B0-FBC6586FF0C4}" srcOrd="0" destOrd="0" presId="urn:microsoft.com/office/officeart/2005/8/layout/equation2"/>
    <dgm:cxn modelId="{63D93975-9011-42FB-8C9F-97E93B5255DD}" type="presOf" srcId="{E0D58D63-957A-42E5-A454-7CCE0E8C5009}" destId="{E46B8D43-6405-4983-865F-27DE9FE71F11}" srcOrd="0" destOrd="0" presId="urn:microsoft.com/office/officeart/2005/8/layout/equation2"/>
    <dgm:cxn modelId="{DB219D58-A752-4707-9E66-AC1BC026AD8C}" type="presOf" srcId="{B2F3F183-AC7A-4580-9483-0DA6521F2F38}" destId="{F162C2D3-AE06-49D6-8F74-F10A8B6A652E}" srcOrd="0" destOrd="0" presId="urn:microsoft.com/office/officeart/2005/8/layout/equation2"/>
    <dgm:cxn modelId="{3DB5B27A-6956-47A7-8D0C-66BAD38BD36B}" srcId="{55DE386A-6368-4775-9F6E-740EC5CE576C}" destId="{B9455EA4-CCAF-431C-ABA7-2D9806A9A15E}" srcOrd="4" destOrd="0" parTransId="{8C228A33-D0D9-4240-9CCE-F62709B8FB37}" sibTransId="{BDFE6AC6-98D5-48EF-AD6E-BFA327E40B4D}"/>
    <dgm:cxn modelId="{31C1A58A-0DF1-40D2-92F6-7FF5FCEE7DE7}" type="presOf" srcId="{66F5D4E0-9868-46F5-B76B-46ED8C29E310}" destId="{460FBB2C-BE76-4552-8E39-765AE24F8D54}" srcOrd="0" destOrd="0" presId="urn:microsoft.com/office/officeart/2005/8/layout/equation2"/>
    <dgm:cxn modelId="{F4E90B96-43C9-4502-A6D5-F1056751D323}" type="presOf" srcId="{3CF73591-3755-4606-9E3F-5D54725EC572}" destId="{1381808F-767A-4C87-85D5-B398F7A53689}" srcOrd="0" destOrd="0" presId="urn:microsoft.com/office/officeart/2005/8/layout/equation2"/>
    <dgm:cxn modelId="{EEA5E49C-F608-4226-93F3-90D71354E97B}" type="presOf" srcId="{66F5D4E0-9868-46F5-B76B-46ED8C29E310}" destId="{76A67A95-7836-4D98-8619-4161655FDE24}" srcOrd="1" destOrd="0" presId="urn:microsoft.com/office/officeart/2005/8/layout/equation2"/>
    <dgm:cxn modelId="{C0FEDC9D-B3FD-4714-AFF4-D5EB46D263AD}" srcId="{55DE386A-6368-4775-9F6E-740EC5CE576C}" destId="{B2F3F183-AC7A-4580-9483-0DA6521F2F38}" srcOrd="3" destOrd="0" parTransId="{754C477E-5358-49A1-907B-B4A7CDDA33AD}" sibTransId="{66F5D4E0-9868-46F5-B76B-46ED8C29E310}"/>
    <dgm:cxn modelId="{67949FB5-4F5C-4057-B841-64E103D0D817}" type="presOf" srcId="{2C5ACA16-BADC-4B73-9CC6-58F1E9605AD9}" destId="{7AD9A0A9-8BCC-4445-8734-28CEAF4ED6B0}" srcOrd="0" destOrd="0" presId="urn:microsoft.com/office/officeart/2005/8/layout/equation2"/>
    <dgm:cxn modelId="{1E6687D6-A154-4851-AF92-6818C9D8B63B}" type="presOf" srcId="{EAB39BD5-9E99-4206-BECA-77E67AB539B3}" destId="{F1775C5F-B941-4078-9FCD-400FCBE97DB1}" srcOrd="0" destOrd="0" presId="urn:microsoft.com/office/officeart/2005/8/layout/equation2"/>
    <dgm:cxn modelId="{C00088F4-568C-40E9-8CF8-550974168B3E}" type="presOf" srcId="{94E5E1D3-4D1E-404A-A0D1-BB0EB69A777F}" destId="{BB639844-D363-4201-A17E-9A7195F34DAE}" srcOrd="0" destOrd="0" presId="urn:microsoft.com/office/officeart/2005/8/layout/equation2"/>
    <dgm:cxn modelId="{029200EE-BD9C-4E1F-BF6D-FC3FAFEB1A80}" type="presParOf" srcId="{BA0C48F6-8EAE-4B1C-B1B0-FBC6586FF0C4}" destId="{04E3A427-C38F-41DD-94E0-25CAE6325388}" srcOrd="0" destOrd="0" presId="urn:microsoft.com/office/officeart/2005/8/layout/equation2"/>
    <dgm:cxn modelId="{2EBE3103-0E52-4278-BD49-698188C89D10}" type="presParOf" srcId="{04E3A427-C38F-41DD-94E0-25CAE6325388}" destId="{F1775C5F-B941-4078-9FCD-400FCBE97DB1}" srcOrd="0" destOrd="0" presId="urn:microsoft.com/office/officeart/2005/8/layout/equation2"/>
    <dgm:cxn modelId="{FF035A1E-052E-4876-8FA7-C1F557F77925}" type="presParOf" srcId="{04E3A427-C38F-41DD-94E0-25CAE6325388}" destId="{C79E86F2-1314-420C-AC6B-D4E073AB21FD}" srcOrd="1" destOrd="0" presId="urn:microsoft.com/office/officeart/2005/8/layout/equation2"/>
    <dgm:cxn modelId="{2C9D8592-126D-44FA-B1F7-227139638576}" type="presParOf" srcId="{04E3A427-C38F-41DD-94E0-25CAE6325388}" destId="{BB639844-D363-4201-A17E-9A7195F34DAE}" srcOrd="2" destOrd="0" presId="urn:microsoft.com/office/officeart/2005/8/layout/equation2"/>
    <dgm:cxn modelId="{B988E946-9ED5-4751-9BEA-77A6D1CB0F31}" type="presParOf" srcId="{04E3A427-C38F-41DD-94E0-25CAE6325388}" destId="{41D61420-1886-4560-B7BD-9358527F13A0}" srcOrd="3" destOrd="0" presId="urn:microsoft.com/office/officeart/2005/8/layout/equation2"/>
    <dgm:cxn modelId="{F508FFEE-8E28-4079-9EFD-E60DFCA799DA}" type="presParOf" srcId="{04E3A427-C38F-41DD-94E0-25CAE6325388}" destId="{C6D8304A-C607-4CA4-ADA7-919F10DE114F}" srcOrd="4" destOrd="0" presId="urn:microsoft.com/office/officeart/2005/8/layout/equation2"/>
    <dgm:cxn modelId="{174337A4-6EAC-4FEE-B934-CFB1B133B985}" type="presParOf" srcId="{04E3A427-C38F-41DD-94E0-25CAE6325388}" destId="{86C603F4-1603-484B-B629-F157A4A12325}" srcOrd="5" destOrd="0" presId="urn:microsoft.com/office/officeart/2005/8/layout/equation2"/>
    <dgm:cxn modelId="{4B38A5D2-29AC-44CA-B5ED-5252D733791F}" type="presParOf" srcId="{04E3A427-C38F-41DD-94E0-25CAE6325388}" destId="{E46B8D43-6405-4983-865F-27DE9FE71F11}" srcOrd="6" destOrd="0" presId="urn:microsoft.com/office/officeart/2005/8/layout/equation2"/>
    <dgm:cxn modelId="{2F280823-228F-4D37-A222-E51977540FEE}" type="presParOf" srcId="{04E3A427-C38F-41DD-94E0-25CAE6325388}" destId="{2FA12821-F499-4064-9F88-5C1C03C002C9}" srcOrd="7" destOrd="0" presId="urn:microsoft.com/office/officeart/2005/8/layout/equation2"/>
    <dgm:cxn modelId="{E5AB247A-DD3F-4F2F-9EB3-D8F479366EBC}" type="presParOf" srcId="{04E3A427-C38F-41DD-94E0-25CAE6325388}" destId="{7AD9A0A9-8BCC-4445-8734-28CEAF4ED6B0}" srcOrd="8" destOrd="0" presId="urn:microsoft.com/office/officeart/2005/8/layout/equation2"/>
    <dgm:cxn modelId="{F4354F1F-6D61-4A92-8F6C-5F19AAC39EEE}" type="presParOf" srcId="{04E3A427-C38F-41DD-94E0-25CAE6325388}" destId="{F90287D2-F5F2-4033-881F-D77FFC2CD118}" srcOrd="9" destOrd="0" presId="urn:microsoft.com/office/officeart/2005/8/layout/equation2"/>
    <dgm:cxn modelId="{5DE53A90-0F27-435D-8125-CEF07C13265B}" type="presParOf" srcId="{04E3A427-C38F-41DD-94E0-25CAE6325388}" destId="{1381808F-767A-4C87-85D5-B398F7A53689}" srcOrd="10" destOrd="0" presId="urn:microsoft.com/office/officeart/2005/8/layout/equation2"/>
    <dgm:cxn modelId="{9E671F04-C525-48F9-93A1-E97D01FE34E1}" type="presParOf" srcId="{04E3A427-C38F-41DD-94E0-25CAE6325388}" destId="{DD311521-ADCF-491C-994D-2892D310AC69}" srcOrd="11" destOrd="0" presId="urn:microsoft.com/office/officeart/2005/8/layout/equation2"/>
    <dgm:cxn modelId="{F6EB84F2-7E7B-40FE-90A3-33B156F01E29}" type="presParOf" srcId="{04E3A427-C38F-41DD-94E0-25CAE6325388}" destId="{F162C2D3-AE06-49D6-8F74-F10A8B6A652E}" srcOrd="12" destOrd="0" presId="urn:microsoft.com/office/officeart/2005/8/layout/equation2"/>
    <dgm:cxn modelId="{2A357B72-4B3B-4DF0-B5BC-59C4A1A3975A}" type="presParOf" srcId="{BA0C48F6-8EAE-4B1C-B1B0-FBC6586FF0C4}" destId="{460FBB2C-BE76-4552-8E39-765AE24F8D54}" srcOrd="1" destOrd="0" presId="urn:microsoft.com/office/officeart/2005/8/layout/equation2"/>
    <dgm:cxn modelId="{DF9F7440-B52C-4F7C-BF5C-F8568BC1E573}" type="presParOf" srcId="{460FBB2C-BE76-4552-8E39-765AE24F8D54}" destId="{76A67A95-7836-4D98-8619-4161655FDE24}" srcOrd="0" destOrd="0" presId="urn:microsoft.com/office/officeart/2005/8/layout/equation2"/>
    <dgm:cxn modelId="{B19DA7F8-BAC7-4C03-9513-631AECDE72E4}" type="presParOf" srcId="{BA0C48F6-8EAE-4B1C-B1B0-FBC6586FF0C4}" destId="{B0C78E14-E2A5-455F-B4B3-18813F3A45D6}"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75C5F-B941-4078-9FCD-400FCBE97DB1}">
      <dsp:nvSpPr>
        <dsp:cNvPr id="0" name=""/>
        <dsp:cNvSpPr/>
      </dsp:nvSpPr>
      <dsp:spPr>
        <a:xfrm>
          <a:off x="1587652" y="0"/>
          <a:ext cx="1943968" cy="820638"/>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GB" sz="1600" kern="1200" dirty="0">
            <a:solidFill>
              <a:schemeClr val="tx1"/>
            </a:solidFill>
          </a:endParaRPr>
        </a:p>
        <a:p>
          <a:pPr marL="0" lvl="0" indent="0" algn="ctr" defTabSz="711200">
            <a:lnSpc>
              <a:spcPct val="90000"/>
            </a:lnSpc>
            <a:spcBef>
              <a:spcPct val="0"/>
            </a:spcBef>
            <a:spcAft>
              <a:spcPct val="35000"/>
            </a:spcAft>
            <a:buNone/>
          </a:pPr>
          <a:r>
            <a:rPr lang="en-GB" sz="1600" i="1" kern="1200" dirty="0">
              <a:solidFill>
                <a:schemeClr val="tx1"/>
              </a:solidFill>
            </a:rPr>
            <a:t>Introduction</a:t>
          </a:r>
        </a:p>
      </dsp:txBody>
      <dsp:txXfrm>
        <a:off x="1872340" y="120180"/>
        <a:ext cx="1374592" cy="580278"/>
      </dsp:txXfrm>
    </dsp:sp>
    <dsp:sp modelId="{BB639844-D363-4201-A17E-9A7195F34DAE}">
      <dsp:nvSpPr>
        <dsp:cNvPr id="0" name=""/>
        <dsp:cNvSpPr/>
      </dsp:nvSpPr>
      <dsp:spPr>
        <a:xfrm>
          <a:off x="2321651" y="888419"/>
          <a:ext cx="475970" cy="475970"/>
        </a:xfrm>
        <a:prstGeom prst="mathPlus">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384741" y="1070430"/>
        <a:ext cx="349790" cy="111948"/>
      </dsp:txXfrm>
    </dsp:sp>
    <dsp:sp modelId="{C6D8304A-C607-4CA4-ADA7-919F10DE114F}">
      <dsp:nvSpPr>
        <dsp:cNvPr id="0" name=""/>
        <dsp:cNvSpPr/>
      </dsp:nvSpPr>
      <dsp:spPr>
        <a:xfrm>
          <a:off x="1640834" y="1431025"/>
          <a:ext cx="1837605" cy="820638"/>
        </a:xfrm>
        <a:prstGeom prst="ellipse">
          <a:avLst/>
        </a:prstGeom>
        <a:solidFill>
          <a:schemeClr val="accent4">
            <a:hueOff val="2450223"/>
            <a:satOff val="-1019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dirty="0">
            <a:solidFill>
              <a:schemeClr val="tx1"/>
            </a:solidFill>
          </a:endParaRPr>
        </a:p>
        <a:p>
          <a:pPr marL="0" lvl="0" indent="0" algn="ctr" defTabSz="488950">
            <a:lnSpc>
              <a:spcPct val="90000"/>
            </a:lnSpc>
            <a:spcBef>
              <a:spcPct val="0"/>
            </a:spcBef>
            <a:spcAft>
              <a:spcPct val="35000"/>
            </a:spcAft>
            <a:buNone/>
          </a:pPr>
          <a:r>
            <a:rPr lang="en-GB" sz="1100" i="1" kern="1200" dirty="0">
              <a:solidFill>
                <a:schemeClr val="tx1"/>
              </a:solidFill>
            </a:rPr>
            <a:t>Identifying and Diagnosing</a:t>
          </a:r>
        </a:p>
      </dsp:txBody>
      <dsp:txXfrm>
        <a:off x="1909945" y="1551205"/>
        <a:ext cx="1299383" cy="580278"/>
      </dsp:txXfrm>
    </dsp:sp>
    <dsp:sp modelId="{E46B8D43-6405-4983-865F-27DE9FE71F11}">
      <dsp:nvSpPr>
        <dsp:cNvPr id="0" name=""/>
        <dsp:cNvSpPr/>
      </dsp:nvSpPr>
      <dsp:spPr>
        <a:xfrm>
          <a:off x="2321651" y="2318298"/>
          <a:ext cx="475970" cy="475970"/>
        </a:xfrm>
        <a:prstGeom prst="mathPlus">
          <a:avLst/>
        </a:prstGeom>
        <a:solidFill>
          <a:schemeClr val="accent4">
            <a:hueOff val="3266964"/>
            <a:satOff val="-13592"/>
            <a:lumOff val="320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384741" y="2500309"/>
        <a:ext cx="349790" cy="111948"/>
      </dsp:txXfrm>
    </dsp:sp>
    <dsp:sp modelId="{7AD9A0A9-8BCC-4445-8734-28CEAF4ED6B0}">
      <dsp:nvSpPr>
        <dsp:cNvPr id="0" name=""/>
        <dsp:cNvSpPr/>
      </dsp:nvSpPr>
      <dsp:spPr>
        <a:xfrm>
          <a:off x="1534467" y="2860904"/>
          <a:ext cx="2050339" cy="820638"/>
        </a:xfrm>
        <a:prstGeom prst="ellipse">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GB" sz="1600" kern="1200" dirty="0">
            <a:solidFill>
              <a:schemeClr val="tx1"/>
            </a:solidFill>
          </a:endParaRPr>
        </a:p>
        <a:p>
          <a:pPr marL="0" lvl="0" indent="0" algn="ctr" defTabSz="711200">
            <a:lnSpc>
              <a:spcPct val="90000"/>
            </a:lnSpc>
            <a:spcBef>
              <a:spcPct val="0"/>
            </a:spcBef>
            <a:spcAft>
              <a:spcPct val="35000"/>
            </a:spcAft>
            <a:buNone/>
          </a:pPr>
          <a:r>
            <a:rPr lang="en-GB" sz="1600" i="1" kern="1200" dirty="0">
              <a:solidFill>
                <a:schemeClr val="tx1"/>
              </a:solidFill>
            </a:rPr>
            <a:t>Barriers</a:t>
          </a:r>
        </a:p>
      </dsp:txBody>
      <dsp:txXfrm>
        <a:off x="1834732" y="2981084"/>
        <a:ext cx="1449809" cy="580278"/>
      </dsp:txXfrm>
    </dsp:sp>
    <dsp:sp modelId="{1381808F-767A-4C87-85D5-B398F7A53689}">
      <dsp:nvSpPr>
        <dsp:cNvPr id="0" name=""/>
        <dsp:cNvSpPr/>
      </dsp:nvSpPr>
      <dsp:spPr>
        <a:xfrm>
          <a:off x="2321651" y="3748178"/>
          <a:ext cx="475970" cy="475970"/>
        </a:xfrm>
        <a:prstGeom prst="mathPlus">
          <a:avLst/>
        </a:prstGeom>
        <a:solidFill>
          <a:schemeClr val="accent4">
            <a:hueOff val="6533927"/>
            <a:satOff val="-27185"/>
            <a:lumOff val="64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384741" y="3930189"/>
        <a:ext cx="349790" cy="111948"/>
      </dsp:txXfrm>
    </dsp:sp>
    <dsp:sp modelId="{F162C2D3-AE06-49D6-8F74-F10A8B6A652E}">
      <dsp:nvSpPr>
        <dsp:cNvPr id="0" name=""/>
        <dsp:cNvSpPr/>
      </dsp:nvSpPr>
      <dsp:spPr>
        <a:xfrm>
          <a:off x="1292075" y="4290784"/>
          <a:ext cx="2535123" cy="820638"/>
        </a:xfrm>
        <a:prstGeom prst="ellipse">
          <a:avLst/>
        </a:prstGeom>
        <a:solidFill>
          <a:schemeClr val="accent4">
            <a:hueOff val="7350668"/>
            <a:satOff val="-30583"/>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GB" sz="1600" kern="1200" dirty="0">
            <a:solidFill>
              <a:schemeClr val="tx1"/>
            </a:solidFill>
          </a:endParaRPr>
        </a:p>
        <a:p>
          <a:pPr marL="0" lvl="0" indent="0" algn="ctr" defTabSz="711200">
            <a:lnSpc>
              <a:spcPct val="90000"/>
            </a:lnSpc>
            <a:spcBef>
              <a:spcPct val="0"/>
            </a:spcBef>
            <a:spcAft>
              <a:spcPct val="35000"/>
            </a:spcAft>
            <a:buNone/>
          </a:pPr>
          <a:r>
            <a:rPr lang="en-GB" sz="1600" i="1" kern="1200" dirty="0">
              <a:solidFill>
                <a:schemeClr val="tx1"/>
              </a:solidFill>
            </a:rPr>
            <a:t>Strategy</a:t>
          </a:r>
        </a:p>
      </dsp:txBody>
      <dsp:txXfrm>
        <a:off x="1663335" y="4410964"/>
        <a:ext cx="1792603" cy="580278"/>
      </dsp:txXfrm>
    </dsp:sp>
    <dsp:sp modelId="{460FBB2C-BE76-4552-8E39-765AE24F8D54}">
      <dsp:nvSpPr>
        <dsp:cNvPr id="0" name=""/>
        <dsp:cNvSpPr/>
      </dsp:nvSpPr>
      <dsp:spPr>
        <a:xfrm rot="21599399" flipH="1">
          <a:off x="3887283" y="2403338"/>
          <a:ext cx="386984" cy="305277"/>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978866" y="2464385"/>
        <a:ext cx="295401" cy="183167"/>
      </dsp:txXfrm>
    </dsp:sp>
    <dsp:sp modelId="{B0C78E14-E2A5-455F-B4B3-18813F3A45D6}">
      <dsp:nvSpPr>
        <dsp:cNvPr id="0" name=""/>
        <dsp:cNvSpPr/>
      </dsp:nvSpPr>
      <dsp:spPr>
        <a:xfrm>
          <a:off x="4319581" y="1855532"/>
          <a:ext cx="3029303" cy="1401502"/>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dirty="0"/>
        </a:p>
        <a:p>
          <a:pPr marL="0" lvl="0" indent="0" algn="ctr" defTabSz="1022350">
            <a:lnSpc>
              <a:spcPct val="90000"/>
            </a:lnSpc>
            <a:spcBef>
              <a:spcPct val="0"/>
            </a:spcBef>
            <a:spcAft>
              <a:spcPct val="35000"/>
            </a:spcAft>
            <a:buNone/>
          </a:pPr>
          <a:r>
            <a:rPr lang="en-GB" sz="2300" i="1" kern="1200" dirty="0"/>
            <a:t>Your chosen topic</a:t>
          </a:r>
        </a:p>
      </dsp:txBody>
      <dsp:txXfrm>
        <a:off x="4763212" y="2060777"/>
        <a:ext cx="2142041" cy="991012"/>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1" name="Rectangle 3"/>
          <p:cNvSpPr>
            <a:spLocks noGrp="1" noChangeArrowheads="1"/>
          </p:cNvSpPr>
          <p:nvPr>
            <p:ph type="dt" idx="1"/>
          </p:nvPr>
        </p:nvSpPr>
        <p:spPr bwMode="auto">
          <a:xfrm>
            <a:off x="3777607"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GB"/>
          </a:p>
        </p:txBody>
      </p:sp>
      <p:sp>
        <p:nvSpPr>
          <p:cNvPr id="27652"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p:cNvSpPr>
            <a:spLocks noGrp="1" noChangeArrowheads="1"/>
          </p:cNvSpPr>
          <p:nvPr>
            <p:ph type="body" sz="quarter" idx="3"/>
          </p:nvPr>
        </p:nvSpPr>
        <p:spPr bwMode="auto">
          <a:xfrm>
            <a:off x="666909" y="4632960"/>
            <a:ext cx="5335270" cy="438912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7174" name="Rectangle 6"/>
          <p:cNvSpPr>
            <a:spLocks noGrp="1" noChangeArrowheads="1"/>
          </p:cNvSpPr>
          <p:nvPr>
            <p:ph type="ftr" sz="quarter" idx="4"/>
          </p:nvPr>
        </p:nvSpPr>
        <p:spPr bwMode="auto">
          <a:xfrm>
            <a:off x="0" y="9264227"/>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5" name="Rectangle 7"/>
          <p:cNvSpPr>
            <a:spLocks noGrp="1" noChangeArrowheads="1"/>
          </p:cNvSpPr>
          <p:nvPr>
            <p:ph type="sldNum" sz="quarter" idx="5"/>
          </p:nvPr>
        </p:nvSpPr>
        <p:spPr bwMode="auto">
          <a:xfrm>
            <a:off x="3777607" y="9264227"/>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8794063-007F-477B-B59F-F69C6EBD1F28}" type="slidenum">
              <a:rPr lang="en-GB" altLang="en-US"/>
              <a:pPr>
                <a:defRPr/>
              </a:pPr>
              <a:t>‹#›</a:t>
            </a:fld>
            <a:endParaRPr lang="en-GB" altLang="en-US"/>
          </a:p>
        </p:txBody>
      </p:sp>
    </p:spTree>
    <p:extLst>
      <p:ext uri="{BB962C8B-B14F-4D97-AF65-F5344CB8AC3E}">
        <p14:creationId xmlns:p14="http://schemas.microsoft.com/office/powerpoint/2010/main" val="13712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a:p>
            <a:endParaRPr lang="en-US" altLang="en-US" dirty="0">
              <a:latin typeface="Arial" panose="020B0604020202020204" pitchFamily="34" charset="0"/>
            </a:endParaRPr>
          </a:p>
          <a:p>
            <a:endParaRPr lang="en-US" altLang="en-US" dirty="0">
              <a:latin typeface="Arial" panose="020B0604020202020204" pitchFamily="34" charset="0"/>
            </a:endParaRPr>
          </a:p>
          <a:p>
            <a:endParaRPr lang="en-US" altLang="en-US" dirty="0">
              <a:latin typeface="Arial" panose="020B0604020202020204" pitchFamily="34" charset="0"/>
            </a:endParaRPr>
          </a:p>
          <a:p>
            <a:r>
              <a:rPr lang="en-US" altLang="en-US" i="1" dirty="0">
                <a:latin typeface="Arial" panose="020B0604020202020204" pitchFamily="34" charset="0"/>
              </a:rPr>
              <a:t>Primary concern is to minimize risk</a:t>
            </a:r>
            <a:r>
              <a:rPr lang="en-US" altLang="en-US" i="1" baseline="0" dirty="0">
                <a:latin typeface="Arial" panose="020B0604020202020204" pitchFamily="34" charset="0"/>
              </a:rPr>
              <a:t> of physical confrontation.</a:t>
            </a:r>
          </a:p>
          <a:p>
            <a:endParaRPr lang="en-US" altLang="en-US" i="1" baseline="0" dirty="0">
              <a:latin typeface="Arial" panose="020B0604020202020204" pitchFamily="34" charset="0"/>
            </a:endParaRPr>
          </a:p>
          <a:p>
            <a:r>
              <a:rPr lang="en-US" altLang="en-US" i="1" baseline="0" dirty="0">
                <a:latin typeface="Arial" panose="020B0604020202020204" pitchFamily="34" charset="0"/>
              </a:rPr>
              <a:t>Need to recognize signs when children are likely to become agitated and/or display aggressive </a:t>
            </a:r>
            <a:r>
              <a:rPr lang="en-US" altLang="en-US" i="1" baseline="0" dirty="0" err="1">
                <a:latin typeface="Arial" panose="020B0604020202020204" pitchFamily="34" charset="0"/>
              </a:rPr>
              <a:t>behaviours</a:t>
            </a:r>
            <a:r>
              <a:rPr lang="en-US" altLang="en-US" i="1" baseline="0" dirty="0">
                <a:latin typeface="Arial" panose="020B0604020202020204" pitchFamily="34" charset="0"/>
              </a:rPr>
              <a:t>.</a:t>
            </a:r>
          </a:p>
          <a:p>
            <a:endParaRPr lang="en-US" altLang="en-US" i="1" baseline="0" dirty="0">
              <a:latin typeface="Arial" panose="020B0604020202020204" pitchFamily="34" charset="0"/>
            </a:endParaRPr>
          </a:p>
          <a:p>
            <a:r>
              <a:rPr lang="en-US" altLang="en-US" i="1" baseline="0" dirty="0">
                <a:latin typeface="Arial" panose="020B0604020202020204" pitchFamily="34" charset="0"/>
              </a:rPr>
              <a:t>Physical restraint should be a last resort only.</a:t>
            </a:r>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4</a:t>
            </a:fld>
            <a:endParaRPr lang="en-GB" altLang="en-US"/>
          </a:p>
        </p:txBody>
      </p:sp>
    </p:spTree>
    <p:extLst>
      <p:ext uri="{BB962C8B-B14F-4D97-AF65-F5344CB8AC3E}">
        <p14:creationId xmlns:p14="http://schemas.microsoft.com/office/powerpoint/2010/main" val="4049628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fontAlgn="base">
              <a:buFont typeface="Arial" panose="020B0604020202020204" pitchFamily="34" charset="0"/>
              <a:buChar char="•"/>
            </a:pPr>
            <a:r>
              <a:rPr lang="en-GB" sz="1200" b="0" i="1" kern="1200" dirty="0">
                <a:solidFill>
                  <a:schemeClr val="tx1"/>
                </a:solidFill>
                <a:effectLst/>
                <a:latin typeface="Arial" charset="0"/>
                <a:ea typeface="+mn-ea"/>
                <a:cs typeface="+mn-cs"/>
              </a:rPr>
              <a:t>If a child has trouble sitting still or staying in his seat he should be given opportunities to move throughout the day.</a:t>
            </a:r>
          </a:p>
          <a:p>
            <a:pPr marL="171450" indent="-171450" fontAlgn="base">
              <a:buFont typeface="Arial" panose="020B0604020202020204" pitchFamily="34" charset="0"/>
              <a:buChar char="•"/>
            </a:pPr>
            <a:r>
              <a:rPr lang="en-GB" sz="1200" b="0" i="1" kern="1200" dirty="0">
                <a:solidFill>
                  <a:schemeClr val="tx1"/>
                </a:solidFill>
                <a:effectLst/>
                <a:latin typeface="Arial" charset="0"/>
                <a:ea typeface="+mn-ea"/>
                <a:cs typeface="+mn-cs"/>
              </a:rPr>
              <a:t>Seat the child away from distractions as much as possible. Keep the child seated away from the window, door, pencil sharpener, and talkative peers.</a:t>
            </a:r>
          </a:p>
          <a:p>
            <a:pPr marL="171450" indent="-171450" fontAlgn="base">
              <a:buFont typeface="Arial" panose="020B0604020202020204" pitchFamily="34" charset="0"/>
              <a:buChar char="•"/>
            </a:pPr>
            <a:r>
              <a:rPr lang="en-GB" sz="1200" b="0" i="1" kern="1200" dirty="0">
                <a:solidFill>
                  <a:schemeClr val="tx1"/>
                </a:solidFill>
                <a:effectLst/>
                <a:latin typeface="Arial" charset="0"/>
                <a:ea typeface="+mn-ea"/>
                <a:cs typeface="+mn-cs"/>
              </a:rPr>
              <a:t>Have lists available for children who can read so they can refer to the list for tasks requiring multiple steps (e.g., a list of the steps for the morning routine or a list of steps for long division). Remind them to refer to the list if they forget the steps and do not independently refer to the list.</a:t>
            </a:r>
            <a:r>
              <a:rPr lang="en-GB" sz="1200" b="0" i="1" kern="1200" baseline="0" dirty="0">
                <a:solidFill>
                  <a:schemeClr val="tx1"/>
                </a:solidFill>
                <a:effectLst/>
                <a:latin typeface="Arial" charset="0"/>
                <a:ea typeface="+mn-ea"/>
                <a:cs typeface="+mn-cs"/>
              </a:rPr>
              <a:t> </a:t>
            </a:r>
            <a:r>
              <a:rPr lang="en-GB" sz="1200" b="0" i="1" kern="1200" dirty="0">
                <a:solidFill>
                  <a:schemeClr val="tx1"/>
                </a:solidFill>
                <a:effectLst/>
                <a:latin typeface="Arial" charset="0"/>
                <a:ea typeface="+mn-ea"/>
                <a:cs typeface="+mn-cs"/>
              </a:rPr>
              <a:t>For children who are not yet able to read, try to provide a visual schedule of the steps or give them reminders of the steps if you cannot provide visuals.</a:t>
            </a:r>
          </a:p>
          <a:p>
            <a:pPr marL="171450" indent="-171450" eaLnBrk="1" hangingPunct="1">
              <a:buFont typeface="Arial" panose="020B0604020202020204" pitchFamily="34" charset="0"/>
              <a:buChar char="•"/>
            </a:pPr>
            <a:r>
              <a:rPr lang="en-GB" sz="1200" b="0" i="1" kern="1200" dirty="0">
                <a:solidFill>
                  <a:schemeClr val="tx1"/>
                </a:solidFill>
                <a:effectLst/>
                <a:latin typeface="Arial" charset="0"/>
                <a:ea typeface="+mn-ea"/>
                <a:cs typeface="+mn-cs"/>
              </a:rPr>
              <a:t>Chunk classwork into small manageable steps. Give the child a certain task to complete. Check it when done and then give him a break to move or engage in a preferred activity when the task is completed. For children who have trouble understanding the concept of time or numbers a visual timer can be helpful because the child can see how much time is left. </a:t>
            </a:r>
            <a:r>
              <a:rPr lang="en-GB" altLang="en-US" i="1" dirty="0"/>
              <a:t>Children with short attention spans benefit from clear routines and structures so that they know what is going to happen and when</a:t>
            </a:r>
          </a:p>
          <a:p>
            <a:pPr marL="171450" indent="-171450" eaLnBrk="1" hangingPunct="1">
              <a:buFont typeface="Arial" panose="020B0604020202020204" pitchFamily="34" charset="0"/>
              <a:buChar char="•"/>
            </a:pPr>
            <a:r>
              <a:rPr lang="en-GB" altLang="en-US" i="1" dirty="0"/>
              <a:t>Short term memory difficulties therefore need one piece of information is presented at any one time. Providing too much information at once will confuse and frustrate the child.</a:t>
            </a:r>
            <a:endParaRPr lang="en-GB" sz="1200" b="0" i="1" kern="1200" dirty="0">
              <a:solidFill>
                <a:schemeClr val="tx1"/>
              </a:solidFill>
              <a:effectLst/>
              <a:latin typeface="Arial" charset="0"/>
              <a:ea typeface="+mn-ea"/>
              <a:cs typeface="+mn-cs"/>
            </a:endParaRPr>
          </a:p>
          <a:p>
            <a:pPr eaLnBrk="1" hangingPunct="1"/>
            <a:endParaRPr lang="en-GB" altLang="en-US" dirty="0"/>
          </a:p>
          <a:p>
            <a:pPr fontAlgn="base"/>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5</a:t>
            </a:fld>
            <a:endParaRPr lang="en-GB" altLang="en-US"/>
          </a:p>
        </p:txBody>
      </p:sp>
    </p:spTree>
    <p:extLst>
      <p:ext uri="{BB962C8B-B14F-4D97-AF65-F5344CB8AC3E}">
        <p14:creationId xmlns:p14="http://schemas.microsoft.com/office/powerpoint/2010/main" val="2037507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a:p>
            <a:endParaRPr lang="cy-GB" altLang="en-US" dirty="0">
              <a:latin typeface="Arial" panose="020B0604020202020204" pitchFamily="34" charset="0"/>
            </a:endParaRPr>
          </a:p>
          <a:p>
            <a:endParaRPr lang="cy-GB" altLang="en-US" dirty="0">
              <a:latin typeface="Arial" panose="020B0604020202020204" pitchFamily="34" charset="0"/>
            </a:endParaRPr>
          </a:p>
          <a:p>
            <a:r>
              <a:rPr lang="cy-GB" altLang="en-US" i="1" dirty="0">
                <a:latin typeface="Arial" panose="020B0604020202020204" pitchFamily="34" charset="0"/>
              </a:rPr>
              <a:t>A </a:t>
            </a:r>
            <a:r>
              <a:rPr lang="cy-GB" altLang="en-US" i="1" dirty="0" err="1">
                <a:latin typeface="Arial" panose="020B0604020202020204" pitchFamily="34" charset="0"/>
              </a:rPr>
              <a:t>typical</a:t>
            </a:r>
            <a:r>
              <a:rPr lang="cy-GB" altLang="en-US" i="1" dirty="0">
                <a:latin typeface="Arial" panose="020B0604020202020204" pitchFamily="34" charset="0"/>
              </a:rPr>
              <a:t> EY </a:t>
            </a:r>
            <a:r>
              <a:rPr lang="cy-GB" altLang="en-US" i="1" dirty="0" err="1">
                <a:latin typeface="Arial" panose="020B0604020202020204" pitchFamily="34" charset="0"/>
              </a:rPr>
              <a:t>setting</a:t>
            </a:r>
            <a:r>
              <a:rPr lang="cy-GB" altLang="en-US" i="1" dirty="0">
                <a:latin typeface="Arial" panose="020B0604020202020204" pitchFamily="34" charset="0"/>
              </a:rPr>
              <a:t>....</a:t>
            </a:r>
            <a:r>
              <a:rPr lang="cy-GB" altLang="en-US" i="1" dirty="0" err="1">
                <a:latin typeface="Arial" panose="020B0604020202020204" pitchFamily="34" charset="0"/>
              </a:rPr>
              <a:t>however</a:t>
            </a:r>
            <a:r>
              <a:rPr lang="cy-GB" altLang="en-US" i="1" dirty="0">
                <a:latin typeface="Arial" panose="020B0604020202020204" pitchFamily="34" charset="0"/>
              </a:rPr>
              <a:t>, can be </a:t>
            </a:r>
            <a:r>
              <a:rPr lang="cy-GB" altLang="en-US" i="1" dirty="0" err="1">
                <a:latin typeface="Arial" panose="020B0604020202020204" pitchFamily="34" charset="0"/>
              </a:rPr>
              <a:t>over-stimulating</a:t>
            </a:r>
            <a:r>
              <a:rPr lang="cy-GB" altLang="en-US" i="1" dirty="0">
                <a:latin typeface="Arial" panose="020B0604020202020204" pitchFamily="34" charset="0"/>
              </a:rPr>
              <a:t> for </a:t>
            </a:r>
            <a:r>
              <a:rPr lang="cy-GB" altLang="en-US" i="1" dirty="0" err="1">
                <a:latin typeface="Arial" panose="020B0604020202020204" pitchFamily="34" charset="0"/>
              </a:rPr>
              <a:t>children</a:t>
            </a:r>
            <a:r>
              <a:rPr lang="cy-GB" altLang="en-US" i="1" dirty="0">
                <a:latin typeface="Arial" panose="020B0604020202020204" pitchFamily="34" charset="0"/>
              </a:rPr>
              <a:t> = </a:t>
            </a:r>
            <a:r>
              <a:rPr lang="cy-GB" altLang="en-US" i="1" dirty="0" err="1">
                <a:latin typeface="Arial" panose="020B0604020202020204" pitchFamily="34" charset="0"/>
              </a:rPr>
              <a:t>sensory</a:t>
            </a:r>
            <a:r>
              <a:rPr lang="cy-GB" altLang="en-US" i="1" dirty="0">
                <a:latin typeface="Arial" panose="020B0604020202020204" pitchFamily="34" charset="0"/>
              </a:rPr>
              <a:t> </a:t>
            </a:r>
            <a:r>
              <a:rPr lang="cy-GB" altLang="en-US" i="1" dirty="0" err="1">
                <a:latin typeface="Arial" panose="020B0604020202020204" pitchFamily="34" charset="0"/>
              </a:rPr>
              <a:t>overload</a:t>
            </a:r>
            <a:endParaRPr lang="cy-GB" altLang="en-US" i="1"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6</a:t>
            </a:fld>
            <a:endParaRPr lang="en-GB" altLang="en-US"/>
          </a:p>
        </p:txBody>
      </p:sp>
    </p:spTree>
    <p:extLst>
      <p:ext uri="{BB962C8B-B14F-4D97-AF65-F5344CB8AC3E}">
        <p14:creationId xmlns:p14="http://schemas.microsoft.com/office/powerpoint/2010/main" val="3862157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a:p>
            <a:endParaRPr lang="cy-GB" altLang="en-US" dirty="0">
              <a:latin typeface="Arial" panose="020B0604020202020204" pitchFamily="34" charset="0"/>
            </a:endParaRPr>
          </a:p>
          <a:p>
            <a:r>
              <a:rPr lang="cy-GB" altLang="en-US" i="1" dirty="0" err="1">
                <a:latin typeface="Arial" panose="020B0604020202020204" pitchFamily="34" charset="0"/>
              </a:rPr>
              <a:t>An</a:t>
            </a:r>
            <a:r>
              <a:rPr lang="cy-GB" altLang="en-US" i="1" dirty="0">
                <a:latin typeface="Arial" panose="020B0604020202020204" pitchFamily="34" charset="0"/>
              </a:rPr>
              <a:t> ideal </a:t>
            </a:r>
            <a:r>
              <a:rPr lang="cy-GB" altLang="en-US" i="1" dirty="0" err="1">
                <a:latin typeface="Arial" panose="020B0604020202020204" pitchFamily="34" charset="0"/>
              </a:rPr>
              <a:t>world</a:t>
            </a:r>
            <a:r>
              <a:rPr lang="cy-GB" altLang="en-US" i="1" dirty="0">
                <a:latin typeface="Arial" panose="020B0604020202020204" pitchFamily="34" charset="0"/>
              </a:rPr>
              <a:t>....not </a:t>
            </a:r>
            <a:r>
              <a:rPr lang="cy-GB" altLang="en-US" i="1" dirty="0" err="1">
                <a:latin typeface="Arial" panose="020B0604020202020204" pitchFamily="34" charset="0"/>
              </a:rPr>
              <a:t>always</a:t>
            </a:r>
            <a:r>
              <a:rPr lang="cy-GB" altLang="en-US" i="1" dirty="0">
                <a:latin typeface="Arial" panose="020B0604020202020204" pitchFamily="34" charset="0"/>
              </a:rPr>
              <a:t> </a:t>
            </a:r>
            <a:r>
              <a:rPr lang="cy-GB" altLang="en-US" i="1" dirty="0" err="1">
                <a:latin typeface="Arial" panose="020B0604020202020204" pitchFamily="34" charset="0"/>
              </a:rPr>
              <a:t>possible</a:t>
            </a:r>
            <a:r>
              <a:rPr lang="cy-GB" altLang="en-US" i="1" dirty="0">
                <a:latin typeface="Arial" panose="020B0604020202020204" pitchFamily="34" charset="0"/>
              </a:rPr>
              <a:t> </a:t>
            </a:r>
            <a:r>
              <a:rPr lang="cy-GB" altLang="en-US" i="1" dirty="0" err="1">
                <a:latin typeface="Arial" panose="020B0604020202020204" pitchFamily="34" charset="0"/>
              </a:rPr>
              <a:t>in</a:t>
            </a:r>
            <a:r>
              <a:rPr lang="cy-GB" altLang="en-US" i="1" dirty="0">
                <a:latin typeface="Arial" panose="020B0604020202020204" pitchFamily="34" charset="0"/>
              </a:rPr>
              <a:t> </a:t>
            </a:r>
            <a:r>
              <a:rPr lang="cy-GB" altLang="en-US" i="1" dirty="0" err="1">
                <a:latin typeface="Arial" panose="020B0604020202020204" pitchFamily="34" charset="0"/>
              </a:rPr>
              <a:t>settings</a:t>
            </a:r>
            <a:r>
              <a:rPr lang="cy-GB" altLang="en-US" i="1" dirty="0">
                <a:latin typeface="Arial" panose="020B0604020202020204" pitchFamily="34" charset="0"/>
              </a:rPr>
              <a:t>.</a:t>
            </a:r>
          </a:p>
          <a:p>
            <a:endParaRPr lang="cy-GB" altLang="en-US" i="1" dirty="0">
              <a:latin typeface="Arial" panose="020B0604020202020204" pitchFamily="34" charset="0"/>
            </a:endParaRPr>
          </a:p>
          <a:p>
            <a:r>
              <a:rPr lang="cy-GB" altLang="en-US" i="1" dirty="0" err="1">
                <a:latin typeface="Arial" panose="020B0604020202020204" pitchFamily="34" charset="0"/>
              </a:rPr>
              <a:t>Discuss</a:t>
            </a:r>
            <a:r>
              <a:rPr lang="cy-GB" altLang="en-US" i="1" dirty="0">
                <a:latin typeface="Arial" panose="020B0604020202020204" pitchFamily="34" charset="0"/>
              </a:rPr>
              <a:t> </a:t>
            </a:r>
            <a:r>
              <a:rPr lang="cy-GB" altLang="en-US" i="1" dirty="0" err="1">
                <a:latin typeface="Arial" panose="020B0604020202020204" pitchFamily="34" charset="0"/>
              </a:rPr>
              <a:t>space</a:t>
            </a:r>
            <a:r>
              <a:rPr lang="cy-GB" altLang="en-US" i="1" dirty="0">
                <a:latin typeface="Arial" panose="020B0604020202020204" pitchFamily="34" charset="0"/>
              </a:rPr>
              <a:t>...</a:t>
            </a:r>
            <a:r>
              <a:rPr lang="cy-GB" altLang="en-US" i="1" dirty="0" err="1">
                <a:latin typeface="Arial" panose="020B0604020202020204" pitchFamily="34" charset="0"/>
              </a:rPr>
              <a:t>budget</a:t>
            </a:r>
            <a:r>
              <a:rPr lang="cy-GB" altLang="en-US" i="1" dirty="0">
                <a:latin typeface="Arial" panose="020B0604020202020204" pitchFamily="34" charset="0"/>
              </a:rPr>
              <a:t>....</a:t>
            </a:r>
            <a:r>
              <a:rPr lang="cy-GB" altLang="en-US" i="1" dirty="0" err="1">
                <a:latin typeface="Arial" panose="020B0604020202020204" pitchFamily="34" charset="0"/>
              </a:rPr>
              <a:t>etc</a:t>
            </a:r>
            <a:endParaRPr lang="cy-GB" altLang="en-US" i="1"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7</a:t>
            </a:fld>
            <a:endParaRPr lang="en-GB" altLang="en-US"/>
          </a:p>
        </p:txBody>
      </p:sp>
    </p:spTree>
    <p:extLst>
      <p:ext uri="{BB962C8B-B14F-4D97-AF65-F5344CB8AC3E}">
        <p14:creationId xmlns:p14="http://schemas.microsoft.com/office/powerpoint/2010/main" val="2433694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a:p>
            <a:endParaRPr lang="cy-GB" altLang="en-US" dirty="0">
              <a:latin typeface="Arial" panose="020B0604020202020204" pitchFamily="34" charset="0"/>
            </a:endParaRPr>
          </a:p>
          <a:p>
            <a:r>
              <a:rPr lang="cy-GB" altLang="en-US" i="1" dirty="0" err="1">
                <a:latin typeface="Arial" panose="020B0604020202020204" pitchFamily="34" charset="0"/>
              </a:rPr>
              <a:t>Smell</a:t>
            </a:r>
            <a:r>
              <a:rPr lang="cy-GB" altLang="en-US" i="1" dirty="0">
                <a:latin typeface="Arial" panose="020B0604020202020204" pitchFamily="34" charset="0"/>
              </a:rPr>
              <a:t> – </a:t>
            </a:r>
            <a:r>
              <a:rPr lang="cy-GB" altLang="en-US" i="1" dirty="0" err="1">
                <a:latin typeface="Arial" panose="020B0604020202020204" pitchFamily="34" charset="0"/>
              </a:rPr>
              <a:t>many</a:t>
            </a:r>
            <a:r>
              <a:rPr lang="cy-GB" altLang="en-US" i="1" dirty="0">
                <a:latin typeface="Arial" panose="020B0604020202020204" pitchFamily="34" charset="0"/>
              </a:rPr>
              <a:t> </a:t>
            </a:r>
            <a:r>
              <a:rPr lang="cy-GB" altLang="en-US" i="1" dirty="0" err="1">
                <a:latin typeface="Arial" panose="020B0604020202020204" pitchFamily="34" charset="0"/>
              </a:rPr>
              <a:t>children</a:t>
            </a:r>
            <a:r>
              <a:rPr lang="cy-GB" altLang="en-US" i="1" dirty="0">
                <a:latin typeface="Arial" panose="020B0604020202020204" pitchFamily="34" charset="0"/>
              </a:rPr>
              <a:t> </a:t>
            </a:r>
            <a:r>
              <a:rPr lang="cy-GB" altLang="en-US" i="1" dirty="0" err="1">
                <a:latin typeface="Arial" panose="020B0604020202020204" pitchFamily="34" charset="0"/>
              </a:rPr>
              <a:t>rely</a:t>
            </a:r>
            <a:r>
              <a:rPr lang="cy-GB" altLang="en-US" i="1" dirty="0">
                <a:latin typeface="Arial" panose="020B0604020202020204" pitchFamily="34" charset="0"/>
              </a:rPr>
              <a:t> on the </a:t>
            </a:r>
            <a:r>
              <a:rPr lang="cy-GB" altLang="en-US" i="1" dirty="0" err="1">
                <a:latin typeface="Arial" panose="020B0604020202020204" pitchFamily="34" charset="0"/>
              </a:rPr>
              <a:t>familiarity</a:t>
            </a:r>
            <a:r>
              <a:rPr lang="cy-GB" altLang="en-US" i="1" dirty="0">
                <a:latin typeface="Arial" panose="020B0604020202020204" pitchFamily="34" charset="0"/>
              </a:rPr>
              <a:t> of </a:t>
            </a:r>
            <a:r>
              <a:rPr lang="cy-GB" altLang="en-US" i="1" dirty="0" err="1">
                <a:latin typeface="Arial" panose="020B0604020202020204" pitchFamily="34" charset="0"/>
              </a:rPr>
              <a:t>how</a:t>
            </a:r>
            <a:r>
              <a:rPr lang="cy-GB" altLang="en-US" i="1" dirty="0">
                <a:latin typeface="Arial" panose="020B0604020202020204" pitchFamily="34" charset="0"/>
              </a:rPr>
              <a:t> </a:t>
            </a:r>
            <a:r>
              <a:rPr lang="cy-GB" altLang="en-US" i="1" dirty="0" err="1">
                <a:latin typeface="Arial" panose="020B0604020202020204" pitchFamily="34" charset="0"/>
              </a:rPr>
              <a:t>practitioners</a:t>
            </a:r>
            <a:r>
              <a:rPr lang="cy-GB" altLang="en-US" i="1" dirty="0">
                <a:latin typeface="Arial" panose="020B0604020202020204" pitchFamily="34" charset="0"/>
              </a:rPr>
              <a:t> </a:t>
            </a:r>
            <a:r>
              <a:rPr lang="cy-GB" altLang="en-US" i="1" dirty="0" err="1">
                <a:latin typeface="Arial" panose="020B0604020202020204" pitchFamily="34" charset="0"/>
              </a:rPr>
              <a:t>smell</a:t>
            </a:r>
            <a:r>
              <a:rPr lang="cy-GB" altLang="en-US" i="1" dirty="0">
                <a:latin typeface="Arial" panose="020B0604020202020204" pitchFamily="34" charset="0"/>
              </a:rPr>
              <a:t>.</a:t>
            </a:r>
          </a:p>
          <a:p>
            <a:endParaRPr lang="cy-GB" altLang="en-US" i="1" dirty="0">
              <a:latin typeface="Arial" panose="020B0604020202020204" pitchFamily="34" charset="0"/>
            </a:endParaRPr>
          </a:p>
          <a:p>
            <a:r>
              <a:rPr lang="cy-GB" altLang="en-US" i="1" dirty="0">
                <a:latin typeface="Arial" panose="020B0604020202020204" pitchFamily="34" charset="0"/>
              </a:rPr>
              <a:t>Alison had to </a:t>
            </a:r>
            <a:r>
              <a:rPr lang="cy-GB" altLang="en-US" i="1" dirty="0" err="1">
                <a:latin typeface="Arial" panose="020B0604020202020204" pitchFamily="34" charset="0"/>
              </a:rPr>
              <a:t>wear</a:t>
            </a:r>
            <a:r>
              <a:rPr lang="cy-GB" altLang="en-US" i="1" dirty="0">
                <a:latin typeface="Arial" panose="020B0604020202020204" pitchFamily="34" charset="0"/>
              </a:rPr>
              <a:t> the </a:t>
            </a:r>
            <a:r>
              <a:rPr lang="cy-GB" altLang="en-US" i="1" dirty="0" err="1">
                <a:latin typeface="Arial" panose="020B0604020202020204" pitchFamily="34" charset="0"/>
              </a:rPr>
              <a:t>same</a:t>
            </a:r>
            <a:r>
              <a:rPr lang="cy-GB" altLang="en-US" i="1" dirty="0">
                <a:latin typeface="Arial" panose="020B0604020202020204" pitchFamily="34" charset="0"/>
              </a:rPr>
              <a:t> </a:t>
            </a:r>
            <a:r>
              <a:rPr lang="cy-GB" altLang="en-US" i="1" dirty="0" err="1">
                <a:latin typeface="Arial" panose="020B0604020202020204" pitchFamily="34" charset="0"/>
              </a:rPr>
              <a:t>perfume</a:t>
            </a:r>
            <a:r>
              <a:rPr lang="cy-GB" altLang="en-US" i="1" dirty="0">
                <a:latin typeface="Arial" panose="020B0604020202020204" pitchFamily="34" charset="0"/>
              </a:rPr>
              <a:t> and </a:t>
            </a:r>
            <a:r>
              <a:rPr lang="cy-GB" altLang="en-US" i="1" dirty="0" err="1">
                <a:latin typeface="Arial" panose="020B0604020202020204" pitchFamily="34" charset="0"/>
              </a:rPr>
              <a:t>use</a:t>
            </a:r>
            <a:r>
              <a:rPr lang="cy-GB" altLang="en-US" i="1" dirty="0">
                <a:latin typeface="Arial" panose="020B0604020202020204" pitchFamily="34" charset="0"/>
              </a:rPr>
              <a:t> </a:t>
            </a:r>
            <a:r>
              <a:rPr lang="cy-GB" altLang="en-US" i="1" dirty="0" err="1">
                <a:latin typeface="Arial" panose="020B0604020202020204" pitchFamily="34" charset="0"/>
              </a:rPr>
              <a:t>same</a:t>
            </a:r>
            <a:r>
              <a:rPr lang="cy-GB" altLang="en-US" i="1" dirty="0">
                <a:latin typeface="Arial" panose="020B0604020202020204" pitchFamily="34" charset="0"/>
              </a:rPr>
              <a:t> </a:t>
            </a:r>
            <a:r>
              <a:rPr lang="cy-GB" altLang="en-US" i="1" dirty="0" err="1">
                <a:latin typeface="Arial" panose="020B0604020202020204" pitchFamily="34" charset="0"/>
              </a:rPr>
              <a:t>detergents</a:t>
            </a:r>
            <a:r>
              <a:rPr lang="cy-GB" altLang="en-US" i="1" dirty="0">
                <a:latin typeface="Arial" panose="020B0604020202020204" pitchFamily="34" charset="0"/>
              </a:rPr>
              <a:t> for </a:t>
            </a:r>
            <a:r>
              <a:rPr lang="cy-GB" altLang="en-US" i="1" dirty="0" err="1">
                <a:latin typeface="Arial" panose="020B0604020202020204" pitchFamily="34" charset="0"/>
              </a:rPr>
              <a:t>washing</a:t>
            </a:r>
            <a:r>
              <a:rPr lang="cy-GB" altLang="en-US" i="1" dirty="0">
                <a:latin typeface="Arial" panose="020B0604020202020204" pitchFamily="34" charset="0"/>
              </a:rPr>
              <a:t> </a:t>
            </a:r>
            <a:r>
              <a:rPr lang="cy-GB" altLang="en-US" i="1" dirty="0" err="1">
                <a:latin typeface="Arial" panose="020B0604020202020204" pitchFamily="34" charset="0"/>
              </a:rPr>
              <a:t>clothes</a:t>
            </a:r>
            <a:r>
              <a:rPr lang="cy-GB" altLang="en-US" i="1" dirty="0">
                <a:latin typeface="Arial" panose="020B0604020202020204" pitchFamily="34" charset="0"/>
              </a:rPr>
              <a:t> for 5 </a:t>
            </a:r>
            <a:r>
              <a:rPr lang="cy-GB" altLang="en-US" i="1" dirty="0" err="1">
                <a:latin typeface="Arial" panose="020B0604020202020204" pitchFamily="34" charset="0"/>
              </a:rPr>
              <a:t>years</a:t>
            </a:r>
            <a:r>
              <a:rPr lang="cy-GB" altLang="en-US" i="1" dirty="0">
                <a:latin typeface="Arial" panose="020B0604020202020204" pitchFamily="34" charset="0"/>
              </a:rPr>
              <a:t>!!!!</a:t>
            </a:r>
          </a:p>
          <a:p>
            <a:endParaRPr lang="cy-GB" altLang="en-US" i="1" dirty="0">
              <a:latin typeface="Arial" panose="020B0604020202020204" pitchFamily="34" charset="0"/>
            </a:endParaRPr>
          </a:p>
          <a:p>
            <a:r>
              <a:rPr lang="cy-GB" altLang="en-US" i="1" dirty="0" err="1">
                <a:latin typeface="Arial" panose="020B0604020202020204" pitchFamily="34" charset="0"/>
              </a:rPr>
              <a:t>Changing</a:t>
            </a:r>
            <a:r>
              <a:rPr lang="cy-GB" altLang="en-US" i="1" dirty="0">
                <a:latin typeface="Arial" panose="020B0604020202020204" pitchFamily="34" charset="0"/>
              </a:rPr>
              <a:t> </a:t>
            </a:r>
            <a:r>
              <a:rPr lang="cy-GB" altLang="en-US" i="1" dirty="0" err="1">
                <a:latin typeface="Arial" panose="020B0604020202020204" pitchFamily="34" charset="0"/>
              </a:rPr>
              <a:t>anything</a:t>
            </a:r>
            <a:r>
              <a:rPr lang="cy-GB" altLang="en-US" i="1" dirty="0">
                <a:latin typeface="Arial" panose="020B0604020202020204" pitchFamily="34" charset="0"/>
              </a:rPr>
              <a:t> </a:t>
            </a:r>
            <a:r>
              <a:rPr lang="cy-GB" altLang="en-US" i="1" dirty="0" err="1">
                <a:latin typeface="Arial" panose="020B0604020202020204" pitchFamily="34" charset="0"/>
              </a:rPr>
              <a:t>would</a:t>
            </a:r>
            <a:r>
              <a:rPr lang="cy-GB" altLang="en-US" i="1" dirty="0">
                <a:latin typeface="Arial" panose="020B0604020202020204" pitchFamily="34" charset="0"/>
              </a:rPr>
              <a:t> </a:t>
            </a:r>
            <a:r>
              <a:rPr lang="cy-GB" altLang="en-US" i="1" dirty="0" err="1">
                <a:latin typeface="Arial" panose="020B0604020202020204" pitchFamily="34" charset="0"/>
              </a:rPr>
              <a:t>cause</a:t>
            </a:r>
            <a:r>
              <a:rPr lang="cy-GB" altLang="en-US" i="1" dirty="0">
                <a:latin typeface="Arial" panose="020B0604020202020204" pitchFamily="34" charset="0"/>
              </a:rPr>
              <a:t> </a:t>
            </a:r>
            <a:r>
              <a:rPr lang="cy-GB" altLang="en-US" i="1" dirty="0" err="1">
                <a:latin typeface="Arial" panose="020B0604020202020204" pitchFamily="34" charset="0"/>
              </a:rPr>
              <a:t>distress</a:t>
            </a:r>
            <a:r>
              <a:rPr lang="cy-GB" altLang="en-US" i="1" dirty="0">
                <a:latin typeface="Arial" panose="020B0604020202020204" pitchFamily="34" charset="0"/>
              </a:rPr>
              <a:t>...</a:t>
            </a:r>
          </a:p>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8</a:t>
            </a:fld>
            <a:endParaRPr lang="en-GB" altLang="en-US"/>
          </a:p>
        </p:txBody>
      </p:sp>
    </p:spTree>
    <p:extLst>
      <p:ext uri="{BB962C8B-B14F-4D97-AF65-F5344CB8AC3E}">
        <p14:creationId xmlns:p14="http://schemas.microsoft.com/office/powerpoint/2010/main" val="221915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a:p>
            <a:r>
              <a:rPr lang="cy-GB" altLang="en-US" i="1" dirty="0" err="1">
                <a:latin typeface="Arial" panose="020B0604020202020204" pitchFamily="34" charset="0"/>
              </a:rPr>
              <a:t>Sensitive</a:t>
            </a:r>
            <a:r>
              <a:rPr lang="cy-GB" altLang="en-US" i="1" dirty="0">
                <a:latin typeface="Arial" panose="020B0604020202020204" pitchFamily="34" charset="0"/>
              </a:rPr>
              <a:t> to </a:t>
            </a:r>
            <a:r>
              <a:rPr lang="cy-GB" altLang="en-US" i="1" dirty="0" err="1">
                <a:latin typeface="Arial" panose="020B0604020202020204" pitchFamily="34" charset="0"/>
              </a:rPr>
              <a:t>sound</a:t>
            </a:r>
            <a:r>
              <a:rPr lang="cy-GB" altLang="en-US" i="1" dirty="0">
                <a:latin typeface="Arial" panose="020B0604020202020204" pitchFamily="34" charset="0"/>
              </a:rPr>
              <a:t> and </a:t>
            </a:r>
            <a:r>
              <a:rPr lang="cy-GB" altLang="en-US" i="1" dirty="0" err="1">
                <a:latin typeface="Arial" panose="020B0604020202020204" pitchFamily="34" charset="0"/>
              </a:rPr>
              <a:t>temperature</a:t>
            </a:r>
            <a:endParaRPr lang="cy-GB" altLang="en-US" i="1"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9</a:t>
            </a:fld>
            <a:endParaRPr lang="en-GB" altLang="en-US"/>
          </a:p>
        </p:txBody>
      </p:sp>
    </p:spTree>
    <p:extLst>
      <p:ext uri="{BB962C8B-B14F-4D97-AF65-F5344CB8AC3E}">
        <p14:creationId xmlns:p14="http://schemas.microsoft.com/office/powerpoint/2010/main" val="11120297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a:p>
            <a:endParaRPr lang="cy-GB" altLang="en-US" dirty="0">
              <a:latin typeface="Arial" panose="020B0604020202020204" pitchFamily="34" charset="0"/>
            </a:endParaRPr>
          </a:p>
          <a:p>
            <a:endParaRPr lang="cy-GB" altLang="en-US" dirty="0">
              <a:latin typeface="Arial" panose="020B0604020202020204" pitchFamily="34" charset="0"/>
            </a:endParaRPr>
          </a:p>
          <a:p>
            <a:r>
              <a:rPr lang="cy-GB" altLang="en-US" i="1" dirty="0" err="1">
                <a:latin typeface="Arial" panose="020B0604020202020204" pitchFamily="34" charset="0"/>
              </a:rPr>
              <a:t>Again</a:t>
            </a:r>
            <a:r>
              <a:rPr lang="cy-GB" altLang="en-US" i="1" dirty="0">
                <a:latin typeface="Arial" panose="020B0604020202020204" pitchFamily="34" charset="0"/>
              </a:rPr>
              <a:t>, </a:t>
            </a:r>
            <a:r>
              <a:rPr lang="cy-GB" altLang="en-US" i="1" dirty="0" err="1">
                <a:latin typeface="Arial" panose="020B0604020202020204" pitchFamily="34" charset="0"/>
              </a:rPr>
              <a:t>over</a:t>
            </a:r>
            <a:r>
              <a:rPr lang="cy-GB" altLang="en-US" i="1" dirty="0">
                <a:latin typeface="Arial" panose="020B0604020202020204" pitchFamily="34" charset="0"/>
              </a:rPr>
              <a:t> </a:t>
            </a:r>
            <a:r>
              <a:rPr lang="cy-GB" altLang="en-US" i="1" dirty="0" err="1">
                <a:latin typeface="Arial" panose="020B0604020202020204" pitchFamily="34" charset="0"/>
              </a:rPr>
              <a:t>stimulation</a:t>
            </a:r>
            <a:endParaRPr lang="cy-GB" altLang="en-US" i="1" dirty="0">
              <a:latin typeface="Arial" panose="020B0604020202020204" pitchFamily="34" charset="0"/>
            </a:endParaRPr>
          </a:p>
          <a:p>
            <a:endParaRPr lang="cy-GB" altLang="en-US" i="1" dirty="0">
              <a:latin typeface="Arial" panose="020B0604020202020204" pitchFamily="34" charset="0"/>
            </a:endParaRPr>
          </a:p>
          <a:p>
            <a:r>
              <a:rPr lang="cy-GB" altLang="en-US" i="1" dirty="0">
                <a:latin typeface="Arial" panose="020B0604020202020204" pitchFamily="34" charset="0"/>
              </a:rPr>
              <a:t>You </a:t>
            </a:r>
            <a:r>
              <a:rPr lang="cy-GB" altLang="en-US" i="1" dirty="0" err="1">
                <a:latin typeface="Arial" panose="020B0604020202020204" pitchFamily="34" charset="0"/>
              </a:rPr>
              <a:t>could</a:t>
            </a:r>
            <a:r>
              <a:rPr lang="cy-GB" altLang="en-US" i="1" dirty="0">
                <a:latin typeface="Arial" panose="020B0604020202020204" pitchFamily="34" charset="0"/>
              </a:rPr>
              <a:t> </a:t>
            </a:r>
            <a:r>
              <a:rPr lang="cy-GB" altLang="en-US" i="1" dirty="0" err="1">
                <a:latin typeface="Arial" panose="020B0604020202020204" pitchFamily="34" charset="0"/>
              </a:rPr>
              <a:t>ask</a:t>
            </a:r>
            <a:r>
              <a:rPr lang="cy-GB" altLang="en-US" i="1" dirty="0">
                <a:latin typeface="Arial" panose="020B0604020202020204" pitchFamily="34" charset="0"/>
              </a:rPr>
              <a:t> </a:t>
            </a:r>
            <a:r>
              <a:rPr lang="cy-GB" altLang="en-US" i="1" dirty="0" err="1">
                <a:latin typeface="Arial" panose="020B0604020202020204" pitchFamily="34" charset="0"/>
              </a:rPr>
              <a:t>students</a:t>
            </a:r>
            <a:r>
              <a:rPr lang="cy-GB" altLang="en-US" i="1" dirty="0">
                <a:latin typeface="Arial" panose="020B0604020202020204" pitchFamily="34" charset="0"/>
              </a:rPr>
              <a:t> </a:t>
            </a:r>
            <a:r>
              <a:rPr lang="cy-GB" altLang="en-US" i="1" dirty="0" err="1">
                <a:latin typeface="Arial" panose="020B0604020202020204" pitchFamily="34" charset="0"/>
              </a:rPr>
              <a:t>when</a:t>
            </a:r>
            <a:r>
              <a:rPr lang="cy-GB" altLang="en-US" i="1" dirty="0">
                <a:latin typeface="Arial" panose="020B0604020202020204" pitchFamily="34" charset="0"/>
              </a:rPr>
              <a:t> </a:t>
            </a:r>
            <a:r>
              <a:rPr lang="cy-GB" altLang="en-US" i="1" dirty="0" err="1">
                <a:latin typeface="Arial" panose="020B0604020202020204" pitchFamily="34" charset="0"/>
              </a:rPr>
              <a:t>displays</a:t>
            </a:r>
            <a:r>
              <a:rPr lang="cy-GB" altLang="en-US" i="1" dirty="0">
                <a:latin typeface="Arial" panose="020B0604020202020204" pitchFamily="34" charset="0"/>
              </a:rPr>
              <a:t> </a:t>
            </a:r>
            <a:r>
              <a:rPr lang="cy-GB" altLang="en-US" i="1" dirty="0" err="1">
                <a:latin typeface="Arial" panose="020B0604020202020204" pitchFamily="34" charset="0"/>
              </a:rPr>
              <a:t>are</a:t>
            </a:r>
            <a:r>
              <a:rPr lang="cy-GB" altLang="en-US" i="1" dirty="0">
                <a:latin typeface="Arial" panose="020B0604020202020204" pitchFamily="34" charset="0"/>
              </a:rPr>
              <a:t> </a:t>
            </a:r>
            <a:r>
              <a:rPr lang="cy-GB" altLang="en-US" i="1" dirty="0" err="1">
                <a:latin typeface="Arial" panose="020B0604020202020204" pitchFamily="34" charset="0"/>
              </a:rPr>
              <a:t>changed</a:t>
            </a:r>
            <a:r>
              <a:rPr lang="cy-GB" altLang="en-US" i="1" dirty="0">
                <a:latin typeface="Arial" panose="020B0604020202020204" pitchFamily="34" charset="0"/>
              </a:rPr>
              <a:t>.....</a:t>
            </a:r>
            <a:r>
              <a:rPr lang="cy-GB" altLang="en-US" i="1" dirty="0" err="1">
                <a:latin typeface="Arial" panose="020B0604020202020204" pitchFamily="34" charset="0"/>
              </a:rPr>
              <a:t>evenings</a:t>
            </a:r>
            <a:r>
              <a:rPr lang="cy-GB" altLang="en-US" i="1" dirty="0">
                <a:latin typeface="Arial" panose="020B0604020202020204" pitchFamily="34" charset="0"/>
              </a:rPr>
              <a:t> </a:t>
            </a:r>
            <a:r>
              <a:rPr lang="cy-GB" altLang="en-US" i="1" dirty="0" err="1">
                <a:latin typeface="Arial" panose="020B0604020202020204" pitchFamily="34" charset="0"/>
              </a:rPr>
              <a:t>after</a:t>
            </a:r>
            <a:r>
              <a:rPr lang="cy-GB" altLang="en-US" i="1" dirty="0">
                <a:latin typeface="Arial" panose="020B0604020202020204" pitchFamily="34" charset="0"/>
              </a:rPr>
              <a:t> </a:t>
            </a:r>
            <a:r>
              <a:rPr lang="cy-GB" altLang="en-US" i="1" dirty="0" err="1">
                <a:latin typeface="Arial" panose="020B0604020202020204" pitchFamily="34" charset="0"/>
              </a:rPr>
              <a:t>children</a:t>
            </a:r>
            <a:r>
              <a:rPr lang="cy-GB" altLang="en-US" i="1" dirty="0">
                <a:latin typeface="Arial" panose="020B0604020202020204" pitchFamily="34" charset="0"/>
              </a:rPr>
              <a:t> </a:t>
            </a:r>
            <a:r>
              <a:rPr lang="cy-GB" altLang="en-US" i="1" dirty="0" err="1">
                <a:latin typeface="Arial" panose="020B0604020202020204" pitchFamily="34" charset="0"/>
              </a:rPr>
              <a:t>have</a:t>
            </a:r>
            <a:r>
              <a:rPr lang="cy-GB" altLang="en-US" i="1" dirty="0">
                <a:latin typeface="Arial" panose="020B0604020202020204" pitchFamily="34" charset="0"/>
              </a:rPr>
              <a:t> </a:t>
            </a:r>
            <a:r>
              <a:rPr lang="cy-GB" altLang="en-US" i="1" dirty="0" err="1">
                <a:latin typeface="Arial" panose="020B0604020202020204" pitchFamily="34" charset="0"/>
              </a:rPr>
              <a:t>gone</a:t>
            </a:r>
            <a:r>
              <a:rPr lang="cy-GB" altLang="en-US" i="1" dirty="0">
                <a:latin typeface="Arial" panose="020B0604020202020204" pitchFamily="34" charset="0"/>
              </a:rPr>
              <a:t> </a:t>
            </a:r>
            <a:r>
              <a:rPr lang="cy-GB" altLang="en-US" i="1" dirty="0" err="1">
                <a:latin typeface="Arial" panose="020B0604020202020204" pitchFamily="34" charset="0"/>
              </a:rPr>
              <a:t>home</a:t>
            </a:r>
            <a:r>
              <a:rPr lang="cy-GB" altLang="en-US" i="1" dirty="0">
                <a:latin typeface="Arial" panose="020B0604020202020204" pitchFamily="34" charset="0"/>
              </a:rPr>
              <a:t>, </a:t>
            </a:r>
            <a:r>
              <a:rPr lang="cy-GB" altLang="en-US" i="1" dirty="0" err="1">
                <a:latin typeface="Arial" panose="020B0604020202020204" pitchFamily="34" charset="0"/>
              </a:rPr>
              <a:t>during</a:t>
            </a:r>
            <a:r>
              <a:rPr lang="cy-GB" altLang="en-US" i="1" dirty="0">
                <a:latin typeface="Arial" panose="020B0604020202020204" pitchFamily="34" charset="0"/>
              </a:rPr>
              <a:t> </a:t>
            </a:r>
            <a:r>
              <a:rPr lang="cy-GB" altLang="en-US" i="1" dirty="0" err="1">
                <a:latin typeface="Arial" panose="020B0604020202020204" pitchFamily="34" charset="0"/>
              </a:rPr>
              <a:t>breaks</a:t>
            </a:r>
            <a:r>
              <a:rPr lang="cy-GB" altLang="en-US" i="1" dirty="0">
                <a:latin typeface="Arial" panose="020B0604020202020204" pitchFamily="34" charset="0"/>
              </a:rPr>
              <a:t> </a:t>
            </a:r>
            <a:r>
              <a:rPr lang="cy-GB" altLang="en-US" i="1" dirty="0" err="1">
                <a:latin typeface="Arial" panose="020B0604020202020204" pitchFamily="34" charset="0"/>
              </a:rPr>
              <a:t>when</a:t>
            </a:r>
            <a:r>
              <a:rPr lang="cy-GB" altLang="en-US" i="1" dirty="0">
                <a:latin typeface="Arial" panose="020B0604020202020204" pitchFamily="34" charset="0"/>
              </a:rPr>
              <a:t> </a:t>
            </a:r>
            <a:r>
              <a:rPr lang="cy-GB" altLang="en-US" i="1" dirty="0" err="1">
                <a:latin typeface="Arial" panose="020B0604020202020204" pitchFamily="34" charset="0"/>
              </a:rPr>
              <a:t>children</a:t>
            </a:r>
            <a:r>
              <a:rPr lang="cy-GB" altLang="en-US" i="1" dirty="0">
                <a:latin typeface="Arial" panose="020B0604020202020204" pitchFamily="34" charset="0"/>
              </a:rPr>
              <a:t> </a:t>
            </a:r>
            <a:r>
              <a:rPr lang="cy-GB" altLang="en-US" i="1" dirty="0" err="1">
                <a:latin typeface="Arial" panose="020B0604020202020204" pitchFamily="34" charset="0"/>
              </a:rPr>
              <a:t>are</a:t>
            </a:r>
            <a:r>
              <a:rPr lang="cy-GB" altLang="en-US" i="1" dirty="0">
                <a:latin typeface="Arial" panose="020B0604020202020204" pitchFamily="34" charset="0"/>
              </a:rPr>
              <a:t> </a:t>
            </a:r>
            <a:r>
              <a:rPr lang="cy-GB" altLang="en-US" i="1" dirty="0" err="1">
                <a:latin typeface="Arial" panose="020B0604020202020204" pitchFamily="34" charset="0"/>
              </a:rPr>
              <a:t>outdoors</a:t>
            </a:r>
            <a:r>
              <a:rPr lang="cy-GB" altLang="en-US" i="1" dirty="0">
                <a:latin typeface="Arial" panose="020B0604020202020204" pitchFamily="34" charset="0"/>
              </a:rPr>
              <a:t>?</a:t>
            </a:r>
            <a:br>
              <a:rPr lang="cy-GB" altLang="en-US" i="1" dirty="0">
                <a:latin typeface="Arial" panose="020B0604020202020204" pitchFamily="34" charset="0"/>
              </a:rPr>
            </a:br>
            <a:br>
              <a:rPr lang="cy-GB" altLang="en-US" i="1" dirty="0">
                <a:latin typeface="Arial" panose="020B0604020202020204" pitchFamily="34" charset="0"/>
              </a:rPr>
            </a:br>
            <a:r>
              <a:rPr lang="cy-GB" altLang="en-US" i="1" dirty="0" err="1">
                <a:latin typeface="Arial" panose="020B0604020202020204" pitchFamily="34" charset="0"/>
              </a:rPr>
              <a:t>Could</a:t>
            </a:r>
            <a:r>
              <a:rPr lang="cy-GB" altLang="en-US" i="1" dirty="0">
                <a:latin typeface="Arial" panose="020B0604020202020204" pitchFamily="34" charset="0"/>
              </a:rPr>
              <a:t>, </a:t>
            </a:r>
            <a:r>
              <a:rPr lang="cy-GB" altLang="en-US" i="1" dirty="0" err="1">
                <a:latin typeface="Arial" panose="020B0604020202020204" pitchFamily="34" charset="0"/>
              </a:rPr>
              <a:t>inadvertently</a:t>
            </a:r>
            <a:r>
              <a:rPr lang="cy-GB" altLang="en-US" i="1" dirty="0">
                <a:latin typeface="Arial" panose="020B0604020202020204" pitchFamily="34" charset="0"/>
              </a:rPr>
              <a:t>, </a:t>
            </a:r>
            <a:r>
              <a:rPr lang="cy-GB" altLang="en-US" i="1" dirty="0" err="1">
                <a:latin typeface="Arial" panose="020B0604020202020204" pitchFamily="34" charset="0"/>
              </a:rPr>
              <a:t>cause</a:t>
            </a:r>
            <a:r>
              <a:rPr lang="cy-GB" altLang="en-US" i="1" dirty="0">
                <a:latin typeface="Arial" panose="020B0604020202020204" pitchFamily="34" charset="0"/>
              </a:rPr>
              <a:t> </a:t>
            </a:r>
            <a:r>
              <a:rPr lang="cy-GB" altLang="en-US" i="1" dirty="0" err="1">
                <a:latin typeface="Arial" panose="020B0604020202020204" pitchFamily="34" charset="0"/>
              </a:rPr>
              <a:t>distress</a:t>
            </a:r>
            <a:r>
              <a:rPr lang="cy-GB" altLang="en-US" i="1" dirty="0">
                <a:latin typeface="Arial" panose="020B0604020202020204" pitchFamily="34" charset="0"/>
              </a:rPr>
              <a:t> for </a:t>
            </a:r>
            <a:r>
              <a:rPr lang="cy-GB" altLang="en-US" i="1" dirty="0" err="1">
                <a:latin typeface="Arial" panose="020B0604020202020204" pitchFamily="34" charset="0"/>
              </a:rPr>
              <a:t>children</a:t>
            </a:r>
            <a:r>
              <a:rPr lang="cy-GB" altLang="en-US" i="1" dirty="0">
                <a:latin typeface="Arial" panose="020B0604020202020204" pitchFamily="34" charset="0"/>
              </a:rPr>
              <a:t> </a:t>
            </a:r>
            <a:r>
              <a:rPr lang="cy-GB" altLang="en-US" i="1" dirty="0" err="1">
                <a:latin typeface="Arial" panose="020B0604020202020204" pitchFamily="34" charset="0"/>
              </a:rPr>
              <a:t>who</a:t>
            </a:r>
            <a:r>
              <a:rPr lang="cy-GB" altLang="en-US" i="1" dirty="0">
                <a:latin typeface="Arial" panose="020B0604020202020204" pitchFamily="34" charset="0"/>
              </a:rPr>
              <a:t> </a:t>
            </a:r>
            <a:r>
              <a:rPr lang="cy-GB" altLang="en-US" i="1" dirty="0" err="1">
                <a:latin typeface="Arial" panose="020B0604020202020204" pitchFamily="34" charset="0"/>
              </a:rPr>
              <a:t>need</a:t>
            </a:r>
            <a:r>
              <a:rPr lang="cy-GB" altLang="en-US" i="1" dirty="0">
                <a:latin typeface="Arial" panose="020B0604020202020204" pitchFamily="34" charset="0"/>
              </a:rPr>
              <a:t> the Security of </a:t>
            </a:r>
            <a:r>
              <a:rPr lang="cy-GB" altLang="en-US" i="1" dirty="0" err="1">
                <a:latin typeface="Arial" panose="020B0604020202020204" pitchFamily="34" charset="0"/>
              </a:rPr>
              <a:t>sameness</a:t>
            </a:r>
            <a:r>
              <a:rPr lang="cy-GB" altLang="en-US" i="1" dirty="0">
                <a:latin typeface="Arial" panose="020B0604020202020204" pitchFamily="34" charset="0"/>
              </a:rPr>
              <a:t>.</a:t>
            </a:r>
          </a:p>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11</a:t>
            </a:fld>
            <a:endParaRPr lang="en-GB" altLang="en-US"/>
          </a:p>
        </p:txBody>
      </p:sp>
    </p:spTree>
    <p:extLst>
      <p:ext uri="{BB962C8B-B14F-4D97-AF65-F5344CB8AC3E}">
        <p14:creationId xmlns:p14="http://schemas.microsoft.com/office/powerpoint/2010/main" val="25435857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a:solidFill>
                <a:srgbClr val="000000"/>
              </a:solidFill>
            </a:endParaRPr>
          </a:p>
        </p:txBody>
      </p:sp>
    </p:spTree>
    <p:extLst>
      <p:ext uri="{BB962C8B-B14F-4D97-AF65-F5344CB8AC3E}">
        <p14:creationId xmlns:p14="http://schemas.microsoft.com/office/powerpoint/2010/main" val="2312221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dirty="0">
                <a:latin typeface="Arial" panose="020B0604020202020204" pitchFamily="34" charset="0"/>
              </a:rPr>
              <a:t>----------------------------------------------------------------------------------------------------------------------------------------------------------------------------------------------------------------------------------------------------------------------------------</a:t>
            </a:r>
          </a:p>
          <a:p>
            <a:r>
              <a:rPr lang="en-GB" altLang="en-US" i="1" dirty="0">
                <a:latin typeface="Arial" panose="020B0604020202020204" pitchFamily="34" charset="0"/>
              </a:rPr>
              <a:t>In a mainstream setting.....</a:t>
            </a:r>
          </a:p>
          <a:p>
            <a:pPr marL="171450" indent="-171450">
              <a:buFont typeface="Arial" panose="020B0604020202020204" pitchFamily="34" charset="0"/>
              <a:buChar char="•"/>
            </a:pPr>
            <a:r>
              <a:rPr lang="en-GB" altLang="en-US" i="1" dirty="0">
                <a:latin typeface="Arial" panose="020B0604020202020204" pitchFamily="34" charset="0"/>
              </a:rPr>
              <a:t>Whole-school approach – everyone associated with the school involved with creating an inclusive environment; inclusive policies; inclusive ethos -  DISCUSS</a:t>
            </a:r>
          </a:p>
          <a:p>
            <a:pPr marL="171450" indent="-171450">
              <a:buFont typeface="Arial" panose="020B0604020202020204" pitchFamily="34" charset="0"/>
              <a:buChar char="•"/>
            </a:pPr>
            <a:r>
              <a:rPr lang="en-GB" altLang="en-US" i="1" dirty="0">
                <a:latin typeface="Arial" panose="020B0604020202020204" pitchFamily="34" charset="0"/>
              </a:rPr>
              <a:t>Communication – partnership with parents; the need to receive information and guidance; mutual respect and tolerance; positive communication; listening skills – DISCUSS</a:t>
            </a:r>
          </a:p>
          <a:p>
            <a:pPr marL="171450" indent="-171450">
              <a:buFont typeface="Arial" panose="020B0604020202020204" pitchFamily="34" charset="0"/>
              <a:buChar char="•"/>
            </a:pPr>
            <a:r>
              <a:rPr lang="en-GB" altLang="en-US" i="1" dirty="0">
                <a:latin typeface="Arial" panose="020B0604020202020204" pitchFamily="34" charset="0"/>
              </a:rPr>
              <a:t>Trained 1-1/Key worker – quality of training should be monitored; opportunities for training</a:t>
            </a:r>
          </a:p>
          <a:p>
            <a:pPr marL="171450" indent="-171450">
              <a:buFont typeface="Arial" panose="020B0604020202020204" pitchFamily="34" charset="0"/>
              <a:buChar char="•"/>
            </a:pPr>
            <a:r>
              <a:rPr lang="en-GB" altLang="en-US" i="1" dirty="0">
                <a:latin typeface="Arial" panose="020B0604020202020204" pitchFamily="34" charset="0"/>
              </a:rPr>
              <a:t>Less-structured times – play/break times, free play – as children with autism need routine</a:t>
            </a:r>
          </a:p>
          <a:p>
            <a:pPr marL="171450" indent="-171450">
              <a:buFont typeface="Arial" panose="020B0604020202020204" pitchFamily="34" charset="0"/>
              <a:buChar char="•"/>
            </a:pPr>
            <a:r>
              <a:rPr lang="en-GB" altLang="en-US" i="1" dirty="0">
                <a:latin typeface="Arial" panose="020B0604020202020204" pitchFamily="34" charset="0"/>
              </a:rPr>
              <a:t>‘Buddy system’ – a way to help the child build friendships/relationships - DISCUSS PROS AND CONS</a:t>
            </a:r>
          </a:p>
          <a:p>
            <a:endParaRPr lang="en-US" altLang="en-US" dirty="0">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5D5EA1-E3DD-417A-A2DE-E8CC7268A9A8}" type="slidenum">
              <a:rPr lang="en-GB" altLang="en-US" smtClean="0"/>
              <a:pPr/>
              <a:t>13</a:t>
            </a:fld>
            <a:endParaRPr lang="en-GB" altLang="en-US"/>
          </a:p>
        </p:txBody>
      </p:sp>
    </p:spTree>
    <p:extLst>
      <p:ext uri="{BB962C8B-B14F-4D97-AF65-F5344CB8AC3E}">
        <p14:creationId xmlns:p14="http://schemas.microsoft.com/office/powerpoint/2010/main" val="11939713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81BCBF-17AB-4CE6-A61A-E64E8A7A154F}" type="slidenum">
              <a:rPr lang="en-GB" altLang="en-US" smtClean="0"/>
              <a:pPr/>
              <a:t>14</a:t>
            </a:fld>
            <a:endParaRPr lang="en-GB" altLang="en-US"/>
          </a:p>
        </p:txBody>
      </p:sp>
    </p:spTree>
    <p:extLst>
      <p:ext uri="{BB962C8B-B14F-4D97-AF65-F5344CB8AC3E}">
        <p14:creationId xmlns:p14="http://schemas.microsoft.com/office/powerpoint/2010/main" val="37834521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15</a:t>
            </a:fld>
            <a:endParaRPr lang="en-GB" altLang="en-US"/>
          </a:p>
        </p:txBody>
      </p:sp>
    </p:spTree>
    <p:extLst>
      <p:ext uri="{BB962C8B-B14F-4D97-AF65-F5344CB8AC3E}">
        <p14:creationId xmlns:p14="http://schemas.microsoft.com/office/powerpoint/2010/main" val="23247357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a:p>
            <a:endParaRPr lang="en-US" altLang="en-US" dirty="0">
              <a:latin typeface="Arial" panose="020B0604020202020204" pitchFamily="34" charset="0"/>
            </a:endParaRPr>
          </a:p>
          <a:p>
            <a:endParaRPr lang="en-US" altLang="en-US" dirty="0">
              <a:latin typeface="Arial" panose="020B0604020202020204" pitchFamily="34" charset="0"/>
            </a:endParaRPr>
          </a:p>
          <a:p>
            <a:r>
              <a:rPr lang="en-US" altLang="en-US" i="1" dirty="0">
                <a:latin typeface="Arial" panose="020B0604020202020204" pitchFamily="34" charset="0"/>
              </a:rPr>
              <a:t>As children</a:t>
            </a:r>
            <a:r>
              <a:rPr lang="en-US" altLang="en-US" i="1" baseline="0" dirty="0">
                <a:latin typeface="Arial" panose="020B0604020202020204" pitchFamily="34" charset="0"/>
              </a:rPr>
              <a:t> with Autism do not always like to give eye contact, practitioners can consider adding labels </a:t>
            </a:r>
            <a:r>
              <a:rPr lang="en-US" altLang="en-US" i="1" baseline="0" dirty="0" err="1">
                <a:latin typeface="Arial" panose="020B0604020202020204" pitchFamily="34" charset="0"/>
              </a:rPr>
              <a:t>etc</a:t>
            </a:r>
            <a:r>
              <a:rPr lang="en-US" altLang="en-US" i="1" baseline="0" dirty="0">
                <a:latin typeface="Arial" panose="020B0604020202020204" pitchFamily="34" charset="0"/>
              </a:rPr>
              <a:t> towards bottom of walls…</a:t>
            </a:r>
            <a:endParaRPr lang="en-US" altLang="en-US" i="1" dirty="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690B005-C697-4FE4-8BA3-B94A568C7A1B}" type="slidenum">
              <a:rPr lang="en-GB" altLang="en-US" smtClean="0"/>
              <a:pPr/>
              <a:t>16</a:t>
            </a:fld>
            <a:endParaRPr lang="en-GB" altLang="en-US"/>
          </a:p>
        </p:txBody>
      </p:sp>
    </p:spTree>
    <p:extLst>
      <p:ext uri="{BB962C8B-B14F-4D97-AF65-F5344CB8AC3E}">
        <p14:creationId xmlns:p14="http://schemas.microsoft.com/office/powerpoint/2010/main" val="3961475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defRPr/>
            </a:pPr>
            <a:endParaRPr lang="cy-GB" altLang="en-US" dirty="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32467B-670B-486E-9FC0-210A99221EEF}" type="slidenum">
              <a:rPr lang="en-GB" altLang="en-US" smtClean="0"/>
              <a:pPr>
                <a:spcBef>
                  <a:spcPct val="0"/>
                </a:spcBef>
              </a:pPr>
              <a:t>17</a:t>
            </a:fld>
            <a:endParaRPr lang="en-GB" altLang="en-US"/>
          </a:p>
        </p:txBody>
      </p:sp>
    </p:spTree>
    <p:extLst>
      <p:ext uri="{BB962C8B-B14F-4D97-AF65-F5344CB8AC3E}">
        <p14:creationId xmlns:p14="http://schemas.microsoft.com/office/powerpoint/2010/main" val="28232952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defRPr/>
            </a:pPr>
            <a:endParaRPr lang="cy-GB" altLang="en-US" dirty="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32467B-670B-486E-9FC0-210A99221EEF}" type="slidenum">
              <a:rPr lang="en-GB" altLang="en-US" smtClean="0"/>
              <a:pPr>
                <a:spcBef>
                  <a:spcPct val="0"/>
                </a:spcBef>
              </a:pPr>
              <a:t>18</a:t>
            </a:fld>
            <a:endParaRPr lang="en-GB" altLang="en-US"/>
          </a:p>
        </p:txBody>
      </p:sp>
    </p:spTree>
    <p:extLst>
      <p:ext uri="{BB962C8B-B14F-4D97-AF65-F5344CB8AC3E}">
        <p14:creationId xmlns:p14="http://schemas.microsoft.com/office/powerpoint/2010/main" val="17820171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i="1" dirty="0">
                <a:latin typeface="Arial" panose="020B0604020202020204" pitchFamily="34" charset="0"/>
              </a:rPr>
              <a:t>Developed by a </a:t>
            </a:r>
            <a:r>
              <a:rPr lang="en-US" altLang="en-US" i="1" dirty="0" err="1">
                <a:latin typeface="Arial" panose="020B0604020202020204" pitchFamily="34" charset="0"/>
              </a:rPr>
              <a:t>Behaviour</a:t>
            </a:r>
            <a:r>
              <a:rPr lang="en-US" altLang="en-US" i="1" dirty="0">
                <a:latin typeface="Arial" panose="020B0604020202020204" pitchFamily="34" charset="0"/>
              </a:rPr>
              <a:t> Analyst and Speech and Language Therapist PECS is a form of augmentative and alternative  communication. It is typically used as an aid in communication for children with autism and other special needs. Learners are taught to exchange single pictures for items or activities they really want.</a:t>
            </a:r>
            <a:endParaRPr lang="cy-GB" altLang="en-US" i="1" dirty="0">
              <a:latin typeface="Arial" panose="020B0604020202020204" pitchFamily="34" charset="0"/>
            </a:endParaRPr>
          </a:p>
          <a:p>
            <a:endParaRPr lang="cy-GB" altLang="en-US" dirty="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0CD034-E78D-4772-932D-E3D60F36F506}" type="slidenum">
              <a:rPr lang="en-GB" altLang="en-US" smtClean="0"/>
              <a:pPr>
                <a:spcBef>
                  <a:spcPct val="0"/>
                </a:spcBef>
              </a:pPr>
              <a:t>19</a:t>
            </a:fld>
            <a:endParaRPr lang="en-GB" altLang="en-US"/>
          </a:p>
        </p:txBody>
      </p:sp>
    </p:spTree>
    <p:extLst>
      <p:ext uri="{BB962C8B-B14F-4D97-AF65-F5344CB8AC3E}">
        <p14:creationId xmlns:p14="http://schemas.microsoft.com/office/powerpoint/2010/main" val="36903701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t>
            </a:r>
          </a:p>
          <a:p>
            <a:r>
              <a:rPr lang="en-GB" altLang="en-US" i="1" dirty="0">
                <a:latin typeface="Arial" panose="020B0604020202020204" pitchFamily="34" charset="0"/>
              </a:rPr>
              <a:t>Social stories and comic strip conversations are ways to help people with autism develop greater social understanding. </a:t>
            </a:r>
          </a:p>
          <a:p>
            <a:r>
              <a:rPr lang="en-GB" altLang="en-US" i="1" dirty="0">
                <a:latin typeface="Arial" panose="020B0604020202020204" pitchFamily="34" charset="0"/>
              </a:rPr>
              <a:t>Social stories were created by Carol </a:t>
            </a:r>
            <a:r>
              <a:rPr lang="en-GB" altLang="en-US" i="1" dirty="0" err="1">
                <a:latin typeface="Arial" panose="020B0604020202020204" pitchFamily="34" charset="0"/>
              </a:rPr>
              <a:t>Gray</a:t>
            </a:r>
            <a:r>
              <a:rPr lang="en-GB" altLang="en-US" i="1" dirty="0">
                <a:latin typeface="Arial" panose="020B0604020202020204" pitchFamily="34" charset="0"/>
              </a:rPr>
              <a:t> in 1991 to help teach social skills to people with autism. They are short descriptions of a particular situation, event or activity, which include specific information about what to expect in that situation and why. </a:t>
            </a:r>
          </a:p>
          <a:p>
            <a:r>
              <a:rPr lang="en-GB" altLang="en-US" i="1" dirty="0">
                <a:latin typeface="Arial" panose="020B0604020202020204" pitchFamily="34" charset="0"/>
              </a:rPr>
              <a:t>Picture the goal: Consider the social story's purpose. For example, the goal may be to teach a child to cover their mouth when coughing. Now think about what the child needs to understand to achieve this goal. For example, they need to understand why covering their mouth when coughing is important, </a:t>
            </a:r>
            <a:r>
              <a:rPr lang="en-GB" altLang="en-US" i="1" dirty="0" err="1">
                <a:latin typeface="Arial" panose="020B0604020202020204" pitchFamily="34" charset="0"/>
              </a:rPr>
              <a:t>ie</a:t>
            </a:r>
            <a:r>
              <a:rPr lang="en-GB" altLang="en-US" i="1" dirty="0">
                <a:latin typeface="Arial" panose="020B0604020202020204" pitchFamily="34" charset="0"/>
              </a:rPr>
              <a:t> it stops germs from being spread which may make other people sick.</a:t>
            </a:r>
          </a:p>
          <a:p>
            <a:endParaRPr lang="en-GB" altLang="en-US" i="1" dirty="0">
              <a:latin typeface="Arial" panose="020B0604020202020204" pitchFamily="34" charset="0"/>
            </a:endParaRPr>
          </a:p>
          <a:p>
            <a:r>
              <a:rPr lang="en-GB" altLang="en-US" i="1" dirty="0">
                <a:latin typeface="Arial" panose="020B0604020202020204" pitchFamily="34" charset="0"/>
              </a:rPr>
              <a:t>Gather information: </a:t>
            </a:r>
          </a:p>
          <a:p>
            <a:r>
              <a:rPr lang="en-GB" altLang="en-US" i="1" dirty="0">
                <a:latin typeface="Arial" panose="020B0604020202020204" pitchFamily="34" charset="0"/>
              </a:rPr>
              <a:t>The next stage is to gather information about the person including their age, interests, attention span, level of ability and understanding. As well as this, collect information about the situation you want to describe in your social story. For example: where does the situation occur, who is it with, how does it begin and end, how long does it last, what actually happens in the situation and why?</a:t>
            </a:r>
          </a:p>
          <a:p>
            <a:endParaRPr lang="en-GB" altLang="en-US" i="1" dirty="0">
              <a:latin typeface="Arial" panose="020B0604020202020204" pitchFamily="34" charset="0"/>
            </a:endParaRPr>
          </a:p>
          <a:p>
            <a:r>
              <a:rPr lang="en-GB" altLang="en-US" i="1" dirty="0">
                <a:latin typeface="Arial" panose="020B0604020202020204" pitchFamily="34" charset="0"/>
              </a:rPr>
              <a:t>Additional points to consider:</a:t>
            </a:r>
          </a:p>
          <a:p>
            <a:r>
              <a:rPr lang="en-GB" altLang="en-US" i="1" dirty="0">
                <a:latin typeface="Arial" panose="020B0604020202020204" pitchFamily="34" charset="0"/>
              </a:rPr>
              <a:t>•social stories need to have an introduction, body and conclusion and should use positive language (</a:t>
            </a:r>
            <a:r>
              <a:rPr lang="en-GB" altLang="en-US" i="1" dirty="0" err="1">
                <a:latin typeface="Arial" panose="020B0604020202020204" pitchFamily="34" charset="0"/>
              </a:rPr>
              <a:t>ie</a:t>
            </a:r>
            <a:r>
              <a:rPr lang="en-GB" altLang="en-US" i="1" dirty="0">
                <a:latin typeface="Arial" panose="020B0604020202020204" pitchFamily="34" charset="0"/>
              </a:rPr>
              <a:t> where possible, describe what should happen, rather than what should not) </a:t>
            </a:r>
          </a:p>
          <a:p>
            <a:r>
              <a:rPr lang="en-GB" altLang="en-US" i="1" dirty="0">
                <a:latin typeface="Arial" panose="020B0604020202020204" pitchFamily="34" charset="0"/>
              </a:rPr>
              <a:t>•stories need to be as accurate as possible and should include words like sometimes and usually for situations where a particular outcome is not guaranteed </a:t>
            </a:r>
          </a:p>
          <a:p>
            <a:r>
              <a:rPr lang="en-GB" altLang="en-US" i="1" dirty="0">
                <a:latin typeface="Arial" panose="020B0604020202020204" pitchFamily="34" charset="0"/>
              </a:rPr>
              <a:t>•stories should appeal to the interests of the person for whom they are written. Avoid using words that may cause the person anxiety or distress </a:t>
            </a:r>
          </a:p>
          <a:p>
            <a:r>
              <a:rPr lang="en-GB" altLang="en-US" i="1" dirty="0">
                <a:latin typeface="Arial" panose="020B0604020202020204" pitchFamily="34" charset="0"/>
              </a:rPr>
              <a:t>•the content and presentation of social stories should be appropriate to the person's age and level of understanding. </a:t>
            </a:r>
          </a:p>
          <a:p>
            <a:endParaRPr lang="en-GB" altLang="en-US" i="1" dirty="0">
              <a:latin typeface="Arial" panose="020B0604020202020204" pitchFamily="34" charset="0"/>
            </a:endParaRPr>
          </a:p>
          <a:p>
            <a:r>
              <a:rPr lang="en-GB" altLang="en-US" i="1" dirty="0">
                <a:latin typeface="Arial" panose="020B0604020202020204" pitchFamily="34" charset="0"/>
              </a:rPr>
              <a:t>Tailoring social stories for people of different ages and abilities.</a:t>
            </a:r>
          </a:p>
          <a:p>
            <a:r>
              <a:rPr lang="en-GB" altLang="en-US" i="1" dirty="0">
                <a:latin typeface="Arial" panose="020B0604020202020204" pitchFamily="34" charset="0"/>
              </a:rPr>
              <a:t>•If writing for a child, write from the first person perspective (I will try to wait until it is daytime before I get up in the morning). </a:t>
            </a:r>
          </a:p>
          <a:p>
            <a:endParaRPr lang="en-US" altLang="en-US" dirty="0">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800A47-FA54-49AA-A73C-AF511F690B4E}" type="slidenum">
              <a:rPr lang="en-GB" altLang="en-US" smtClean="0"/>
              <a:pPr/>
              <a:t>20</a:t>
            </a:fld>
            <a:endParaRPr lang="en-GB" altLang="en-US"/>
          </a:p>
        </p:txBody>
      </p:sp>
    </p:spTree>
    <p:extLst>
      <p:ext uri="{BB962C8B-B14F-4D97-AF65-F5344CB8AC3E}">
        <p14:creationId xmlns:p14="http://schemas.microsoft.com/office/powerpoint/2010/main" val="19890208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5D5EA1-E3DD-417A-A2DE-E8CC7268A9A8}" type="slidenum">
              <a:rPr lang="en-GB" altLang="en-US" smtClean="0"/>
              <a:pPr/>
              <a:t>22</a:t>
            </a:fld>
            <a:endParaRPr lang="en-GB" altLang="en-US"/>
          </a:p>
        </p:txBody>
      </p:sp>
    </p:spTree>
    <p:extLst>
      <p:ext uri="{BB962C8B-B14F-4D97-AF65-F5344CB8AC3E}">
        <p14:creationId xmlns:p14="http://schemas.microsoft.com/office/powerpoint/2010/main" val="14031299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2081720-5648-485C-8AE5-46E5C19217A9}" type="slidenum">
              <a:rPr lang="en-GB" altLang="en-US" smtClean="0"/>
              <a:pPr/>
              <a:t>23</a:t>
            </a:fld>
            <a:endParaRPr lang="en-GB" altLang="en-US"/>
          </a:p>
        </p:txBody>
      </p:sp>
    </p:spTree>
    <p:extLst>
      <p:ext uri="{BB962C8B-B14F-4D97-AF65-F5344CB8AC3E}">
        <p14:creationId xmlns:p14="http://schemas.microsoft.com/office/powerpoint/2010/main" val="31990871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414D03-E2F2-4493-8130-ECCD500982E7}" type="slidenum">
              <a:rPr lang="en-GB" altLang="en-US" smtClean="0"/>
              <a:pPr/>
              <a:t>24</a:t>
            </a:fld>
            <a:endParaRPr lang="en-GB" altLang="en-US"/>
          </a:p>
        </p:txBody>
      </p:sp>
    </p:spTree>
    <p:extLst>
      <p:ext uri="{BB962C8B-B14F-4D97-AF65-F5344CB8AC3E}">
        <p14:creationId xmlns:p14="http://schemas.microsoft.com/office/powerpoint/2010/main" val="38063453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a:p>
            <a:endParaRPr lang="en-US" altLang="en-US" dirty="0">
              <a:latin typeface="Arial" panose="020B0604020202020204" pitchFamily="34" charset="0"/>
            </a:endParaRPr>
          </a:p>
          <a:p>
            <a:r>
              <a:rPr lang="en-US" altLang="en-US" i="1" dirty="0">
                <a:latin typeface="Arial" panose="020B0604020202020204" pitchFamily="34" charset="0"/>
              </a:rPr>
              <a:t>Also worth</a:t>
            </a:r>
            <a:r>
              <a:rPr lang="en-US" altLang="en-US" i="1" baseline="0" dirty="0">
                <a:latin typeface="Arial" panose="020B0604020202020204" pitchFamily="34" charset="0"/>
              </a:rPr>
              <a:t> looking at Brooks (2016)</a:t>
            </a:r>
            <a:endParaRPr lang="en-US" altLang="en-US" i="1" dirty="0">
              <a:latin typeface="Arial" panose="020B0604020202020204" pitchFamily="34" charset="0"/>
            </a:endParaRPr>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414D03-E2F2-4493-8130-ECCD500982E7}" type="slidenum">
              <a:rPr lang="en-GB" altLang="en-US" smtClean="0"/>
              <a:pPr/>
              <a:t>25</a:t>
            </a:fld>
            <a:endParaRPr lang="en-GB" altLang="en-US"/>
          </a:p>
        </p:txBody>
      </p:sp>
    </p:spTree>
    <p:extLst>
      <p:ext uri="{BB962C8B-B14F-4D97-AF65-F5344CB8AC3E}">
        <p14:creationId xmlns:p14="http://schemas.microsoft.com/office/powerpoint/2010/main" val="30246410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2C47F7-596E-45DF-B444-A8287AEDBE1E}" type="slidenum">
              <a:rPr lang="en-GB" altLang="en-US" smtClean="0"/>
              <a:pPr/>
              <a:t>26</a:t>
            </a:fld>
            <a:endParaRPr lang="en-GB" altLang="en-US"/>
          </a:p>
        </p:txBody>
      </p:sp>
    </p:spTree>
    <p:extLst>
      <p:ext uri="{BB962C8B-B14F-4D97-AF65-F5344CB8AC3E}">
        <p14:creationId xmlns:p14="http://schemas.microsoft.com/office/powerpoint/2010/main" val="8304804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2C47F7-596E-45DF-B444-A8287AEDBE1E}" type="slidenum">
              <a:rPr lang="en-GB" altLang="en-US" smtClean="0"/>
              <a:pPr/>
              <a:t>27</a:t>
            </a:fld>
            <a:endParaRPr lang="en-GB" altLang="en-US"/>
          </a:p>
        </p:txBody>
      </p:sp>
    </p:spTree>
    <p:extLst>
      <p:ext uri="{BB962C8B-B14F-4D97-AF65-F5344CB8AC3E}">
        <p14:creationId xmlns:p14="http://schemas.microsoft.com/office/powerpoint/2010/main" val="25576773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buFontTx/>
              <a:buNone/>
              <a:defRPr/>
            </a:pPr>
            <a:r>
              <a:rPr lang="en-GB" altLang="en-US" sz="1200" kern="0" dirty="0">
                <a:solidFill>
                  <a:srgbClr val="002060"/>
                </a:solidFill>
                <a:latin typeface="Arial" panose="020B0604020202020204" pitchFamily="34" charset="0"/>
              </a:rPr>
              <a:t>----------------------------------------------------------------------------------------------------------------------------------------------------------------------------------------------------------------------------------------------------------------------------------</a:t>
            </a:r>
          </a:p>
          <a:p>
            <a:pPr eaLnBrk="1" hangingPunct="1">
              <a:lnSpc>
                <a:spcPct val="90000"/>
              </a:lnSpc>
              <a:buFontTx/>
              <a:buChar char="•"/>
              <a:defRPr/>
            </a:pPr>
            <a:r>
              <a:rPr lang="en-GB" altLang="en-US" sz="1200" i="1" kern="0" dirty="0">
                <a:solidFill>
                  <a:srgbClr val="002060"/>
                </a:solidFill>
                <a:latin typeface="Arial" panose="020B0604020202020204" pitchFamily="34" charset="0"/>
              </a:rPr>
              <a:t>Structured</a:t>
            </a:r>
          </a:p>
          <a:p>
            <a:pPr eaLnBrk="1" hangingPunct="1">
              <a:lnSpc>
                <a:spcPct val="90000"/>
              </a:lnSpc>
              <a:buFontTx/>
              <a:buChar char="•"/>
              <a:defRPr/>
            </a:pPr>
            <a:r>
              <a:rPr lang="en-GB" altLang="en-US" sz="1200" i="1" kern="0" dirty="0">
                <a:solidFill>
                  <a:srgbClr val="002060"/>
                </a:solidFill>
                <a:latin typeface="Arial" panose="020B0604020202020204" pitchFamily="34" charset="0"/>
              </a:rPr>
              <a:t>Multisensory</a:t>
            </a:r>
          </a:p>
          <a:p>
            <a:pPr eaLnBrk="1" hangingPunct="1">
              <a:lnSpc>
                <a:spcPct val="90000"/>
              </a:lnSpc>
              <a:buFontTx/>
              <a:buChar char="•"/>
              <a:defRPr/>
            </a:pPr>
            <a:r>
              <a:rPr lang="en-GB" altLang="en-US" sz="1200" i="1" kern="0" dirty="0">
                <a:solidFill>
                  <a:srgbClr val="002060"/>
                </a:solidFill>
                <a:latin typeface="Arial" panose="020B0604020202020204" pitchFamily="34" charset="0"/>
              </a:rPr>
              <a:t>Cumulative – concepts introduced in a logical</a:t>
            </a:r>
            <a:r>
              <a:rPr lang="en-GB" altLang="en-US" sz="1200" i="1" kern="0" baseline="0" dirty="0">
                <a:solidFill>
                  <a:srgbClr val="002060"/>
                </a:solidFill>
                <a:latin typeface="Arial" panose="020B0604020202020204" pitchFamily="34" charset="0"/>
              </a:rPr>
              <a:t> sequence of graded steps so that any new information builds on what has been previously taught/learnt</a:t>
            </a:r>
          </a:p>
          <a:p>
            <a:pPr eaLnBrk="1" hangingPunct="1">
              <a:lnSpc>
                <a:spcPct val="90000"/>
              </a:lnSpc>
              <a:buFontTx/>
              <a:buNone/>
              <a:defRPr/>
            </a:pPr>
            <a:endParaRPr lang="en-GB" altLang="en-US" sz="1200" i="1" kern="0" dirty="0">
              <a:solidFill>
                <a:srgbClr val="002060"/>
              </a:solidFill>
              <a:latin typeface="Arial" panose="020B0604020202020204" pitchFamily="34" charset="0"/>
            </a:endParaRPr>
          </a:p>
          <a:p>
            <a:pPr eaLnBrk="1" hangingPunct="1">
              <a:lnSpc>
                <a:spcPct val="90000"/>
              </a:lnSpc>
              <a:buFontTx/>
              <a:buChar char="•"/>
              <a:defRPr/>
            </a:pPr>
            <a:r>
              <a:rPr lang="en-GB" altLang="en-US" sz="1200" i="1" kern="0" dirty="0">
                <a:solidFill>
                  <a:srgbClr val="002060"/>
                </a:solidFill>
                <a:latin typeface="Arial" panose="020B0604020202020204" pitchFamily="34" charset="0"/>
              </a:rPr>
              <a:t>Based on phonics – Syntheti</a:t>
            </a:r>
            <a:r>
              <a:rPr lang="en-GB" altLang="en-US" sz="1200" i="1" kern="0" baseline="0" dirty="0">
                <a:solidFill>
                  <a:srgbClr val="002060"/>
                </a:solidFill>
                <a:latin typeface="Arial" panose="020B0604020202020204" pitchFamily="34" charset="0"/>
              </a:rPr>
              <a:t>c phonics (children are presented with individual letter-sound correspondences and are then required to blend these into larger units); Analytic phonics (children are taught to recognise whole words for reading and then analyse the words in order to identify letter-sound correspondences)</a:t>
            </a:r>
          </a:p>
          <a:p>
            <a:pPr eaLnBrk="1" hangingPunct="1">
              <a:lnSpc>
                <a:spcPct val="90000"/>
              </a:lnSpc>
              <a:buFontTx/>
              <a:buNone/>
              <a:defRPr/>
            </a:pPr>
            <a:endParaRPr lang="en-GB" altLang="en-US" sz="1200" i="1" kern="0" dirty="0">
              <a:solidFill>
                <a:srgbClr val="002060"/>
              </a:solidFill>
              <a:latin typeface="Arial" panose="020B0604020202020204" pitchFamily="34" charset="0"/>
            </a:endParaRPr>
          </a:p>
          <a:p>
            <a:pPr eaLnBrk="1" hangingPunct="1">
              <a:lnSpc>
                <a:spcPct val="90000"/>
              </a:lnSpc>
              <a:buFontTx/>
              <a:buChar char="•"/>
              <a:defRPr/>
            </a:pPr>
            <a:r>
              <a:rPr lang="en-GB" altLang="en-US" sz="1200" i="1" kern="0" dirty="0">
                <a:solidFill>
                  <a:srgbClr val="002060"/>
                </a:solidFill>
                <a:latin typeface="Arial" panose="020B0604020202020204" pitchFamily="34" charset="0"/>
              </a:rPr>
              <a:t>Opportunities for overlearning to help improve memory – activities</a:t>
            </a:r>
            <a:r>
              <a:rPr lang="en-GB" altLang="en-US" sz="1200" i="1" kern="0" baseline="0" dirty="0">
                <a:solidFill>
                  <a:srgbClr val="002060"/>
                </a:solidFill>
                <a:latin typeface="Arial" panose="020B0604020202020204" pitchFamily="34" charset="0"/>
              </a:rPr>
              <a:t> which are repeated until learnt</a:t>
            </a:r>
          </a:p>
          <a:p>
            <a:pPr eaLnBrk="1" hangingPunct="1">
              <a:lnSpc>
                <a:spcPct val="90000"/>
              </a:lnSpc>
              <a:buFontTx/>
              <a:buNone/>
              <a:defRPr/>
            </a:pPr>
            <a:endParaRPr lang="en-GB" altLang="en-US" sz="1200" i="1" kern="0" dirty="0">
              <a:solidFill>
                <a:srgbClr val="002060"/>
              </a:solidFill>
              <a:latin typeface="Arial" panose="020B0604020202020204" pitchFamily="34" charset="0"/>
            </a:endParaRPr>
          </a:p>
          <a:p>
            <a:pPr eaLnBrk="1" hangingPunct="1">
              <a:lnSpc>
                <a:spcPct val="90000"/>
              </a:lnSpc>
              <a:buFontTx/>
              <a:buChar char="•"/>
              <a:defRPr/>
            </a:pPr>
            <a:r>
              <a:rPr lang="en-GB" sz="1200" i="1" kern="0" dirty="0">
                <a:solidFill>
                  <a:srgbClr val="002060"/>
                </a:solidFill>
                <a:latin typeface="Arial" panose="020B0604020202020204" pitchFamily="34" charset="0"/>
              </a:rPr>
              <a:t>Games and Technology</a:t>
            </a:r>
            <a:endParaRPr lang="en-US" i="1"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2C47F7-596E-45DF-B444-A8287AEDBE1E}" type="slidenum">
              <a:rPr lang="en-GB" altLang="en-US" smtClean="0"/>
              <a:pPr/>
              <a:t>28</a:t>
            </a:fld>
            <a:endParaRPr lang="en-GB" altLang="en-US"/>
          </a:p>
        </p:txBody>
      </p:sp>
    </p:spTree>
    <p:extLst>
      <p:ext uri="{BB962C8B-B14F-4D97-AF65-F5344CB8AC3E}">
        <p14:creationId xmlns:p14="http://schemas.microsoft.com/office/powerpoint/2010/main" val="41205647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A19D9D"/>
              </a:solidFill>
              <a:effectLst/>
              <a:latin typeface="Roboto Slab"/>
            </a:endParaRPr>
          </a:p>
          <a:p>
            <a:endParaRPr lang="en-GB" b="0" i="0" dirty="0">
              <a:solidFill>
                <a:srgbClr val="A19D9D"/>
              </a:solidFill>
              <a:effectLst/>
              <a:latin typeface="Roboto Slab"/>
            </a:endParaRPr>
          </a:p>
          <a:p>
            <a:endParaRPr lang="en-GB" b="0" i="1" dirty="0">
              <a:solidFill>
                <a:srgbClr val="A19D9D"/>
              </a:solidFill>
              <a:effectLst/>
              <a:latin typeface="Roboto Slab"/>
            </a:endParaRPr>
          </a:p>
          <a:p>
            <a:r>
              <a:rPr lang="en-GB" b="0" i="1" dirty="0">
                <a:solidFill>
                  <a:srgbClr val="A19D9D"/>
                </a:solidFill>
                <a:effectLst/>
                <a:latin typeface="Roboto Slab"/>
              </a:rPr>
              <a:t>Launchpad for Learning sessions are for 7-11 year olds with dyslexia and associated difficulties.  They offer a chance to work on individual targets and develop strategies to support learning in school, as well as offering a range of confidence building learning experiences.</a:t>
            </a:r>
            <a:endParaRPr lang="en-GB" i="1" dirty="0"/>
          </a:p>
        </p:txBody>
      </p:sp>
      <p:sp>
        <p:nvSpPr>
          <p:cNvPr id="4" name="Slide Number Placeholder 3"/>
          <p:cNvSpPr>
            <a:spLocks noGrp="1"/>
          </p:cNvSpPr>
          <p:nvPr>
            <p:ph type="sldNum" sz="quarter" idx="5"/>
          </p:nvPr>
        </p:nvSpPr>
        <p:spPr/>
        <p:txBody>
          <a:bodyPr/>
          <a:lstStyle/>
          <a:p>
            <a:pPr>
              <a:defRPr/>
            </a:pPr>
            <a:fld id="{6471C88B-053E-413E-947B-A8033C8AE909}" type="slidenum">
              <a:rPr lang="en-GB" altLang="en-US" smtClean="0"/>
              <a:pPr>
                <a:defRPr/>
              </a:pPr>
              <a:t>29</a:t>
            </a:fld>
            <a:endParaRPr lang="en-GB" altLang="en-US"/>
          </a:p>
        </p:txBody>
      </p:sp>
    </p:spTree>
    <p:extLst>
      <p:ext uri="{BB962C8B-B14F-4D97-AF65-F5344CB8AC3E}">
        <p14:creationId xmlns:p14="http://schemas.microsoft.com/office/powerpoint/2010/main" val="9704084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08741D-A935-4AC4-8D9B-CC197B60BDE0}" type="slidenum">
              <a:rPr lang="en-GB" altLang="en-US" smtClean="0"/>
              <a:pPr/>
              <a:t>31</a:t>
            </a:fld>
            <a:endParaRPr lang="en-GB" altLang="en-US"/>
          </a:p>
        </p:txBody>
      </p:sp>
    </p:spTree>
    <p:extLst>
      <p:ext uri="{BB962C8B-B14F-4D97-AF65-F5344CB8AC3E}">
        <p14:creationId xmlns:p14="http://schemas.microsoft.com/office/powerpoint/2010/main" val="27505857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US" altLang="en-US" dirty="0">
                <a:latin typeface="Arial" panose="020B0604020202020204" pitchFamily="34" charset="0"/>
              </a:rPr>
              <a:t>Chris McCausland – Was registered blind after losing his sight to retinitis pigmentosa in his 20s; a rare eye disease that affects the retina. He is a comedian and actor, and recently won Strictly Come Dancing.</a:t>
            </a:r>
          </a:p>
          <a:p>
            <a:pPr algn="l"/>
            <a:endParaRPr lang="en-GB" b="0" i="0" dirty="0">
              <a:solidFill>
                <a:srgbClr val="000000"/>
              </a:solidFill>
              <a:effectLst/>
              <a:latin typeface="Arial" panose="020B0604020202020204" pitchFamily="34" charset="0"/>
            </a:endParaRPr>
          </a:p>
          <a:p>
            <a:pPr algn="l"/>
            <a:r>
              <a:rPr lang="en-GB" b="0" i="0" dirty="0">
                <a:solidFill>
                  <a:srgbClr val="000000"/>
                </a:solidFill>
                <a:effectLst/>
                <a:latin typeface="Arial" panose="020B0604020202020204" pitchFamily="34" charset="0"/>
              </a:rPr>
              <a:t>Warwick Davies - Was born with an extremely rare form of dwarfism. He is an actor, television presenter, writer, director and producer.</a:t>
            </a:r>
          </a:p>
          <a:p>
            <a:pPr algn="l"/>
            <a:r>
              <a:rPr lang="en-GB" b="0" i="0" dirty="0">
                <a:solidFill>
                  <a:srgbClr val="000000"/>
                </a:solidFill>
                <a:effectLst/>
                <a:latin typeface="Arial" panose="020B0604020202020204" pitchFamily="34" charset="0"/>
              </a:rPr>
              <a:t>Warwick has acted in a wide range of films and has been remembered for some infamous rolls. He played leading roles in Willow and the Leprechaun film series back in the 80s and 90s. He played the Ewok Wicket in Star Wars Episode VI: Return of the Jedi, and has played two roles in the Harry Potter films – professor </a:t>
            </a:r>
            <a:r>
              <a:rPr lang="en-GB" b="0" i="0" dirty="0" err="1">
                <a:solidFill>
                  <a:srgbClr val="000000"/>
                </a:solidFill>
                <a:effectLst/>
                <a:latin typeface="Arial" panose="020B0604020202020204" pitchFamily="34" charset="0"/>
              </a:rPr>
              <a:t>Filius</a:t>
            </a:r>
            <a:r>
              <a:rPr lang="en-GB" b="0" i="0" dirty="0">
                <a:solidFill>
                  <a:srgbClr val="000000"/>
                </a:solidFill>
                <a:effectLst/>
                <a:latin typeface="Arial" panose="020B0604020202020204" pitchFamily="34" charset="0"/>
              </a:rPr>
              <a:t> Flitwick and the voice of </a:t>
            </a:r>
            <a:r>
              <a:rPr lang="en-GB" b="0" i="0" dirty="0" err="1">
                <a:solidFill>
                  <a:srgbClr val="000000"/>
                </a:solidFill>
                <a:effectLst/>
                <a:latin typeface="Arial" panose="020B0604020202020204" pitchFamily="34" charset="0"/>
              </a:rPr>
              <a:t>Griphook</a:t>
            </a:r>
            <a:r>
              <a:rPr lang="en-GB" b="0" i="0" dirty="0">
                <a:solidFill>
                  <a:srgbClr val="000000"/>
                </a:solidFill>
                <a:effectLst/>
                <a:latin typeface="Arial" panose="020B0604020202020204" pitchFamily="34" charset="0"/>
              </a:rPr>
              <a:t>. </a:t>
            </a:r>
          </a:p>
          <a:p>
            <a:pPr algn="l"/>
            <a:endParaRPr lang="en-GB" b="0" i="0" dirty="0">
              <a:solidFill>
                <a:srgbClr val="000000"/>
              </a:solidFill>
              <a:effectLst/>
              <a:latin typeface="Arial" panose="020B0604020202020204" pitchFamily="34" charset="0"/>
            </a:endParaRPr>
          </a:p>
          <a:p>
            <a:pPr algn="l"/>
            <a:r>
              <a:rPr lang="en-GB" b="0" i="0" dirty="0">
                <a:solidFill>
                  <a:srgbClr val="000000"/>
                </a:solidFill>
                <a:effectLst/>
                <a:latin typeface="Arial" panose="020B0604020202020204" pitchFamily="34" charset="0"/>
              </a:rPr>
              <a:t>Alex Brooker - Was born with hand and arm deformities and a twisted right leg, which had to be amputated when he was a baby. He now wears a prosthetic leg. He is a journalist and presenter and is best known for co-hosting The Last Leg, a Channel 4 panel show with Adam Hills and Josh Widdicombe. He also co-presented Channel 4’s ski jumping show The Jump with Davina McCall in 2014.</a:t>
            </a:r>
          </a:p>
          <a:p>
            <a:pPr algn="l"/>
            <a:endParaRPr lang="en-GB" b="0" i="0" dirty="0">
              <a:solidFill>
                <a:srgbClr val="000000"/>
              </a:solidFill>
              <a:effectLst/>
              <a:latin typeface="Arial" panose="020B0604020202020204" pitchFamily="34" charset="0"/>
            </a:endParaRPr>
          </a:p>
          <a:p>
            <a:pPr algn="l"/>
            <a:r>
              <a:rPr lang="en-GB" b="0" i="0" dirty="0">
                <a:solidFill>
                  <a:srgbClr val="000000"/>
                </a:solidFill>
                <a:effectLst/>
                <a:latin typeface="Arial" panose="020B0604020202020204" pitchFamily="34" charset="0"/>
              </a:rPr>
              <a:t>Baroness Grey-Thompson is a former British wheelchair racer, a parliamentarian and a television presenter. Grey-Thompson was born with spina bifida and is a wheelchair user. She is one of the most successful disabled athletes in the UK. She graduated from Loughborough University in 1991 with a BA (Hons) degree in Politics and Social Administration. In 1993 she was appointed Member of the Order of the British Empire (MBE) for ‘services to sport’, advanced in 2000 to OBE again for ‘services to sport’ and then in 2005 was promoted to Dame Commander of the Order of the British Empire (DBE).</a:t>
            </a:r>
          </a:p>
          <a:p>
            <a:pPr algn="l"/>
            <a:endParaRPr lang="en-GB" b="0" i="0" dirty="0">
              <a:solidFill>
                <a:srgbClr val="000000"/>
              </a:solidFill>
              <a:effectLst/>
              <a:latin typeface="Arial" panose="020B0604020202020204" pitchFamily="34" charset="0"/>
            </a:endParaRPr>
          </a:p>
          <a:p>
            <a:endParaRPr lang="en-US" altLang="en-US" dirty="0">
              <a:latin typeface="Arial" panose="020B0604020202020204" pitchFamily="34" charset="0"/>
            </a:endParaRPr>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08741D-A935-4AC4-8D9B-CC197B60BDE0}" type="slidenum">
              <a:rPr lang="en-GB" altLang="en-US" smtClean="0"/>
              <a:pPr/>
              <a:t>32</a:t>
            </a:fld>
            <a:endParaRPr lang="en-GB" altLang="en-US"/>
          </a:p>
        </p:txBody>
      </p:sp>
    </p:spTree>
    <p:extLst>
      <p:ext uri="{BB962C8B-B14F-4D97-AF65-F5344CB8AC3E}">
        <p14:creationId xmlns:p14="http://schemas.microsoft.com/office/powerpoint/2010/main" val="38047966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6471C88B-053E-413E-947B-A8033C8AE909}" type="slidenum">
              <a:rPr lang="en-GB" altLang="en-US" smtClean="0"/>
              <a:pPr>
                <a:defRPr/>
              </a:pPr>
              <a:t>34</a:t>
            </a:fld>
            <a:endParaRPr lang="en-GB" altLang="en-US"/>
          </a:p>
        </p:txBody>
      </p:sp>
    </p:spTree>
    <p:extLst>
      <p:ext uri="{BB962C8B-B14F-4D97-AF65-F5344CB8AC3E}">
        <p14:creationId xmlns:p14="http://schemas.microsoft.com/office/powerpoint/2010/main" val="14979190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37</a:t>
            </a:fld>
            <a:endParaRPr lang="en-GB" altLang="en-US"/>
          </a:p>
        </p:txBody>
      </p:sp>
    </p:spTree>
    <p:extLst>
      <p:ext uri="{BB962C8B-B14F-4D97-AF65-F5344CB8AC3E}">
        <p14:creationId xmlns:p14="http://schemas.microsoft.com/office/powerpoint/2010/main" val="15495109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9014BA-2DDC-46BF-8CAA-2DEDB53D7955}" type="slidenum">
              <a:rPr lang="en-GB" altLang="en-US" smtClean="0"/>
              <a:pPr/>
              <a:t>40</a:t>
            </a:fld>
            <a:endParaRPr lang="en-GB" altLang="en-US"/>
          </a:p>
        </p:txBody>
      </p:sp>
    </p:spTree>
    <p:extLst>
      <p:ext uri="{BB962C8B-B14F-4D97-AF65-F5344CB8AC3E}">
        <p14:creationId xmlns:p14="http://schemas.microsoft.com/office/powerpoint/2010/main" val="37545795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41</a:t>
            </a:fld>
            <a:endParaRPr lang="en-GB" altLang="en-US"/>
          </a:p>
        </p:txBody>
      </p:sp>
    </p:spTree>
    <p:extLst>
      <p:ext uri="{BB962C8B-B14F-4D97-AF65-F5344CB8AC3E}">
        <p14:creationId xmlns:p14="http://schemas.microsoft.com/office/powerpoint/2010/main" val="15517693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42</a:t>
            </a:fld>
            <a:endParaRPr lang="en-GB" altLang="en-US"/>
          </a:p>
        </p:txBody>
      </p:sp>
    </p:spTree>
    <p:extLst>
      <p:ext uri="{BB962C8B-B14F-4D97-AF65-F5344CB8AC3E}">
        <p14:creationId xmlns:p14="http://schemas.microsoft.com/office/powerpoint/2010/main" val="2239854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43</a:t>
            </a:fld>
            <a:endParaRPr lang="en-GB" altLang="en-US"/>
          </a:p>
        </p:txBody>
      </p:sp>
    </p:spTree>
    <p:extLst>
      <p:ext uri="{BB962C8B-B14F-4D97-AF65-F5344CB8AC3E}">
        <p14:creationId xmlns:p14="http://schemas.microsoft.com/office/powerpoint/2010/main" val="425222991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44</a:t>
            </a:fld>
            <a:endParaRPr lang="en-GB" altLang="en-US"/>
          </a:p>
        </p:txBody>
      </p:sp>
    </p:spTree>
    <p:extLst>
      <p:ext uri="{BB962C8B-B14F-4D97-AF65-F5344CB8AC3E}">
        <p14:creationId xmlns:p14="http://schemas.microsoft.com/office/powerpoint/2010/main" val="13692775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45</a:t>
            </a:fld>
            <a:endParaRPr lang="en-GB" altLang="en-US"/>
          </a:p>
        </p:txBody>
      </p:sp>
    </p:spTree>
    <p:extLst>
      <p:ext uri="{BB962C8B-B14F-4D97-AF65-F5344CB8AC3E}">
        <p14:creationId xmlns:p14="http://schemas.microsoft.com/office/powerpoint/2010/main" val="7378022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46</a:t>
            </a:fld>
            <a:endParaRPr lang="en-GB" altLang="en-US"/>
          </a:p>
        </p:txBody>
      </p:sp>
    </p:spTree>
    <p:extLst>
      <p:ext uri="{BB962C8B-B14F-4D97-AF65-F5344CB8AC3E}">
        <p14:creationId xmlns:p14="http://schemas.microsoft.com/office/powerpoint/2010/main" val="42307981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47</a:t>
            </a:fld>
            <a:endParaRPr lang="en-GB" altLang="en-US"/>
          </a:p>
        </p:txBody>
      </p:sp>
    </p:spTree>
    <p:extLst>
      <p:ext uri="{BB962C8B-B14F-4D97-AF65-F5344CB8AC3E}">
        <p14:creationId xmlns:p14="http://schemas.microsoft.com/office/powerpoint/2010/main" val="60665121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48</a:t>
            </a:fld>
            <a:endParaRPr lang="en-GB" altLang="en-US"/>
          </a:p>
        </p:txBody>
      </p:sp>
    </p:spTree>
    <p:extLst>
      <p:ext uri="{BB962C8B-B14F-4D97-AF65-F5344CB8AC3E}">
        <p14:creationId xmlns:p14="http://schemas.microsoft.com/office/powerpoint/2010/main" val="380851314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49</a:t>
            </a:fld>
            <a:endParaRPr lang="en-GB" altLang="en-US"/>
          </a:p>
        </p:txBody>
      </p:sp>
    </p:spTree>
    <p:extLst>
      <p:ext uri="{BB962C8B-B14F-4D97-AF65-F5344CB8AC3E}">
        <p14:creationId xmlns:p14="http://schemas.microsoft.com/office/powerpoint/2010/main" val="293661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50</a:t>
            </a:fld>
            <a:endParaRPr lang="en-GB" altLang="en-US"/>
          </a:p>
        </p:txBody>
      </p:sp>
    </p:spTree>
    <p:extLst>
      <p:ext uri="{BB962C8B-B14F-4D97-AF65-F5344CB8AC3E}">
        <p14:creationId xmlns:p14="http://schemas.microsoft.com/office/powerpoint/2010/main" val="329801122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51</a:t>
            </a:fld>
            <a:endParaRPr lang="en-GB" altLang="en-US"/>
          </a:p>
        </p:txBody>
      </p:sp>
    </p:spTree>
    <p:extLst>
      <p:ext uri="{BB962C8B-B14F-4D97-AF65-F5344CB8AC3E}">
        <p14:creationId xmlns:p14="http://schemas.microsoft.com/office/powerpoint/2010/main" val="86355620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52</a:t>
            </a:fld>
            <a:endParaRPr lang="en-GB" altLang="en-US"/>
          </a:p>
        </p:txBody>
      </p:sp>
    </p:spTree>
    <p:extLst>
      <p:ext uri="{BB962C8B-B14F-4D97-AF65-F5344CB8AC3E}">
        <p14:creationId xmlns:p14="http://schemas.microsoft.com/office/powerpoint/2010/main" val="82313819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53</a:t>
            </a:fld>
            <a:endParaRPr lang="en-GB" altLang="en-US"/>
          </a:p>
        </p:txBody>
      </p:sp>
    </p:spTree>
    <p:extLst>
      <p:ext uri="{BB962C8B-B14F-4D97-AF65-F5344CB8AC3E}">
        <p14:creationId xmlns:p14="http://schemas.microsoft.com/office/powerpoint/2010/main" val="231461818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54</a:t>
            </a:fld>
            <a:endParaRPr lang="en-GB" altLang="en-US"/>
          </a:p>
        </p:txBody>
      </p:sp>
    </p:spTree>
    <p:extLst>
      <p:ext uri="{BB962C8B-B14F-4D97-AF65-F5344CB8AC3E}">
        <p14:creationId xmlns:p14="http://schemas.microsoft.com/office/powerpoint/2010/main" val="396888414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55</a:t>
            </a:fld>
            <a:endParaRPr lang="en-GB" altLang="en-US"/>
          </a:p>
        </p:txBody>
      </p:sp>
    </p:spTree>
    <p:extLst>
      <p:ext uri="{BB962C8B-B14F-4D97-AF65-F5344CB8AC3E}">
        <p14:creationId xmlns:p14="http://schemas.microsoft.com/office/powerpoint/2010/main" val="215211876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56</a:t>
            </a:fld>
            <a:endParaRPr lang="en-GB" altLang="en-US"/>
          </a:p>
        </p:txBody>
      </p:sp>
    </p:spTree>
    <p:extLst>
      <p:ext uri="{BB962C8B-B14F-4D97-AF65-F5344CB8AC3E}">
        <p14:creationId xmlns:p14="http://schemas.microsoft.com/office/powerpoint/2010/main" val="217039663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57</a:t>
            </a:fld>
            <a:endParaRPr lang="en-GB" altLang="en-US"/>
          </a:p>
        </p:txBody>
      </p:sp>
    </p:spTree>
    <p:extLst>
      <p:ext uri="{BB962C8B-B14F-4D97-AF65-F5344CB8AC3E}">
        <p14:creationId xmlns:p14="http://schemas.microsoft.com/office/powerpoint/2010/main" val="206192669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58</a:t>
            </a:fld>
            <a:endParaRPr lang="en-GB" altLang="en-US"/>
          </a:p>
        </p:txBody>
      </p:sp>
    </p:spTree>
    <p:extLst>
      <p:ext uri="{BB962C8B-B14F-4D97-AF65-F5344CB8AC3E}">
        <p14:creationId xmlns:p14="http://schemas.microsoft.com/office/powerpoint/2010/main" val="334277430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59</a:t>
            </a:fld>
            <a:endParaRPr lang="en-GB" altLang="en-US"/>
          </a:p>
        </p:txBody>
      </p:sp>
    </p:spTree>
    <p:extLst>
      <p:ext uri="{BB962C8B-B14F-4D97-AF65-F5344CB8AC3E}">
        <p14:creationId xmlns:p14="http://schemas.microsoft.com/office/powerpoint/2010/main" val="299726238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60</a:t>
            </a:fld>
            <a:endParaRPr lang="en-GB" altLang="en-US"/>
          </a:p>
        </p:txBody>
      </p:sp>
    </p:spTree>
    <p:extLst>
      <p:ext uri="{BB962C8B-B14F-4D97-AF65-F5344CB8AC3E}">
        <p14:creationId xmlns:p14="http://schemas.microsoft.com/office/powerpoint/2010/main" val="262638983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61</a:t>
            </a:fld>
            <a:endParaRPr lang="en-GB" altLang="en-US"/>
          </a:p>
        </p:txBody>
      </p:sp>
    </p:spTree>
    <p:extLst>
      <p:ext uri="{BB962C8B-B14F-4D97-AF65-F5344CB8AC3E}">
        <p14:creationId xmlns:p14="http://schemas.microsoft.com/office/powerpoint/2010/main" val="289032756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62</a:t>
            </a:fld>
            <a:endParaRPr lang="en-GB" altLang="en-US"/>
          </a:p>
        </p:txBody>
      </p:sp>
    </p:spTree>
    <p:extLst>
      <p:ext uri="{BB962C8B-B14F-4D97-AF65-F5344CB8AC3E}">
        <p14:creationId xmlns:p14="http://schemas.microsoft.com/office/powerpoint/2010/main" val="128965569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E8007-01EF-4BF1-BBFC-C1A34B77FFCD}" type="slidenum">
              <a:rPr lang="en-GB" altLang="en-US" smtClean="0"/>
              <a:pPr/>
              <a:t>63</a:t>
            </a:fld>
            <a:endParaRPr lang="en-GB" altLang="en-US"/>
          </a:p>
        </p:txBody>
      </p:sp>
    </p:spTree>
    <p:extLst>
      <p:ext uri="{BB962C8B-B14F-4D97-AF65-F5344CB8AC3E}">
        <p14:creationId xmlns:p14="http://schemas.microsoft.com/office/powerpoint/2010/main" val="156238180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9014BA-2DDC-46BF-8CAA-2DEDB53D7955}" type="slidenum">
              <a:rPr lang="en-GB" altLang="en-US" smtClean="0"/>
              <a:pPr/>
              <a:t>67</a:t>
            </a:fld>
            <a:endParaRPr lang="en-GB" altLang="en-US"/>
          </a:p>
        </p:txBody>
      </p:sp>
    </p:spTree>
    <p:extLst>
      <p:ext uri="{BB962C8B-B14F-4D97-AF65-F5344CB8AC3E}">
        <p14:creationId xmlns:p14="http://schemas.microsoft.com/office/powerpoint/2010/main" val="249091134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68</a:t>
            </a:fld>
            <a:endParaRPr lang="en-GB" altLang="en-US"/>
          </a:p>
        </p:txBody>
      </p:sp>
    </p:spTree>
    <p:extLst>
      <p:ext uri="{BB962C8B-B14F-4D97-AF65-F5344CB8AC3E}">
        <p14:creationId xmlns:p14="http://schemas.microsoft.com/office/powerpoint/2010/main" val="30690297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70</a:t>
            </a:fld>
            <a:endParaRPr lang="en-GB" altLang="en-US"/>
          </a:p>
        </p:txBody>
      </p:sp>
    </p:spTree>
    <p:extLst>
      <p:ext uri="{BB962C8B-B14F-4D97-AF65-F5344CB8AC3E}">
        <p14:creationId xmlns:p14="http://schemas.microsoft.com/office/powerpoint/2010/main" val="9261835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278760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16351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127803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151211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60934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818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7156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439989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09174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98751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92976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538DF45-582D-45CE-9D2A-EB0E56C013F1}" type="datetimeFigureOut">
              <a:rPr lang="en-GB"/>
              <a:pPr>
                <a:defRPr/>
              </a:pPr>
              <a:t>17/02/2025</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A3922F8E-06C3-4B9B-84A4-A3D16C80BBBD}" type="slidenum">
              <a:rPr lang="en-GB"/>
              <a:pPr>
                <a:defRPr/>
              </a:pPr>
              <a:t>‹#›</a:t>
            </a:fld>
            <a:endParaRPr lang="en-GB"/>
          </a:p>
        </p:txBody>
      </p:sp>
    </p:spTree>
    <p:extLst>
      <p:ext uri="{BB962C8B-B14F-4D97-AF65-F5344CB8AC3E}">
        <p14:creationId xmlns:p14="http://schemas.microsoft.com/office/powerpoint/2010/main" val="7244945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79804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048446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9538789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281266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0529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829873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22252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9580020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25045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9"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2/17/2025</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04609766"/>
      </p:ext>
    </p:extLst>
  </p:cSld>
  <p:clrMap bg1="lt1" tx1="dk1" bg2="lt2" tx2="dk2" accent1="accent1" accent2="accent2" accent3="accent3" accent4="accent4" accent5="accent5" accent6="accent6" hlink="hlink" folHlink="folHlink"/>
  <p:sldLayoutIdLst>
    <p:sldLayoutId id="2147483976" r:id="rId1"/>
    <p:sldLayoutId id="2147483977" r:id="rId2"/>
    <p:sldLayoutId id="2147483978" r:id="rId3"/>
    <p:sldLayoutId id="2147483979" r:id="rId4"/>
    <p:sldLayoutId id="2147483980" r:id="rId5"/>
    <p:sldLayoutId id="2147483981" r:id="rId6"/>
    <p:sldLayoutId id="2147483982" r:id="rId7"/>
    <p:sldLayoutId id="2147483983" r:id="rId8"/>
    <p:sldLayoutId id="2147483984" r:id="rId9"/>
    <p:sldLayoutId id="2147483985" r:id="rId10"/>
    <p:sldLayoutId id="2147483986" r:id="rId11"/>
    <p:sldLayoutId id="214748398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037536509"/>
      </p:ext>
    </p:extLst>
  </p:cSld>
  <p:clrMap bg1="lt1" tx1="dk1" bg2="lt2" tx2="dk2" accent1="accent1" accent2="accent2" accent3="accent3" accent4="accent4" accent5="accent5" accent6="accent6" hlink="hlink" folHlink="folHlink"/>
  <p:sldLayoutIdLst>
    <p:sldLayoutId id="2147483989" r:id="rId1"/>
    <p:sldLayoutId id="21474839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363385094"/>
      </p:ext>
    </p:extLst>
  </p:cSld>
  <p:clrMap bg1="lt1" tx1="dk1" bg2="lt2" tx2="dk2" accent1="accent1" accent2="accent2" accent3="accent3" accent4="accent4" accent5="accent5" accent6="accent6" hlink="hlink" folHlink="folHlink"/>
  <p:sldLayoutIdLst>
    <p:sldLayoutId id="2147483992" r:id="rId1"/>
    <p:sldLayoutId id="2147483993" r:id="rId2"/>
    <p:sldLayoutId id="2147483994" r:id="rId3"/>
    <p:sldLayoutId id="2147483995" r:id="rId4"/>
    <p:sldLayoutId id="2147483996" r:id="rId5"/>
    <p:sldLayoutId id="2147483997" r:id="rId6"/>
    <p:sldLayoutId id="214748399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6.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7.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7.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9.xml"/><Relationship Id="rId1" Type="http://schemas.openxmlformats.org/officeDocument/2006/relationships/video" Target="https://www.youtube.com/embed/g71FXJA0C6I?feature=oembed" TargetMode="External"/><Relationship Id="rId5" Type="http://schemas.openxmlformats.org/officeDocument/2006/relationships/image" Target="../media/image19.jpeg"/><Relationship Id="rId4" Type="http://schemas.openxmlformats.org/officeDocument/2006/relationships/hyperlink" Target="https://www.youtube.com/watch?v=U6zutYhCX4Q" TargetMode="Externa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7.xml"/><Relationship Id="rId1" Type="http://schemas.openxmlformats.org/officeDocument/2006/relationships/video" Target="https://www.youtube.com/embed/cPcRz1s80y8?feature=oembed" TargetMode="Externa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hyperlink" Target="https://www.autism.org.uk/" TargetMode="External"/><Relationship Id="rId2" Type="http://schemas.openxmlformats.org/officeDocument/2006/relationships/notesSlide" Target="../notesSlides/notesSlide20.xml"/><Relationship Id="rId1" Type="http://schemas.openxmlformats.org/officeDocument/2006/relationships/slideLayout" Target="../slideLayouts/slideLayout16.xml"/><Relationship Id="rId6" Type="http://schemas.openxmlformats.org/officeDocument/2006/relationships/hyperlink" Target="https://www.ambitiousaboutautism.org.uk/" TargetMode="External"/><Relationship Id="rId5" Type="http://schemas.openxmlformats.org/officeDocument/2006/relationships/hyperlink" Target="https://www.childautism.org.uk/" TargetMode="External"/><Relationship Id="rId4" Type="http://schemas.openxmlformats.org/officeDocument/2006/relationships/hyperlink" Target="https://www.autism-alliance.org.uk/"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bbc.co.uk/news/uk-england-50095218" TargetMode="External"/><Relationship Id="rId2" Type="http://schemas.openxmlformats.org/officeDocument/2006/relationships/notesSlide" Target="../notesSlides/notesSlide21.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17.xml"/><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8.xml"/><Relationship Id="rId1" Type="http://schemas.openxmlformats.org/officeDocument/2006/relationships/slideLayout" Target="../slideLayouts/slideLayout17.xml"/><Relationship Id="rId6" Type="http://schemas.openxmlformats.org/officeDocument/2006/relationships/image" Target="../media/image26.png"/><Relationship Id="rId5" Type="http://schemas.openxmlformats.org/officeDocument/2006/relationships/image" Target="../media/image25.jpeg"/><Relationship Id="rId4" Type="http://schemas.openxmlformats.org/officeDocument/2006/relationships/image" Target="../media/image24.jpeg"/></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35.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37.xml"/><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9.xml"/><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1.xml"/><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3.xml"/><Relationship Id="rId1" Type="http://schemas.openxmlformats.org/officeDocument/2006/relationships/slideLayout" Target="../slideLayouts/slideLayout1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45.xml"/><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7.xml"/><Relationship Id="rId1" Type="http://schemas.openxmlformats.org/officeDocument/2006/relationships/slideLayout" Target="../slideLayouts/slideLayout16.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51.xml"/><Relationship Id="rId1" Type="http://schemas.openxmlformats.org/officeDocument/2006/relationships/slideLayout" Target="../slideLayouts/slideLayout16.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6.xml"/></Relationships>
</file>

<file path=ppt/slides/_rels/slide62.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53.xml"/><Relationship Id="rId1" Type="http://schemas.openxmlformats.org/officeDocument/2006/relationships/slideLayout" Target="../slideLayouts/slideLayout1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6.xml"/></Relationships>
</file>

<file path=ppt/slides/_rels/slide6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3" Type="http://schemas.openxmlformats.org/officeDocument/2006/relationships/hyperlink" Target="https://www.adhdfoundation.org.uk/" TargetMode="External"/><Relationship Id="rId2" Type="http://schemas.openxmlformats.org/officeDocument/2006/relationships/notesSlide" Target="../notesSlides/notesSlide55.xml"/><Relationship Id="rId1" Type="http://schemas.openxmlformats.org/officeDocument/2006/relationships/slideLayout" Target="../slideLayouts/slideLayout16.xml"/><Relationship Id="rId5" Type="http://schemas.openxmlformats.org/officeDocument/2006/relationships/hyperlink" Target="http://www.adders.org/" TargetMode="External"/><Relationship Id="rId4" Type="http://schemas.openxmlformats.org/officeDocument/2006/relationships/hyperlink" Target="http://www.addiss.co.uk/" TargetMode="Externa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7.xm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0.xml.rels><?xml version="1.0" encoding="UTF-8" standalone="yes"?>
<Relationships xmlns="http://schemas.openxmlformats.org/package/2006/relationships"><Relationship Id="rId3" Type="http://schemas.openxmlformats.org/officeDocument/2006/relationships/hyperlink" Target="https://www.tandfonline.com/doi/abs/10.1080/19404158.2019.1709875?journalCode=rald20" TargetMode="External"/><Relationship Id="rId2" Type="http://schemas.openxmlformats.org/officeDocument/2006/relationships/notesSlide" Target="../notesSlides/notesSlide57.xml"/><Relationship Id="rId1" Type="http://schemas.openxmlformats.org/officeDocument/2006/relationships/slideLayout" Target="../slideLayouts/slideLayout16.xml"/><Relationship Id="rId5" Type="http://schemas.openxmlformats.org/officeDocument/2006/relationships/hyperlink" Target="https://slideplayer.com/slide/5669127/" TargetMode="External"/><Relationship Id="rId4" Type="http://schemas.openxmlformats.org/officeDocument/2006/relationships/hyperlink" Target="https://www.nhs.uk/conditions/attention-deficit-hyperactivity-disorder-adhd/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67544" y="1385455"/>
            <a:ext cx="8434001" cy="3555713"/>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ECEY6006 </a:t>
            </a:r>
          </a:p>
          <a:p>
            <a:pPr marL="0" lvl="0" indent="0" eaLnBrk="0" fontAlgn="base" hangingPunct="0">
              <a:spcAft>
                <a:spcPct val="0"/>
              </a:spcAft>
              <a:buNone/>
              <a:defRPr/>
            </a:pPr>
            <a:r>
              <a:rPr lang="en-GB" sz="3200" kern="0" dirty="0">
                <a:solidFill>
                  <a:schemeClr val="accent4">
                    <a:lumMod val="20000"/>
                    <a:lumOff val="80000"/>
                  </a:schemeClr>
                </a:solidFill>
                <a:latin typeface="Arial" panose="020B0604020202020204" pitchFamily="34" charset="0"/>
                <a:ea typeface="ＭＳ Ｐゴシック" charset="-128"/>
              </a:rPr>
              <a:t>Supporting Children with Additional Learning Needs</a:t>
            </a:r>
          </a:p>
          <a:p>
            <a:pPr marL="0" lvl="0" indent="0" eaLnBrk="0" fontAlgn="base" hangingPunct="0">
              <a:spcAft>
                <a:spcPct val="0"/>
              </a:spcAft>
              <a:buNone/>
              <a:defRPr/>
            </a:pPr>
            <a:endParaRPr lang="en-GB" sz="3600" kern="0" dirty="0">
              <a:solidFill>
                <a:schemeClr val="accent4">
                  <a:lumMod val="20000"/>
                  <a:lumOff val="80000"/>
                </a:schemeClr>
              </a:solidFill>
              <a:latin typeface="Arial" panose="020B0604020202020204" pitchFamily="34" charset="0"/>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Strategies</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err="1">
                <a:latin typeface="Arial" panose="020B0604020202020204" pitchFamily="34" charset="0"/>
                <a:cs typeface="Arial" panose="020B0604020202020204" pitchFamily="34" charset="0"/>
              </a:rPr>
              <a:t>Contents</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323528" y="1825625"/>
            <a:ext cx="8191822" cy="4195662"/>
          </a:xfrm>
        </p:spPr>
        <p:txBody>
          <a:bodyPr>
            <a:normAutofit/>
          </a:bodyPr>
          <a:lstStyle/>
          <a:p>
            <a:pPr>
              <a:buFontTx/>
              <a:buChar char="•"/>
              <a:defRPr/>
            </a:pPr>
            <a:r>
              <a:rPr lang="en-GB" sz="2800" kern="0" dirty="0">
                <a:latin typeface="Arial" panose="020B0604020202020204" pitchFamily="34" charset="0"/>
                <a:ea typeface="MS PGothic" pitchFamily="34" charset="-128"/>
              </a:rPr>
              <a:t>Strategies</a:t>
            </a:r>
          </a:p>
          <a:p>
            <a:pPr marL="0" indent="0">
              <a:buNone/>
              <a:defRPr/>
            </a:pPr>
            <a:endParaRPr lang="en-GB" sz="2800" kern="0" dirty="0">
              <a:latin typeface="Arial" panose="020B0604020202020204" pitchFamily="34" charset="0"/>
              <a:ea typeface="MS PGothic" pitchFamily="34" charset="-128"/>
            </a:endParaRPr>
          </a:p>
          <a:p>
            <a:pPr marL="0" indent="0">
              <a:buNone/>
              <a:defRPr/>
            </a:pPr>
            <a:r>
              <a:rPr lang="en-GB" sz="2800" kern="0" dirty="0">
                <a:latin typeface="Arial" panose="020B0604020202020204" pitchFamily="34" charset="0"/>
                <a:ea typeface="MS PGothic" pitchFamily="34" charset="-128"/>
              </a:rPr>
              <a:t>REMEMBER – yes, describe your chosen strategy (what it is, why it is deemed appropriate for your chosen ALN), but you must also consider strengths and weaknesses of the strategy, supported with recent and relevant research findings.</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62D03-E371-DF15-3826-AAEC6155F33E}"/>
              </a:ext>
            </a:extLst>
          </p:cNvPr>
          <p:cNvSpPr>
            <a:spLocks noGrp="1"/>
          </p:cNvSpPr>
          <p:nvPr>
            <p:ph type="title"/>
          </p:nvPr>
        </p:nvSpPr>
        <p:spPr/>
        <p:txBody>
          <a:bodyPr/>
          <a:lstStyle/>
          <a:p>
            <a:pPr algn="ctr"/>
            <a:r>
              <a:rPr lang="cy-GB" sz="4400" dirty="0" err="1">
                <a:latin typeface="Arial" panose="020B0604020202020204" pitchFamily="34" charset="0"/>
              </a:rPr>
              <a:t>Resources</a:t>
            </a:r>
            <a:endParaRPr lang="en-GB" dirty="0"/>
          </a:p>
        </p:txBody>
      </p:sp>
      <p:sp>
        <p:nvSpPr>
          <p:cNvPr id="4" name="Content Placeholder 3">
            <a:extLst>
              <a:ext uri="{FF2B5EF4-FFF2-40B4-BE49-F238E27FC236}">
                <a16:creationId xmlns:a16="http://schemas.microsoft.com/office/drawing/2014/main" id="{917A4BF7-3225-CEC1-85A3-5BB4AD4E0297}"/>
              </a:ext>
            </a:extLst>
          </p:cNvPr>
          <p:cNvSpPr>
            <a:spLocks noGrp="1"/>
          </p:cNvSpPr>
          <p:nvPr>
            <p:ph sz="half" idx="2"/>
          </p:nvPr>
        </p:nvSpPr>
        <p:spPr>
          <a:xfrm>
            <a:off x="683568" y="1825625"/>
            <a:ext cx="7831782" cy="3809862"/>
          </a:xfrm>
        </p:spPr>
        <p:txBody>
          <a:bodyPr/>
          <a:lstStyle/>
          <a:p>
            <a:pPr>
              <a:buFontTx/>
              <a:buChar char="•"/>
              <a:defRPr/>
            </a:pPr>
            <a:r>
              <a:rPr lang="en-GB" sz="2800" kern="0" dirty="0">
                <a:latin typeface="Arial" panose="020B0604020202020204" pitchFamily="34" charset="0"/>
                <a:ea typeface="MS PGothic" pitchFamily="34" charset="-128"/>
              </a:rPr>
              <a:t>PP;</a:t>
            </a:r>
          </a:p>
          <a:p>
            <a:pPr>
              <a:buFontTx/>
              <a:buChar char="•"/>
              <a:defRPr/>
            </a:pPr>
            <a:r>
              <a:rPr lang="en-GB" sz="2800" kern="0" dirty="0">
                <a:latin typeface="Arial" panose="020B0604020202020204" pitchFamily="34" charset="0"/>
                <a:ea typeface="MS PGothic" pitchFamily="34" charset="-128"/>
              </a:rPr>
              <a:t>Research;</a:t>
            </a:r>
          </a:p>
          <a:p>
            <a:pPr>
              <a:buFontTx/>
              <a:buChar char="•"/>
              <a:defRPr/>
            </a:pPr>
            <a:r>
              <a:rPr lang="en-GB" sz="2800" kern="0" dirty="0">
                <a:latin typeface="Arial" panose="020B0604020202020204" pitchFamily="34" charset="0"/>
                <a:ea typeface="MS PGothic" pitchFamily="34" charset="-128"/>
              </a:rPr>
              <a:t>Articles;</a:t>
            </a:r>
          </a:p>
          <a:p>
            <a:pPr>
              <a:buFontTx/>
              <a:buChar char="•"/>
              <a:defRPr/>
            </a:pPr>
            <a:r>
              <a:rPr lang="en-GB" sz="2800" kern="0" dirty="0">
                <a:latin typeface="Arial" panose="020B0604020202020204" pitchFamily="34" charset="0"/>
                <a:ea typeface="MS PGothic" pitchFamily="34" charset="-128"/>
              </a:rPr>
              <a:t>Organisations;</a:t>
            </a:r>
          </a:p>
          <a:p>
            <a:pPr>
              <a:buFontTx/>
              <a:buChar char="•"/>
              <a:defRPr/>
            </a:pPr>
            <a:r>
              <a:rPr lang="en-GB" sz="2800" kern="0" dirty="0">
                <a:latin typeface="Arial" panose="020B0604020202020204" pitchFamily="34" charset="0"/>
                <a:ea typeface="MS PGothic" pitchFamily="34" charset="-128"/>
              </a:rPr>
              <a:t>Video Clips;</a:t>
            </a:r>
          </a:p>
          <a:p>
            <a:pPr>
              <a:buFontTx/>
              <a:buChar char="•"/>
              <a:defRPr/>
            </a:pPr>
            <a:r>
              <a:rPr lang="en-GB" sz="2800" kern="0" dirty="0">
                <a:latin typeface="Arial" panose="020B0604020202020204" pitchFamily="34" charset="0"/>
                <a:ea typeface="MS PGothic" pitchFamily="34" charset="-128"/>
              </a:rPr>
              <a:t>Quiz.</a:t>
            </a:r>
            <a:endParaRPr lang="cy-GB" sz="2800" kern="0" dirty="0">
              <a:latin typeface="Arial" panose="020B0604020202020204" pitchFamily="34" charset="0"/>
              <a:ea typeface="MS PGothic" pitchFamily="34" charset="-128"/>
            </a:endParaRPr>
          </a:p>
          <a:p>
            <a:pPr marL="0" indent="0">
              <a:buNone/>
            </a:pPr>
            <a:endParaRPr lang="en-GB" dirty="0"/>
          </a:p>
        </p:txBody>
      </p:sp>
    </p:spTree>
    <p:extLst>
      <p:ext uri="{BB962C8B-B14F-4D97-AF65-F5344CB8AC3E}">
        <p14:creationId xmlns:p14="http://schemas.microsoft.com/office/powerpoint/2010/main" val="1934786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395536" y="0"/>
            <a:ext cx="8302377" cy="1341116"/>
          </a:xfrm>
        </p:spPr>
        <p:txBody>
          <a:bodyPr>
            <a:normAutofit/>
          </a:bodyPr>
          <a:lstStyle/>
          <a:p>
            <a:pPr algn="ctr" eaLnBrk="1" hangingPunct="1"/>
            <a:r>
              <a:rPr lang="en-GB" altLang="en-US" sz="3600" dirty="0">
                <a:latin typeface="Arial" panose="020B0604020202020204" pitchFamily="34" charset="0"/>
              </a:rPr>
              <a:t>Strategies - ADHD</a:t>
            </a:r>
            <a:endParaRPr lang="en-US" altLang="en-US" sz="3600" dirty="0">
              <a:latin typeface="Arial" panose="020B0604020202020204" pitchFamily="34" charset="0"/>
            </a:endParaRPr>
          </a:p>
        </p:txBody>
      </p:sp>
      <p:sp>
        <p:nvSpPr>
          <p:cNvPr id="4" name="Content Placeholder 3"/>
          <p:cNvSpPr>
            <a:spLocks noGrp="1"/>
          </p:cNvSpPr>
          <p:nvPr>
            <p:ph sz="half" idx="2"/>
          </p:nvPr>
        </p:nvSpPr>
        <p:spPr>
          <a:xfrm>
            <a:off x="539552" y="1484784"/>
            <a:ext cx="8425061" cy="4104804"/>
          </a:xfrm>
        </p:spPr>
        <p:txBody>
          <a:bodyPr rtlCol="0">
            <a:normAutofit/>
          </a:bodyPr>
          <a:lstStyle/>
          <a:p>
            <a:pPr eaLnBrk="1" hangingPunct="1"/>
            <a:r>
              <a:rPr lang="en-GB" altLang="en-US" sz="3200" dirty="0">
                <a:latin typeface="Arial" panose="020B0604020202020204" pitchFamily="34" charset="0"/>
              </a:rPr>
              <a:t>Stand between children;</a:t>
            </a:r>
          </a:p>
          <a:p>
            <a:pPr eaLnBrk="1" hangingPunct="1"/>
            <a:r>
              <a:rPr lang="en-GB" altLang="en-US" sz="3200" dirty="0">
                <a:latin typeface="Arial" panose="020B0604020202020204" pitchFamily="34" charset="0"/>
              </a:rPr>
              <a:t>Block child’s path;</a:t>
            </a:r>
          </a:p>
          <a:p>
            <a:pPr eaLnBrk="1" hangingPunct="1"/>
            <a:r>
              <a:rPr lang="en-GB" altLang="en-US" sz="3200" dirty="0">
                <a:latin typeface="Arial" panose="020B0604020202020204" pitchFamily="34" charset="0"/>
              </a:rPr>
              <a:t>Lead child away;</a:t>
            </a:r>
          </a:p>
          <a:p>
            <a:pPr eaLnBrk="1" hangingPunct="1"/>
            <a:r>
              <a:rPr lang="en-GB" altLang="en-US" sz="3200" dirty="0">
                <a:latin typeface="Arial" panose="020B0604020202020204" pitchFamily="34" charset="0"/>
              </a:rPr>
              <a:t>‘Reasonable force’.</a:t>
            </a:r>
          </a:p>
        </p:txBody>
      </p:sp>
    </p:spTree>
    <p:extLst>
      <p:ext uri="{BB962C8B-B14F-4D97-AF65-F5344CB8AC3E}">
        <p14:creationId xmlns:p14="http://schemas.microsoft.com/office/powerpoint/2010/main" val="3608590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323528" y="332656"/>
            <a:ext cx="8374385" cy="1080120"/>
          </a:xfrm>
        </p:spPr>
        <p:txBody>
          <a:bodyPr>
            <a:normAutofit/>
          </a:bodyPr>
          <a:lstStyle/>
          <a:p>
            <a:pPr algn="ctr" eaLnBrk="1" hangingPunct="1"/>
            <a:r>
              <a:rPr lang="en-GB" altLang="en-US" sz="3600" dirty="0">
                <a:latin typeface="Arial" panose="020B0604020202020204" pitchFamily="34" charset="0"/>
              </a:rPr>
              <a:t>Classroom strategies</a:t>
            </a:r>
            <a:endParaRPr lang="en-US" altLang="en-US" sz="3600" dirty="0">
              <a:latin typeface="Arial" panose="020B0604020202020204" pitchFamily="34" charset="0"/>
            </a:endParaRPr>
          </a:p>
        </p:txBody>
      </p:sp>
      <p:sp>
        <p:nvSpPr>
          <p:cNvPr id="4" name="Content Placeholder 3"/>
          <p:cNvSpPr>
            <a:spLocks noGrp="1"/>
          </p:cNvSpPr>
          <p:nvPr>
            <p:ph sz="half" idx="2"/>
          </p:nvPr>
        </p:nvSpPr>
        <p:spPr>
          <a:xfrm>
            <a:off x="539552" y="1484784"/>
            <a:ext cx="8425061" cy="4104804"/>
          </a:xfrm>
        </p:spPr>
        <p:txBody>
          <a:bodyPr rtlCol="0">
            <a:normAutofit/>
          </a:bodyPr>
          <a:lstStyle/>
          <a:p>
            <a:pPr eaLnBrk="1" hangingPunct="1"/>
            <a:r>
              <a:rPr lang="en-GB" altLang="en-US" sz="3200" dirty="0">
                <a:latin typeface="Arial" panose="020B0604020202020204" pitchFamily="34" charset="0"/>
              </a:rPr>
              <a:t>Movement;</a:t>
            </a:r>
          </a:p>
          <a:p>
            <a:pPr eaLnBrk="1" hangingPunct="1"/>
            <a:r>
              <a:rPr lang="en-GB" altLang="en-US" sz="3200" dirty="0">
                <a:latin typeface="Arial" panose="020B0604020202020204" pitchFamily="34" charset="0"/>
              </a:rPr>
              <a:t>Reduce distractions;</a:t>
            </a:r>
          </a:p>
          <a:p>
            <a:pPr eaLnBrk="1" hangingPunct="1"/>
            <a:r>
              <a:rPr lang="en-GB" altLang="en-US" sz="3200" dirty="0">
                <a:latin typeface="Arial" panose="020B0604020202020204" pitchFamily="34" charset="0"/>
              </a:rPr>
              <a:t>Provide lists/visual timetable;</a:t>
            </a:r>
          </a:p>
          <a:p>
            <a:pPr eaLnBrk="1" hangingPunct="1"/>
            <a:r>
              <a:rPr lang="en-GB" altLang="en-US" sz="3200" dirty="0">
                <a:latin typeface="Arial" panose="020B0604020202020204" pitchFamily="34" charset="0"/>
              </a:rPr>
              <a:t>Short tasks.</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1595146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70146-86EC-508B-2B5E-54EE87C4DB26}"/>
              </a:ext>
            </a:extLst>
          </p:cNvPr>
          <p:cNvSpPr>
            <a:spLocks noGrp="1"/>
          </p:cNvSpPr>
          <p:nvPr>
            <p:ph type="title"/>
          </p:nvPr>
        </p:nvSpPr>
        <p:spPr/>
        <p:txBody>
          <a:bodyPr>
            <a:normAutofit/>
          </a:bodyPr>
          <a:lstStyle/>
          <a:p>
            <a:pPr algn="ctr"/>
            <a:r>
              <a:rPr lang="en-GB" altLang="en-US" sz="4400" kern="0" dirty="0">
                <a:latin typeface="Arial" panose="020B0604020202020204" pitchFamily="34" charset="0"/>
                <a:ea typeface="ＭＳ Ｐゴシック" panose="020B0600070205080204" pitchFamily="34" charset="-128"/>
              </a:rPr>
              <a:t>Implications for practice </a:t>
            </a:r>
            <a:r>
              <a:rPr lang="en-GB" altLang="en-US" sz="2000" kern="0" dirty="0">
                <a:latin typeface="Arial" panose="020B0604020202020204" pitchFamily="34" charset="0"/>
                <a:ea typeface="ＭＳ Ｐゴシック" panose="020B0600070205080204" pitchFamily="34" charset="-128"/>
              </a:rPr>
              <a:t>(</a:t>
            </a:r>
            <a:r>
              <a:rPr lang="en-GB" altLang="en-US" sz="2000" kern="0" dirty="0" err="1">
                <a:latin typeface="Arial" panose="020B0604020202020204" pitchFamily="34" charset="0"/>
                <a:ea typeface="ＭＳ Ｐゴシック" panose="020B0600070205080204" pitchFamily="34" charset="-128"/>
              </a:rPr>
              <a:t>Drifte</a:t>
            </a:r>
            <a:r>
              <a:rPr lang="en-GB" altLang="en-US" sz="2000" kern="0" dirty="0">
                <a:latin typeface="Arial" panose="020B0604020202020204" pitchFamily="34" charset="0"/>
                <a:ea typeface="ＭＳ Ｐゴシック" panose="020B0600070205080204" pitchFamily="34" charset="-128"/>
              </a:rPr>
              <a:t>, 2013)</a:t>
            </a:r>
            <a:endParaRPr lang="en-GB" dirty="0"/>
          </a:p>
        </p:txBody>
      </p:sp>
      <p:pic>
        <p:nvPicPr>
          <p:cNvPr id="5" name="Content Placeholder 4">
            <a:extLst>
              <a:ext uri="{FF2B5EF4-FFF2-40B4-BE49-F238E27FC236}">
                <a16:creationId xmlns:a16="http://schemas.microsoft.com/office/drawing/2014/main" id="{AC441D47-E4E0-393E-5E7C-96755F9FCBA7}"/>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628650" y="1916832"/>
            <a:ext cx="7886700" cy="3960440"/>
          </a:xfrm>
          <a:prstGeom prst="rect">
            <a:avLst/>
          </a:prstGeom>
        </p:spPr>
      </p:pic>
    </p:spTree>
    <p:extLst>
      <p:ext uri="{BB962C8B-B14F-4D97-AF65-F5344CB8AC3E}">
        <p14:creationId xmlns:p14="http://schemas.microsoft.com/office/powerpoint/2010/main" val="4077525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4F6CA-D55C-7010-2AA5-86FA7AF51CA2}"/>
              </a:ext>
            </a:extLst>
          </p:cNvPr>
          <p:cNvSpPr>
            <a:spLocks noGrp="1"/>
          </p:cNvSpPr>
          <p:nvPr>
            <p:ph type="title"/>
          </p:nvPr>
        </p:nvSpPr>
        <p:spPr/>
        <p:txBody>
          <a:bodyPr>
            <a:normAutofit/>
          </a:bodyPr>
          <a:lstStyle/>
          <a:p>
            <a:pPr algn="ctr"/>
            <a:r>
              <a:rPr lang="en-GB" altLang="en-US" sz="4400" kern="0" dirty="0">
                <a:latin typeface="Arial" panose="020B0604020202020204" pitchFamily="34" charset="0"/>
                <a:ea typeface="ＭＳ Ｐゴシック" panose="020B0600070205080204" pitchFamily="34" charset="-128"/>
              </a:rPr>
              <a:t>Implications for practice </a:t>
            </a:r>
            <a:r>
              <a:rPr lang="en-GB" altLang="en-US" sz="2000" kern="0" dirty="0">
                <a:latin typeface="Arial" panose="020B0604020202020204" pitchFamily="34" charset="0"/>
                <a:ea typeface="ＭＳ Ｐゴシック" panose="020B0600070205080204" pitchFamily="34" charset="-128"/>
              </a:rPr>
              <a:t>(</a:t>
            </a:r>
            <a:r>
              <a:rPr lang="en-GB" altLang="en-US" sz="2000" kern="0" dirty="0" err="1">
                <a:latin typeface="Arial" panose="020B0604020202020204" pitchFamily="34" charset="0"/>
                <a:ea typeface="ＭＳ Ｐゴシック" panose="020B0600070205080204" pitchFamily="34" charset="-128"/>
              </a:rPr>
              <a:t>Drifte</a:t>
            </a:r>
            <a:r>
              <a:rPr lang="en-GB" altLang="en-US" sz="2000" kern="0" dirty="0">
                <a:latin typeface="Arial" panose="020B0604020202020204" pitchFamily="34" charset="0"/>
                <a:ea typeface="ＭＳ Ｐゴシック" panose="020B0600070205080204" pitchFamily="34" charset="-128"/>
              </a:rPr>
              <a:t>, 2013)</a:t>
            </a:r>
            <a:endParaRPr lang="en-GB" dirty="0"/>
          </a:p>
        </p:txBody>
      </p:sp>
      <p:pic>
        <p:nvPicPr>
          <p:cNvPr id="5" name="Content Placeholder 4">
            <a:extLst>
              <a:ext uri="{FF2B5EF4-FFF2-40B4-BE49-F238E27FC236}">
                <a16:creationId xmlns:a16="http://schemas.microsoft.com/office/drawing/2014/main" id="{60AD55D5-40B5-3424-8813-BE9977B7359D}"/>
              </a:ext>
            </a:extLst>
          </p:cNvPr>
          <p:cNvPicPr>
            <a:picLocks noGrp="1" noChangeAspect="1"/>
          </p:cNvPicPr>
          <p:nvPr>
            <p:ph sz="half" idx="1"/>
          </p:nvPr>
        </p:nvPicPr>
        <p:blipFill>
          <a:blip r:embed="rId3"/>
          <a:stretch>
            <a:fillRect/>
          </a:stretch>
        </p:blipFill>
        <p:spPr>
          <a:xfrm>
            <a:off x="628650" y="1795847"/>
            <a:ext cx="3583310" cy="3809862"/>
          </a:xfrm>
          <a:prstGeom prst="rect">
            <a:avLst/>
          </a:prstGeom>
        </p:spPr>
      </p:pic>
      <p:pic>
        <p:nvPicPr>
          <p:cNvPr id="6" name="Content Placeholder 5">
            <a:extLst>
              <a:ext uri="{FF2B5EF4-FFF2-40B4-BE49-F238E27FC236}">
                <a16:creationId xmlns:a16="http://schemas.microsoft.com/office/drawing/2014/main" id="{3CB7C9C4-97FF-C0E4-FC63-CCB870B5A56A}"/>
              </a:ext>
            </a:extLst>
          </p:cNvPr>
          <p:cNvPicPr>
            <a:picLocks noGrp="1" noChangeAspect="1"/>
          </p:cNvPicPr>
          <p:nvPr>
            <p:ph sz="half" idx="2"/>
          </p:nvPr>
        </p:nvPicPr>
        <p:blipFill>
          <a:blip r:embed="rId4"/>
          <a:stretch>
            <a:fillRect/>
          </a:stretch>
        </p:blipFill>
        <p:spPr>
          <a:xfrm>
            <a:off x="4648200" y="1795846"/>
            <a:ext cx="3867150" cy="3809861"/>
          </a:xfrm>
          <a:prstGeom prst="rect">
            <a:avLst/>
          </a:prstGeom>
        </p:spPr>
      </p:pic>
    </p:spTree>
    <p:extLst>
      <p:ext uri="{BB962C8B-B14F-4D97-AF65-F5344CB8AC3E}">
        <p14:creationId xmlns:p14="http://schemas.microsoft.com/office/powerpoint/2010/main" val="771088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4">
            <a:extLst>
              <a:ext uri="{FF2B5EF4-FFF2-40B4-BE49-F238E27FC236}">
                <a16:creationId xmlns:a16="http://schemas.microsoft.com/office/drawing/2014/main" id="{A10F5AB5-C11F-A5E9-75F8-EFE2E765315E}"/>
              </a:ext>
            </a:extLst>
          </p:cNvPr>
          <p:cNvSpPr>
            <a:spLocks noGrp="1" noChangeArrowheads="1"/>
          </p:cNvSpPr>
          <p:nvPr>
            <p:ph type="title"/>
          </p:nvPr>
        </p:nvSpPr>
        <p:spPr>
          <a:xfrm>
            <a:off x="628650" y="365125"/>
            <a:ext cx="7886700" cy="1325563"/>
          </a:xfrm>
        </p:spPr>
        <p:txBody>
          <a:bodyPr rtlCol="0">
            <a:noAutofit/>
          </a:bodyPr>
          <a:lstStyle/>
          <a:p>
            <a:pPr algn="ctr" eaLnBrk="1" fontAlgn="auto" hangingPunct="1">
              <a:spcAft>
                <a:spcPts val="0"/>
              </a:spcAft>
              <a:defRPr/>
            </a:pPr>
            <a:r>
              <a:rPr lang="en-GB" altLang="en-US" sz="3200" kern="0" dirty="0">
                <a:latin typeface="Arial" panose="020B0604020202020204" pitchFamily="34" charset="0"/>
                <a:ea typeface="ＭＳ Ｐゴシック" panose="020B0600070205080204" pitchFamily="34" charset="-128"/>
              </a:rPr>
              <a:t>Implications for practice </a:t>
            </a:r>
            <a:r>
              <a:rPr lang="en-GB" altLang="en-US" sz="1400" kern="0" dirty="0">
                <a:latin typeface="Arial" panose="020B0604020202020204" pitchFamily="34" charset="0"/>
                <a:ea typeface="ＭＳ Ｐゴシック" panose="020B0600070205080204" pitchFamily="34" charset="-128"/>
              </a:rPr>
              <a:t>(</a:t>
            </a:r>
            <a:r>
              <a:rPr lang="en-GB" altLang="en-US" sz="1400" kern="0" dirty="0" err="1">
                <a:latin typeface="Arial" panose="020B0604020202020204" pitchFamily="34" charset="0"/>
                <a:ea typeface="ＭＳ Ｐゴシック" panose="020B0600070205080204" pitchFamily="34" charset="-128"/>
              </a:rPr>
              <a:t>Drifte</a:t>
            </a:r>
            <a:r>
              <a:rPr lang="en-GB" altLang="en-US" sz="1400" kern="0" dirty="0">
                <a:latin typeface="Arial" panose="020B0604020202020204" pitchFamily="34" charset="0"/>
                <a:ea typeface="ＭＳ Ｐゴシック" panose="020B0600070205080204" pitchFamily="34" charset="-128"/>
              </a:rPr>
              <a:t>, 2013)</a:t>
            </a:r>
            <a:endParaRPr lang="en-GB" altLang="cy-GB" sz="3200" dirty="0">
              <a:solidFill>
                <a:srgbClr val="0070C0"/>
              </a:solidFill>
              <a:latin typeface="Arial" panose="020B0604020202020204" pitchFamily="34" charset="0"/>
            </a:endParaRPr>
          </a:p>
        </p:txBody>
      </p:sp>
      <p:pic>
        <p:nvPicPr>
          <p:cNvPr id="8" name="Content Placeholder 7">
            <a:extLst>
              <a:ext uri="{FF2B5EF4-FFF2-40B4-BE49-F238E27FC236}">
                <a16:creationId xmlns:a16="http://schemas.microsoft.com/office/drawing/2014/main" id="{72DF151D-30A9-AA6C-31CD-EE988AB1982D}"/>
              </a:ext>
            </a:extLst>
          </p:cNvPr>
          <p:cNvPicPr>
            <a:picLocks noGrp="1" noChangeAspect="1"/>
          </p:cNvPicPr>
          <p:nvPr>
            <p:ph idx="1"/>
          </p:nvPr>
        </p:nvPicPr>
        <p:blipFill>
          <a:blip r:embed="rId3"/>
          <a:stretch>
            <a:fillRect/>
          </a:stretch>
        </p:blipFill>
        <p:spPr>
          <a:xfrm>
            <a:off x="622248" y="1690688"/>
            <a:ext cx="2143125" cy="3826544"/>
          </a:xfrm>
          <a:prstGeom prst="rect">
            <a:avLst/>
          </a:prstGeom>
        </p:spPr>
      </p:pic>
      <p:pic>
        <p:nvPicPr>
          <p:cNvPr id="9" name="Picture 8">
            <a:extLst>
              <a:ext uri="{FF2B5EF4-FFF2-40B4-BE49-F238E27FC236}">
                <a16:creationId xmlns:a16="http://schemas.microsoft.com/office/drawing/2014/main" id="{D9AFC25B-FA26-2BF8-AE19-065C9422BDBE}"/>
              </a:ext>
            </a:extLst>
          </p:cNvPr>
          <p:cNvPicPr>
            <a:picLocks noChangeAspect="1"/>
          </p:cNvPicPr>
          <p:nvPr/>
        </p:nvPicPr>
        <p:blipFill>
          <a:blip r:embed="rId4"/>
          <a:stretch>
            <a:fillRect/>
          </a:stretch>
        </p:blipFill>
        <p:spPr>
          <a:xfrm>
            <a:off x="3347865" y="1690688"/>
            <a:ext cx="2520280" cy="3826544"/>
          </a:xfrm>
          <a:prstGeom prst="rect">
            <a:avLst/>
          </a:prstGeom>
        </p:spPr>
      </p:pic>
      <p:pic>
        <p:nvPicPr>
          <p:cNvPr id="10" name="Picture 9">
            <a:extLst>
              <a:ext uri="{FF2B5EF4-FFF2-40B4-BE49-F238E27FC236}">
                <a16:creationId xmlns:a16="http://schemas.microsoft.com/office/drawing/2014/main" id="{2D8FD4E3-6231-A0C2-6582-10AC3E86A78B}"/>
              </a:ext>
            </a:extLst>
          </p:cNvPr>
          <p:cNvPicPr>
            <a:picLocks noChangeAspect="1"/>
          </p:cNvPicPr>
          <p:nvPr/>
        </p:nvPicPr>
        <p:blipFill>
          <a:blip r:embed="rId5"/>
          <a:stretch>
            <a:fillRect/>
          </a:stretch>
        </p:blipFill>
        <p:spPr>
          <a:xfrm>
            <a:off x="6300192" y="1690688"/>
            <a:ext cx="2421632" cy="3826544"/>
          </a:xfrm>
          <a:prstGeom prst="rect">
            <a:avLst/>
          </a:prstGeom>
        </p:spPr>
      </p:pic>
    </p:spTree>
    <p:extLst>
      <p:ext uri="{BB962C8B-B14F-4D97-AF65-F5344CB8AC3E}">
        <p14:creationId xmlns:p14="http://schemas.microsoft.com/office/powerpoint/2010/main" val="3343291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6975D-1A90-0BB5-1C9C-16F6258959EB}"/>
              </a:ext>
            </a:extLst>
          </p:cNvPr>
          <p:cNvSpPr>
            <a:spLocks noGrp="1"/>
          </p:cNvSpPr>
          <p:nvPr>
            <p:ph type="title"/>
          </p:nvPr>
        </p:nvSpPr>
        <p:spPr/>
        <p:txBody>
          <a:bodyPr>
            <a:normAutofit/>
          </a:bodyPr>
          <a:lstStyle/>
          <a:p>
            <a:pPr algn="ctr"/>
            <a:r>
              <a:rPr lang="en-GB" altLang="en-US" sz="4400" kern="0" dirty="0">
                <a:latin typeface="Arial" panose="020B0604020202020204" pitchFamily="34" charset="0"/>
                <a:ea typeface="ＭＳ Ｐゴシック" panose="020B0600070205080204" pitchFamily="34" charset="-128"/>
              </a:rPr>
              <a:t>Implications for practice </a:t>
            </a:r>
            <a:r>
              <a:rPr lang="en-GB" altLang="en-US" sz="2000" kern="0" dirty="0">
                <a:latin typeface="Arial" panose="020B0604020202020204" pitchFamily="34" charset="0"/>
                <a:ea typeface="ＭＳ Ｐゴシック" panose="020B0600070205080204" pitchFamily="34" charset="-128"/>
              </a:rPr>
              <a:t>(</a:t>
            </a:r>
            <a:r>
              <a:rPr lang="en-GB" altLang="en-US" sz="2000" kern="0" dirty="0" err="1">
                <a:latin typeface="Arial" panose="020B0604020202020204" pitchFamily="34" charset="0"/>
                <a:ea typeface="ＭＳ Ｐゴシック" panose="020B0600070205080204" pitchFamily="34" charset="-128"/>
              </a:rPr>
              <a:t>Drifte</a:t>
            </a:r>
            <a:r>
              <a:rPr lang="en-GB" altLang="en-US" sz="2000" kern="0" dirty="0">
                <a:latin typeface="Arial" panose="020B0604020202020204" pitchFamily="34" charset="0"/>
                <a:ea typeface="ＭＳ Ｐゴシック" panose="020B0600070205080204" pitchFamily="34" charset="-128"/>
              </a:rPr>
              <a:t>, 2013)</a:t>
            </a:r>
            <a:endParaRPr lang="en-GB" dirty="0"/>
          </a:p>
        </p:txBody>
      </p:sp>
      <p:pic>
        <p:nvPicPr>
          <p:cNvPr id="6" name="Content Placeholder 5">
            <a:extLst>
              <a:ext uri="{FF2B5EF4-FFF2-40B4-BE49-F238E27FC236}">
                <a16:creationId xmlns:a16="http://schemas.microsoft.com/office/drawing/2014/main" id="{EDC47A7B-C6CD-8091-E12F-DFABE380CA2E}"/>
              </a:ext>
            </a:extLst>
          </p:cNvPr>
          <p:cNvPicPr>
            <a:picLocks noGrp="1" noChangeAspect="1"/>
          </p:cNvPicPr>
          <p:nvPr>
            <p:ph sz="half" idx="1"/>
          </p:nvPr>
        </p:nvPicPr>
        <p:blipFill>
          <a:blip r:embed="rId3"/>
          <a:stretch>
            <a:fillRect/>
          </a:stretch>
        </p:blipFill>
        <p:spPr>
          <a:xfrm>
            <a:off x="467544" y="1825625"/>
            <a:ext cx="3600400" cy="3809861"/>
          </a:xfrm>
          <a:prstGeom prst="rect">
            <a:avLst/>
          </a:prstGeom>
        </p:spPr>
      </p:pic>
      <p:pic>
        <p:nvPicPr>
          <p:cNvPr id="7" name="Content Placeholder 6">
            <a:extLst>
              <a:ext uri="{FF2B5EF4-FFF2-40B4-BE49-F238E27FC236}">
                <a16:creationId xmlns:a16="http://schemas.microsoft.com/office/drawing/2014/main" id="{D13117C6-716C-5152-248C-CDEB36DDBC6B}"/>
              </a:ext>
            </a:extLst>
          </p:cNvPr>
          <p:cNvPicPr>
            <a:picLocks noGrp="1" noChangeAspect="1"/>
          </p:cNvPicPr>
          <p:nvPr>
            <p:ph sz="half" idx="2"/>
          </p:nvPr>
        </p:nvPicPr>
        <p:blipFill>
          <a:blip r:embed="rId4"/>
          <a:stretch>
            <a:fillRect/>
          </a:stretch>
        </p:blipFill>
        <p:spPr>
          <a:xfrm>
            <a:off x="5076058" y="1825625"/>
            <a:ext cx="3240357" cy="3809861"/>
          </a:xfrm>
          <a:prstGeom prst="rect">
            <a:avLst/>
          </a:prstGeom>
        </p:spPr>
      </p:pic>
    </p:spTree>
    <p:extLst>
      <p:ext uri="{BB962C8B-B14F-4D97-AF65-F5344CB8AC3E}">
        <p14:creationId xmlns:p14="http://schemas.microsoft.com/office/powerpoint/2010/main" val="242409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9568-774C-A0FE-03B1-CC865D1D98BB}"/>
              </a:ext>
            </a:extLst>
          </p:cNvPr>
          <p:cNvSpPr>
            <a:spLocks noGrp="1"/>
          </p:cNvSpPr>
          <p:nvPr>
            <p:ph type="title"/>
          </p:nvPr>
        </p:nvSpPr>
        <p:spPr/>
        <p:txBody>
          <a:bodyPr>
            <a:normAutofit/>
          </a:bodyPr>
          <a:lstStyle/>
          <a:p>
            <a:pPr algn="ctr"/>
            <a:r>
              <a:rPr lang="en-GB" altLang="en-US" sz="4400" kern="0" dirty="0">
                <a:latin typeface="Arial" panose="020B0604020202020204" pitchFamily="34" charset="0"/>
                <a:ea typeface="ＭＳ Ｐゴシック" panose="020B0600070205080204" pitchFamily="34" charset="-128"/>
              </a:rPr>
              <a:t>Implications for practice </a:t>
            </a:r>
            <a:r>
              <a:rPr lang="en-GB" altLang="en-US" sz="2000" kern="0" dirty="0">
                <a:latin typeface="Arial" panose="020B0604020202020204" pitchFamily="34" charset="0"/>
                <a:ea typeface="ＭＳ Ｐゴシック" panose="020B0600070205080204" pitchFamily="34" charset="-128"/>
              </a:rPr>
              <a:t>(</a:t>
            </a:r>
            <a:r>
              <a:rPr lang="en-GB" altLang="en-US" sz="2000" kern="0" dirty="0" err="1">
                <a:latin typeface="Arial" panose="020B0604020202020204" pitchFamily="34" charset="0"/>
                <a:ea typeface="ＭＳ Ｐゴシック" panose="020B0600070205080204" pitchFamily="34" charset="-128"/>
              </a:rPr>
              <a:t>Drifte</a:t>
            </a:r>
            <a:r>
              <a:rPr lang="en-GB" altLang="en-US" sz="2000" kern="0" dirty="0">
                <a:latin typeface="Arial" panose="020B0604020202020204" pitchFamily="34" charset="0"/>
                <a:ea typeface="ＭＳ Ｐゴシック" panose="020B0600070205080204" pitchFamily="34" charset="-128"/>
              </a:rPr>
              <a:t>, 2013)</a:t>
            </a:r>
            <a:endParaRPr lang="en-GB" dirty="0"/>
          </a:p>
        </p:txBody>
      </p:sp>
      <p:pic>
        <p:nvPicPr>
          <p:cNvPr id="6" name="Content Placeholder 5">
            <a:extLst>
              <a:ext uri="{FF2B5EF4-FFF2-40B4-BE49-F238E27FC236}">
                <a16:creationId xmlns:a16="http://schemas.microsoft.com/office/drawing/2014/main" id="{72E8A65F-F7A3-B1CF-CF23-82C25F62C242}"/>
              </a:ext>
            </a:extLst>
          </p:cNvPr>
          <p:cNvPicPr>
            <a:picLocks noGrp="1" noChangeAspect="1"/>
          </p:cNvPicPr>
          <p:nvPr>
            <p:ph idx="1"/>
          </p:nvPr>
        </p:nvPicPr>
        <p:blipFill>
          <a:blip r:embed="rId2"/>
          <a:stretch>
            <a:fillRect/>
          </a:stretch>
        </p:blipFill>
        <p:spPr>
          <a:xfrm>
            <a:off x="628650" y="1988840"/>
            <a:ext cx="8047805" cy="3600400"/>
          </a:xfrm>
          <a:prstGeom prst="rect">
            <a:avLst/>
          </a:prstGeom>
        </p:spPr>
      </p:pic>
    </p:spTree>
    <p:extLst>
      <p:ext uri="{BB962C8B-B14F-4D97-AF65-F5344CB8AC3E}">
        <p14:creationId xmlns:p14="http://schemas.microsoft.com/office/powerpoint/2010/main" val="3529080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a:extLst>
              <a:ext uri="{FF2B5EF4-FFF2-40B4-BE49-F238E27FC236}">
                <a16:creationId xmlns:a16="http://schemas.microsoft.com/office/drawing/2014/main" id="{5F82A01D-87B2-0F40-C4F6-0F87E826C657}"/>
              </a:ext>
            </a:extLst>
          </p:cNvPr>
          <p:cNvSpPr>
            <a:spLocks noGrp="1" noChangeArrowheads="1"/>
          </p:cNvSpPr>
          <p:nvPr>
            <p:ph type="title"/>
          </p:nvPr>
        </p:nvSpPr>
        <p:spPr/>
        <p:txBody>
          <a:bodyPr rtlCol="0">
            <a:noAutofit/>
          </a:bodyPr>
          <a:lstStyle/>
          <a:p>
            <a:pPr algn="ctr" eaLnBrk="1" fontAlgn="auto" hangingPunct="1">
              <a:spcAft>
                <a:spcPts val="0"/>
              </a:spcAft>
              <a:defRPr/>
            </a:pPr>
            <a:r>
              <a:rPr lang="en-GB" altLang="en-US" sz="3200" kern="0" dirty="0">
                <a:latin typeface="Arial" panose="020B0604020202020204" pitchFamily="34" charset="0"/>
                <a:ea typeface="ＭＳ Ｐゴシック" panose="020B0600070205080204" pitchFamily="34" charset="-128"/>
              </a:rPr>
              <a:t>Implications for practice </a:t>
            </a:r>
            <a:r>
              <a:rPr lang="en-GB" altLang="en-US" sz="1400" kern="0" dirty="0">
                <a:latin typeface="Arial" panose="020B0604020202020204" pitchFamily="34" charset="0"/>
                <a:ea typeface="ＭＳ Ｐゴシック" panose="020B0600070205080204" pitchFamily="34" charset="-128"/>
              </a:rPr>
              <a:t>(</a:t>
            </a:r>
            <a:r>
              <a:rPr lang="en-GB" altLang="en-US" sz="1400" kern="0" dirty="0" err="1">
                <a:latin typeface="Arial" panose="020B0604020202020204" pitchFamily="34" charset="0"/>
                <a:ea typeface="ＭＳ Ｐゴシック" panose="020B0600070205080204" pitchFamily="34" charset="-128"/>
              </a:rPr>
              <a:t>Drifte</a:t>
            </a:r>
            <a:r>
              <a:rPr lang="en-GB" altLang="en-US" sz="1400" kern="0" dirty="0">
                <a:latin typeface="Arial" panose="020B0604020202020204" pitchFamily="34" charset="0"/>
                <a:ea typeface="ＭＳ Ｐゴシック" panose="020B0600070205080204" pitchFamily="34" charset="-128"/>
              </a:rPr>
              <a:t>, 2013)</a:t>
            </a:r>
            <a:endParaRPr lang="en-GB" altLang="cy-GB" sz="3200" dirty="0">
              <a:solidFill>
                <a:srgbClr val="0070C0"/>
              </a:solidFill>
              <a:latin typeface="Arial" panose="020B0604020202020204" pitchFamily="34" charset="0"/>
            </a:endParaRPr>
          </a:p>
        </p:txBody>
      </p:sp>
      <p:pic>
        <p:nvPicPr>
          <p:cNvPr id="5" name="Content Placeholder 4">
            <a:extLst>
              <a:ext uri="{FF2B5EF4-FFF2-40B4-BE49-F238E27FC236}">
                <a16:creationId xmlns:a16="http://schemas.microsoft.com/office/drawing/2014/main" id="{132E209A-402E-13B3-DD26-536BA43A3C08}"/>
              </a:ext>
            </a:extLst>
          </p:cNvPr>
          <p:cNvPicPr>
            <a:picLocks noGrp="1" noChangeAspect="1"/>
          </p:cNvPicPr>
          <p:nvPr>
            <p:ph sz="half" idx="1"/>
          </p:nvPr>
        </p:nvPicPr>
        <p:blipFill>
          <a:blip r:embed="rId3"/>
          <a:stretch>
            <a:fillRect/>
          </a:stretch>
        </p:blipFill>
        <p:spPr>
          <a:xfrm>
            <a:off x="628650" y="1825625"/>
            <a:ext cx="3566220" cy="3809862"/>
          </a:xfrm>
          <a:prstGeom prst="rect">
            <a:avLst/>
          </a:prstGeom>
        </p:spPr>
      </p:pic>
      <p:pic>
        <p:nvPicPr>
          <p:cNvPr id="7" name="Content Placeholder 6">
            <a:extLst>
              <a:ext uri="{FF2B5EF4-FFF2-40B4-BE49-F238E27FC236}">
                <a16:creationId xmlns:a16="http://schemas.microsoft.com/office/drawing/2014/main" id="{E7E4209F-3CB2-E61A-11D1-54CD5DD0A9D9}"/>
              </a:ext>
            </a:extLst>
          </p:cNvPr>
          <p:cNvPicPr>
            <a:picLocks noGrp="1" noChangeAspect="1"/>
          </p:cNvPicPr>
          <p:nvPr>
            <p:ph sz="half" idx="2"/>
          </p:nvPr>
        </p:nvPicPr>
        <p:blipFill>
          <a:blip r:embed="rId4"/>
          <a:stretch>
            <a:fillRect/>
          </a:stretch>
        </p:blipFill>
        <p:spPr>
          <a:xfrm>
            <a:off x="4519985" y="1825625"/>
            <a:ext cx="3995365" cy="3809862"/>
          </a:xfrm>
          <a:prstGeom prst="rect">
            <a:avLst/>
          </a:prstGeom>
        </p:spPr>
      </p:pic>
    </p:spTree>
    <p:extLst>
      <p:ext uri="{BB962C8B-B14F-4D97-AF65-F5344CB8AC3E}">
        <p14:creationId xmlns:p14="http://schemas.microsoft.com/office/powerpoint/2010/main" val="252782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664"/>
            <a:ext cx="7984306" cy="792088"/>
          </a:xfrm>
        </p:spPr>
        <p:txBody>
          <a:bodyPr rtlCol="0">
            <a:noAutofit/>
          </a:bodyPr>
          <a:lstStyle/>
          <a:p>
            <a:pPr algn="ctr">
              <a:defRPr/>
            </a:pPr>
            <a:r>
              <a:rPr lang="cy-GB" altLang="en-US" sz="3200" kern="0" dirty="0" err="1">
                <a:solidFill>
                  <a:srgbClr val="000000"/>
                </a:solidFill>
                <a:latin typeface="Arial" panose="020B0604020202020204" pitchFamily="34" charset="0"/>
                <a:ea typeface="ＭＳ Ｐゴシック" panose="020B0600070205080204" pitchFamily="34" charset="-128"/>
              </a:rPr>
              <a:t>Implications</a:t>
            </a:r>
            <a:r>
              <a:rPr lang="cy-GB" altLang="en-US" sz="3200" kern="0" dirty="0">
                <a:solidFill>
                  <a:srgbClr val="000000"/>
                </a:solidFill>
                <a:latin typeface="Arial" panose="020B0604020202020204" pitchFamily="34" charset="0"/>
                <a:ea typeface="ＭＳ Ｐゴシック" panose="020B0600070205080204" pitchFamily="34" charset="-128"/>
              </a:rPr>
              <a:t> </a:t>
            </a:r>
            <a:r>
              <a:rPr lang="cy-GB" altLang="en-US" sz="3200" kern="0" dirty="0" err="1">
                <a:solidFill>
                  <a:srgbClr val="000000"/>
                </a:solidFill>
                <a:latin typeface="Arial" panose="020B0604020202020204" pitchFamily="34" charset="0"/>
                <a:ea typeface="ＭＳ Ｐゴシック" panose="020B0600070205080204" pitchFamily="34" charset="-128"/>
              </a:rPr>
              <a:t>for</a:t>
            </a:r>
            <a:r>
              <a:rPr lang="cy-GB" altLang="en-US" sz="3200" kern="0" dirty="0">
                <a:solidFill>
                  <a:srgbClr val="000000"/>
                </a:solidFill>
                <a:latin typeface="Arial" panose="020B0604020202020204" pitchFamily="34" charset="0"/>
                <a:ea typeface="ＭＳ Ｐゴシック" panose="020B0600070205080204" pitchFamily="34" charset="-128"/>
              </a:rPr>
              <a:t> </a:t>
            </a:r>
            <a:r>
              <a:rPr lang="cy-GB" altLang="en-US" sz="3200" kern="0" dirty="0" err="1">
                <a:solidFill>
                  <a:srgbClr val="000000"/>
                </a:solidFill>
                <a:latin typeface="Arial" panose="020B0604020202020204" pitchFamily="34" charset="0"/>
                <a:ea typeface="ＭＳ Ｐゴシック" panose="020B0600070205080204" pitchFamily="34" charset="-128"/>
              </a:rPr>
              <a:t>practice</a:t>
            </a:r>
            <a:r>
              <a:rPr lang="cy-GB" altLang="en-US" sz="3200" kern="0" dirty="0">
                <a:solidFill>
                  <a:srgbClr val="000000"/>
                </a:solidFill>
                <a:latin typeface="Arial" panose="020B0604020202020204" pitchFamily="34" charset="0"/>
                <a:ea typeface="ＭＳ Ｐゴシック" panose="020B0600070205080204" pitchFamily="34" charset="-128"/>
              </a:rPr>
              <a:t> (</a:t>
            </a:r>
            <a:r>
              <a:rPr lang="cy-GB" altLang="en-US" sz="3200" kern="0" dirty="0" err="1">
                <a:solidFill>
                  <a:srgbClr val="000000"/>
                </a:solidFill>
                <a:latin typeface="Arial" panose="020B0604020202020204" pitchFamily="34" charset="0"/>
                <a:ea typeface="ＭＳ Ｐゴシック" panose="020B0600070205080204" pitchFamily="34" charset="-128"/>
              </a:rPr>
              <a:t>Drifte</a:t>
            </a:r>
            <a:r>
              <a:rPr lang="cy-GB" altLang="en-US" sz="3200" kern="0" dirty="0">
                <a:solidFill>
                  <a:srgbClr val="000000"/>
                </a:solidFill>
                <a:latin typeface="Arial" panose="020B0604020202020204" pitchFamily="34" charset="0"/>
                <a:ea typeface="ＭＳ Ｐゴシック" panose="020B0600070205080204" pitchFamily="34" charset="-128"/>
              </a:rPr>
              <a:t>, 2013)</a:t>
            </a:r>
            <a:endParaRPr lang="en-GB" altLang="cy-GB" sz="1800" dirty="0">
              <a:solidFill>
                <a:srgbClr val="0070C0"/>
              </a:solidFill>
              <a:latin typeface="Arial" panose="020B0604020202020204" pitchFamily="34" charset="0"/>
            </a:endParaRPr>
          </a:p>
        </p:txBody>
      </p:sp>
      <p:sp>
        <p:nvSpPr>
          <p:cNvPr id="5124" name="Rectangle 6"/>
          <p:cNvSpPr>
            <a:spLocks noGrp="1" noChangeArrowheads="1"/>
          </p:cNvSpPr>
          <p:nvPr>
            <p:ph type="body" sz="half" idx="2"/>
          </p:nvPr>
        </p:nvSpPr>
        <p:spPr>
          <a:xfrm>
            <a:off x="467544" y="1556792"/>
            <a:ext cx="8424936" cy="4186783"/>
          </a:xfrm>
        </p:spPr>
        <p:txBody>
          <a:bodyPr rtlCol="0">
            <a:normAutofit/>
          </a:bodyPr>
          <a:lstStyle/>
          <a:p>
            <a:pPr>
              <a:defRPr/>
            </a:pPr>
            <a:r>
              <a:rPr lang="en-GB" altLang="en-US" kern="0" dirty="0">
                <a:latin typeface="Arial" panose="020B0604020202020204" pitchFamily="34" charset="0"/>
                <a:ea typeface="ＭＳ Ｐゴシック" panose="020B0600070205080204" pitchFamily="34" charset="-128"/>
              </a:rPr>
              <a:t>Persona dolls/puppets;</a:t>
            </a:r>
          </a:p>
          <a:p>
            <a:pPr>
              <a:defRPr/>
            </a:pPr>
            <a:r>
              <a:rPr lang="en-GB" altLang="en-US" kern="0" dirty="0">
                <a:latin typeface="Arial" panose="020B0604020202020204" pitchFamily="34" charset="0"/>
                <a:ea typeface="ＭＳ Ｐゴシック" panose="020B0600070205080204" pitchFamily="34" charset="-128"/>
              </a:rPr>
              <a:t>Store equipment in same place;</a:t>
            </a:r>
          </a:p>
          <a:p>
            <a:pPr>
              <a:defRPr/>
            </a:pPr>
            <a:r>
              <a:rPr lang="en-GB" altLang="en-US" kern="0" dirty="0">
                <a:latin typeface="Arial" panose="020B0604020202020204" pitchFamily="34" charset="0"/>
                <a:ea typeface="ＭＳ Ｐゴシック" panose="020B0600070205080204" pitchFamily="34" charset="-128"/>
              </a:rPr>
              <a:t>Involve children when changing layout of environment;</a:t>
            </a:r>
          </a:p>
          <a:p>
            <a:pPr>
              <a:defRPr/>
            </a:pPr>
            <a:r>
              <a:rPr lang="en-GB" altLang="en-US" kern="0" dirty="0">
                <a:latin typeface="Arial" panose="020B0604020202020204" pitchFamily="34" charset="0"/>
                <a:ea typeface="ＭＳ Ｐゴシック" panose="020B0600070205080204" pitchFamily="34" charset="-128"/>
              </a:rPr>
              <a:t>Ensure resources do not trigger sensory overreactions.</a:t>
            </a:r>
          </a:p>
        </p:txBody>
      </p:sp>
    </p:spTree>
    <p:extLst>
      <p:ext uri="{BB962C8B-B14F-4D97-AF65-F5344CB8AC3E}">
        <p14:creationId xmlns:p14="http://schemas.microsoft.com/office/powerpoint/2010/main" val="143649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lstStyle/>
          <a:p>
            <a:pPr algn="ctr" eaLnBrk="1" hangingPunct="1"/>
            <a:r>
              <a:rPr lang="cy-GB" altLang="cy-GB" sz="3200" dirty="0" err="1">
                <a:latin typeface="Arial" panose="020B0604020202020204" pitchFamily="34" charset="0"/>
              </a:rPr>
              <a:t>Inclusive</a:t>
            </a:r>
            <a:r>
              <a:rPr lang="cy-GB" altLang="cy-GB" sz="3200" dirty="0">
                <a:latin typeface="Arial" panose="020B0604020202020204" pitchFamily="34" charset="0"/>
              </a:rPr>
              <a:t> </a:t>
            </a:r>
            <a:r>
              <a:rPr lang="cy-GB" altLang="cy-GB" sz="3200" dirty="0" err="1">
                <a:latin typeface="Arial" panose="020B0604020202020204" pitchFamily="34" charset="0"/>
              </a:rPr>
              <a:t>practice</a:t>
            </a:r>
            <a:endParaRPr lang="en-US" altLang="en-US" sz="3200" dirty="0"/>
          </a:p>
        </p:txBody>
      </p:sp>
      <p:sp>
        <p:nvSpPr>
          <p:cNvPr id="4" name="Content Placeholder 3"/>
          <p:cNvSpPr>
            <a:spLocks noGrp="1"/>
          </p:cNvSpPr>
          <p:nvPr>
            <p:ph sz="half" idx="2"/>
          </p:nvPr>
        </p:nvSpPr>
        <p:spPr>
          <a:xfrm>
            <a:off x="422275" y="1143000"/>
            <a:ext cx="8264525" cy="4446588"/>
          </a:xfrm>
        </p:spPr>
        <p:txBody>
          <a:bodyPr rtlCol="0">
            <a:normAutofit/>
          </a:bodyPr>
          <a:lstStyle/>
          <a:p>
            <a:pPr eaLnBrk="1" fontAlgn="auto" hangingPunct="1">
              <a:spcAft>
                <a:spcPts val="0"/>
              </a:spcAft>
              <a:defRPr/>
            </a:pPr>
            <a:r>
              <a:rPr lang="en-US" dirty="0">
                <a:latin typeface="Arial" panose="020B0604020202020204" pitchFamily="34" charset="0"/>
              </a:rPr>
              <a:t>Whole-school approach;</a:t>
            </a:r>
          </a:p>
          <a:p>
            <a:pPr eaLnBrk="1" fontAlgn="auto" hangingPunct="1">
              <a:spcAft>
                <a:spcPts val="0"/>
              </a:spcAft>
              <a:defRPr/>
            </a:pPr>
            <a:r>
              <a:rPr lang="en-US" dirty="0">
                <a:latin typeface="Arial" panose="020B0604020202020204" pitchFamily="34" charset="0"/>
              </a:rPr>
              <a:t>Communication;</a:t>
            </a:r>
          </a:p>
          <a:p>
            <a:pPr eaLnBrk="1" fontAlgn="auto" hangingPunct="1">
              <a:spcAft>
                <a:spcPts val="0"/>
              </a:spcAft>
              <a:defRPr/>
            </a:pPr>
            <a:r>
              <a:rPr lang="en-US" dirty="0">
                <a:latin typeface="Arial" panose="020B0604020202020204" pitchFamily="34" charset="0"/>
              </a:rPr>
              <a:t>Trained 1-1/Key worker;</a:t>
            </a:r>
          </a:p>
          <a:p>
            <a:pPr eaLnBrk="1" fontAlgn="auto" hangingPunct="1">
              <a:spcAft>
                <a:spcPts val="0"/>
              </a:spcAft>
              <a:defRPr/>
            </a:pPr>
            <a:r>
              <a:rPr lang="en-US" dirty="0">
                <a:latin typeface="Arial" panose="020B0604020202020204" pitchFamily="34" charset="0"/>
              </a:rPr>
              <a:t>Attention to less-structured times;</a:t>
            </a:r>
          </a:p>
          <a:p>
            <a:pPr eaLnBrk="1" fontAlgn="auto" hangingPunct="1">
              <a:spcAft>
                <a:spcPts val="0"/>
              </a:spcAft>
              <a:defRPr/>
            </a:pPr>
            <a:r>
              <a:rPr lang="en-US" dirty="0">
                <a:latin typeface="Arial" panose="020B0604020202020204" pitchFamily="34" charset="0"/>
              </a:rPr>
              <a:t>‘Buddy system’.</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2256435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628650" y="365127"/>
            <a:ext cx="7886700" cy="903634"/>
          </a:xfrm>
        </p:spPr>
        <p:txBody>
          <a:bodyPr>
            <a:normAutofit/>
          </a:bodyPr>
          <a:lstStyle/>
          <a:p>
            <a:pPr algn="ctr" eaLnBrk="1" hangingPunct="1"/>
            <a:r>
              <a:rPr lang="en-GB" altLang="en-US" sz="3200" dirty="0">
                <a:latin typeface="Arial" panose="020B0604020202020204" pitchFamily="34" charset="0"/>
              </a:rPr>
              <a:t>Strategies</a:t>
            </a:r>
            <a:endParaRPr lang="en-US" altLang="en-US" sz="3200" dirty="0">
              <a:latin typeface="Arial" panose="020B0604020202020204" pitchFamily="34" charset="0"/>
            </a:endParaRPr>
          </a:p>
        </p:txBody>
      </p:sp>
      <p:sp>
        <p:nvSpPr>
          <p:cNvPr id="41988" name="Content Placeholder 1"/>
          <p:cNvSpPr>
            <a:spLocks noGrp="1"/>
          </p:cNvSpPr>
          <p:nvPr>
            <p:ph sz="half" idx="2"/>
          </p:nvPr>
        </p:nvSpPr>
        <p:spPr>
          <a:xfrm>
            <a:off x="628650" y="1417638"/>
            <a:ext cx="8058150" cy="4459287"/>
          </a:xfrm>
        </p:spPr>
        <p:txBody>
          <a:bodyPr/>
          <a:lstStyle/>
          <a:p>
            <a:pPr eaLnBrk="1" hangingPunct="1"/>
            <a:r>
              <a:rPr lang="en-US" altLang="en-US" sz="2700" dirty="0">
                <a:latin typeface="Arial" panose="020B0604020202020204" pitchFamily="34" charset="0"/>
              </a:rPr>
              <a:t>Routine;</a:t>
            </a:r>
          </a:p>
          <a:p>
            <a:pPr eaLnBrk="1" hangingPunct="1"/>
            <a:r>
              <a:rPr lang="en-US" altLang="en-US" sz="2700" dirty="0">
                <a:latin typeface="Arial" panose="020B0604020202020204" pitchFamily="34" charset="0"/>
              </a:rPr>
              <a:t>Visual timetable;</a:t>
            </a:r>
          </a:p>
          <a:p>
            <a:pPr eaLnBrk="1" hangingPunct="1"/>
            <a:r>
              <a:rPr lang="en-US" altLang="en-US" sz="2700" dirty="0">
                <a:latin typeface="Arial" panose="020B0604020202020204" pitchFamily="34" charset="0"/>
              </a:rPr>
              <a:t>IDP (Individual Development Plan);</a:t>
            </a:r>
          </a:p>
          <a:p>
            <a:pPr eaLnBrk="1" hangingPunct="1"/>
            <a:r>
              <a:rPr lang="en-US" altLang="en-US" sz="2700" dirty="0">
                <a:latin typeface="Arial" panose="020B0604020202020204" pitchFamily="34" charset="0"/>
              </a:rPr>
              <a:t>Small steps;</a:t>
            </a:r>
          </a:p>
          <a:p>
            <a:pPr eaLnBrk="1" hangingPunct="1"/>
            <a:r>
              <a:rPr lang="en-US" altLang="en-US" sz="2700" dirty="0">
                <a:latin typeface="Arial" panose="020B0604020202020204" pitchFamily="34" charset="0"/>
              </a:rPr>
              <a:t>Interventions;</a:t>
            </a:r>
          </a:p>
          <a:p>
            <a:pPr eaLnBrk="1" hangingPunct="1"/>
            <a:r>
              <a:rPr lang="en-US" altLang="en-US" sz="2700" dirty="0">
                <a:latin typeface="Arial" panose="020B0604020202020204" pitchFamily="34" charset="0"/>
              </a:rPr>
              <a:t>Autism friendly classrooms (school).</a:t>
            </a:r>
          </a:p>
          <a:p>
            <a:pPr marL="0" indent="0" eaLnBrk="1" hangingPunct="1">
              <a:buNone/>
            </a:pPr>
            <a:endParaRPr lang="en-US" altLang="en-US" sz="27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128087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51A74-3E0A-DB82-9955-FF1DF5C22CD5}"/>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Visual timetable</a:t>
            </a:r>
          </a:p>
        </p:txBody>
      </p:sp>
      <p:pic>
        <p:nvPicPr>
          <p:cNvPr id="5" name="Content Placeholder 4">
            <a:extLst>
              <a:ext uri="{FF2B5EF4-FFF2-40B4-BE49-F238E27FC236}">
                <a16:creationId xmlns:a16="http://schemas.microsoft.com/office/drawing/2014/main" id="{19351C1C-F253-3B66-E79F-AEA44CF135FF}"/>
              </a:ext>
            </a:extLst>
          </p:cNvPr>
          <p:cNvPicPr>
            <a:picLocks noGrp="1" noChangeAspect="1"/>
          </p:cNvPicPr>
          <p:nvPr>
            <p:ph sz="half" idx="1"/>
          </p:nvPr>
        </p:nvPicPr>
        <p:blipFill>
          <a:blip r:embed="rId3"/>
          <a:stretch>
            <a:fillRect/>
          </a:stretch>
        </p:blipFill>
        <p:spPr>
          <a:xfrm>
            <a:off x="323528" y="1825625"/>
            <a:ext cx="3943350" cy="3809862"/>
          </a:xfrm>
          <a:prstGeom prst="rect">
            <a:avLst/>
          </a:prstGeom>
        </p:spPr>
      </p:pic>
      <p:pic>
        <p:nvPicPr>
          <p:cNvPr id="6" name="Content Placeholder 5">
            <a:extLst>
              <a:ext uri="{FF2B5EF4-FFF2-40B4-BE49-F238E27FC236}">
                <a16:creationId xmlns:a16="http://schemas.microsoft.com/office/drawing/2014/main" id="{50788E27-DE60-4D92-451B-0BEA97461569}"/>
              </a:ext>
            </a:extLst>
          </p:cNvPr>
          <p:cNvPicPr>
            <a:picLocks noGrp="1" noChangeAspect="1"/>
          </p:cNvPicPr>
          <p:nvPr>
            <p:ph sz="half" idx="2"/>
          </p:nvPr>
        </p:nvPicPr>
        <p:blipFill>
          <a:blip r:embed="rId4"/>
          <a:stretch>
            <a:fillRect/>
          </a:stretch>
        </p:blipFill>
        <p:spPr>
          <a:xfrm>
            <a:off x="4572001" y="1825625"/>
            <a:ext cx="3943350" cy="3809862"/>
          </a:xfrm>
          <a:prstGeom prst="rect">
            <a:avLst/>
          </a:prstGeom>
        </p:spPr>
      </p:pic>
    </p:spTree>
    <p:extLst>
      <p:ext uri="{BB962C8B-B14F-4D97-AF65-F5344CB8AC3E}">
        <p14:creationId xmlns:p14="http://schemas.microsoft.com/office/powerpoint/2010/main" val="4247235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algn="ctr" eaLnBrk="1" hangingPunct="1"/>
            <a:r>
              <a:rPr lang="en-US" altLang="en-US" sz="3200" dirty="0">
                <a:latin typeface="Arial" panose="020B0604020202020204" pitchFamily="34" charset="0"/>
              </a:rPr>
              <a:t>Strategy</a:t>
            </a:r>
          </a:p>
        </p:txBody>
      </p:sp>
      <p:pic>
        <p:nvPicPr>
          <p:cNvPr id="34819"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57200" y="1600200"/>
            <a:ext cx="8229600" cy="3916363"/>
          </a:xfrm>
        </p:spPr>
      </p:pic>
    </p:spTree>
    <p:extLst>
      <p:ext uri="{BB962C8B-B14F-4D97-AF65-F5344CB8AC3E}">
        <p14:creationId xmlns:p14="http://schemas.microsoft.com/office/powerpoint/2010/main" val="1856708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p:txBody>
          <a:bodyPr rtlCol="0">
            <a:noAutofit/>
          </a:bodyPr>
          <a:lstStyle/>
          <a:p>
            <a:pPr algn="ctr" eaLnBrk="1" fontAlgn="auto" hangingPunct="1">
              <a:spcAft>
                <a:spcPts val="0"/>
              </a:spcAft>
              <a:defRPr/>
            </a:pPr>
            <a:r>
              <a:rPr lang="cy-GB" altLang="en-US" sz="3600" dirty="0">
                <a:latin typeface="Arial" panose="020B0604020202020204" pitchFamily="34" charset="0"/>
              </a:rPr>
              <a:t>ABA – Applied Behavioural Analysis</a:t>
            </a:r>
            <a:endParaRPr lang="cy-GB" altLang="en-US" dirty="0">
              <a:latin typeface="Arial" panose="020B0604020202020204" pitchFamily="34" charset="0"/>
            </a:endParaRPr>
          </a:p>
        </p:txBody>
      </p:sp>
      <p:sp>
        <p:nvSpPr>
          <p:cNvPr id="7" name="Text Placeholder 6">
            <a:extLst>
              <a:ext uri="{FF2B5EF4-FFF2-40B4-BE49-F238E27FC236}">
                <a16:creationId xmlns:a16="http://schemas.microsoft.com/office/drawing/2014/main" id="{C3F498E9-8BBE-CF6E-7BBD-4214D0A6D8EB}"/>
              </a:ext>
            </a:extLst>
          </p:cNvPr>
          <p:cNvSpPr>
            <a:spLocks noGrp="1"/>
          </p:cNvSpPr>
          <p:nvPr>
            <p:ph sz="half" idx="2"/>
          </p:nvPr>
        </p:nvSpPr>
        <p:spPr>
          <a:xfrm>
            <a:off x="683568" y="2060847"/>
            <a:ext cx="7831782" cy="3574639"/>
          </a:xfrm>
        </p:spPr>
        <p:txBody>
          <a:bodyPr>
            <a:normAutofit/>
          </a:bodyPr>
          <a:lstStyle/>
          <a:p>
            <a:pPr eaLnBrk="1" fontAlgn="auto" hangingPunct="1">
              <a:spcAft>
                <a:spcPts val="0"/>
              </a:spcAft>
              <a:defRPr/>
            </a:pPr>
            <a:r>
              <a:rPr lang="en-GB" sz="2800" dirty="0">
                <a:latin typeface="Arial" panose="020B0604020202020204" pitchFamily="34" charset="0"/>
              </a:rPr>
              <a:t>Structured;</a:t>
            </a:r>
          </a:p>
          <a:p>
            <a:pPr eaLnBrk="1" fontAlgn="auto" hangingPunct="1">
              <a:spcAft>
                <a:spcPts val="0"/>
              </a:spcAft>
              <a:defRPr/>
            </a:pPr>
            <a:r>
              <a:rPr lang="en-GB" sz="2800" dirty="0">
                <a:latin typeface="Arial" panose="020B0604020202020204" pitchFamily="34" charset="0"/>
              </a:rPr>
              <a:t>Therapist-led intervention;</a:t>
            </a:r>
          </a:p>
          <a:p>
            <a:pPr eaLnBrk="1" fontAlgn="auto" hangingPunct="1">
              <a:spcAft>
                <a:spcPts val="0"/>
              </a:spcAft>
              <a:defRPr/>
            </a:pPr>
            <a:r>
              <a:rPr lang="en-GB" sz="2800" dirty="0">
                <a:latin typeface="Arial" panose="020B0604020202020204" pitchFamily="34" charset="0"/>
              </a:rPr>
              <a:t>Breaking behaviour into small parts;</a:t>
            </a:r>
          </a:p>
          <a:p>
            <a:pPr eaLnBrk="1" fontAlgn="auto" hangingPunct="1">
              <a:spcAft>
                <a:spcPts val="0"/>
              </a:spcAft>
              <a:defRPr/>
            </a:pPr>
            <a:r>
              <a:rPr lang="en-GB" sz="2800" dirty="0">
                <a:latin typeface="Arial" panose="020B0604020202020204" pitchFamily="34" charset="0"/>
              </a:rPr>
              <a:t>Home and setting.</a:t>
            </a:r>
          </a:p>
          <a:p>
            <a:pPr marL="0" indent="0">
              <a:buNone/>
            </a:pPr>
            <a:endParaRPr lang="en-GB" dirty="0"/>
          </a:p>
        </p:txBody>
      </p:sp>
      <p:sp>
        <p:nvSpPr>
          <p:cNvPr id="34821" name="Rectangle 7"/>
          <p:cNvSpPr>
            <a:spLocks noChangeArrowheads="1"/>
          </p:cNvSpPr>
          <p:nvPr/>
        </p:nvSpPr>
        <p:spPr bwMode="auto">
          <a:xfrm rot="10800000" flipH="1" flipV="1">
            <a:off x="3127375" y="55880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a:t>
            </a:r>
          </a:p>
        </p:txBody>
      </p:sp>
    </p:spTree>
    <p:extLst>
      <p:ext uri="{BB962C8B-B14F-4D97-AF65-F5344CB8AC3E}">
        <p14:creationId xmlns:p14="http://schemas.microsoft.com/office/powerpoint/2010/main" val="4172798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a:xfrm>
            <a:off x="323528" y="476671"/>
            <a:ext cx="8640960" cy="512341"/>
          </a:xfrm>
        </p:spPr>
        <p:txBody>
          <a:bodyPr rtlCol="0">
            <a:noAutofit/>
          </a:bodyPr>
          <a:lstStyle/>
          <a:p>
            <a:pPr algn="ctr" eaLnBrk="1" fontAlgn="auto" hangingPunct="1">
              <a:spcAft>
                <a:spcPts val="0"/>
              </a:spcAft>
              <a:defRPr/>
            </a:pPr>
            <a:r>
              <a:rPr lang="cy-GB" altLang="en-US" dirty="0">
                <a:latin typeface="Arial" panose="020B0604020202020204" pitchFamily="34" charset="0"/>
              </a:rPr>
              <a:t>ABA – Applied Behavioural Analysis</a:t>
            </a:r>
          </a:p>
        </p:txBody>
      </p:sp>
      <p:sp>
        <p:nvSpPr>
          <p:cNvPr id="3" name="Content Placeholder 2"/>
          <p:cNvSpPr>
            <a:spLocks noGrp="1"/>
          </p:cNvSpPr>
          <p:nvPr>
            <p:ph type="body" sz="half" idx="2"/>
          </p:nvPr>
        </p:nvSpPr>
        <p:spPr>
          <a:xfrm>
            <a:off x="323528" y="1909788"/>
            <a:ext cx="3255491" cy="3959200"/>
          </a:xfrm>
        </p:spPr>
        <p:txBody>
          <a:bodyPr rtlCol="0">
            <a:normAutofit/>
          </a:bodyPr>
          <a:lstStyle/>
          <a:p>
            <a:pPr marL="0" indent="0" eaLnBrk="1" fontAlgn="auto" hangingPunct="1">
              <a:spcAft>
                <a:spcPts val="0"/>
              </a:spcAft>
              <a:buNone/>
              <a:defRPr/>
            </a:pPr>
            <a:r>
              <a:rPr lang="en-US" sz="2400" dirty="0">
                <a:latin typeface="Arial" panose="020B0604020202020204" pitchFamily="34" charset="0"/>
                <a:hlinkClick r:id="rId4">
                  <a:extLst>
                    <a:ext uri="{A12FA001-AC4F-418D-AE19-62706E023703}">
                      <ahyp:hlinkClr xmlns:ahyp="http://schemas.microsoft.com/office/drawing/2018/hyperlinkcolor" val="tx"/>
                    </a:ext>
                  </a:extLst>
                </a:hlinkClick>
              </a:rPr>
              <a:t>Nurture (2017) </a:t>
            </a:r>
            <a:r>
              <a:rPr lang="en-US" sz="2400" i="1" dirty="0">
                <a:latin typeface="Arial" panose="020B0604020202020204" pitchFamily="34" charset="0"/>
                <a:hlinkClick r:id="rId4">
                  <a:extLst>
                    <a:ext uri="{A12FA001-AC4F-418D-AE19-62706E023703}">
                      <ahyp:hlinkClr xmlns:ahyp="http://schemas.microsoft.com/office/drawing/2018/hyperlinkcolor" val="tx"/>
                    </a:ext>
                  </a:extLst>
                </a:hlinkClick>
              </a:rPr>
              <a:t>Autism: Challenging </a:t>
            </a:r>
            <a:r>
              <a:rPr lang="en-US" sz="2400" i="1" dirty="0" err="1">
                <a:latin typeface="Arial" panose="020B0604020202020204" pitchFamily="34" charset="0"/>
                <a:hlinkClick r:id="rId4">
                  <a:extLst>
                    <a:ext uri="{A12FA001-AC4F-418D-AE19-62706E023703}">
                      <ahyp:hlinkClr xmlns:ahyp="http://schemas.microsoft.com/office/drawing/2018/hyperlinkcolor" val="tx"/>
                    </a:ext>
                  </a:extLst>
                </a:hlinkClick>
              </a:rPr>
              <a:t>Behaviour</a:t>
            </a:r>
            <a:r>
              <a:rPr lang="en-US" sz="2400" dirty="0">
                <a:latin typeface="Arial" panose="020B0604020202020204" pitchFamily="34" charset="0"/>
                <a:hlinkClick r:id="rId4">
                  <a:extLst>
                    <a:ext uri="{A12FA001-AC4F-418D-AE19-62706E023703}">
                      <ahyp:hlinkClr xmlns:ahyp="http://schemas.microsoft.com/office/drawing/2018/hyperlinkcolor" val="tx"/>
                    </a:ext>
                  </a:extLst>
                </a:hlinkClick>
              </a:rPr>
              <a:t>, </a:t>
            </a:r>
            <a:r>
              <a:rPr lang="en-US" sz="2400" dirty="0">
                <a:solidFill>
                  <a:srgbClr val="0070C0"/>
                </a:solidFill>
                <a:latin typeface="Arial" panose="020B0604020202020204" pitchFamily="34" charset="0"/>
                <a:hlinkClick r:id="rId4">
                  <a:extLst>
                    <a:ext uri="{A12FA001-AC4F-418D-AE19-62706E023703}">
                      <ahyp:hlinkClr xmlns:ahyp="http://schemas.microsoft.com/office/drawing/2018/hyperlinkcolor" val="tx"/>
                    </a:ext>
                  </a:extLst>
                </a:hlinkClick>
              </a:rPr>
              <a:t>https://www.youtube.com/watch?v=U6zutYhCX4Q</a:t>
            </a:r>
            <a:r>
              <a:rPr lang="en-US" sz="2400" dirty="0">
                <a:solidFill>
                  <a:srgbClr val="0070C0"/>
                </a:solidFill>
                <a:latin typeface="Arial" panose="020B0604020202020204" pitchFamily="34" charset="0"/>
              </a:rPr>
              <a:t>   </a:t>
            </a:r>
          </a:p>
        </p:txBody>
      </p:sp>
      <p:sp>
        <p:nvSpPr>
          <p:cNvPr id="34821" name="Rectangle 7"/>
          <p:cNvSpPr>
            <a:spLocks noChangeArrowheads="1"/>
          </p:cNvSpPr>
          <p:nvPr/>
        </p:nvSpPr>
        <p:spPr bwMode="auto">
          <a:xfrm rot="10800000" flipH="1" flipV="1">
            <a:off x="3127375" y="55880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a:t>
            </a:r>
          </a:p>
        </p:txBody>
      </p:sp>
      <p:pic>
        <p:nvPicPr>
          <p:cNvPr id="4" name="Online Media 4" title="Autism: Challenging Behaviour (Controversial Autism Treatment Documentary) | Real Stories">
            <a:hlinkClick r:id="" action="ppaction://media"/>
            <a:extLst>
              <a:ext uri="{FF2B5EF4-FFF2-40B4-BE49-F238E27FC236}">
                <a16:creationId xmlns:a16="http://schemas.microsoft.com/office/drawing/2014/main" id="{384B8E64-A555-943A-2C76-E93DB4E67896}"/>
              </a:ext>
            </a:extLst>
          </p:cNvPr>
          <p:cNvPicPr>
            <a:picLocks noGrp="1" noRot="1" noChangeAspect="1"/>
          </p:cNvPicPr>
          <p:nvPr>
            <p:ph idx="1"/>
            <a:videoFile r:link="rId1"/>
          </p:nvPr>
        </p:nvPicPr>
        <p:blipFill>
          <a:blip r:embed="rId5"/>
          <a:stretch>
            <a:fillRect/>
          </a:stretch>
        </p:blipFill>
        <p:spPr>
          <a:xfrm>
            <a:off x="4495800" y="1628800"/>
            <a:ext cx="4324672" cy="3959200"/>
          </a:xfrm>
          <a:prstGeom prst="rect">
            <a:avLst/>
          </a:prstGeom>
        </p:spPr>
      </p:pic>
    </p:spTree>
    <p:extLst>
      <p:ext uri="{BB962C8B-B14F-4D97-AF65-F5344CB8AC3E}">
        <p14:creationId xmlns:p14="http://schemas.microsoft.com/office/powerpoint/2010/main" val="2031155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p:nvPr>
        </p:nvSpPr>
        <p:spPr/>
        <p:txBody>
          <a:bodyPr/>
          <a:lstStyle/>
          <a:p>
            <a:pPr algn="ctr" eaLnBrk="1" hangingPunct="1"/>
            <a:r>
              <a:rPr lang="cy-GB" altLang="en-US" sz="3200" dirty="0">
                <a:latin typeface="Arial" panose="020B0604020202020204" pitchFamily="34" charset="0"/>
              </a:rPr>
              <a:t>PECS</a:t>
            </a:r>
          </a:p>
        </p:txBody>
      </p:sp>
      <p:sp>
        <p:nvSpPr>
          <p:cNvPr id="2" name="Content Placeholder 1"/>
          <p:cNvSpPr>
            <a:spLocks noGrp="1"/>
          </p:cNvSpPr>
          <p:nvPr>
            <p:ph sz="half" idx="1"/>
          </p:nvPr>
        </p:nvSpPr>
        <p:spPr>
          <a:xfrm>
            <a:off x="457200" y="1600200"/>
            <a:ext cx="4038600" cy="3989388"/>
          </a:xfrm>
        </p:spPr>
        <p:txBody>
          <a:bodyPr rtlCol="0">
            <a:normAutofit/>
          </a:bodyPr>
          <a:lstStyle/>
          <a:p>
            <a:pPr marL="0" indent="0" eaLnBrk="1" fontAlgn="auto" hangingPunct="1">
              <a:spcAft>
                <a:spcPts val="0"/>
              </a:spcAft>
              <a:buFont typeface="Arial" panose="020B0604020202020204" pitchFamily="34" charset="0"/>
              <a:buNone/>
              <a:defRPr/>
            </a:pPr>
            <a:endParaRPr lang="en-GB" dirty="0">
              <a:latin typeface="Arial" panose="020B0604020202020204" pitchFamily="34" charset="0"/>
            </a:endParaRPr>
          </a:p>
          <a:p>
            <a:pPr eaLnBrk="1" fontAlgn="auto" hangingPunct="1">
              <a:spcAft>
                <a:spcPts val="0"/>
              </a:spcAft>
              <a:defRPr/>
            </a:pPr>
            <a:r>
              <a:rPr lang="en-GB" dirty="0">
                <a:latin typeface="Arial" panose="020B0604020202020204" pitchFamily="34" charset="0"/>
              </a:rPr>
              <a:t>Picture Exchange Communication Scheme</a:t>
            </a:r>
            <a:endParaRPr lang="en-US" dirty="0">
              <a:latin typeface="Arial" panose="020B0604020202020204" pitchFamily="34" charset="0"/>
            </a:endParaRPr>
          </a:p>
        </p:txBody>
      </p:sp>
      <p:pic>
        <p:nvPicPr>
          <p:cNvPr id="4" name="Online Media 3" title="Using Picture Exchange Communication at School">
            <a:hlinkClick r:id="" action="ppaction://media"/>
            <a:extLst>
              <a:ext uri="{FF2B5EF4-FFF2-40B4-BE49-F238E27FC236}">
                <a16:creationId xmlns:a16="http://schemas.microsoft.com/office/drawing/2014/main" id="{1831B35A-A2C7-4897-8EBE-AF5724413359}"/>
              </a:ext>
            </a:extLst>
          </p:cNvPr>
          <p:cNvPicPr>
            <a:picLocks noGrp="1" noRot="1" noChangeAspect="1"/>
          </p:cNvPicPr>
          <p:nvPr>
            <p:ph sz="half" idx="2"/>
            <a:videoFile r:link="rId1"/>
          </p:nvPr>
        </p:nvPicPr>
        <p:blipFill>
          <a:blip r:embed="rId4"/>
          <a:stretch>
            <a:fillRect/>
          </a:stretch>
        </p:blipFill>
        <p:spPr>
          <a:xfrm>
            <a:off x="4242248" y="1441519"/>
            <a:ext cx="4402832" cy="4146481"/>
          </a:xfrm>
          <a:prstGeom prst="rect">
            <a:avLst/>
          </a:prstGeom>
        </p:spPr>
      </p:pic>
      <p:sp>
        <p:nvSpPr>
          <p:cNvPr id="36869" name="Rectangle 7"/>
          <p:cNvSpPr>
            <a:spLocks noChangeArrowheads="1"/>
          </p:cNvSpPr>
          <p:nvPr/>
        </p:nvSpPr>
        <p:spPr bwMode="auto">
          <a:xfrm rot="10800000" flipH="1" flipV="1">
            <a:off x="1331913" y="55880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a:t>
            </a:r>
          </a:p>
        </p:txBody>
      </p:sp>
    </p:spTree>
    <p:extLst>
      <p:ext uri="{BB962C8B-B14F-4D97-AF65-F5344CB8AC3E}">
        <p14:creationId xmlns:p14="http://schemas.microsoft.com/office/powerpoint/2010/main" val="2629192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251520" y="365126"/>
            <a:ext cx="8263830" cy="1325563"/>
          </a:xfrm>
        </p:spPr>
        <p:txBody>
          <a:bodyPr>
            <a:normAutofit/>
          </a:bodyPr>
          <a:lstStyle/>
          <a:p>
            <a:pPr algn="ctr" eaLnBrk="1" hangingPunct="1"/>
            <a:r>
              <a:rPr lang="cy-GB" altLang="en-US" sz="4000" dirty="0">
                <a:latin typeface="Arial" panose="020B0604020202020204" pitchFamily="34" charset="0"/>
              </a:rPr>
              <a:t>S</a:t>
            </a:r>
            <a:r>
              <a:rPr lang="en-GB" altLang="en-US" sz="4000" dirty="0" err="1">
                <a:latin typeface="Arial" panose="020B0604020202020204" pitchFamily="34" charset="0"/>
              </a:rPr>
              <a:t>ocial</a:t>
            </a:r>
            <a:r>
              <a:rPr lang="en-GB" altLang="en-US" sz="4000" dirty="0">
                <a:latin typeface="Arial" panose="020B0604020202020204" pitchFamily="34" charset="0"/>
              </a:rPr>
              <a:t> stories™</a:t>
            </a:r>
            <a:endParaRPr lang="en-US" altLang="en-US" sz="4000" dirty="0">
              <a:latin typeface="Arial" panose="020B0604020202020204" pitchFamily="34" charset="0"/>
            </a:endParaRPr>
          </a:p>
        </p:txBody>
      </p:sp>
      <p:sp>
        <p:nvSpPr>
          <p:cNvPr id="4" name="Content Placeholder 3"/>
          <p:cNvSpPr>
            <a:spLocks noGrp="1"/>
          </p:cNvSpPr>
          <p:nvPr>
            <p:ph sz="half" idx="2"/>
          </p:nvPr>
        </p:nvSpPr>
        <p:spPr>
          <a:xfrm>
            <a:off x="422970" y="1988840"/>
            <a:ext cx="8263830" cy="3600748"/>
          </a:xfrm>
        </p:spPr>
        <p:txBody>
          <a:bodyPr rtlCol="0">
            <a:normAutofit/>
          </a:bodyPr>
          <a:lstStyle/>
          <a:p>
            <a:pPr eaLnBrk="1" fontAlgn="auto" hangingPunct="1">
              <a:spcAft>
                <a:spcPts val="0"/>
              </a:spcAft>
              <a:defRPr/>
            </a:pPr>
            <a:r>
              <a:rPr lang="en-GB" dirty="0">
                <a:latin typeface="Arial" panose="020B0604020202020204" pitchFamily="34" charset="0"/>
              </a:rPr>
              <a:t>Carol Gray (1991);</a:t>
            </a:r>
          </a:p>
          <a:p>
            <a:pPr eaLnBrk="1" fontAlgn="auto" hangingPunct="1">
              <a:spcAft>
                <a:spcPts val="0"/>
              </a:spcAft>
              <a:defRPr/>
            </a:pPr>
            <a:r>
              <a:rPr lang="en-GB" dirty="0">
                <a:latin typeface="Arial" panose="020B0604020202020204" pitchFamily="34" charset="0"/>
              </a:rPr>
              <a:t>Helps develop social understanding;</a:t>
            </a:r>
          </a:p>
          <a:p>
            <a:pPr eaLnBrk="1" fontAlgn="auto" hangingPunct="1">
              <a:spcAft>
                <a:spcPts val="0"/>
              </a:spcAft>
              <a:defRPr/>
            </a:pPr>
            <a:r>
              <a:rPr lang="en-GB" dirty="0">
                <a:latin typeface="Arial" panose="020B0604020202020204" pitchFamily="34" charset="0"/>
              </a:rPr>
              <a:t>For young children, written in first person (I…);</a:t>
            </a:r>
          </a:p>
          <a:p>
            <a:pPr eaLnBrk="1" fontAlgn="auto" hangingPunct="1">
              <a:spcAft>
                <a:spcPts val="0"/>
              </a:spcAft>
              <a:defRPr/>
            </a:pPr>
            <a:r>
              <a:rPr lang="en-GB" dirty="0">
                <a:latin typeface="Arial" panose="020B0604020202020204" pitchFamily="34" charset="0"/>
              </a:rPr>
              <a:t>Need to be accurate.</a:t>
            </a:r>
          </a:p>
          <a:p>
            <a:pPr marL="0" indent="0" algn="r" eaLnBrk="1" fontAlgn="auto" hangingPunct="1">
              <a:spcAft>
                <a:spcPts val="0"/>
              </a:spcAft>
              <a:buFont typeface="Arial" panose="020B0604020202020204" pitchFamily="34" charset="0"/>
              <a:buNone/>
              <a:defRPr/>
            </a:pPr>
            <a:r>
              <a:rPr lang="en-GB" sz="1600" dirty="0">
                <a:latin typeface="Arial" panose="020B0604020202020204" pitchFamily="34" charset="0"/>
              </a:rPr>
              <a:t>(National Autistic Society, 2015)</a:t>
            </a:r>
          </a:p>
          <a:p>
            <a:pPr eaLnBrk="1" fontAlgn="auto" hangingPunct="1">
              <a:spcAft>
                <a:spcPts val="0"/>
              </a:spcAft>
              <a:defRPr/>
            </a:pPr>
            <a:endParaRPr lang="en-GB" dirty="0"/>
          </a:p>
          <a:p>
            <a:pPr eaLnBrk="1" fontAlgn="auto" hangingPunct="1">
              <a:spcAft>
                <a:spcPts val="0"/>
              </a:spcAft>
              <a:defRPr/>
            </a:pPr>
            <a:endParaRPr lang="en-GB" dirty="0"/>
          </a:p>
          <a:p>
            <a:pPr eaLnBrk="1" fontAlgn="auto" hangingPunct="1">
              <a:spcAft>
                <a:spcPts val="0"/>
              </a:spcAft>
              <a:defRPr/>
            </a:pPr>
            <a:endParaRPr lang="en-US" dirty="0"/>
          </a:p>
        </p:txBody>
      </p:sp>
    </p:spTree>
    <p:extLst>
      <p:ext uri="{BB962C8B-B14F-4D97-AF65-F5344CB8AC3E}">
        <p14:creationId xmlns:p14="http://schemas.microsoft.com/office/powerpoint/2010/main" val="39756165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algn="ctr" eaLnBrk="1" hangingPunct="1"/>
            <a:r>
              <a:rPr lang="en-GB" altLang="en-US" sz="3200" dirty="0">
                <a:latin typeface="Arial" panose="020B0604020202020204" pitchFamily="34" charset="0"/>
              </a:rPr>
              <a:t>Have a go…</a:t>
            </a:r>
            <a:endParaRPr lang="en-US" altLang="en-US" sz="3200" dirty="0">
              <a:latin typeface="Arial" panose="020B0604020202020204" pitchFamily="34" charset="0"/>
            </a:endParaRPr>
          </a:p>
        </p:txBody>
      </p:sp>
      <p:sp>
        <p:nvSpPr>
          <p:cNvPr id="40964" name="Content Placeholder 3"/>
          <p:cNvSpPr>
            <a:spLocks noGrp="1"/>
          </p:cNvSpPr>
          <p:nvPr>
            <p:ph sz="half" idx="2"/>
          </p:nvPr>
        </p:nvSpPr>
        <p:spPr>
          <a:xfrm>
            <a:off x="395536" y="1600200"/>
            <a:ext cx="8291264" cy="3989388"/>
          </a:xfrm>
        </p:spPr>
        <p:txBody>
          <a:bodyPr/>
          <a:lstStyle/>
          <a:p>
            <a:pPr eaLnBrk="1" hangingPunct="1"/>
            <a:r>
              <a:rPr lang="en-GB" altLang="en-US" dirty="0">
                <a:latin typeface="Arial" panose="020B0604020202020204" pitchFamily="34" charset="0"/>
              </a:rPr>
              <a:t>Write a social story to prepare a 5-year-old on the Autistic Spectrum for a half term holiday…</a:t>
            </a:r>
            <a:endParaRPr lang="en-US" altLang="en-US" dirty="0">
              <a:latin typeface="Arial" panose="020B0604020202020204" pitchFamily="34" charset="0"/>
            </a:endParaRPr>
          </a:p>
        </p:txBody>
      </p:sp>
    </p:spTree>
    <p:extLst>
      <p:ext uri="{BB962C8B-B14F-4D97-AF65-F5344CB8AC3E}">
        <p14:creationId xmlns:p14="http://schemas.microsoft.com/office/powerpoint/2010/main" val="2987064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620688"/>
            <a:ext cx="8229600" cy="522312"/>
          </a:xfrm>
        </p:spPr>
        <p:txBody>
          <a:bodyPr>
            <a:noAutofit/>
          </a:bodyPr>
          <a:lstStyle/>
          <a:p>
            <a:pPr algn="ctr" eaLnBrk="1" hangingPunct="1"/>
            <a:r>
              <a:rPr lang="cy-GB" altLang="cy-GB" sz="4000" dirty="0" err="1">
                <a:latin typeface="Arial" panose="020B0604020202020204" pitchFamily="34" charset="0"/>
              </a:rPr>
              <a:t>Horses</a:t>
            </a:r>
            <a:endParaRPr lang="en-US" altLang="en-US" sz="4000" dirty="0"/>
          </a:p>
        </p:txBody>
      </p:sp>
      <p:sp>
        <p:nvSpPr>
          <p:cNvPr id="4" name="Content Placeholder 3"/>
          <p:cNvSpPr>
            <a:spLocks noGrp="1"/>
          </p:cNvSpPr>
          <p:nvPr>
            <p:ph sz="half" idx="2"/>
          </p:nvPr>
        </p:nvSpPr>
        <p:spPr>
          <a:xfrm>
            <a:off x="422275" y="1628800"/>
            <a:ext cx="8264525" cy="3960788"/>
          </a:xfrm>
        </p:spPr>
        <p:txBody>
          <a:bodyPr rtlCol="0">
            <a:normAutofit/>
          </a:bodyPr>
          <a:lstStyle/>
          <a:p>
            <a:pPr eaLnBrk="1" fontAlgn="auto" hangingPunct="1">
              <a:spcAft>
                <a:spcPts val="0"/>
              </a:spcAft>
              <a:defRPr/>
            </a:pPr>
            <a:r>
              <a:rPr lang="en-US" dirty="0">
                <a:latin typeface="Arial" panose="020B0604020202020204" pitchFamily="34" charset="0"/>
              </a:rPr>
              <a:t>EAGALA Model </a:t>
            </a:r>
            <a:r>
              <a:rPr lang="en-GB" sz="2400" dirty="0">
                <a:latin typeface="Arial" panose="020B0604020202020204" pitchFamily="34" charset="0"/>
              </a:rPr>
              <a:t>Equine Assisted Growth And Learning Association;</a:t>
            </a:r>
            <a:endParaRPr lang="en-US" sz="2400" dirty="0">
              <a:latin typeface="Arial" panose="020B0604020202020204" pitchFamily="34" charset="0"/>
            </a:endParaRPr>
          </a:p>
          <a:p>
            <a:pPr eaLnBrk="1" fontAlgn="auto" hangingPunct="1">
              <a:spcAft>
                <a:spcPts val="0"/>
              </a:spcAft>
              <a:defRPr/>
            </a:pPr>
            <a:r>
              <a:rPr lang="en-US" dirty="0">
                <a:latin typeface="Arial" panose="020B0604020202020204" pitchFamily="34" charset="0"/>
              </a:rPr>
              <a:t>Equine-Assisted Psychotherapy;</a:t>
            </a:r>
          </a:p>
          <a:p>
            <a:pPr eaLnBrk="1" fontAlgn="auto" hangingPunct="1">
              <a:spcAft>
                <a:spcPts val="0"/>
              </a:spcAft>
              <a:defRPr/>
            </a:pPr>
            <a:r>
              <a:rPr lang="en-US" dirty="0">
                <a:latin typeface="Arial" panose="020B0604020202020204" pitchFamily="34" charset="0"/>
              </a:rPr>
              <a:t>Lowers stress levels;</a:t>
            </a:r>
          </a:p>
          <a:p>
            <a:pPr eaLnBrk="1" fontAlgn="auto" hangingPunct="1">
              <a:spcAft>
                <a:spcPts val="0"/>
              </a:spcAft>
              <a:defRPr/>
            </a:pPr>
            <a:r>
              <a:rPr lang="en-GB" dirty="0">
                <a:latin typeface="Arial" panose="020B0604020202020204" pitchFamily="34" charset="0"/>
              </a:rPr>
              <a:t>Increases engagement.</a:t>
            </a:r>
            <a:endParaRPr lang="en-US" dirty="0"/>
          </a:p>
        </p:txBody>
      </p:sp>
    </p:spTree>
    <p:extLst>
      <p:ext uri="{BB962C8B-B14F-4D97-AF65-F5344CB8AC3E}">
        <p14:creationId xmlns:p14="http://schemas.microsoft.com/office/powerpoint/2010/main" val="35985402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323528" y="365127"/>
            <a:ext cx="8191822" cy="471586"/>
          </a:xfrm>
        </p:spPr>
        <p:txBody>
          <a:bodyPr>
            <a:noAutofit/>
          </a:bodyPr>
          <a:lstStyle/>
          <a:p>
            <a:pPr algn="ctr" eaLnBrk="1" hangingPunct="1"/>
            <a:r>
              <a:rPr lang="en-GB" altLang="en-US" sz="3600" dirty="0">
                <a:latin typeface="Arial" panose="020B0604020202020204" pitchFamily="34" charset="0"/>
              </a:rPr>
              <a:t>Useful websites</a:t>
            </a:r>
            <a:endParaRPr lang="en-US" altLang="en-US" sz="3600" dirty="0">
              <a:latin typeface="Arial" panose="020B0604020202020204" pitchFamily="34" charset="0"/>
            </a:endParaRPr>
          </a:p>
        </p:txBody>
      </p:sp>
      <p:sp>
        <p:nvSpPr>
          <p:cNvPr id="47107" name="Content Placeholder 2"/>
          <p:cNvSpPr>
            <a:spLocks noGrp="1"/>
          </p:cNvSpPr>
          <p:nvPr>
            <p:ph idx="1"/>
          </p:nvPr>
        </p:nvSpPr>
        <p:spPr>
          <a:xfrm>
            <a:off x="323528" y="1124744"/>
            <a:ext cx="8363272" cy="4608512"/>
          </a:xfrm>
        </p:spPr>
        <p:txBody>
          <a:bodyPr>
            <a:noAutofit/>
          </a:bodyPr>
          <a:lstStyle/>
          <a:p>
            <a:pPr marL="0" indent="0" eaLnBrk="1" hangingPunct="1">
              <a:buFont typeface="Arial" panose="020B0604020202020204" pitchFamily="34" charset="0"/>
              <a:buNone/>
            </a:pPr>
            <a:r>
              <a:rPr lang="en-US" altLang="en-US" sz="2000" dirty="0">
                <a:latin typeface="Arial" panose="020B0604020202020204" pitchFamily="34" charset="0"/>
              </a:rPr>
              <a:t>National Autistic Society </a:t>
            </a:r>
          </a:p>
          <a:p>
            <a:pPr marL="0" indent="0">
              <a:buNone/>
            </a:pPr>
            <a:r>
              <a:rPr lang="en-US" altLang="en-US" sz="2000" dirty="0">
                <a:latin typeface="Arial" panose="020B0604020202020204" pitchFamily="34" charset="0"/>
                <a:hlinkClick r:id="rId3"/>
              </a:rPr>
              <a:t>https://www.autism.org.uk/</a:t>
            </a:r>
            <a:r>
              <a:rPr lang="en-US" altLang="en-US" sz="2000" dirty="0">
                <a:latin typeface="Arial" panose="020B0604020202020204" pitchFamily="34" charset="0"/>
              </a:rPr>
              <a:t> </a:t>
            </a:r>
          </a:p>
          <a:p>
            <a:pPr marL="0" indent="0">
              <a:buNone/>
            </a:pPr>
            <a:r>
              <a:rPr lang="en-US" altLang="en-US" sz="2000" dirty="0">
                <a:latin typeface="Arial" panose="020B0604020202020204" pitchFamily="34" charset="0"/>
              </a:rPr>
              <a:t>Autism Alliance</a:t>
            </a:r>
          </a:p>
          <a:p>
            <a:pPr marL="0" indent="0">
              <a:buNone/>
            </a:pPr>
            <a:r>
              <a:rPr lang="en-US" altLang="en-US" sz="2000" dirty="0">
                <a:latin typeface="Arial" panose="020B0604020202020204" pitchFamily="34" charset="0"/>
                <a:hlinkClick r:id="rId4"/>
              </a:rPr>
              <a:t>https://www.autism-alliance.org.uk/</a:t>
            </a:r>
            <a:r>
              <a:rPr lang="en-US" altLang="en-US" sz="2000" dirty="0">
                <a:latin typeface="Arial" panose="020B0604020202020204" pitchFamily="34" charset="0"/>
              </a:rPr>
              <a:t> </a:t>
            </a:r>
          </a:p>
          <a:p>
            <a:pPr marL="0" indent="0">
              <a:buNone/>
            </a:pPr>
            <a:r>
              <a:rPr lang="en-US" altLang="en-US" sz="2000" dirty="0">
                <a:latin typeface="Arial" panose="020B0604020202020204" pitchFamily="34" charset="0"/>
              </a:rPr>
              <a:t>Child Autism UK</a:t>
            </a:r>
          </a:p>
          <a:p>
            <a:pPr marL="0" indent="0">
              <a:buNone/>
            </a:pPr>
            <a:r>
              <a:rPr lang="en-US" altLang="en-US" sz="2000" dirty="0">
                <a:latin typeface="Arial" panose="020B0604020202020204" pitchFamily="34" charset="0"/>
                <a:hlinkClick r:id="rId5"/>
              </a:rPr>
              <a:t>https://www.childautism.org.uk/</a:t>
            </a:r>
            <a:endParaRPr lang="en-US" altLang="en-US" sz="2000" dirty="0">
              <a:latin typeface="Arial" panose="020B0604020202020204" pitchFamily="34" charset="0"/>
            </a:endParaRPr>
          </a:p>
          <a:p>
            <a:pPr marL="0" indent="0">
              <a:buNone/>
            </a:pPr>
            <a:r>
              <a:rPr lang="en-US" altLang="en-US" sz="2000" dirty="0">
                <a:latin typeface="Arial" panose="020B0604020202020204" pitchFamily="34" charset="0"/>
              </a:rPr>
              <a:t>Ambitious about Autism</a:t>
            </a:r>
          </a:p>
          <a:p>
            <a:pPr marL="0" indent="0">
              <a:buNone/>
            </a:pPr>
            <a:r>
              <a:rPr lang="en-US" altLang="en-US" sz="2000" dirty="0">
                <a:latin typeface="Arial" panose="020B0604020202020204" pitchFamily="34" charset="0"/>
                <a:hlinkClick r:id="rId6"/>
              </a:rPr>
              <a:t>https://www.ambitiousaboutautism.org.uk/</a:t>
            </a:r>
            <a:r>
              <a:rPr lang="en-US" altLang="en-US" sz="2000" dirty="0">
                <a:latin typeface="Arial" panose="020B0604020202020204" pitchFamily="34" charset="0"/>
              </a:rPr>
              <a:t> </a:t>
            </a:r>
          </a:p>
        </p:txBody>
      </p:sp>
    </p:spTree>
    <p:extLst>
      <p:ext uri="{BB962C8B-B14F-4D97-AF65-F5344CB8AC3E}">
        <p14:creationId xmlns:p14="http://schemas.microsoft.com/office/powerpoint/2010/main" val="4239641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normAutofit/>
          </a:bodyPr>
          <a:lstStyle/>
          <a:p>
            <a:pPr algn="ctr" eaLnBrk="1" hangingPunct="1">
              <a:defRPr/>
            </a:pPr>
            <a:r>
              <a:rPr lang="cy-GB" altLang="en-US" sz="3600" kern="0" dirty="0" err="1">
                <a:latin typeface="Arial" panose="020B0604020202020204" pitchFamily="34" charset="0"/>
              </a:rPr>
              <a:t>Dyslexia</a:t>
            </a:r>
            <a:r>
              <a:rPr lang="cy-GB" altLang="en-US" sz="3600" kern="0" dirty="0">
                <a:latin typeface="Arial" panose="020B0604020202020204" pitchFamily="34" charset="0"/>
              </a:rPr>
              <a:t> - </a:t>
            </a:r>
            <a:r>
              <a:rPr lang="cy-GB" altLang="en-US" sz="3600" kern="0" dirty="0" err="1">
                <a:latin typeface="Arial" panose="020B0604020202020204" pitchFamily="34" charset="0"/>
              </a:rPr>
              <a:t>Without</a:t>
            </a:r>
            <a:r>
              <a:rPr lang="cy-GB" altLang="en-US" sz="3600" kern="0" dirty="0">
                <a:latin typeface="Arial" panose="020B0604020202020204" pitchFamily="34" charset="0"/>
              </a:rPr>
              <a:t> </a:t>
            </a:r>
            <a:r>
              <a:rPr lang="cy-GB" altLang="en-US" sz="3600" kern="0" dirty="0" err="1">
                <a:latin typeface="Arial" panose="020B0604020202020204" pitchFamily="34" charset="0"/>
              </a:rPr>
              <a:t>interventions</a:t>
            </a:r>
            <a:r>
              <a:rPr lang="cy-GB" altLang="en-US" sz="3600" kern="0" dirty="0">
                <a:latin typeface="Arial" panose="020B0604020202020204" pitchFamily="34" charset="0"/>
              </a:rPr>
              <a:t>?</a:t>
            </a:r>
            <a:endParaRPr lang="en-US" altLang="en-US" sz="3600" dirty="0">
              <a:latin typeface="Arial" panose="020B0604020202020204" pitchFamily="34" charset="0"/>
            </a:endParaRPr>
          </a:p>
        </p:txBody>
      </p:sp>
      <p:sp>
        <p:nvSpPr>
          <p:cNvPr id="4" name="Content Placeholder 3"/>
          <p:cNvSpPr>
            <a:spLocks noGrp="1"/>
          </p:cNvSpPr>
          <p:nvPr>
            <p:ph sz="half" idx="2"/>
          </p:nvPr>
        </p:nvSpPr>
        <p:spPr>
          <a:xfrm>
            <a:off x="611560" y="1412776"/>
            <a:ext cx="8353053" cy="4176812"/>
          </a:xfrm>
        </p:spPr>
        <p:txBody>
          <a:bodyPr rtlCol="0">
            <a:normAutofit/>
          </a:bodyPr>
          <a:lstStyle/>
          <a:p>
            <a:pPr marL="0" indent="0" eaLnBrk="1" hangingPunct="1">
              <a:buNone/>
              <a:defRPr/>
            </a:pPr>
            <a:r>
              <a:rPr lang="en-GB" altLang="en-US" sz="3200" kern="0" dirty="0">
                <a:latin typeface="Arial" panose="020B0604020202020204" pitchFamily="34" charset="0"/>
              </a:rPr>
              <a:t>Increase in:</a:t>
            </a:r>
          </a:p>
          <a:p>
            <a:pPr>
              <a:defRPr/>
            </a:pPr>
            <a:r>
              <a:rPr lang="en-GB" altLang="en-US" sz="3200" kern="0" dirty="0">
                <a:latin typeface="Arial" panose="020B0604020202020204" pitchFamily="34" charset="0"/>
              </a:rPr>
              <a:t>Underachievement;</a:t>
            </a:r>
          </a:p>
          <a:p>
            <a:pPr>
              <a:defRPr/>
            </a:pPr>
            <a:r>
              <a:rPr lang="en-GB" altLang="en-US" sz="3200" kern="0" dirty="0">
                <a:latin typeface="Arial" panose="020B0604020202020204" pitchFamily="34" charset="0"/>
              </a:rPr>
              <a:t>Low self-esteem;</a:t>
            </a:r>
          </a:p>
          <a:p>
            <a:pPr>
              <a:defRPr/>
            </a:pPr>
            <a:r>
              <a:rPr lang="en-GB" altLang="en-US" sz="3200" kern="0" dirty="0">
                <a:latin typeface="Arial" panose="020B0604020202020204" pitchFamily="34" charset="0"/>
              </a:rPr>
              <a:t>Poor motivation.</a:t>
            </a:r>
          </a:p>
          <a:p>
            <a:pPr marL="0" indent="0">
              <a:buNone/>
              <a:defRPr/>
            </a:pPr>
            <a:endParaRPr lang="en-GB" altLang="en-US" sz="3200" kern="0" dirty="0">
              <a:solidFill>
                <a:srgbClr val="0070C0"/>
              </a:solidFill>
              <a:latin typeface="Arial" panose="020B0604020202020204" pitchFamily="34" charset="0"/>
            </a:endParaRPr>
          </a:p>
          <a:p>
            <a:pPr marL="0" indent="0">
              <a:buNone/>
              <a:defRPr/>
            </a:pPr>
            <a:r>
              <a:rPr lang="en-GB" dirty="0">
                <a:hlinkClick r:id="rId3"/>
              </a:rPr>
              <a:t>Schools 'failing to diagnose at least 80% of dyslexic pupils'</a:t>
            </a:r>
            <a:endParaRPr lang="en-GB" dirty="0"/>
          </a:p>
          <a:p>
            <a:pPr marL="0" indent="0" eaLnBrk="1" fontAlgn="auto" hangingPunct="1">
              <a:spcAft>
                <a:spcPts val="0"/>
              </a:spcAft>
              <a:buNone/>
              <a:defRPr/>
            </a:pPr>
            <a:endParaRPr lang="en-US"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40481471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normAutofit fontScale="90000"/>
          </a:bodyPr>
          <a:lstStyle/>
          <a:p>
            <a:pPr algn="ctr" eaLnBrk="1" hangingPunct="1">
              <a:defRPr/>
            </a:pPr>
            <a:br>
              <a:rPr lang="cy-GB" altLang="en-US" sz="3600" kern="0" dirty="0">
                <a:latin typeface="Arial" panose="020B0604020202020204" pitchFamily="34" charset="0"/>
              </a:rPr>
            </a:br>
            <a:r>
              <a:rPr lang="cy-GB" altLang="en-US" kern="0" dirty="0" err="1">
                <a:latin typeface="Arial" panose="020B0604020202020204" pitchFamily="34" charset="0"/>
              </a:rPr>
              <a:t>Early</a:t>
            </a:r>
            <a:r>
              <a:rPr lang="cy-GB" altLang="en-US" kern="0" dirty="0">
                <a:latin typeface="Arial" panose="020B0604020202020204" pitchFamily="34" charset="0"/>
              </a:rPr>
              <a:t> </a:t>
            </a:r>
            <a:r>
              <a:rPr lang="cy-GB" altLang="en-US" kern="0" dirty="0" err="1">
                <a:latin typeface="Arial" panose="020B0604020202020204" pitchFamily="34" charset="0"/>
              </a:rPr>
              <a:t>intervention</a:t>
            </a:r>
            <a:endParaRPr lang="en-US" altLang="en-US" sz="3600" dirty="0">
              <a:latin typeface="Arial" panose="020B0604020202020204" pitchFamily="34" charset="0"/>
            </a:endParaRPr>
          </a:p>
        </p:txBody>
      </p:sp>
      <p:sp>
        <p:nvSpPr>
          <p:cNvPr id="4" name="Content Placeholder 3"/>
          <p:cNvSpPr>
            <a:spLocks noGrp="1"/>
          </p:cNvSpPr>
          <p:nvPr>
            <p:ph sz="half" idx="2"/>
          </p:nvPr>
        </p:nvSpPr>
        <p:spPr>
          <a:xfrm>
            <a:off x="539552" y="1772816"/>
            <a:ext cx="8425061" cy="3816772"/>
          </a:xfrm>
        </p:spPr>
        <p:txBody>
          <a:bodyPr rtlCol="0">
            <a:normAutofit/>
          </a:bodyPr>
          <a:lstStyle/>
          <a:p>
            <a:pPr eaLnBrk="1" fontAlgn="auto" hangingPunct="1">
              <a:spcAft>
                <a:spcPts val="0"/>
              </a:spcAft>
              <a:defRPr/>
            </a:pPr>
            <a:r>
              <a:rPr lang="en-US" dirty="0">
                <a:latin typeface="Arial" panose="020B0604020202020204" pitchFamily="34" charset="0"/>
              </a:rPr>
              <a:t>Training in letter sounds and phoneme awareness;</a:t>
            </a:r>
          </a:p>
          <a:p>
            <a:pPr eaLnBrk="1" fontAlgn="auto" hangingPunct="1">
              <a:spcAft>
                <a:spcPts val="0"/>
              </a:spcAft>
              <a:defRPr/>
            </a:pPr>
            <a:r>
              <a:rPr lang="en-US" dirty="0">
                <a:latin typeface="Arial" panose="020B0604020202020204" pitchFamily="34" charset="0"/>
              </a:rPr>
              <a:t>Phonology with Reading </a:t>
            </a:r>
            <a:r>
              <a:rPr lang="en-US" dirty="0" err="1">
                <a:latin typeface="Arial" panose="020B0604020202020204" pitchFamily="34" charset="0"/>
              </a:rPr>
              <a:t>programme</a:t>
            </a:r>
            <a:r>
              <a:rPr lang="en-US" dirty="0">
                <a:latin typeface="Arial" panose="020B0604020202020204" pitchFamily="34" charset="0"/>
              </a:rPr>
              <a:t>;</a:t>
            </a:r>
          </a:p>
          <a:p>
            <a:pPr eaLnBrk="1" fontAlgn="auto" hangingPunct="1">
              <a:spcAft>
                <a:spcPts val="0"/>
              </a:spcAft>
              <a:defRPr/>
            </a:pPr>
            <a:r>
              <a:rPr lang="en-US" dirty="0">
                <a:latin typeface="Arial" panose="020B0604020202020204" pitchFamily="34" charset="0"/>
              </a:rPr>
              <a:t>Oral language </a:t>
            </a:r>
            <a:r>
              <a:rPr lang="en-US" dirty="0" err="1">
                <a:latin typeface="Arial" panose="020B0604020202020204" pitchFamily="34" charset="0"/>
              </a:rPr>
              <a:t>programme</a:t>
            </a:r>
            <a:r>
              <a:rPr lang="en-US" dirty="0">
                <a:latin typeface="Arial" panose="020B0604020202020204" pitchFamily="34" charset="0"/>
              </a:rPr>
              <a:t>;</a:t>
            </a:r>
          </a:p>
          <a:p>
            <a:pPr eaLnBrk="1" fontAlgn="auto" hangingPunct="1">
              <a:spcAft>
                <a:spcPts val="0"/>
              </a:spcAft>
              <a:defRPr/>
            </a:pPr>
            <a:r>
              <a:rPr lang="en-US" dirty="0">
                <a:latin typeface="Arial" panose="020B0604020202020204" pitchFamily="34" charset="0"/>
              </a:rPr>
              <a:t>Interventions for Literacy;</a:t>
            </a:r>
          </a:p>
          <a:p>
            <a:pPr eaLnBrk="1" fontAlgn="auto" hangingPunct="1">
              <a:spcAft>
                <a:spcPts val="0"/>
              </a:spcAft>
              <a:defRPr/>
            </a:pPr>
            <a:r>
              <a:rPr lang="en-US" dirty="0">
                <a:latin typeface="Arial" panose="020B0604020202020204" pitchFamily="34" charset="0"/>
              </a:rPr>
              <a:t>Audiobooks.</a:t>
            </a:r>
          </a:p>
          <a:p>
            <a:pPr marL="0" indent="0" eaLnBrk="1" fontAlgn="auto" hangingPunct="1">
              <a:spcAft>
                <a:spcPts val="0"/>
              </a:spcAft>
              <a:buNone/>
              <a:defRPr/>
            </a:pPr>
            <a:endParaRPr lang="en-US" dirty="0">
              <a:solidFill>
                <a:srgbClr val="0070C0"/>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4640553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395536" y="620688"/>
            <a:ext cx="8302377" cy="360040"/>
          </a:xfrm>
        </p:spPr>
        <p:txBody>
          <a:bodyPr>
            <a:noAutofit/>
          </a:bodyPr>
          <a:lstStyle/>
          <a:p>
            <a:pPr algn="ctr" eaLnBrk="1" hangingPunct="1"/>
            <a:r>
              <a:rPr lang="en-GB" altLang="en-US" sz="3600" dirty="0">
                <a:latin typeface="Arial" panose="020B0604020202020204" pitchFamily="34" charset="0"/>
              </a:rPr>
              <a:t>Strategies (Staff)</a:t>
            </a:r>
            <a:endParaRPr lang="en-US" altLang="en-US" sz="3600" dirty="0">
              <a:latin typeface="Arial" panose="020B0604020202020204" pitchFamily="34" charset="0"/>
            </a:endParaRPr>
          </a:p>
        </p:txBody>
      </p:sp>
      <p:sp>
        <p:nvSpPr>
          <p:cNvPr id="4" name="Content Placeholder 3"/>
          <p:cNvSpPr>
            <a:spLocks noGrp="1"/>
          </p:cNvSpPr>
          <p:nvPr>
            <p:ph sz="half" idx="2"/>
          </p:nvPr>
        </p:nvSpPr>
        <p:spPr>
          <a:xfrm>
            <a:off x="251520" y="1484784"/>
            <a:ext cx="8784976" cy="4104804"/>
          </a:xfrm>
        </p:spPr>
        <p:txBody>
          <a:bodyPr rtlCol="0">
            <a:normAutofit/>
          </a:bodyPr>
          <a:lstStyle/>
          <a:p>
            <a:pPr marL="342900" indent="-342900">
              <a:buFont typeface="+mj-lt"/>
              <a:buAutoNum type="arabicPeriod"/>
              <a:defRPr/>
            </a:pPr>
            <a:r>
              <a:rPr lang="en-GB" dirty="0">
                <a:latin typeface="Arial" panose="020B0604020202020204" pitchFamily="34" charset="0"/>
              </a:rPr>
              <a:t>Give praise;</a:t>
            </a:r>
          </a:p>
          <a:p>
            <a:pPr marL="342900" indent="-342900">
              <a:buFont typeface="+mj-lt"/>
              <a:buAutoNum type="arabicPeriod"/>
              <a:defRPr/>
            </a:pPr>
            <a:r>
              <a:rPr lang="en-GB" dirty="0">
                <a:latin typeface="Arial" panose="020B0604020202020204" pitchFamily="34" charset="0"/>
              </a:rPr>
              <a:t>Not asking children to read aloud;</a:t>
            </a:r>
          </a:p>
          <a:p>
            <a:pPr marL="342900" indent="-342900">
              <a:buFont typeface="+mj-lt"/>
              <a:buAutoNum type="arabicPeriod"/>
              <a:defRPr/>
            </a:pPr>
            <a:r>
              <a:rPr lang="en-GB" dirty="0">
                <a:latin typeface="Arial" panose="020B0604020202020204" pitchFamily="34" charset="0"/>
              </a:rPr>
              <a:t>No punishment for forgetting books or sports kit;</a:t>
            </a:r>
          </a:p>
          <a:p>
            <a:pPr marL="342900" indent="-342900">
              <a:buFont typeface="+mj-lt"/>
              <a:buAutoNum type="arabicPeriod"/>
              <a:defRPr/>
            </a:pPr>
            <a:r>
              <a:rPr lang="en-GB" dirty="0">
                <a:latin typeface="Arial" panose="020B0604020202020204" pitchFamily="34" charset="0"/>
              </a:rPr>
              <a:t>No use of words such as ‘lazy’;</a:t>
            </a:r>
          </a:p>
          <a:p>
            <a:pPr marL="342900" indent="-342900">
              <a:buFont typeface="+mj-lt"/>
              <a:buAutoNum type="arabicPeriod"/>
              <a:defRPr/>
            </a:pPr>
            <a:r>
              <a:rPr lang="en-GB" dirty="0">
                <a:latin typeface="Arial" panose="020B0604020202020204" pitchFamily="34" charset="0"/>
              </a:rPr>
              <a:t>Expect less written work;</a:t>
            </a:r>
          </a:p>
          <a:p>
            <a:pPr marL="0" indent="0">
              <a:buNone/>
              <a:defRPr/>
            </a:pPr>
            <a:endParaRPr lang="en-GB" dirty="0">
              <a:solidFill>
                <a:srgbClr val="0070C0"/>
              </a:solidFill>
              <a:latin typeface="Arial" panose="020B0604020202020204" pitchFamily="34" charset="0"/>
            </a:endParaRPr>
          </a:p>
          <a:p>
            <a:pPr marL="342900" indent="-342900">
              <a:buFont typeface="+mj-lt"/>
              <a:buAutoNum type="arabicPeriod"/>
              <a:defRPr/>
            </a:pPr>
            <a:endParaRPr lang="en-GB" sz="1600" dirty="0">
              <a:latin typeface="Arial" panose="020B0604020202020204" pitchFamily="34" charset="0"/>
            </a:endParaRPr>
          </a:p>
          <a:p>
            <a:pPr marL="342900" indent="-342900">
              <a:buFont typeface="+mj-lt"/>
              <a:buAutoNum type="arabicPeriod"/>
              <a:defRPr/>
            </a:pPr>
            <a:endParaRPr lang="en-US" sz="1600" dirty="0">
              <a:latin typeface="Arial" panose="020B0604020202020204" pitchFamily="34" charset="0"/>
            </a:endParaRPr>
          </a:p>
        </p:txBody>
      </p:sp>
    </p:spTree>
    <p:extLst>
      <p:ext uri="{BB962C8B-B14F-4D97-AF65-F5344CB8AC3E}">
        <p14:creationId xmlns:p14="http://schemas.microsoft.com/office/powerpoint/2010/main" val="41665192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323528" y="431700"/>
            <a:ext cx="8229600" cy="836712"/>
          </a:xfrm>
        </p:spPr>
        <p:txBody>
          <a:bodyPr>
            <a:noAutofit/>
          </a:bodyPr>
          <a:lstStyle/>
          <a:p>
            <a:pPr algn="ctr" eaLnBrk="1" hangingPunct="1"/>
            <a:r>
              <a:rPr lang="en-GB" altLang="en-US" sz="3600" dirty="0">
                <a:latin typeface="Arial" panose="020B0604020202020204" pitchFamily="34" charset="0"/>
              </a:rPr>
              <a:t>Strategies (Staff)</a:t>
            </a:r>
            <a:endParaRPr lang="en-US" altLang="en-US" sz="3600" dirty="0">
              <a:latin typeface="Arial" panose="020B0604020202020204" pitchFamily="34" charset="0"/>
            </a:endParaRPr>
          </a:p>
        </p:txBody>
      </p:sp>
      <p:sp>
        <p:nvSpPr>
          <p:cNvPr id="4" name="Content Placeholder 3"/>
          <p:cNvSpPr>
            <a:spLocks noGrp="1"/>
          </p:cNvSpPr>
          <p:nvPr>
            <p:ph sz="half" idx="2"/>
          </p:nvPr>
        </p:nvSpPr>
        <p:spPr>
          <a:xfrm>
            <a:off x="323528" y="1484784"/>
            <a:ext cx="8712968" cy="4104804"/>
          </a:xfrm>
        </p:spPr>
        <p:txBody>
          <a:bodyPr rtlCol="0">
            <a:normAutofit/>
          </a:bodyPr>
          <a:lstStyle/>
          <a:p>
            <a:pPr marL="0" indent="0">
              <a:buNone/>
              <a:defRPr/>
            </a:pPr>
            <a:r>
              <a:rPr lang="en-GB" dirty="0">
                <a:latin typeface="Arial" panose="020B0604020202020204" pitchFamily="34" charset="0"/>
              </a:rPr>
              <a:t>6. Provide printout of homework;</a:t>
            </a:r>
          </a:p>
          <a:p>
            <a:pPr marL="0" indent="0">
              <a:buNone/>
              <a:defRPr/>
            </a:pPr>
            <a:r>
              <a:rPr lang="en-GB" dirty="0">
                <a:latin typeface="Arial" panose="020B0604020202020204" pitchFamily="34" charset="0"/>
              </a:rPr>
              <a:t>7.  Not asking children to copy text;</a:t>
            </a:r>
          </a:p>
          <a:p>
            <a:pPr marL="0" indent="0">
              <a:buNone/>
              <a:defRPr/>
            </a:pPr>
            <a:r>
              <a:rPr lang="en-GB" dirty="0">
                <a:latin typeface="Arial" panose="020B0604020202020204" pitchFamily="34" charset="0"/>
              </a:rPr>
              <a:t>8. Accept homework created on a computer;</a:t>
            </a:r>
          </a:p>
          <a:p>
            <a:pPr marL="0" indent="0">
              <a:buNone/>
              <a:defRPr/>
            </a:pPr>
            <a:r>
              <a:rPr lang="en-GB" dirty="0">
                <a:latin typeface="Arial" panose="020B0604020202020204" pitchFamily="34" charset="0"/>
              </a:rPr>
              <a:t>9. Discuss an activity to make sure it is understood;</a:t>
            </a:r>
          </a:p>
          <a:p>
            <a:pPr marL="0" indent="0">
              <a:buNone/>
              <a:defRPr/>
            </a:pPr>
            <a:r>
              <a:rPr lang="en-GB" dirty="0">
                <a:latin typeface="Arial" panose="020B0604020202020204" pitchFamily="34" charset="0"/>
              </a:rPr>
              <a:t>10. Give opportunities to answer questions orally.</a:t>
            </a:r>
          </a:p>
          <a:p>
            <a:pPr marL="342900" indent="-342900">
              <a:buFont typeface="+mj-lt"/>
              <a:buAutoNum type="arabicPeriod"/>
              <a:defRPr/>
            </a:pPr>
            <a:endParaRPr lang="en-GB" sz="1600" dirty="0">
              <a:latin typeface="Arial" panose="020B0604020202020204" pitchFamily="34" charset="0"/>
            </a:endParaRPr>
          </a:p>
          <a:p>
            <a:pPr marL="342900" indent="-342900">
              <a:buFont typeface="+mj-lt"/>
              <a:buAutoNum type="arabicPeriod"/>
              <a:defRPr/>
            </a:pPr>
            <a:endParaRPr lang="en-US" sz="1600" dirty="0">
              <a:latin typeface="Arial" panose="020B0604020202020204" pitchFamily="34" charset="0"/>
            </a:endParaRPr>
          </a:p>
        </p:txBody>
      </p:sp>
    </p:spTree>
    <p:extLst>
      <p:ext uri="{BB962C8B-B14F-4D97-AF65-F5344CB8AC3E}">
        <p14:creationId xmlns:p14="http://schemas.microsoft.com/office/powerpoint/2010/main" val="3190972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468313" y="0"/>
            <a:ext cx="8229600" cy="1143000"/>
          </a:xfrm>
        </p:spPr>
        <p:txBody>
          <a:bodyPr>
            <a:noAutofit/>
          </a:bodyPr>
          <a:lstStyle/>
          <a:p>
            <a:pPr algn="ctr" eaLnBrk="1" hangingPunct="1"/>
            <a:r>
              <a:rPr lang="en-GB" altLang="en-US" sz="4000" dirty="0">
                <a:latin typeface="Arial" panose="020B0604020202020204" pitchFamily="34" charset="0"/>
              </a:rPr>
              <a:t>Successful programmes</a:t>
            </a:r>
            <a:endParaRPr lang="en-US" altLang="en-US" sz="4000" dirty="0">
              <a:latin typeface="Arial" panose="020B0604020202020204" pitchFamily="34" charset="0"/>
            </a:endParaRPr>
          </a:p>
        </p:txBody>
      </p:sp>
      <p:sp>
        <p:nvSpPr>
          <p:cNvPr id="4" name="Content Placeholder 3"/>
          <p:cNvSpPr>
            <a:spLocks noGrp="1"/>
          </p:cNvSpPr>
          <p:nvPr>
            <p:ph sz="half" idx="2"/>
          </p:nvPr>
        </p:nvSpPr>
        <p:spPr>
          <a:xfrm>
            <a:off x="323528" y="1196752"/>
            <a:ext cx="8641085" cy="4392836"/>
          </a:xfrm>
        </p:spPr>
        <p:txBody>
          <a:bodyPr rtlCol="0">
            <a:normAutofit lnSpcReduction="10000"/>
          </a:bodyPr>
          <a:lstStyle/>
          <a:p>
            <a:pPr eaLnBrk="1" hangingPunct="1">
              <a:lnSpc>
                <a:spcPct val="90000"/>
              </a:lnSpc>
              <a:buFontTx/>
              <a:buChar char="•"/>
              <a:defRPr/>
            </a:pPr>
            <a:r>
              <a:rPr lang="en-GB" altLang="en-US" kern="0" dirty="0">
                <a:latin typeface="Arial" panose="020B0604020202020204" pitchFamily="34" charset="0"/>
              </a:rPr>
              <a:t>Structured;</a:t>
            </a:r>
          </a:p>
          <a:p>
            <a:pPr eaLnBrk="1" hangingPunct="1">
              <a:lnSpc>
                <a:spcPct val="90000"/>
              </a:lnSpc>
              <a:buFontTx/>
              <a:buChar char="•"/>
              <a:defRPr/>
            </a:pPr>
            <a:r>
              <a:rPr lang="en-GB" altLang="en-US" kern="0" dirty="0">
                <a:latin typeface="Arial" panose="020B0604020202020204" pitchFamily="34" charset="0"/>
              </a:rPr>
              <a:t>Multisensory;</a:t>
            </a:r>
          </a:p>
          <a:p>
            <a:pPr eaLnBrk="1" hangingPunct="1">
              <a:lnSpc>
                <a:spcPct val="90000"/>
              </a:lnSpc>
              <a:buFontTx/>
              <a:buChar char="•"/>
              <a:defRPr/>
            </a:pPr>
            <a:r>
              <a:rPr lang="en-GB" altLang="en-US" kern="0" dirty="0">
                <a:latin typeface="Arial" panose="020B0604020202020204" pitchFamily="34" charset="0"/>
              </a:rPr>
              <a:t>Cumulative;</a:t>
            </a:r>
          </a:p>
          <a:p>
            <a:pPr eaLnBrk="1" hangingPunct="1">
              <a:lnSpc>
                <a:spcPct val="90000"/>
              </a:lnSpc>
              <a:buFontTx/>
              <a:buChar char="•"/>
              <a:defRPr/>
            </a:pPr>
            <a:r>
              <a:rPr lang="en-GB" altLang="en-US" kern="0" dirty="0">
                <a:latin typeface="Arial" panose="020B0604020202020204" pitchFamily="34" charset="0"/>
              </a:rPr>
              <a:t>Based on phonics;</a:t>
            </a:r>
          </a:p>
          <a:p>
            <a:pPr eaLnBrk="1" hangingPunct="1">
              <a:lnSpc>
                <a:spcPct val="90000"/>
              </a:lnSpc>
              <a:buFontTx/>
              <a:buChar char="•"/>
              <a:defRPr/>
            </a:pPr>
            <a:r>
              <a:rPr lang="en-GB" altLang="en-US" kern="0" dirty="0">
                <a:latin typeface="Arial" panose="020B0604020202020204" pitchFamily="34" charset="0"/>
              </a:rPr>
              <a:t>Opportunities for overlearning to help improve memory;</a:t>
            </a:r>
          </a:p>
          <a:p>
            <a:pPr eaLnBrk="1" hangingPunct="1">
              <a:lnSpc>
                <a:spcPct val="90000"/>
              </a:lnSpc>
              <a:buFontTx/>
              <a:buChar char="•"/>
              <a:defRPr/>
            </a:pPr>
            <a:r>
              <a:rPr lang="en-GB" altLang="en-US" kern="0" dirty="0">
                <a:latin typeface="Arial" panose="020B0604020202020204" pitchFamily="34" charset="0"/>
              </a:rPr>
              <a:t>Games;</a:t>
            </a:r>
          </a:p>
          <a:p>
            <a:pPr eaLnBrk="1" hangingPunct="1">
              <a:lnSpc>
                <a:spcPct val="90000"/>
              </a:lnSpc>
              <a:buFontTx/>
              <a:buChar char="•"/>
              <a:defRPr/>
            </a:pPr>
            <a:r>
              <a:rPr lang="en-GB" altLang="en-US" kern="0" dirty="0">
                <a:latin typeface="Arial" panose="020B0604020202020204" pitchFamily="34" charset="0"/>
              </a:rPr>
              <a:t>Technology.</a:t>
            </a:r>
          </a:p>
          <a:p>
            <a:pPr marL="0" indent="0" eaLnBrk="1" hangingPunct="1">
              <a:lnSpc>
                <a:spcPct val="90000"/>
              </a:lnSpc>
              <a:buNone/>
              <a:defRPr/>
            </a:pPr>
            <a:endParaRPr lang="en-GB" altLang="en-US" kern="0" dirty="0">
              <a:latin typeface="Arial" panose="020B0604020202020204" pitchFamily="34" charset="0"/>
            </a:endParaRPr>
          </a:p>
          <a:p>
            <a:pPr marL="0" indent="0" algn="r" eaLnBrk="1" hangingPunct="1">
              <a:lnSpc>
                <a:spcPct val="90000"/>
              </a:lnSpc>
              <a:buNone/>
              <a:defRPr/>
            </a:pPr>
            <a:r>
              <a:rPr lang="en-GB" sz="1600" kern="0" dirty="0">
                <a:latin typeface="Arial" panose="020B0604020202020204" pitchFamily="34" charset="0"/>
              </a:rPr>
              <a:t>(Kelly and Phillips, 2016)</a:t>
            </a:r>
            <a:endParaRPr lang="en-US" sz="1600" dirty="0"/>
          </a:p>
        </p:txBody>
      </p:sp>
    </p:spTree>
    <p:extLst>
      <p:ext uri="{BB962C8B-B14F-4D97-AF65-F5344CB8AC3E}">
        <p14:creationId xmlns:p14="http://schemas.microsoft.com/office/powerpoint/2010/main" val="18849324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37C0B-C561-4A84-8C61-8A097AD630DE}"/>
              </a:ext>
            </a:extLst>
          </p:cNvPr>
          <p:cNvSpPr>
            <a:spLocks noGrp="1"/>
          </p:cNvSpPr>
          <p:nvPr>
            <p:ph type="title"/>
          </p:nvPr>
        </p:nvSpPr>
        <p:spPr>
          <a:xfrm>
            <a:off x="628650" y="365127"/>
            <a:ext cx="7886700" cy="471586"/>
          </a:xfrm>
        </p:spPr>
        <p:txBody>
          <a:bodyPr>
            <a:normAutofit fontScale="90000"/>
          </a:bodyPr>
          <a:lstStyle/>
          <a:p>
            <a:pPr algn="ctr"/>
            <a:r>
              <a:rPr lang="en-GB" sz="3200" i="1" dirty="0">
                <a:latin typeface="Arial" panose="020B0604020202020204" pitchFamily="34" charset="0"/>
              </a:rPr>
              <a:t>Launchpad for Learning</a:t>
            </a:r>
          </a:p>
        </p:txBody>
      </p:sp>
      <p:pic>
        <p:nvPicPr>
          <p:cNvPr id="6" name="Content Placeholder 5">
            <a:extLst>
              <a:ext uri="{FF2B5EF4-FFF2-40B4-BE49-F238E27FC236}">
                <a16:creationId xmlns:a16="http://schemas.microsoft.com/office/drawing/2014/main" id="{7A4C6F10-2254-4D87-9EFB-DAC63C4D55BB}"/>
              </a:ext>
            </a:extLst>
          </p:cNvPr>
          <p:cNvPicPr>
            <a:picLocks noGrp="1" noChangeAspect="1"/>
          </p:cNvPicPr>
          <p:nvPr>
            <p:ph sz="half" idx="1"/>
          </p:nvPr>
        </p:nvPicPr>
        <p:blipFill>
          <a:blip r:embed="rId3"/>
          <a:stretch>
            <a:fillRect/>
          </a:stretch>
        </p:blipFill>
        <p:spPr>
          <a:xfrm>
            <a:off x="767427" y="1052513"/>
            <a:ext cx="3608646" cy="5124450"/>
          </a:xfrm>
          <a:prstGeom prst="rect">
            <a:avLst/>
          </a:prstGeom>
        </p:spPr>
      </p:pic>
      <p:pic>
        <p:nvPicPr>
          <p:cNvPr id="5" name="Content Placeholder 4">
            <a:extLst>
              <a:ext uri="{FF2B5EF4-FFF2-40B4-BE49-F238E27FC236}">
                <a16:creationId xmlns:a16="http://schemas.microsoft.com/office/drawing/2014/main" id="{EE4AE0E8-4FA0-49D2-904E-324787337AD7}"/>
              </a:ext>
            </a:extLst>
          </p:cNvPr>
          <p:cNvPicPr>
            <a:picLocks noGrp="1" noChangeAspect="1"/>
          </p:cNvPicPr>
          <p:nvPr>
            <p:ph sz="half" idx="2"/>
          </p:nvPr>
        </p:nvPicPr>
        <p:blipFill>
          <a:blip r:embed="rId4"/>
          <a:stretch>
            <a:fillRect/>
          </a:stretch>
        </p:blipFill>
        <p:spPr>
          <a:xfrm>
            <a:off x="4767927" y="1052513"/>
            <a:ext cx="3608646" cy="5124450"/>
          </a:xfrm>
          <a:prstGeom prst="rect">
            <a:avLst/>
          </a:prstGeom>
        </p:spPr>
      </p:pic>
    </p:spTree>
    <p:extLst>
      <p:ext uri="{BB962C8B-B14F-4D97-AF65-F5344CB8AC3E}">
        <p14:creationId xmlns:p14="http://schemas.microsoft.com/office/powerpoint/2010/main" val="10683862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548680"/>
            <a:ext cx="8191822" cy="5628283"/>
          </a:xfrm>
        </p:spPr>
        <p:txBody>
          <a:bodyPr/>
          <a:lstStyle/>
          <a:p>
            <a:pPr marL="0" indent="0">
              <a:buNone/>
            </a:pPr>
            <a:r>
              <a:rPr lang="en-GB" sz="2400" i="1" dirty="0">
                <a:latin typeface="Arial" panose="020B0604020202020204" pitchFamily="34" charset="0"/>
              </a:rPr>
              <a:t>“It is good practice to ensure that interventions are systematic, well structure and multi-sensory, and that they incorporate direct teaching, learning and time for consolidation, with frequent revision to take account of the likely limited attention and learning difficulties of the child”</a:t>
            </a:r>
          </a:p>
          <a:p>
            <a:pPr marL="0" indent="0">
              <a:buNone/>
            </a:pPr>
            <a:endParaRPr lang="en-GB" sz="2400" i="1" dirty="0">
              <a:latin typeface="Arial" panose="020B0604020202020204" pitchFamily="34" charset="0"/>
            </a:endParaRPr>
          </a:p>
          <a:p>
            <a:pPr marL="0" indent="0">
              <a:buNone/>
            </a:pPr>
            <a:r>
              <a:rPr lang="en-GB" sz="2400" i="1" dirty="0">
                <a:latin typeface="Arial" panose="020B0604020202020204" pitchFamily="34" charset="0"/>
              </a:rPr>
              <a:t>“No intervention programme benefits all children, and inevitably there is variation in children’s response”</a:t>
            </a:r>
          </a:p>
          <a:p>
            <a:pPr marL="0" indent="0">
              <a:buNone/>
            </a:pPr>
            <a:endParaRPr lang="en-GB" sz="2400" dirty="0">
              <a:latin typeface="Arial" panose="020B0604020202020204" pitchFamily="34" charset="0"/>
            </a:endParaRPr>
          </a:p>
          <a:p>
            <a:pPr marL="0" indent="0" algn="r">
              <a:buNone/>
            </a:pPr>
            <a:r>
              <a:rPr lang="en-GB" sz="2400" dirty="0">
                <a:latin typeface="Arial" panose="020B0604020202020204" pitchFamily="34" charset="0"/>
              </a:rPr>
              <a:t>(</a:t>
            </a:r>
            <a:r>
              <a:rPr lang="en-GB" sz="2400" dirty="0" err="1">
                <a:latin typeface="Arial" panose="020B0604020202020204" pitchFamily="34" charset="0"/>
              </a:rPr>
              <a:t>Snowling</a:t>
            </a:r>
            <a:r>
              <a:rPr lang="en-GB" sz="2400" dirty="0">
                <a:latin typeface="Arial" panose="020B0604020202020204" pitchFamily="34" charset="0"/>
              </a:rPr>
              <a:t>, 2013, p. 11</a:t>
            </a:r>
            <a:r>
              <a:rPr lang="en-GB" dirty="0"/>
              <a:t>)</a:t>
            </a:r>
          </a:p>
        </p:txBody>
      </p:sp>
    </p:spTree>
    <p:extLst>
      <p:ext uri="{BB962C8B-B14F-4D97-AF65-F5344CB8AC3E}">
        <p14:creationId xmlns:p14="http://schemas.microsoft.com/office/powerpoint/2010/main" val="10259740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628650" y="365127"/>
            <a:ext cx="7886700" cy="759618"/>
          </a:xfrm>
        </p:spPr>
        <p:txBody>
          <a:bodyPr>
            <a:normAutofit fontScale="90000"/>
          </a:bodyPr>
          <a:lstStyle/>
          <a:p>
            <a:pPr algn="ctr" eaLnBrk="1" hangingPunct="1"/>
            <a:r>
              <a:rPr lang="en-GB" altLang="en-US" sz="3200" dirty="0">
                <a:latin typeface="Arial" panose="020B0604020202020204" pitchFamily="34" charset="0"/>
              </a:rPr>
              <a:t>Owed to a Spell Chequer</a:t>
            </a:r>
            <a:br>
              <a:rPr lang="en-GB" altLang="en-US" sz="3200" dirty="0">
                <a:latin typeface="Arial" panose="020B0604020202020204" pitchFamily="34" charset="0"/>
              </a:rPr>
            </a:br>
            <a:endParaRPr lang="en-US" altLang="en-US" sz="3200" dirty="0">
              <a:latin typeface="Arial" panose="020B0604020202020204" pitchFamily="34" charset="0"/>
            </a:endParaRPr>
          </a:p>
        </p:txBody>
      </p:sp>
      <p:sp>
        <p:nvSpPr>
          <p:cNvPr id="81923" name="Content Placeholder 2"/>
          <p:cNvSpPr>
            <a:spLocks noGrp="1"/>
          </p:cNvSpPr>
          <p:nvPr>
            <p:ph idx="1"/>
          </p:nvPr>
        </p:nvSpPr>
        <p:spPr>
          <a:xfrm>
            <a:off x="457200" y="908720"/>
            <a:ext cx="8229600" cy="4824536"/>
          </a:xfrm>
        </p:spPr>
        <p:txBody>
          <a:bodyPr>
            <a:normAutofit fontScale="85000" lnSpcReduction="20000"/>
          </a:bodyPr>
          <a:lstStyle/>
          <a:p>
            <a:pPr algn="l"/>
            <a:r>
              <a:rPr lang="en-GB" sz="2800" i="0" dirty="0">
                <a:effectLst/>
                <a:latin typeface="Arial" panose="020B0604020202020204" pitchFamily="34" charset="0"/>
              </a:rPr>
              <a:t>I have a spelling chequer</a:t>
            </a:r>
            <a:br>
              <a:rPr lang="en-GB" sz="2800" i="0" dirty="0">
                <a:effectLst/>
                <a:latin typeface="Arial" panose="020B0604020202020204" pitchFamily="34" charset="0"/>
              </a:rPr>
            </a:br>
            <a:r>
              <a:rPr lang="en-GB" sz="2800" i="0" dirty="0">
                <a:effectLst/>
                <a:latin typeface="Arial" panose="020B0604020202020204" pitchFamily="34" charset="0"/>
              </a:rPr>
              <a:t>It came with my pea sea</a:t>
            </a:r>
            <a:br>
              <a:rPr lang="en-GB" sz="2800" i="0" dirty="0">
                <a:effectLst/>
                <a:latin typeface="Arial" panose="020B0604020202020204" pitchFamily="34" charset="0"/>
              </a:rPr>
            </a:br>
            <a:r>
              <a:rPr lang="en-GB" sz="2800" i="0" dirty="0">
                <a:effectLst/>
                <a:latin typeface="Arial" panose="020B0604020202020204" pitchFamily="34" charset="0"/>
              </a:rPr>
              <a:t>It plainly marques four my revue</a:t>
            </a:r>
            <a:br>
              <a:rPr lang="en-GB" sz="2800" i="0" dirty="0">
                <a:effectLst/>
                <a:latin typeface="Arial" panose="020B0604020202020204" pitchFamily="34" charset="0"/>
              </a:rPr>
            </a:br>
            <a:r>
              <a:rPr lang="en-GB" sz="2800" i="0" dirty="0">
                <a:effectLst/>
                <a:latin typeface="Arial" panose="020B0604020202020204" pitchFamily="34" charset="0"/>
              </a:rPr>
              <a:t>Miss steaks eye cannot sea</a:t>
            </a:r>
          </a:p>
          <a:p>
            <a:pPr algn="l"/>
            <a:r>
              <a:rPr lang="en-GB" sz="2800" i="0" dirty="0">
                <a:effectLst/>
                <a:latin typeface="Arial" panose="020B0604020202020204" pitchFamily="34" charset="0"/>
              </a:rPr>
              <a:t>When eye strike a quay to right a word</a:t>
            </a:r>
            <a:br>
              <a:rPr lang="en-GB" sz="2800" i="0" dirty="0">
                <a:effectLst/>
                <a:latin typeface="Arial" panose="020B0604020202020204" pitchFamily="34" charset="0"/>
              </a:rPr>
            </a:br>
            <a:r>
              <a:rPr lang="en-GB" sz="2800" i="0" dirty="0">
                <a:effectLst/>
                <a:latin typeface="Arial" panose="020B0604020202020204" pitchFamily="34" charset="0"/>
              </a:rPr>
              <a:t>I weight four it two say</a:t>
            </a:r>
            <a:br>
              <a:rPr lang="en-GB" sz="2800" i="0" dirty="0">
                <a:effectLst/>
                <a:latin typeface="Arial" panose="020B0604020202020204" pitchFamily="34" charset="0"/>
              </a:rPr>
            </a:br>
            <a:r>
              <a:rPr lang="en-GB" sz="2800" i="0" dirty="0">
                <a:effectLst/>
                <a:latin typeface="Arial" panose="020B0604020202020204" pitchFamily="34" charset="0"/>
              </a:rPr>
              <a:t>Weather eye am wrong oar write</a:t>
            </a:r>
            <a:br>
              <a:rPr lang="en-GB" sz="2800" i="0" dirty="0">
                <a:effectLst/>
                <a:latin typeface="Arial" panose="020B0604020202020204" pitchFamily="34" charset="0"/>
              </a:rPr>
            </a:br>
            <a:r>
              <a:rPr lang="en-GB" sz="2800" i="0" dirty="0">
                <a:effectLst/>
                <a:latin typeface="Arial" panose="020B0604020202020204" pitchFamily="34" charset="0"/>
              </a:rPr>
              <a:t>It shows me strait away</a:t>
            </a:r>
          </a:p>
          <a:p>
            <a:pPr algn="l"/>
            <a:r>
              <a:rPr lang="en-GB" sz="2800" i="0" dirty="0">
                <a:effectLst/>
                <a:latin typeface="Arial" panose="020B0604020202020204" pitchFamily="34" charset="0"/>
              </a:rPr>
              <a:t>As soon as a mist ache is maid</a:t>
            </a:r>
            <a:br>
              <a:rPr lang="en-GB" sz="2800" i="0" dirty="0">
                <a:effectLst/>
                <a:latin typeface="Arial" panose="020B0604020202020204" pitchFamily="34" charset="0"/>
              </a:rPr>
            </a:br>
            <a:r>
              <a:rPr lang="en-GB" sz="2800" i="0" dirty="0">
                <a:effectLst/>
                <a:latin typeface="Arial" panose="020B0604020202020204" pitchFamily="34" charset="0"/>
              </a:rPr>
              <a:t>It nose bee fore two late</a:t>
            </a:r>
            <a:br>
              <a:rPr lang="en-GB" sz="2800" i="0" dirty="0">
                <a:effectLst/>
                <a:latin typeface="Arial" panose="020B0604020202020204" pitchFamily="34" charset="0"/>
              </a:rPr>
            </a:br>
            <a:r>
              <a:rPr lang="en-GB" sz="2800" i="0" dirty="0">
                <a:effectLst/>
                <a:latin typeface="Arial" panose="020B0604020202020204" pitchFamily="34" charset="0"/>
              </a:rPr>
              <a:t>And eye can put the error rite</a:t>
            </a:r>
            <a:br>
              <a:rPr lang="en-GB" sz="2800" i="0" dirty="0">
                <a:effectLst/>
                <a:latin typeface="Arial" panose="020B0604020202020204" pitchFamily="34" charset="0"/>
              </a:rPr>
            </a:br>
            <a:r>
              <a:rPr lang="en-GB" sz="2800" i="0" dirty="0">
                <a:effectLst/>
                <a:latin typeface="Arial" panose="020B0604020202020204" pitchFamily="34" charset="0"/>
              </a:rPr>
              <a:t>Its rarely, rarely grate</a:t>
            </a:r>
          </a:p>
          <a:p>
            <a:pPr algn="l"/>
            <a:r>
              <a:rPr lang="en-GB" sz="2800" i="0" dirty="0">
                <a:effectLst/>
                <a:latin typeface="Arial" panose="020B0604020202020204" pitchFamily="34" charset="0"/>
              </a:rPr>
              <a:t>I’ve run this poem threw it</a:t>
            </a:r>
            <a:br>
              <a:rPr lang="en-GB" sz="2800" i="0" dirty="0">
                <a:effectLst/>
                <a:latin typeface="Arial" panose="020B0604020202020204" pitchFamily="34" charset="0"/>
              </a:rPr>
            </a:br>
            <a:r>
              <a:rPr lang="en-GB" sz="2800" i="0" dirty="0">
                <a:effectLst/>
                <a:latin typeface="Arial" panose="020B0604020202020204" pitchFamily="34" charset="0"/>
              </a:rPr>
              <a:t>I’m shore your pleased two no</a:t>
            </a:r>
            <a:br>
              <a:rPr lang="en-GB" sz="2800" i="0" dirty="0">
                <a:effectLst/>
                <a:latin typeface="Arial" panose="020B0604020202020204" pitchFamily="34" charset="0"/>
              </a:rPr>
            </a:br>
            <a:r>
              <a:rPr lang="en-GB" sz="2800" i="0" dirty="0">
                <a:effectLst/>
                <a:latin typeface="Arial" panose="020B0604020202020204" pitchFamily="34" charset="0"/>
              </a:rPr>
              <a:t>Its letter perfect in it’s weigh</a:t>
            </a:r>
            <a:br>
              <a:rPr lang="en-GB" sz="2800" i="0" dirty="0">
                <a:effectLst/>
                <a:latin typeface="Arial" panose="020B0604020202020204" pitchFamily="34" charset="0"/>
              </a:rPr>
            </a:br>
            <a:r>
              <a:rPr lang="en-GB" sz="2800" i="0" dirty="0">
                <a:effectLst/>
                <a:latin typeface="Arial" panose="020B0604020202020204" pitchFamily="34" charset="0"/>
              </a:rPr>
              <a:t>My Chequer tolled me sew!</a:t>
            </a:r>
          </a:p>
          <a:p>
            <a:pPr marL="0" indent="0" eaLnBrk="1" hangingPunct="1">
              <a:buFont typeface="Arial" panose="020B0604020202020204" pitchFamily="34" charset="0"/>
              <a:buNone/>
            </a:pPr>
            <a:endParaRPr lang="en-US" altLang="en-US" sz="4000" dirty="0">
              <a:latin typeface="Arial" panose="020B0604020202020204" pitchFamily="34" charset="0"/>
            </a:endParaRPr>
          </a:p>
        </p:txBody>
      </p:sp>
    </p:spTree>
    <p:extLst>
      <p:ext uri="{BB962C8B-B14F-4D97-AF65-F5344CB8AC3E}">
        <p14:creationId xmlns:p14="http://schemas.microsoft.com/office/powerpoint/2010/main" val="18890520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628650" y="342641"/>
            <a:ext cx="7886700" cy="1325563"/>
          </a:xfrm>
        </p:spPr>
        <p:txBody>
          <a:bodyPr>
            <a:normAutofit/>
          </a:bodyPr>
          <a:lstStyle/>
          <a:p>
            <a:pPr eaLnBrk="1" hangingPunct="1"/>
            <a:r>
              <a:rPr lang="en-GB" altLang="en-US" sz="3600" dirty="0">
                <a:latin typeface="Arial" panose="020B0604020202020204" pitchFamily="34" charset="0"/>
              </a:rPr>
              <a:t>Role models</a:t>
            </a:r>
            <a:br>
              <a:rPr lang="en-GB" altLang="en-US" sz="3200" dirty="0">
                <a:latin typeface="Arial" panose="020B0604020202020204" pitchFamily="34" charset="0"/>
              </a:rPr>
            </a:br>
            <a:endParaRPr lang="en-US" altLang="en-US" sz="3200" dirty="0">
              <a:latin typeface="Arial" panose="020B0604020202020204" pitchFamily="34" charset="0"/>
            </a:endParaRPr>
          </a:p>
        </p:txBody>
      </p:sp>
      <p:sp>
        <p:nvSpPr>
          <p:cNvPr id="5" name="Content Placeholder 4">
            <a:extLst>
              <a:ext uri="{FF2B5EF4-FFF2-40B4-BE49-F238E27FC236}">
                <a16:creationId xmlns:a16="http://schemas.microsoft.com/office/drawing/2014/main" id="{B5E26EDE-B0BB-4860-A0AC-85205FE3B842}"/>
              </a:ext>
            </a:extLst>
          </p:cNvPr>
          <p:cNvSpPr>
            <a:spLocks noGrp="1"/>
          </p:cNvSpPr>
          <p:nvPr>
            <p:ph sz="half" idx="2"/>
          </p:nvPr>
        </p:nvSpPr>
        <p:spPr>
          <a:xfrm>
            <a:off x="4629150" y="2348879"/>
            <a:ext cx="4119314" cy="3828083"/>
          </a:xfrm>
        </p:spPr>
        <p:txBody>
          <a:bodyPr/>
          <a:lstStyle/>
          <a:p>
            <a:pPr marL="0" indent="0">
              <a:buNone/>
            </a:pPr>
            <a:endParaRPr lang="en-GB" i="1" dirty="0">
              <a:latin typeface="Arial" panose="020B0604020202020204" pitchFamily="34" charset="0"/>
            </a:endParaRPr>
          </a:p>
          <a:p>
            <a:pPr marL="0" indent="0">
              <a:buNone/>
            </a:pPr>
            <a:r>
              <a:rPr lang="en-GB" i="1" dirty="0">
                <a:latin typeface="Arial" panose="020B0604020202020204" pitchFamily="34" charset="0"/>
              </a:rPr>
              <a:t>“You can’t be what you can’t see”</a:t>
            </a:r>
          </a:p>
          <a:p>
            <a:pPr marL="0" indent="0" algn="r">
              <a:buNone/>
            </a:pPr>
            <a:r>
              <a:rPr lang="en-GB" sz="1800" dirty="0">
                <a:solidFill>
                  <a:srgbClr val="002060"/>
                </a:solidFill>
                <a:latin typeface="Arial" panose="020B0604020202020204" pitchFamily="34" charset="0"/>
              </a:rPr>
              <a:t>(Lightyear Foundation, no date, p.1)</a:t>
            </a:r>
          </a:p>
        </p:txBody>
      </p:sp>
      <p:pic>
        <p:nvPicPr>
          <p:cNvPr id="1028" name="Picture 4" descr="Why is Warwick Davis not on Tenable and has he been replaced?">
            <a:extLst>
              <a:ext uri="{FF2B5EF4-FFF2-40B4-BE49-F238E27FC236}">
                <a16:creationId xmlns:a16="http://schemas.microsoft.com/office/drawing/2014/main" id="{55002361-4228-4078-B5BA-8361A81E687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4001294"/>
            <a:ext cx="4032448" cy="24955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lex Brooker's 'silly' secret from loving wife, '20-year fear' and  terrifying baby scan - Mirror Online">
            <a:extLst>
              <a:ext uri="{FF2B5EF4-FFF2-40B4-BE49-F238E27FC236}">
                <a16:creationId xmlns:a16="http://schemas.microsoft.com/office/drawing/2014/main" id="{DDAE1245-C0CB-454F-A610-5A1096584A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1298213"/>
            <a:ext cx="1828800" cy="213551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Truly inspirational figures: Tanni Grey–Thompson | placeability News">
            <a:extLst>
              <a:ext uri="{FF2B5EF4-FFF2-40B4-BE49-F238E27FC236}">
                <a16:creationId xmlns:a16="http://schemas.microsoft.com/office/drawing/2014/main" id="{A3AAB682-419B-4E9F-9FA7-2EEAA5BDE2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04048" y="316361"/>
            <a:ext cx="3096344" cy="195556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5FC577A-B2A7-E7D8-F335-E97AC6B93CB6}"/>
              </a:ext>
            </a:extLst>
          </p:cNvPr>
          <p:cNvPicPr>
            <a:picLocks noChangeAspect="1"/>
          </p:cNvPicPr>
          <p:nvPr/>
        </p:nvPicPr>
        <p:blipFill>
          <a:blip r:embed="rId6"/>
          <a:stretch>
            <a:fillRect/>
          </a:stretch>
        </p:blipFill>
        <p:spPr>
          <a:xfrm>
            <a:off x="2389733" y="1556792"/>
            <a:ext cx="2139832" cy="1198306"/>
          </a:xfrm>
          <a:prstGeom prst="rect">
            <a:avLst/>
          </a:prstGeom>
        </p:spPr>
      </p:pic>
    </p:spTree>
    <p:extLst>
      <p:ext uri="{BB962C8B-B14F-4D97-AF65-F5344CB8AC3E}">
        <p14:creationId xmlns:p14="http://schemas.microsoft.com/office/powerpoint/2010/main" val="29436374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D233-A931-4082-B6B0-E8D13FDEBE2B}"/>
              </a:ext>
            </a:extLst>
          </p:cNvPr>
          <p:cNvSpPr>
            <a:spLocks noGrp="1"/>
          </p:cNvSpPr>
          <p:nvPr>
            <p:ph type="title"/>
          </p:nvPr>
        </p:nvSpPr>
        <p:spPr>
          <a:xfrm>
            <a:off x="3724072" y="629268"/>
            <a:ext cx="4939868" cy="1286160"/>
          </a:xfrm>
        </p:spPr>
        <p:txBody>
          <a:bodyPr vert="horz" lIns="91440" tIns="45720" rIns="91440" bIns="45720" rtlCol="0" anchor="b">
            <a:normAutofit/>
          </a:bodyPr>
          <a:lstStyle/>
          <a:p>
            <a:r>
              <a:rPr lang="en-US" sz="3600" dirty="0">
                <a:latin typeface="Arial" panose="020B0604020202020204" pitchFamily="34" charset="0"/>
              </a:rPr>
              <a:t>Robbie Williams</a:t>
            </a:r>
            <a:br>
              <a:rPr lang="en-US" sz="3600" dirty="0">
                <a:latin typeface="Arial" panose="020B0604020202020204" pitchFamily="34" charset="0"/>
              </a:rPr>
            </a:br>
            <a:r>
              <a:rPr lang="en-US" sz="3200" dirty="0">
                <a:latin typeface="Arial" panose="020B0604020202020204" pitchFamily="34" charset="0"/>
              </a:rPr>
              <a:t>(Singer)</a:t>
            </a:r>
            <a:endParaRPr lang="en-US" sz="3600" dirty="0">
              <a:latin typeface="Arial" panose="020B0604020202020204" pitchFamily="34" charset="0"/>
            </a:endParaRPr>
          </a:p>
        </p:txBody>
      </p:sp>
      <p:sp>
        <p:nvSpPr>
          <p:cNvPr id="4" name="Content Placeholder 3">
            <a:extLst>
              <a:ext uri="{FF2B5EF4-FFF2-40B4-BE49-F238E27FC236}">
                <a16:creationId xmlns:a16="http://schemas.microsoft.com/office/drawing/2014/main" id="{8FB43099-4782-4883-BCD7-2FD1215BD90F}"/>
              </a:ext>
            </a:extLst>
          </p:cNvPr>
          <p:cNvSpPr>
            <a:spLocks noGrp="1"/>
          </p:cNvSpPr>
          <p:nvPr>
            <p:ph sz="half" idx="2"/>
          </p:nvPr>
        </p:nvSpPr>
        <p:spPr>
          <a:xfrm>
            <a:off x="3724073" y="2438400"/>
            <a:ext cx="4939867" cy="3785419"/>
          </a:xfrm>
        </p:spPr>
        <p:txBody>
          <a:bodyPr vert="horz" lIns="91440" tIns="45720" rIns="91440" bIns="45720" rtlCol="0">
            <a:normAutofit/>
          </a:bodyPr>
          <a:lstStyle/>
          <a:p>
            <a:pPr marL="0" indent="0">
              <a:buNone/>
            </a:pPr>
            <a:r>
              <a:rPr lang="en-US" sz="3200" dirty="0">
                <a:latin typeface="Arial" panose="020B0604020202020204" pitchFamily="34" charset="0"/>
              </a:rPr>
              <a:t>“I’m not a dunce, I’m just dyslexic.”</a:t>
            </a:r>
          </a:p>
        </p:txBody>
      </p:sp>
      <p:pic>
        <p:nvPicPr>
          <p:cNvPr id="5" name="Content Placeholder 4">
            <a:extLst>
              <a:ext uri="{FF2B5EF4-FFF2-40B4-BE49-F238E27FC236}">
                <a16:creationId xmlns:a16="http://schemas.microsoft.com/office/drawing/2014/main" id="{FE85F040-152C-443D-88B7-DB84958543B5}"/>
              </a:ext>
            </a:extLst>
          </p:cNvPr>
          <p:cNvPicPr>
            <a:picLocks noGrp="1" noChangeAspect="1"/>
          </p:cNvPicPr>
          <p:nvPr>
            <p:ph sz="half" idx="1"/>
          </p:nvPr>
        </p:nvPicPr>
        <p:blipFill rotWithShape="1">
          <a:blip r:embed="rId2"/>
          <a:srcRect l="24652" r="24652"/>
          <a:stretch/>
        </p:blipFill>
        <p:spPr>
          <a:xfrm>
            <a:off x="20" y="10"/>
            <a:ext cx="3476673" cy="6857990"/>
          </a:xfrm>
          <a:prstGeom prst="rect">
            <a:avLst/>
          </a:prstGeom>
          <a:effectLst/>
        </p:spPr>
      </p:pic>
    </p:spTree>
    <p:extLst>
      <p:ext uri="{BB962C8B-B14F-4D97-AF65-F5344CB8AC3E}">
        <p14:creationId xmlns:p14="http://schemas.microsoft.com/office/powerpoint/2010/main" val="16229803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D9077-CD51-47FF-8848-D4C5076EF47F}"/>
              </a:ext>
            </a:extLst>
          </p:cNvPr>
          <p:cNvSpPr>
            <a:spLocks noGrp="1"/>
          </p:cNvSpPr>
          <p:nvPr>
            <p:ph type="title"/>
          </p:nvPr>
        </p:nvSpPr>
        <p:spPr>
          <a:xfrm>
            <a:off x="323528" y="365125"/>
            <a:ext cx="4243609" cy="1807305"/>
          </a:xfrm>
        </p:spPr>
        <p:txBody>
          <a:bodyPr vert="horz" lIns="91440" tIns="45720" rIns="91440" bIns="45720" rtlCol="0" anchor="ctr">
            <a:normAutofit/>
          </a:bodyPr>
          <a:lstStyle/>
          <a:p>
            <a:r>
              <a:rPr lang="en-US" dirty="0">
                <a:latin typeface="Arial" panose="020B0604020202020204" pitchFamily="34" charset="0"/>
              </a:rPr>
              <a:t>David Bailey</a:t>
            </a:r>
            <a:br>
              <a:rPr lang="en-US" dirty="0">
                <a:latin typeface="Arial" panose="020B0604020202020204" pitchFamily="34" charset="0"/>
              </a:rPr>
            </a:br>
            <a:r>
              <a:rPr lang="en-US" sz="3200" dirty="0">
                <a:latin typeface="Arial" panose="020B0604020202020204" pitchFamily="34" charset="0"/>
              </a:rPr>
              <a:t>(Photographer)</a:t>
            </a:r>
            <a:endParaRPr lang="en-US" dirty="0">
              <a:latin typeface="Arial" panose="020B0604020202020204" pitchFamily="34" charset="0"/>
            </a:endParaRPr>
          </a:p>
        </p:txBody>
      </p:sp>
      <p:sp>
        <p:nvSpPr>
          <p:cNvPr id="4" name="Content Placeholder 3">
            <a:extLst>
              <a:ext uri="{FF2B5EF4-FFF2-40B4-BE49-F238E27FC236}">
                <a16:creationId xmlns:a16="http://schemas.microsoft.com/office/drawing/2014/main" id="{50D9296B-DFF9-4C69-B521-D90B59B64D4F}"/>
              </a:ext>
            </a:extLst>
          </p:cNvPr>
          <p:cNvSpPr>
            <a:spLocks noGrp="1"/>
          </p:cNvSpPr>
          <p:nvPr>
            <p:ph sz="half" idx="2"/>
          </p:nvPr>
        </p:nvSpPr>
        <p:spPr>
          <a:xfrm>
            <a:off x="628650" y="2333297"/>
            <a:ext cx="4303390" cy="3843666"/>
          </a:xfrm>
        </p:spPr>
        <p:txBody>
          <a:bodyPr vert="horz" lIns="91440" tIns="45720" rIns="91440" bIns="45720" rtlCol="0">
            <a:normAutofit/>
          </a:bodyPr>
          <a:lstStyle/>
          <a:p>
            <a:pPr marL="0" indent="0">
              <a:buNone/>
            </a:pPr>
            <a:r>
              <a:rPr lang="en-GB" sz="2400" dirty="0">
                <a:latin typeface="Arial" panose="020B0604020202020204" pitchFamily="34" charset="0"/>
              </a:rPr>
              <a:t>“I was severely dyslexic, not that anyone knew what it was called then. Now I realise that dyslexia was my saving grace. Without it I would have been educated to mediocrity. I’d probably have been a bank clerk.”</a:t>
            </a:r>
          </a:p>
        </p:txBody>
      </p:sp>
      <p:pic>
        <p:nvPicPr>
          <p:cNvPr id="5" name="Content Placeholder 4">
            <a:extLst>
              <a:ext uri="{FF2B5EF4-FFF2-40B4-BE49-F238E27FC236}">
                <a16:creationId xmlns:a16="http://schemas.microsoft.com/office/drawing/2014/main" id="{88D90EE3-B298-4D81-A31B-97C82FBAFF03}"/>
              </a:ext>
            </a:extLst>
          </p:cNvPr>
          <p:cNvPicPr>
            <a:picLocks noGrp="1" noChangeAspect="1"/>
          </p:cNvPicPr>
          <p:nvPr>
            <p:ph sz="half" idx="1"/>
          </p:nvPr>
        </p:nvPicPr>
        <p:blipFill rotWithShape="1">
          <a:blip r:embed="rId3"/>
          <a:srcRect l="7618" r="15830" b="-1"/>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39765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D9731-54B7-4F94-8E09-9389BABA1A31}"/>
              </a:ext>
            </a:extLst>
          </p:cNvPr>
          <p:cNvSpPr>
            <a:spLocks noGrp="1"/>
          </p:cNvSpPr>
          <p:nvPr>
            <p:ph type="title"/>
          </p:nvPr>
        </p:nvSpPr>
        <p:spPr>
          <a:xfrm>
            <a:off x="628650" y="643467"/>
            <a:ext cx="3843438" cy="1800526"/>
          </a:xfrm>
        </p:spPr>
        <p:txBody>
          <a:bodyPr vert="horz" lIns="91440" tIns="45720" rIns="91440" bIns="45720" rtlCol="0" anchor="ctr">
            <a:normAutofit/>
          </a:bodyPr>
          <a:lstStyle/>
          <a:p>
            <a:r>
              <a:rPr lang="en-US" sz="4000" kern="1200" dirty="0">
                <a:solidFill>
                  <a:schemeClr val="tx1"/>
                </a:solidFill>
                <a:latin typeface="Arial" panose="020B0604020202020204" pitchFamily="34" charset="0"/>
              </a:rPr>
              <a:t>Bob Hoskins</a:t>
            </a:r>
            <a:br>
              <a:rPr lang="en-US" sz="4000" kern="1200" dirty="0">
                <a:solidFill>
                  <a:schemeClr val="tx1"/>
                </a:solidFill>
                <a:latin typeface="Arial" panose="020B0604020202020204" pitchFamily="34" charset="0"/>
              </a:rPr>
            </a:br>
            <a:r>
              <a:rPr lang="en-US" sz="3200" kern="1200" dirty="0">
                <a:solidFill>
                  <a:schemeClr val="tx1"/>
                </a:solidFill>
                <a:latin typeface="Arial" panose="020B0604020202020204" pitchFamily="34" charset="0"/>
              </a:rPr>
              <a:t>(Actor)</a:t>
            </a:r>
            <a:endParaRPr lang="en-US" sz="4000" kern="1200" dirty="0">
              <a:solidFill>
                <a:schemeClr val="tx1"/>
              </a:solidFill>
              <a:latin typeface="Arial" panose="020B0604020202020204" pitchFamily="34" charset="0"/>
            </a:endParaRPr>
          </a:p>
        </p:txBody>
      </p:sp>
      <p:sp>
        <p:nvSpPr>
          <p:cNvPr id="4" name="Content Placeholder 3">
            <a:extLst>
              <a:ext uri="{FF2B5EF4-FFF2-40B4-BE49-F238E27FC236}">
                <a16:creationId xmlns:a16="http://schemas.microsoft.com/office/drawing/2014/main" id="{CCD8B593-4E7D-4A2A-8554-B3159E195CF5}"/>
              </a:ext>
            </a:extLst>
          </p:cNvPr>
          <p:cNvSpPr>
            <a:spLocks noGrp="1"/>
          </p:cNvSpPr>
          <p:nvPr>
            <p:ph sz="half" idx="2"/>
          </p:nvPr>
        </p:nvSpPr>
        <p:spPr>
          <a:xfrm>
            <a:off x="107504" y="2348881"/>
            <a:ext cx="4176464" cy="3600399"/>
          </a:xfrm>
        </p:spPr>
        <p:txBody>
          <a:bodyPr vert="horz" lIns="91440" tIns="45720" rIns="91440" bIns="45720" rtlCol="0">
            <a:normAutofit/>
          </a:bodyPr>
          <a:lstStyle/>
          <a:p>
            <a:pPr marL="0" indent="0">
              <a:buNone/>
            </a:pPr>
            <a:r>
              <a:rPr lang="en-US" sz="2400" dirty="0">
                <a:latin typeface="Arial" panose="020B0604020202020204" pitchFamily="34" charset="0"/>
              </a:rPr>
              <a:t>“The teachers thought I was stupid because I read very slowly. They used to tie my hands behind my back because I’d draw pictures with two hands. My brain works both ways, but they didn’t notice that.”</a:t>
            </a:r>
          </a:p>
        </p:txBody>
      </p:sp>
      <p:pic>
        <p:nvPicPr>
          <p:cNvPr id="5" name="Content Placeholder 4">
            <a:extLst>
              <a:ext uri="{FF2B5EF4-FFF2-40B4-BE49-F238E27FC236}">
                <a16:creationId xmlns:a16="http://schemas.microsoft.com/office/drawing/2014/main" id="{82936EB1-09CB-41C1-8281-D1C2A70F5ED0}"/>
              </a:ext>
            </a:extLst>
          </p:cNvPr>
          <p:cNvPicPr>
            <a:picLocks noGrp="1" noChangeAspect="1"/>
          </p:cNvPicPr>
          <p:nvPr>
            <p:ph sz="half" idx="1"/>
          </p:nvPr>
        </p:nvPicPr>
        <p:blipFill>
          <a:blip r:embed="rId2"/>
          <a:stretch>
            <a:fillRect/>
          </a:stretch>
        </p:blipFill>
        <p:spPr>
          <a:xfrm>
            <a:off x="5100739" y="1013763"/>
            <a:ext cx="3560660" cy="4858817"/>
          </a:xfrm>
          <a:prstGeom prst="rect">
            <a:avLst/>
          </a:prstGeom>
        </p:spPr>
      </p:pic>
    </p:spTree>
    <p:extLst>
      <p:ext uri="{BB962C8B-B14F-4D97-AF65-F5344CB8AC3E}">
        <p14:creationId xmlns:p14="http://schemas.microsoft.com/office/powerpoint/2010/main" val="42824252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EB74A-69B2-4206-A44B-BBED2E11B1D1}"/>
              </a:ext>
            </a:extLst>
          </p:cNvPr>
          <p:cNvSpPr>
            <a:spLocks noGrp="1"/>
          </p:cNvSpPr>
          <p:nvPr>
            <p:ph type="title"/>
          </p:nvPr>
        </p:nvSpPr>
        <p:spPr>
          <a:xfrm>
            <a:off x="4966719" y="638144"/>
            <a:ext cx="3715451" cy="1676603"/>
          </a:xfrm>
        </p:spPr>
        <p:txBody>
          <a:bodyPr vert="horz" lIns="91440" tIns="45720" rIns="91440" bIns="45720" rtlCol="0" anchor="ctr">
            <a:normAutofit/>
          </a:bodyPr>
          <a:lstStyle/>
          <a:p>
            <a:r>
              <a:rPr lang="en-US" sz="3500"/>
              <a:t>Whoopi Goldberg</a:t>
            </a:r>
            <a:br>
              <a:rPr lang="en-US" sz="3500"/>
            </a:br>
            <a:r>
              <a:rPr lang="en-US" sz="3500"/>
              <a:t>(Actor)</a:t>
            </a:r>
          </a:p>
        </p:txBody>
      </p:sp>
      <p:pic>
        <p:nvPicPr>
          <p:cNvPr id="5" name="Content Placeholder 4">
            <a:extLst>
              <a:ext uri="{FF2B5EF4-FFF2-40B4-BE49-F238E27FC236}">
                <a16:creationId xmlns:a16="http://schemas.microsoft.com/office/drawing/2014/main" id="{377C2C33-4FA1-4C86-AFB8-1ACC439B9706}"/>
              </a:ext>
            </a:extLst>
          </p:cNvPr>
          <p:cNvPicPr>
            <a:picLocks noGrp="1" noChangeAspect="1"/>
          </p:cNvPicPr>
          <p:nvPr>
            <p:ph sz="half" idx="1"/>
          </p:nvPr>
        </p:nvPicPr>
        <p:blipFill rotWithShape="1">
          <a:blip r:embed="rId2"/>
          <a:srcRect l="27888" r="22481" b="-1"/>
          <a:stretch/>
        </p:blipFill>
        <p:spPr>
          <a:xfrm>
            <a:off x="492633" y="722376"/>
            <a:ext cx="3586734" cy="5413248"/>
          </a:xfrm>
          <a:prstGeom prst="rect">
            <a:avLst/>
          </a:prstGeom>
          <a:effectLst/>
        </p:spPr>
      </p:pic>
      <p:sp>
        <p:nvSpPr>
          <p:cNvPr id="4" name="Content Placeholder 3">
            <a:extLst>
              <a:ext uri="{FF2B5EF4-FFF2-40B4-BE49-F238E27FC236}">
                <a16:creationId xmlns:a16="http://schemas.microsoft.com/office/drawing/2014/main" id="{2E4A5401-3332-4C42-948E-201290CF660B}"/>
              </a:ext>
            </a:extLst>
          </p:cNvPr>
          <p:cNvSpPr>
            <a:spLocks noGrp="1"/>
          </p:cNvSpPr>
          <p:nvPr>
            <p:ph sz="half" idx="2"/>
          </p:nvPr>
        </p:nvSpPr>
        <p:spPr>
          <a:xfrm>
            <a:off x="4625343" y="2440336"/>
            <a:ext cx="4398202" cy="3779520"/>
          </a:xfrm>
        </p:spPr>
        <p:txBody>
          <a:bodyPr vert="horz" lIns="91440" tIns="45720" rIns="91440" bIns="45720" rtlCol="0">
            <a:normAutofit/>
          </a:bodyPr>
          <a:lstStyle/>
          <a:p>
            <a:pPr marL="0" indent="0">
              <a:buNone/>
            </a:pPr>
            <a:r>
              <a:rPr lang="en-US" sz="2400" dirty="0">
                <a:latin typeface="Arial" panose="020B0604020202020204" pitchFamily="34" charset="0"/>
              </a:rPr>
              <a:t>“Because of my learning disabilities, in particular dyslexia, my memories of school are not some of my </a:t>
            </a:r>
            <a:r>
              <a:rPr lang="en-US" sz="2400" dirty="0" err="1">
                <a:latin typeface="Arial" panose="020B0604020202020204" pitchFamily="34" charset="0"/>
              </a:rPr>
              <a:t>favourite</a:t>
            </a:r>
            <a:r>
              <a:rPr lang="en-US" sz="2400" dirty="0">
                <a:latin typeface="Arial" panose="020B0604020202020204" pitchFamily="34" charset="0"/>
              </a:rPr>
              <a:t> things. It was different in those days. There was less understanding about conditions like dyslexia.”</a:t>
            </a:r>
          </a:p>
        </p:txBody>
      </p:sp>
    </p:spTree>
    <p:extLst>
      <p:ext uri="{BB962C8B-B14F-4D97-AF65-F5344CB8AC3E}">
        <p14:creationId xmlns:p14="http://schemas.microsoft.com/office/powerpoint/2010/main" val="17501780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FBC46-56D7-40A9-A5FA-C0ACB44FA208}"/>
              </a:ext>
            </a:extLst>
          </p:cNvPr>
          <p:cNvSpPr>
            <a:spLocks noGrp="1"/>
          </p:cNvSpPr>
          <p:nvPr>
            <p:ph type="title"/>
          </p:nvPr>
        </p:nvSpPr>
        <p:spPr>
          <a:xfrm>
            <a:off x="393192" y="4767072"/>
            <a:ext cx="4945641" cy="1003015"/>
          </a:xfrm>
        </p:spPr>
        <p:txBody>
          <a:bodyPr vert="horz" lIns="91440" tIns="45720" rIns="91440" bIns="45720" rtlCol="0" anchor="ctr">
            <a:normAutofit fontScale="90000"/>
          </a:bodyPr>
          <a:lstStyle/>
          <a:p>
            <a:pPr algn="r"/>
            <a:r>
              <a:rPr lang="en-US" sz="3600" dirty="0">
                <a:latin typeface="Arial" panose="020B0604020202020204" pitchFamily="34" charset="0"/>
                <a:cs typeface="Arial" panose="020B0604020202020204" pitchFamily="34" charset="0"/>
              </a:rPr>
              <a:t>Orlando Bloom</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(Actor)</a:t>
            </a:r>
          </a:p>
        </p:txBody>
      </p:sp>
      <p:pic>
        <p:nvPicPr>
          <p:cNvPr id="5" name="Content Placeholder 4">
            <a:extLst>
              <a:ext uri="{FF2B5EF4-FFF2-40B4-BE49-F238E27FC236}">
                <a16:creationId xmlns:a16="http://schemas.microsoft.com/office/drawing/2014/main" id="{E2723EDC-C64B-4908-BBDE-A566EA407117}"/>
              </a:ext>
            </a:extLst>
          </p:cNvPr>
          <p:cNvPicPr>
            <a:picLocks noGrp="1" noChangeAspect="1"/>
          </p:cNvPicPr>
          <p:nvPr>
            <p:ph sz="half" idx="1"/>
          </p:nvPr>
        </p:nvPicPr>
        <p:blipFill rotWithShape="1">
          <a:blip r:embed="rId3"/>
          <a:srcRect l="13913" r="13914" b="1"/>
          <a:stretch/>
        </p:blipFill>
        <p:spPr>
          <a:xfrm>
            <a:off x="245660" y="321733"/>
            <a:ext cx="5293729" cy="4107392"/>
          </a:xfrm>
          <a:prstGeom prst="rect">
            <a:avLst/>
          </a:prstGeom>
        </p:spPr>
      </p:pic>
      <p:sp>
        <p:nvSpPr>
          <p:cNvPr id="4" name="Content Placeholder 3">
            <a:extLst>
              <a:ext uri="{FF2B5EF4-FFF2-40B4-BE49-F238E27FC236}">
                <a16:creationId xmlns:a16="http://schemas.microsoft.com/office/drawing/2014/main" id="{26C059A0-6357-4F40-9157-AE7A3AA4E3E0}"/>
              </a:ext>
            </a:extLst>
          </p:cNvPr>
          <p:cNvSpPr>
            <a:spLocks noGrp="1"/>
          </p:cNvSpPr>
          <p:nvPr>
            <p:ph sz="half" idx="2"/>
          </p:nvPr>
        </p:nvSpPr>
        <p:spPr>
          <a:xfrm>
            <a:off x="6021989" y="917725"/>
            <a:ext cx="2568554" cy="4852362"/>
          </a:xfrm>
        </p:spPr>
        <p:txBody>
          <a:bodyPr vert="horz" lIns="91440" tIns="45720" rIns="91440" bIns="45720" rtlCol="0" anchor="ctr">
            <a:normAutofit/>
          </a:bodyPr>
          <a:lstStyle/>
          <a:p>
            <a:pPr marL="0" indent="0">
              <a:buNone/>
            </a:pPr>
            <a:r>
              <a:rPr lang="en-US" sz="2400" dirty="0"/>
              <a:t>“</a:t>
            </a:r>
            <a:r>
              <a:rPr lang="en-US" sz="2400" dirty="0">
                <a:latin typeface="Arial" panose="020B0604020202020204" pitchFamily="34" charset="0"/>
                <a:cs typeface="Arial" panose="020B0604020202020204" pitchFamily="34" charset="0"/>
              </a:rPr>
              <a:t>Creativity is the key for any child with dyslexia, or for anyone for that matter. Then you can think outside the box. Teach them anything is attainable. Let them run with what you see is whatever they need to run with.”</a:t>
            </a:r>
          </a:p>
        </p:txBody>
      </p:sp>
    </p:spTree>
    <p:extLst>
      <p:ext uri="{BB962C8B-B14F-4D97-AF65-F5344CB8AC3E}">
        <p14:creationId xmlns:p14="http://schemas.microsoft.com/office/powerpoint/2010/main" val="24009070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7F7EE-BEF6-75D6-51CF-C91D8F05C1DA}"/>
              </a:ext>
            </a:extLst>
          </p:cNvPr>
          <p:cNvSpPr>
            <a:spLocks noGrp="1"/>
          </p:cNvSpPr>
          <p:nvPr>
            <p:ph type="title"/>
          </p:nvPr>
        </p:nvSpPr>
        <p:spPr>
          <a:xfrm>
            <a:off x="251520" y="365125"/>
            <a:ext cx="8568952" cy="1325563"/>
          </a:xfrm>
        </p:spPr>
        <p:txBody>
          <a:bodyPr>
            <a:normAutofit/>
          </a:bodyPr>
          <a:lstStyle/>
          <a:p>
            <a:r>
              <a:rPr lang="en-US" sz="5400" dirty="0">
                <a:latin typeface="Arial" panose="020B0604020202020204" pitchFamily="34" charset="0"/>
              </a:rPr>
              <a:t>Trevor Baylis</a:t>
            </a:r>
            <a:br>
              <a:rPr lang="en-US" sz="4800" dirty="0">
                <a:latin typeface="Arial" panose="020B0604020202020204" pitchFamily="34" charset="0"/>
              </a:rPr>
            </a:br>
            <a:r>
              <a:rPr lang="en-US" sz="3100" dirty="0">
                <a:latin typeface="Arial" panose="020B0604020202020204" pitchFamily="34" charset="0"/>
              </a:rPr>
              <a:t>(Inventor and Millionaire)</a:t>
            </a:r>
            <a:endParaRPr lang="en-GB" sz="3600" dirty="0"/>
          </a:p>
        </p:txBody>
      </p:sp>
      <p:sp>
        <p:nvSpPr>
          <p:cNvPr id="3" name="Content Placeholder 2">
            <a:extLst>
              <a:ext uri="{FF2B5EF4-FFF2-40B4-BE49-F238E27FC236}">
                <a16:creationId xmlns:a16="http://schemas.microsoft.com/office/drawing/2014/main" id="{4BBA32EA-A119-B8AB-E070-229E48DE1E77}"/>
              </a:ext>
            </a:extLst>
          </p:cNvPr>
          <p:cNvSpPr>
            <a:spLocks noGrp="1"/>
          </p:cNvSpPr>
          <p:nvPr>
            <p:ph sz="half" idx="1"/>
          </p:nvPr>
        </p:nvSpPr>
        <p:spPr>
          <a:xfrm>
            <a:off x="251520" y="1825624"/>
            <a:ext cx="4244280" cy="4195663"/>
          </a:xfrm>
        </p:spPr>
        <p:txBody>
          <a:bodyPr>
            <a:normAutofit fontScale="92500" lnSpcReduction="10000"/>
          </a:bodyPr>
          <a:lstStyle/>
          <a:p>
            <a:pPr marL="0" indent="0">
              <a:buNone/>
            </a:pPr>
            <a:r>
              <a:rPr lang="en-US" sz="2800" dirty="0">
                <a:latin typeface="Arial" panose="020B0604020202020204" pitchFamily="34" charset="0"/>
              </a:rPr>
              <a:t>“I never read the instructions that came with my Meccano set. The fact that I could barely read at all didn’t matter, because I found that I could write the most beautiful designs. Straight away, I found my talent lay in my hands. For the first time in my life I had found something I was really good at.”</a:t>
            </a:r>
          </a:p>
          <a:p>
            <a:endParaRPr lang="en-GB" dirty="0"/>
          </a:p>
        </p:txBody>
      </p:sp>
      <p:pic>
        <p:nvPicPr>
          <p:cNvPr id="5" name="Content Placeholder 4">
            <a:extLst>
              <a:ext uri="{FF2B5EF4-FFF2-40B4-BE49-F238E27FC236}">
                <a16:creationId xmlns:a16="http://schemas.microsoft.com/office/drawing/2014/main" id="{421A8B0D-84E0-449E-E090-DE81FD153842}"/>
              </a:ext>
            </a:extLst>
          </p:cNvPr>
          <p:cNvPicPr>
            <a:picLocks noGrp="1" noChangeAspect="1"/>
          </p:cNvPicPr>
          <p:nvPr>
            <p:ph sz="half" idx="2"/>
          </p:nvPr>
        </p:nvPicPr>
        <p:blipFill rotWithShape="1">
          <a:blip r:embed="rId2"/>
          <a:srcRect l="1666" r="33148" b="1"/>
          <a:stretch/>
        </p:blipFill>
        <p:spPr>
          <a:xfrm>
            <a:off x="4932040" y="1825624"/>
            <a:ext cx="3888432" cy="390763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298063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C5713-A1FF-4047-8427-96D9212F046A}"/>
              </a:ext>
            </a:extLst>
          </p:cNvPr>
          <p:cNvSpPr>
            <a:spLocks noGrp="1"/>
          </p:cNvSpPr>
          <p:nvPr>
            <p:ph type="title"/>
          </p:nvPr>
        </p:nvSpPr>
        <p:spPr>
          <a:xfrm>
            <a:off x="3724072" y="629268"/>
            <a:ext cx="4939868" cy="1286160"/>
          </a:xfrm>
        </p:spPr>
        <p:txBody>
          <a:bodyPr vert="horz" lIns="91440" tIns="45720" rIns="91440" bIns="45720" rtlCol="0" anchor="b">
            <a:normAutofit/>
          </a:bodyPr>
          <a:lstStyle/>
          <a:p>
            <a:r>
              <a:rPr lang="en-US" sz="4100" dirty="0">
                <a:latin typeface="Arial" panose="020B0604020202020204" pitchFamily="34" charset="0"/>
              </a:rPr>
              <a:t>Richard Branson</a:t>
            </a:r>
            <a:br>
              <a:rPr lang="en-US" sz="4100" dirty="0">
                <a:latin typeface="Arial" panose="020B0604020202020204" pitchFamily="34" charset="0"/>
              </a:rPr>
            </a:br>
            <a:r>
              <a:rPr lang="en-US" sz="3200" dirty="0">
                <a:latin typeface="Arial" panose="020B0604020202020204" pitchFamily="34" charset="0"/>
              </a:rPr>
              <a:t>(Entrepreneur) </a:t>
            </a:r>
            <a:endParaRPr lang="en-US" sz="4100" dirty="0">
              <a:latin typeface="Arial" panose="020B0604020202020204" pitchFamily="34" charset="0"/>
            </a:endParaRPr>
          </a:p>
        </p:txBody>
      </p:sp>
      <p:sp>
        <p:nvSpPr>
          <p:cNvPr id="4" name="Content Placeholder 3">
            <a:extLst>
              <a:ext uri="{FF2B5EF4-FFF2-40B4-BE49-F238E27FC236}">
                <a16:creationId xmlns:a16="http://schemas.microsoft.com/office/drawing/2014/main" id="{E60675EA-B4AE-47F7-9EC2-8D9010D29826}"/>
              </a:ext>
            </a:extLst>
          </p:cNvPr>
          <p:cNvSpPr>
            <a:spLocks noGrp="1"/>
          </p:cNvSpPr>
          <p:nvPr>
            <p:ph sz="half" idx="2"/>
          </p:nvPr>
        </p:nvSpPr>
        <p:spPr>
          <a:xfrm>
            <a:off x="3724073" y="2438400"/>
            <a:ext cx="4939867" cy="3785419"/>
          </a:xfrm>
        </p:spPr>
        <p:txBody>
          <a:bodyPr vert="horz" lIns="91440" tIns="45720" rIns="91440" bIns="45720" rtlCol="0">
            <a:normAutofit/>
          </a:bodyPr>
          <a:lstStyle/>
          <a:p>
            <a:pPr marL="0" indent="0">
              <a:buNone/>
            </a:pPr>
            <a:r>
              <a:rPr lang="en-US" sz="2400" dirty="0">
                <a:latin typeface="Arial" panose="020B0604020202020204" pitchFamily="34" charset="0"/>
              </a:rPr>
              <a:t>“Once freed from archaic schooling practices and preconceptions, my mind opened up. Out in the real world, my dyslexia became my massive advantage: it helped me to think creatively and laterally, and see solutions where others saw problems.”</a:t>
            </a:r>
          </a:p>
        </p:txBody>
      </p:sp>
      <p:pic>
        <p:nvPicPr>
          <p:cNvPr id="5" name="Content Placeholder 4">
            <a:extLst>
              <a:ext uri="{FF2B5EF4-FFF2-40B4-BE49-F238E27FC236}">
                <a16:creationId xmlns:a16="http://schemas.microsoft.com/office/drawing/2014/main" id="{AF86D708-35D8-446A-997D-3E8FC73DFD79}"/>
              </a:ext>
            </a:extLst>
          </p:cNvPr>
          <p:cNvPicPr>
            <a:picLocks noGrp="1" noChangeAspect="1"/>
          </p:cNvPicPr>
          <p:nvPr>
            <p:ph sz="half" idx="1"/>
          </p:nvPr>
        </p:nvPicPr>
        <p:blipFill rotWithShape="1">
          <a:blip r:embed="rId2"/>
          <a:srcRect l="14430" r="34875"/>
          <a:stretch/>
        </p:blipFill>
        <p:spPr>
          <a:xfrm>
            <a:off x="20" y="10"/>
            <a:ext cx="3476673" cy="6857990"/>
          </a:xfrm>
          <a:prstGeom prst="rect">
            <a:avLst/>
          </a:prstGeom>
          <a:effectLst/>
        </p:spPr>
      </p:pic>
    </p:spTree>
    <p:extLst>
      <p:ext uri="{BB962C8B-B14F-4D97-AF65-F5344CB8AC3E}">
        <p14:creationId xmlns:p14="http://schemas.microsoft.com/office/powerpoint/2010/main" val="9615478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Content Placeholder 2"/>
          <p:cNvSpPr>
            <a:spLocks noGrp="1"/>
          </p:cNvSpPr>
          <p:nvPr>
            <p:ph idx="1"/>
          </p:nvPr>
        </p:nvSpPr>
        <p:spPr>
          <a:xfrm>
            <a:off x="467544" y="620688"/>
            <a:ext cx="8219256" cy="4895875"/>
          </a:xfrm>
        </p:spPr>
        <p:txBody>
          <a:bodyPr>
            <a:normAutofit/>
          </a:bodyPr>
          <a:lstStyle/>
          <a:p>
            <a:pPr marL="0" indent="0" eaLnBrk="1" hangingPunct="1">
              <a:buNone/>
            </a:pPr>
            <a:endParaRPr lang="en-GB" altLang="en-US" sz="3600" dirty="0">
              <a:latin typeface="Arial" panose="020B0604020202020204" pitchFamily="34" charset="0"/>
            </a:endParaRPr>
          </a:p>
          <a:p>
            <a:pPr marL="0" indent="0" eaLnBrk="1" hangingPunct="1">
              <a:buNone/>
            </a:pPr>
            <a:r>
              <a:rPr lang="en-GB" altLang="en-US" sz="3600" dirty="0">
                <a:latin typeface="Arial" panose="020B0604020202020204" pitchFamily="34" charset="0"/>
              </a:rPr>
              <a:t>Task – Can you identify these famous people diagnosed with an ALN?</a:t>
            </a:r>
          </a:p>
          <a:p>
            <a:pPr marL="0" indent="0" eaLnBrk="1" hangingPunct="1">
              <a:buNone/>
            </a:pPr>
            <a:endParaRPr lang="en-GB" altLang="en-US" sz="2800" dirty="0">
              <a:latin typeface="Arial" panose="020B0604020202020204" pitchFamily="34" charset="0"/>
            </a:endParaRPr>
          </a:p>
        </p:txBody>
      </p:sp>
    </p:spTree>
    <p:extLst>
      <p:ext uri="{BB962C8B-B14F-4D97-AF65-F5344CB8AC3E}">
        <p14:creationId xmlns:p14="http://schemas.microsoft.com/office/powerpoint/2010/main" val="20079503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en-GB" altLang="en-US" sz="3200" dirty="0">
                <a:latin typeface="Arial" panose="020B0604020202020204" pitchFamily="34" charset="0"/>
              </a:rPr>
              <a:t>Who am I?</a:t>
            </a:r>
            <a:endParaRPr lang="en-US" altLang="en-US" sz="3200" dirty="0">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r>
              <a:rPr lang="en-GB" altLang="en-US" dirty="0">
                <a:latin typeface="Arial" panose="020B0604020202020204" pitchFamily="34" charset="0"/>
              </a:rPr>
              <a:t>Chef</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Father of 5</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Healthy school meals</a:t>
            </a:r>
          </a:p>
          <a:p>
            <a:pPr marL="514350" indent="-514350" eaLnBrk="1" hangingPunct="1">
              <a:buAutoNum type="arabicPeriod"/>
            </a:pPr>
            <a:endParaRPr lang="en-GB" altLang="en-US" sz="3200" dirty="0">
              <a:solidFill>
                <a:srgbClr val="0000FF"/>
              </a:solidFill>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260413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cy-GB" altLang="en-US" sz="3200" dirty="0">
                <a:latin typeface="Arial" panose="020B0604020202020204" pitchFamily="34" charset="0"/>
              </a:rPr>
              <a:t>Jamie Oliver</a:t>
            </a:r>
            <a:endParaRPr lang="en-US" altLang="en-US" sz="3200" dirty="0">
              <a:solidFill>
                <a:srgbClr val="0000FF"/>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endParaRPr lang="en-GB" altLang="en-US" sz="3200" dirty="0">
              <a:solidFill>
                <a:srgbClr val="0000FF"/>
              </a:solidFill>
              <a:latin typeface="Arial" panose="020B0604020202020204" pitchFamily="34" charset="0"/>
            </a:endParaRPr>
          </a:p>
          <a:p>
            <a:pPr marL="514350" indent="-514350" eaLnBrk="1" hangingPunct="1">
              <a:buAutoNum type="arabicPeriod"/>
            </a:pPr>
            <a:endParaRPr lang="en-GB" altLang="en-US" sz="3200" dirty="0">
              <a:solidFill>
                <a:srgbClr val="0000FF"/>
              </a:solidFill>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7625" y="1690688"/>
            <a:ext cx="6768752" cy="4186584"/>
          </a:xfrm>
          <a:prstGeom prst="rect">
            <a:avLst/>
          </a:prstGeom>
        </p:spPr>
      </p:pic>
    </p:spTree>
    <p:extLst>
      <p:ext uri="{BB962C8B-B14F-4D97-AF65-F5344CB8AC3E}">
        <p14:creationId xmlns:p14="http://schemas.microsoft.com/office/powerpoint/2010/main" val="7527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cy-GB" altLang="en-US" sz="3200" dirty="0" err="1">
                <a:latin typeface="Arial" panose="020B0604020202020204" pitchFamily="34" charset="0"/>
              </a:rPr>
              <a:t>Who</a:t>
            </a:r>
            <a:r>
              <a:rPr lang="cy-GB" altLang="en-US" sz="3200" dirty="0">
                <a:latin typeface="Arial" panose="020B0604020202020204" pitchFamily="34" charset="0"/>
              </a:rPr>
              <a:t> am I?</a:t>
            </a:r>
            <a:endParaRPr lang="en-US" altLang="en-US" sz="3200" dirty="0">
              <a:solidFill>
                <a:srgbClr val="0070C0"/>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r>
              <a:rPr lang="en-GB" altLang="en-US" dirty="0">
                <a:latin typeface="Arial" panose="020B0604020202020204" pitchFamily="34" charset="0"/>
              </a:rPr>
              <a:t>American actor</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Millionaire by 20</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‘Fresh Prince’</a:t>
            </a:r>
          </a:p>
          <a:p>
            <a:pPr marL="0" indent="0" eaLnBrk="1" hangingPunct="1">
              <a:buNone/>
            </a:pPr>
            <a:endParaRPr lang="en-GB" altLang="en-US" sz="3200" dirty="0">
              <a:solidFill>
                <a:srgbClr val="0000FF"/>
              </a:solidFill>
              <a:latin typeface="Arial" panose="020B0604020202020204" pitchFamily="34" charset="0"/>
            </a:endParaRPr>
          </a:p>
          <a:p>
            <a:pPr marL="514350" indent="-514350" eaLnBrk="1" hangingPunct="1">
              <a:buAutoNum type="arabicPeriod"/>
            </a:pPr>
            <a:endParaRPr lang="en-GB" altLang="en-US" sz="3200" dirty="0">
              <a:solidFill>
                <a:srgbClr val="0000FF"/>
              </a:solidFill>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4144150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normAutofit/>
          </a:bodyPr>
          <a:lstStyle/>
          <a:p>
            <a:pPr algn="ctr" eaLnBrk="1" hangingPunct="1"/>
            <a:r>
              <a:rPr lang="cy-GB" altLang="en-US" sz="4000" dirty="0">
                <a:latin typeface="Arial" panose="020B0604020202020204" pitchFamily="34" charset="0"/>
              </a:rPr>
              <a:t>Will Smith</a:t>
            </a:r>
            <a:endParaRPr lang="en-US" altLang="en-US" sz="4000" dirty="0">
              <a:solidFill>
                <a:srgbClr val="0000FF"/>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endParaRPr lang="en-GB" altLang="en-US" sz="3200" dirty="0">
              <a:solidFill>
                <a:srgbClr val="0000FF"/>
              </a:solidFill>
              <a:latin typeface="Arial" panose="020B0604020202020204" pitchFamily="34" charset="0"/>
            </a:endParaRPr>
          </a:p>
          <a:p>
            <a:pPr marL="514350" indent="-514350" eaLnBrk="1" hangingPunct="1">
              <a:buAutoNum type="arabicPeriod"/>
            </a:pPr>
            <a:endParaRPr lang="en-GB" altLang="en-US" sz="3200" dirty="0">
              <a:solidFill>
                <a:srgbClr val="0000FF"/>
              </a:solidFill>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3768" y="1417639"/>
            <a:ext cx="4032447" cy="4099594"/>
          </a:xfrm>
          <a:prstGeom prst="rect">
            <a:avLst/>
          </a:prstGeom>
        </p:spPr>
      </p:pic>
    </p:spTree>
    <p:extLst>
      <p:ext uri="{BB962C8B-B14F-4D97-AF65-F5344CB8AC3E}">
        <p14:creationId xmlns:p14="http://schemas.microsoft.com/office/powerpoint/2010/main" val="3320680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nodeType="clickEffect">
                                  <p:stCondLst>
                                    <p:cond delay="0"/>
                                  </p:stCondLst>
                                  <p:childTnLst>
                                    <p:animEffect transition="out" filter="wheel(1)">
                                      <p:cBhvr>
                                        <p:cTn id="6" dur="2000"/>
                                        <p:tgtEl>
                                          <p:spTgt spid="3"/>
                                        </p:tgtEl>
                                      </p:cBhvr>
                                    </p:animEffect>
                                    <p:set>
                                      <p:cBhvr>
                                        <p:cTn id="7" dur="1" fill="hold">
                                          <p:stCondLst>
                                            <p:cond delay="1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a:r>
              <a:rPr lang="en-GB" altLang="en-US" sz="3200" dirty="0">
                <a:latin typeface="Arial" panose="020B0604020202020204" pitchFamily="34" charset="0"/>
              </a:rPr>
              <a:t>Who am I?</a:t>
            </a:r>
            <a:endParaRPr lang="en-US" altLang="en-US" sz="3200" dirty="0">
              <a:solidFill>
                <a:srgbClr val="0070C0"/>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r>
              <a:rPr lang="en-GB" altLang="en-US" dirty="0">
                <a:latin typeface="Arial" panose="020B0604020202020204" pitchFamily="34" charset="0"/>
              </a:rPr>
              <a:t>Entrepreneur </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Records/Airline</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Virgin</a:t>
            </a:r>
            <a:endParaRPr lang="en-GB" altLang="en-US" sz="3200" dirty="0">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514350" indent="-514350" eaLnBrk="1" hangingPunct="1">
              <a:buAutoNum type="arabicPeriod"/>
            </a:pPr>
            <a:endParaRPr lang="en-GB" altLang="en-US" sz="3200" dirty="0">
              <a:solidFill>
                <a:srgbClr val="0000FF"/>
              </a:solidFill>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396699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628650" y="365125"/>
            <a:ext cx="7886700" cy="903635"/>
          </a:xfrm>
        </p:spPr>
        <p:txBody>
          <a:bodyPr>
            <a:normAutofit/>
          </a:bodyPr>
          <a:lstStyle/>
          <a:p>
            <a:pPr algn="ctr" eaLnBrk="1" hangingPunct="1"/>
            <a:r>
              <a:rPr lang="cy-GB" altLang="en-US" sz="4000" dirty="0">
                <a:latin typeface="Arial" panose="020B0604020202020204" pitchFamily="34" charset="0"/>
              </a:rPr>
              <a:t>Richard Branson</a:t>
            </a:r>
            <a:endParaRPr lang="en-US" altLang="en-US" sz="4000" dirty="0">
              <a:solidFill>
                <a:srgbClr val="0000FF"/>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endParaRPr lang="en-GB" altLang="en-US" sz="3200" dirty="0">
              <a:solidFill>
                <a:srgbClr val="0000FF"/>
              </a:solidFill>
              <a:latin typeface="Arial" panose="020B0604020202020204" pitchFamily="34" charset="0"/>
            </a:endParaRPr>
          </a:p>
          <a:p>
            <a:pPr marL="514350" indent="-514350" eaLnBrk="1" hangingPunct="1">
              <a:buAutoNum type="arabicPeriod"/>
            </a:pPr>
            <a:endParaRPr lang="en-GB" altLang="en-US" sz="3200" dirty="0">
              <a:solidFill>
                <a:srgbClr val="0000FF"/>
              </a:solidFill>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1391478"/>
            <a:ext cx="7560839" cy="4197762"/>
          </a:xfrm>
          <a:prstGeom prst="rect">
            <a:avLst/>
          </a:prstGeom>
        </p:spPr>
      </p:pic>
    </p:spTree>
    <p:extLst>
      <p:ext uri="{BB962C8B-B14F-4D97-AF65-F5344CB8AC3E}">
        <p14:creationId xmlns:p14="http://schemas.microsoft.com/office/powerpoint/2010/main" val="3463207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en-GB" altLang="en-US" sz="3200" dirty="0">
                <a:latin typeface="Arial" panose="020B0604020202020204" pitchFamily="34" charset="0"/>
              </a:rPr>
              <a:t>Who am I?</a:t>
            </a:r>
            <a:endParaRPr lang="en-US" altLang="en-US" sz="3200" dirty="0">
              <a:solidFill>
                <a:srgbClr val="0070C0"/>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r>
              <a:rPr lang="en-GB" altLang="en-US" dirty="0">
                <a:latin typeface="Arial" panose="020B0604020202020204" pitchFamily="34" charset="0"/>
              </a:rPr>
              <a:t>Canadian actor</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Educated at home</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‘Ken’</a:t>
            </a:r>
          </a:p>
          <a:p>
            <a:pPr marL="0" indent="0" eaLnBrk="1" hangingPunct="1">
              <a:buNone/>
            </a:pPr>
            <a:endParaRPr lang="en-GB" altLang="en-US" sz="3200" dirty="0">
              <a:solidFill>
                <a:srgbClr val="0000FF"/>
              </a:solidFill>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2339121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491490" y="1556792"/>
            <a:ext cx="3840085" cy="1872207"/>
          </a:xfrm>
        </p:spPr>
        <p:txBody>
          <a:bodyPr>
            <a:normAutofit/>
          </a:bodyPr>
          <a:lstStyle/>
          <a:p>
            <a:pPr eaLnBrk="1" hangingPunct="1"/>
            <a:r>
              <a:rPr lang="cy-GB" altLang="en-US" dirty="0">
                <a:latin typeface="Arial" panose="020B0604020202020204" pitchFamily="34" charset="0"/>
              </a:rPr>
              <a:t>Ryan </a:t>
            </a:r>
            <a:r>
              <a:rPr lang="cy-GB" altLang="en-US" dirty="0" err="1">
                <a:latin typeface="Arial" panose="020B0604020202020204" pitchFamily="34" charset="0"/>
              </a:rPr>
              <a:t>Gosling</a:t>
            </a:r>
            <a:endParaRPr lang="en-US" altLang="en-US" dirty="0">
              <a:latin typeface="Arial" panose="020B0604020202020204" pitchFamily="34" charset="0"/>
            </a:endParaRPr>
          </a:p>
        </p:txBody>
      </p:sp>
      <p:sp>
        <p:nvSpPr>
          <p:cNvPr id="4" name="Content Placeholder 3"/>
          <p:cNvSpPr>
            <a:spLocks noGrp="1"/>
          </p:cNvSpPr>
          <p:nvPr>
            <p:ph idx="1"/>
          </p:nvPr>
        </p:nvSpPr>
        <p:spPr>
          <a:xfrm>
            <a:off x="491490" y="2575034"/>
            <a:ext cx="3840085" cy="3462228"/>
          </a:xfrm>
        </p:spPr>
        <p:txBody>
          <a:bodyPr rtlCol="0">
            <a:normAutofit/>
          </a:bodyPr>
          <a:lstStyle/>
          <a:p>
            <a:pPr marL="0" indent="0" eaLnBrk="1" hangingPunct="1">
              <a:buNone/>
            </a:pPr>
            <a:endParaRPr lang="en-GB" altLang="en-US" sz="1600" dirty="0">
              <a:latin typeface="Arial" panose="020B0604020202020204" pitchFamily="34" charset="0"/>
            </a:endParaRPr>
          </a:p>
          <a:p>
            <a:pPr marL="514350" indent="-514350" eaLnBrk="1" hangingPunct="1">
              <a:buAutoNum type="arabicPeriod"/>
            </a:pPr>
            <a:endParaRPr lang="en-GB" altLang="en-US" sz="1600" dirty="0">
              <a:latin typeface="Arial" panose="020B0604020202020204" pitchFamily="34" charset="0"/>
            </a:endParaRPr>
          </a:p>
          <a:p>
            <a:pPr marL="0" indent="0" eaLnBrk="1" hangingPunct="1">
              <a:buNone/>
            </a:pPr>
            <a:endParaRPr lang="en-GB" altLang="en-US" sz="1600" dirty="0">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sz="1600" dirty="0"/>
          </a:p>
        </p:txBody>
      </p:sp>
      <p:pic>
        <p:nvPicPr>
          <p:cNvPr id="3" name="Picture 2">
            <a:extLst>
              <a:ext uri="{FF2B5EF4-FFF2-40B4-BE49-F238E27FC236}">
                <a16:creationId xmlns:a16="http://schemas.microsoft.com/office/drawing/2014/main" id="{A5484637-50AF-4F82-9721-3FC86CFEDD79}"/>
              </a:ext>
            </a:extLst>
          </p:cNvPr>
          <p:cNvPicPr>
            <a:picLocks noChangeAspect="1"/>
          </p:cNvPicPr>
          <p:nvPr/>
        </p:nvPicPr>
        <p:blipFill rotWithShape="1">
          <a:blip r:embed="rId3"/>
          <a:srcRect l="15479" r="15479"/>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563236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en-GB" altLang="en-US" sz="3200" dirty="0">
                <a:latin typeface="Arial" panose="020B0604020202020204" pitchFamily="34" charset="0"/>
              </a:rPr>
              <a:t>Who am I?</a:t>
            </a:r>
            <a:endParaRPr lang="en-US" altLang="en-US" sz="3200" dirty="0">
              <a:solidFill>
                <a:srgbClr val="0070C0"/>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r>
              <a:rPr lang="en-GB" altLang="en-US" dirty="0">
                <a:latin typeface="Arial" panose="020B0604020202020204" pitchFamily="34" charset="0"/>
              </a:rPr>
              <a:t>TV presenter and environmental activist</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Trained as a wildlife cameraman</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a:t>
            </a:r>
            <a:r>
              <a:rPr lang="en-GB" altLang="en-US" dirty="0" err="1">
                <a:latin typeface="Arial" panose="020B0604020202020204" pitchFamily="34" charset="0"/>
              </a:rPr>
              <a:t>Springwatch</a:t>
            </a:r>
            <a:r>
              <a:rPr lang="en-GB" altLang="en-US" dirty="0">
                <a:latin typeface="Arial" panose="020B0604020202020204" pitchFamily="34" charset="0"/>
              </a:rPr>
              <a:t>/</a:t>
            </a:r>
            <a:r>
              <a:rPr lang="en-GB" altLang="en-US" dirty="0" err="1">
                <a:latin typeface="Arial" panose="020B0604020202020204" pitchFamily="34" charset="0"/>
              </a:rPr>
              <a:t>Autumnwatch</a:t>
            </a:r>
            <a:r>
              <a:rPr lang="en-GB" altLang="en-US" dirty="0">
                <a:latin typeface="Arial" panose="020B0604020202020204" pitchFamily="34" charset="0"/>
              </a:rPr>
              <a:t>’</a:t>
            </a:r>
          </a:p>
        </p:txBody>
      </p:sp>
    </p:spTree>
    <p:extLst>
      <p:ext uri="{BB962C8B-B14F-4D97-AF65-F5344CB8AC3E}">
        <p14:creationId xmlns:p14="http://schemas.microsoft.com/office/powerpoint/2010/main" val="12491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582930" y="731519"/>
            <a:ext cx="2133893" cy="3237579"/>
          </a:xfrm>
        </p:spPr>
        <p:txBody>
          <a:bodyPr>
            <a:normAutofit/>
          </a:bodyPr>
          <a:lstStyle/>
          <a:p>
            <a:pPr eaLnBrk="1" hangingPunct="1"/>
            <a:r>
              <a:rPr lang="cy-GB" altLang="en-US" sz="3300" dirty="0">
                <a:latin typeface="Arial" panose="020B0604020202020204" pitchFamily="34" charset="0"/>
              </a:rPr>
              <a:t>Chris </a:t>
            </a:r>
            <a:r>
              <a:rPr lang="cy-GB" altLang="en-US" sz="3300" dirty="0" err="1">
                <a:latin typeface="Arial" panose="020B0604020202020204" pitchFamily="34" charset="0"/>
              </a:rPr>
              <a:t>Packham</a:t>
            </a:r>
            <a:endParaRPr lang="en-US" altLang="en-US" sz="3300" dirty="0">
              <a:latin typeface="Arial" panose="020B0604020202020204" pitchFamily="34" charset="0"/>
            </a:endParaRPr>
          </a:p>
        </p:txBody>
      </p:sp>
      <p:pic>
        <p:nvPicPr>
          <p:cNvPr id="2" name="Picture 1">
            <a:extLst>
              <a:ext uri="{FF2B5EF4-FFF2-40B4-BE49-F238E27FC236}">
                <a16:creationId xmlns:a16="http://schemas.microsoft.com/office/drawing/2014/main" id="{E3330713-FB84-4FE2-907D-B64FF8029878}"/>
              </a:ext>
            </a:extLst>
          </p:cNvPr>
          <p:cNvPicPr>
            <a:picLocks noChangeAspect="1"/>
          </p:cNvPicPr>
          <p:nvPr/>
        </p:nvPicPr>
        <p:blipFill rotWithShape="1">
          <a:blip r:embed="rId3"/>
          <a:srcRect r="-2" b="8746"/>
          <a:stretch/>
        </p:blipFill>
        <p:spPr>
          <a:xfrm>
            <a:off x="2726426" y="1124744"/>
            <a:ext cx="5760337" cy="3802932"/>
          </a:xfrm>
          <a:prstGeom prst="rect">
            <a:avLst/>
          </a:prstGeom>
        </p:spPr>
      </p:pic>
      <p:sp>
        <p:nvSpPr>
          <p:cNvPr id="4" name="Content Placeholder 3"/>
          <p:cNvSpPr>
            <a:spLocks noGrp="1"/>
          </p:cNvSpPr>
          <p:nvPr>
            <p:ph idx="1"/>
          </p:nvPr>
        </p:nvSpPr>
        <p:spPr>
          <a:xfrm>
            <a:off x="3284781" y="4642338"/>
            <a:ext cx="5278194" cy="1564310"/>
          </a:xfrm>
        </p:spPr>
        <p:txBody>
          <a:bodyPr rtlCol="0" anchor="ctr">
            <a:normAutofit/>
          </a:bodyPr>
          <a:lstStyle/>
          <a:p>
            <a:pPr marL="0" indent="0" eaLnBrk="1" hangingPunct="1">
              <a:buNone/>
            </a:pPr>
            <a:endParaRPr lang="en-GB" altLang="en-US" sz="1600" dirty="0">
              <a:latin typeface="Arial" panose="020B0604020202020204" pitchFamily="34" charset="0"/>
            </a:endParaRPr>
          </a:p>
          <a:p>
            <a:pPr marL="514350" indent="-514350" eaLnBrk="1" hangingPunct="1">
              <a:buAutoNum type="arabicPeriod"/>
            </a:pPr>
            <a:endParaRPr lang="en-GB" altLang="en-US" sz="1600" dirty="0">
              <a:latin typeface="Arial" panose="020B0604020202020204" pitchFamily="34" charset="0"/>
            </a:endParaRPr>
          </a:p>
          <a:p>
            <a:pPr marL="0" indent="0" eaLnBrk="1" hangingPunct="1">
              <a:buNone/>
            </a:pPr>
            <a:endParaRPr lang="en-GB" altLang="en-US" sz="1600" dirty="0">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sz="1600" dirty="0"/>
          </a:p>
        </p:txBody>
      </p:sp>
    </p:spTree>
    <p:extLst>
      <p:ext uri="{BB962C8B-B14F-4D97-AF65-F5344CB8AC3E}">
        <p14:creationId xmlns:p14="http://schemas.microsoft.com/office/powerpoint/2010/main" val="6105428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en-GB" altLang="en-US" sz="3200" dirty="0">
                <a:latin typeface="Arial" panose="020B0604020202020204" pitchFamily="34" charset="0"/>
              </a:rPr>
              <a:t>Who am I?</a:t>
            </a:r>
            <a:endParaRPr lang="en-US" altLang="en-US" sz="3200" dirty="0">
              <a:solidFill>
                <a:srgbClr val="0070C0"/>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r>
              <a:rPr lang="en-GB" altLang="en-US" dirty="0">
                <a:latin typeface="Arial" panose="020B0604020202020204" pitchFamily="34" charset="0"/>
              </a:rPr>
              <a:t>Dropped out of school to fight in World War 1</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Had a pet mouse</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Animations</a:t>
            </a:r>
          </a:p>
        </p:txBody>
      </p:sp>
    </p:spTree>
    <p:extLst>
      <p:ext uri="{BB962C8B-B14F-4D97-AF65-F5344CB8AC3E}">
        <p14:creationId xmlns:p14="http://schemas.microsoft.com/office/powerpoint/2010/main" val="3480841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cy-GB" altLang="en-US" sz="3200" dirty="0">
                <a:latin typeface="Arial" panose="020B0604020202020204" pitchFamily="34" charset="0"/>
              </a:rPr>
              <a:t> </a:t>
            </a:r>
            <a:r>
              <a:rPr lang="cy-GB" altLang="en-US" sz="4000" dirty="0" err="1">
                <a:latin typeface="Arial" panose="020B0604020202020204" pitchFamily="34" charset="0"/>
              </a:rPr>
              <a:t>Walt</a:t>
            </a:r>
            <a:r>
              <a:rPr lang="cy-GB" altLang="en-US" sz="4000" dirty="0">
                <a:latin typeface="Arial" panose="020B0604020202020204" pitchFamily="34" charset="0"/>
              </a:rPr>
              <a:t> Disney</a:t>
            </a:r>
            <a:endParaRPr lang="en-US" altLang="en-US" sz="3200" dirty="0">
              <a:solidFill>
                <a:srgbClr val="0000FF"/>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endParaRPr lang="en-GB" altLang="en-US" sz="3200" dirty="0">
              <a:solidFill>
                <a:srgbClr val="0000FF"/>
              </a:solidFill>
              <a:latin typeface="Arial" panose="020B0604020202020204" pitchFamily="34" charset="0"/>
            </a:endParaRPr>
          </a:p>
          <a:p>
            <a:pPr marL="514350" indent="-514350" eaLnBrk="1" hangingPunct="1">
              <a:buAutoNum type="arabicPeriod"/>
            </a:pPr>
            <a:endParaRPr lang="en-GB" altLang="en-US" sz="3200" dirty="0">
              <a:solidFill>
                <a:srgbClr val="0000FF"/>
              </a:solidFill>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pic>
        <p:nvPicPr>
          <p:cNvPr id="5" name="Picture 4">
            <a:extLst>
              <a:ext uri="{FF2B5EF4-FFF2-40B4-BE49-F238E27FC236}">
                <a16:creationId xmlns:a16="http://schemas.microsoft.com/office/drawing/2014/main" id="{EBE2E114-2824-4347-B795-FB4F1F491722}"/>
              </a:ext>
            </a:extLst>
          </p:cNvPr>
          <p:cNvPicPr>
            <a:picLocks noChangeAspect="1"/>
          </p:cNvPicPr>
          <p:nvPr/>
        </p:nvPicPr>
        <p:blipFill>
          <a:blip r:embed="rId3"/>
          <a:stretch>
            <a:fillRect/>
          </a:stretch>
        </p:blipFill>
        <p:spPr>
          <a:xfrm>
            <a:off x="755576" y="1484207"/>
            <a:ext cx="7272808" cy="4105033"/>
          </a:xfrm>
          <a:prstGeom prst="rect">
            <a:avLst/>
          </a:prstGeom>
        </p:spPr>
      </p:pic>
    </p:spTree>
    <p:extLst>
      <p:ext uri="{BB962C8B-B14F-4D97-AF65-F5344CB8AC3E}">
        <p14:creationId xmlns:p14="http://schemas.microsoft.com/office/powerpoint/2010/main" val="38153571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en-GB" altLang="en-US" sz="3200" dirty="0">
                <a:latin typeface="Arial" panose="020B0604020202020204" pitchFamily="34" charset="0"/>
              </a:rPr>
              <a:t>Who am I?</a:t>
            </a:r>
            <a:endParaRPr lang="en-US" altLang="en-US" sz="3200" dirty="0">
              <a:solidFill>
                <a:srgbClr val="0070C0"/>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r>
              <a:rPr lang="en-GB" altLang="en-US" dirty="0">
                <a:latin typeface="Arial" panose="020B0604020202020204" pitchFamily="34" charset="0"/>
              </a:rPr>
              <a:t>Musician and actor</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Red chair</a:t>
            </a:r>
          </a:p>
          <a:p>
            <a:pPr marL="0" indent="0" eaLnBrk="1" hangingPunct="1">
              <a:buNone/>
            </a:pPr>
            <a:endParaRPr lang="en-GB" altLang="en-US" sz="3200" dirty="0">
              <a:latin typeface="Arial" panose="020B0604020202020204" pitchFamily="34" charset="0"/>
            </a:endParaRPr>
          </a:p>
          <a:p>
            <a:pPr marL="0" indent="0" eaLnBrk="1" hangingPunct="1">
              <a:buNone/>
            </a:pPr>
            <a:r>
              <a:rPr lang="en-GB" altLang="en-US" dirty="0">
                <a:latin typeface="Arial" panose="020B0604020202020204" pitchFamily="34" charset="0"/>
              </a:rPr>
              <a:t>Black Eyed Peas</a:t>
            </a:r>
            <a:endParaRPr lang="en-GB" altLang="en-US" sz="3200" dirty="0">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451994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cy-GB" altLang="en-US" sz="3200" dirty="0">
                <a:latin typeface="Arial" panose="020B0604020202020204" pitchFamily="34" charset="0"/>
              </a:rPr>
              <a:t> </a:t>
            </a:r>
            <a:r>
              <a:rPr lang="cy-GB" altLang="en-US" sz="4000" dirty="0">
                <a:latin typeface="Arial" panose="020B0604020202020204" pitchFamily="34" charset="0"/>
              </a:rPr>
              <a:t>will.i.am</a:t>
            </a:r>
            <a:endParaRPr lang="en-US" altLang="en-US" sz="3200" dirty="0">
              <a:solidFill>
                <a:srgbClr val="0000FF"/>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endParaRPr lang="en-GB" altLang="en-US" sz="3200" dirty="0">
              <a:solidFill>
                <a:srgbClr val="0000FF"/>
              </a:solidFill>
              <a:latin typeface="Arial" panose="020B0604020202020204" pitchFamily="34" charset="0"/>
            </a:endParaRPr>
          </a:p>
          <a:p>
            <a:pPr marL="514350" indent="-514350" eaLnBrk="1" hangingPunct="1">
              <a:buAutoNum type="arabicPeriod"/>
            </a:pPr>
            <a:endParaRPr lang="en-GB" altLang="en-US" sz="3200" dirty="0">
              <a:solidFill>
                <a:srgbClr val="0000FF"/>
              </a:solidFill>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1600" y="1825625"/>
            <a:ext cx="7200800" cy="3960440"/>
          </a:xfrm>
          <a:prstGeom prst="rect">
            <a:avLst/>
          </a:prstGeom>
        </p:spPr>
      </p:pic>
    </p:spTree>
    <p:extLst>
      <p:ext uri="{BB962C8B-B14F-4D97-AF65-F5344CB8AC3E}">
        <p14:creationId xmlns:p14="http://schemas.microsoft.com/office/powerpoint/2010/main" val="642357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en-GB" altLang="en-US" sz="3200" dirty="0">
                <a:latin typeface="Arial" panose="020B0604020202020204" pitchFamily="34" charset="0"/>
              </a:rPr>
              <a:t>Who am I?</a:t>
            </a:r>
            <a:endParaRPr lang="en-US" altLang="en-US" sz="3200" dirty="0">
              <a:solidFill>
                <a:srgbClr val="0070C0"/>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r>
              <a:rPr lang="en-GB" altLang="en-US" dirty="0">
                <a:latin typeface="Arial" panose="020B0604020202020204" pitchFamily="34" charset="0"/>
              </a:rPr>
              <a:t>American actor and dancer</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Dropped out of college</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‘Magic Mike’</a:t>
            </a:r>
            <a:endParaRPr lang="en-GB" altLang="en-US" sz="3200" dirty="0">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1410210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normAutofit/>
          </a:bodyPr>
          <a:lstStyle/>
          <a:p>
            <a:pPr algn="ctr" eaLnBrk="1" hangingPunct="1"/>
            <a:r>
              <a:rPr lang="cy-GB" altLang="en-US" dirty="0" err="1">
                <a:latin typeface="Arial" panose="020B0604020202020204" pitchFamily="34" charset="0"/>
              </a:rPr>
              <a:t>Channing</a:t>
            </a:r>
            <a:r>
              <a:rPr lang="cy-GB" altLang="en-US" dirty="0">
                <a:latin typeface="Arial" panose="020B0604020202020204" pitchFamily="34" charset="0"/>
              </a:rPr>
              <a:t> </a:t>
            </a:r>
            <a:r>
              <a:rPr lang="cy-GB" altLang="en-US" dirty="0" err="1">
                <a:latin typeface="Arial" panose="020B0604020202020204" pitchFamily="34" charset="0"/>
              </a:rPr>
              <a:t>Tatum</a:t>
            </a:r>
            <a:r>
              <a:rPr lang="cy-GB" altLang="en-US" dirty="0">
                <a:latin typeface="Arial" panose="020B0604020202020204" pitchFamily="34" charset="0"/>
              </a:rPr>
              <a:t> </a:t>
            </a:r>
            <a:endParaRPr lang="en-US" altLang="en-US" dirty="0">
              <a:latin typeface="Arial" panose="020B0604020202020204" pitchFamily="34" charset="0"/>
            </a:endParaRPr>
          </a:p>
        </p:txBody>
      </p:sp>
      <p:sp>
        <p:nvSpPr>
          <p:cNvPr id="4" name="Content Placeholder 3"/>
          <p:cNvSpPr>
            <a:spLocks noGrp="1"/>
          </p:cNvSpPr>
          <p:nvPr>
            <p:ph idx="1"/>
          </p:nvPr>
        </p:nvSpPr>
        <p:spPr/>
        <p:txBody>
          <a:bodyPr rtlCol="0" anchor="ctr">
            <a:normAutofit/>
          </a:bodyPr>
          <a:lstStyle/>
          <a:p>
            <a:pPr marL="0" indent="0" eaLnBrk="1" hangingPunct="1">
              <a:buNone/>
            </a:pPr>
            <a:endParaRPr lang="en-GB" altLang="en-US" sz="1700" dirty="0">
              <a:solidFill>
                <a:srgbClr val="FFFFFF"/>
              </a:solidFill>
              <a:latin typeface="Arial" panose="020B0604020202020204" pitchFamily="34" charset="0"/>
            </a:endParaRPr>
          </a:p>
          <a:p>
            <a:pPr marL="514350" indent="-514350" eaLnBrk="1" hangingPunct="1">
              <a:buAutoNum type="arabicPeriod"/>
            </a:pPr>
            <a:endParaRPr lang="en-GB" altLang="en-US" sz="1700" dirty="0">
              <a:solidFill>
                <a:srgbClr val="FFFFFF"/>
              </a:solidFill>
              <a:latin typeface="Arial" panose="020B0604020202020204" pitchFamily="34" charset="0"/>
            </a:endParaRPr>
          </a:p>
          <a:p>
            <a:pPr marL="0" indent="0" eaLnBrk="1" hangingPunct="1">
              <a:buNone/>
            </a:pPr>
            <a:endParaRPr lang="en-GB" altLang="en-US" sz="1700" dirty="0">
              <a:solidFill>
                <a:srgbClr val="FFFF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sz="1700" dirty="0">
              <a:solidFill>
                <a:srgbClr val="FFFFFF"/>
              </a:solidFill>
            </a:endParaRPr>
          </a:p>
        </p:txBody>
      </p:sp>
      <p:pic>
        <p:nvPicPr>
          <p:cNvPr id="3" name="Picture 2">
            <a:extLst>
              <a:ext uri="{FF2B5EF4-FFF2-40B4-BE49-F238E27FC236}">
                <a16:creationId xmlns:a16="http://schemas.microsoft.com/office/drawing/2014/main" id="{DDEDB410-C821-44DD-95D8-9A25552266B4}"/>
              </a:ext>
            </a:extLst>
          </p:cNvPr>
          <p:cNvPicPr>
            <a:picLocks noChangeAspect="1"/>
          </p:cNvPicPr>
          <p:nvPr/>
        </p:nvPicPr>
        <p:blipFill rotWithShape="1">
          <a:blip r:embed="rId3"/>
          <a:srcRect r="3462" b="-1"/>
          <a:stretch/>
        </p:blipFill>
        <p:spPr>
          <a:xfrm>
            <a:off x="1763688" y="1503611"/>
            <a:ext cx="5293729" cy="4107392"/>
          </a:xfrm>
          <a:prstGeom prst="rect">
            <a:avLst/>
          </a:prstGeom>
        </p:spPr>
      </p:pic>
    </p:spTree>
    <p:extLst>
      <p:ext uri="{BB962C8B-B14F-4D97-AF65-F5344CB8AC3E}">
        <p14:creationId xmlns:p14="http://schemas.microsoft.com/office/powerpoint/2010/main" val="161574216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en-GB" altLang="en-US" sz="3200" dirty="0">
                <a:latin typeface="Arial" panose="020B0604020202020204" pitchFamily="34" charset="0"/>
              </a:rPr>
              <a:t>Who am I?</a:t>
            </a:r>
            <a:endParaRPr lang="en-US" altLang="en-US" sz="3200" dirty="0">
              <a:solidFill>
                <a:srgbClr val="0070C0"/>
              </a:solidFill>
              <a:latin typeface="Arial" panose="020B0604020202020204" pitchFamily="34" charset="0"/>
            </a:endParaRPr>
          </a:p>
        </p:txBody>
      </p:sp>
      <p:sp>
        <p:nvSpPr>
          <p:cNvPr id="4" name="Content Placeholder 3"/>
          <p:cNvSpPr>
            <a:spLocks noGrp="1"/>
          </p:cNvSpPr>
          <p:nvPr>
            <p:ph idx="1"/>
          </p:nvPr>
        </p:nvSpPr>
        <p:spPr>
          <a:xfrm>
            <a:off x="457200" y="1628800"/>
            <a:ext cx="8229600" cy="3917032"/>
          </a:xfrm>
        </p:spPr>
        <p:txBody>
          <a:bodyPr rtlCol="0">
            <a:normAutofit/>
          </a:bodyPr>
          <a:lstStyle/>
          <a:p>
            <a:pPr marL="0" indent="0" eaLnBrk="1" hangingPunct="1">
              <a:buNone/>
            </a:pPr>
            <a:r>
              <a:rPr lang="en-GB" altLang="en-US" dirty="0">
                <a:latin typeface="Arial" panose="020B0604020202020204" pitchFamily="34" charset="0"/>
              </a:rPr>
              <a:t>Canadian actor </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Born with heterochromia – one eye is green, and the other eye is brown</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‘Ghostbusters’</a:t>
            </a:r>
            <a:endParaRPr lang="en-GB" altLang="en-US" sz="3200" dirty="0">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4004917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14E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31F192-68B5-47DA-BB6F-E515962ADAD3}"/>
              </a:ext>
            </a:extLst>
          </p:cNvPr>
          <p:cNvSpPr>
            <a:spLocks noGrp="1"/>
          </p:cNvSpPr>
          <p:nvPr>
            <p:ph type="title"/>
          </p:nvPr>
        </p:nvSpPr>
        <p:spPr>
          <a:xfrm>
            <a:off x="6820122" y="618681"/>
            <a:ext cx="1960404" cy="4794567"/>
          </a:xfrm>
        </p:spPr>
        <p:txBody>
          <a:bodyPr vert="horz" lIns="91440" tIns="45720" rIns="91440" bIns="45720" rtlCol="0" anchor="ctr">
            <a:normAutofit/>
          </a:bodyPr>
          <a:lstStyle/>
          <a:p>
            <a:r>
              <a:rPr lang="en-US" sz="3100" dirty="0">
                <a:solidFill>
                  <a:srgbClr val="FFFFFF"/>
                </a:solidFill>
              </a:rPr>
              <a:t>Dan</a:t>
            </a:r>
            <a:br>
              <a:rPr lang="en-US" sz="3100" dirty="0">
                <a:solidFill>
                  <a:srgbClr val="FFFFFF"/>
                </a:solidFill>
              </a:rPr>
            </a:br>
            <a:r>
              <a:rPr lang="en-US" sz="3100" dirty="0">
                <a:solidFill>
                  <a:srgbClr val="FFFFFF"/>
                </a:solidFill>
              </a:rPr>
              <a:t>Aykroyd</a:t>
            </a:r>
          </a:p>
        </p:txBody>
      </p:sp>
      <p:sp>
        <p:nvSpPr>
          <p:cNvPr id="18"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015" y="484632"/>
            <a:ext cx="6096762"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erson wearing a helmet&#10;&#10;Description automatically generated with medium confidence">
            <a:extLst>
              <a:ext uri="{FF2B5EF4-FFF2-40B4-BE49-F238E27FC236}">
                <a16:creationId xmlns:a16="http://schemas.microsoft.com/office/drawing/2014/main" id="{34F6A10C-7194-49BA-8024-3C01F6A5D5A4}"/>
              </a:ext>
            </a:extLst>
          </p:cNvPr>
          <p:cNvPicPr>
            <a:picLocks noGrp="1" noChangeAspect="1"/>
          </p:cNvPicPr>
          <p:nvPr>
            <p:ph idx="1"/>
          </p:nvPr>
        </p:nvPicPr>
        <p:blipFill rotWithShape="1">
          <a:blip r:embed="rId3"/>
          <a:srcRect l="37430"/>
          <a:stretch/>
        </p:blipFill>
        <p:spPr>
          <a:xfrm>
            <a:off x="732188" y="942538"/>
            <a:ext cx="5372416" cy="4808332"/>
          </a:xfrm>
          <a:prstGeom prst="rect">
            <a:avLst/>
          </a:prstGeom>
          <a:effectLst/>
        </p:spPr>
      </p:pic>
    </p:spTree>
    <p:extLst>
      <p:ext uri="{BB962C8B-B14F-4D97-AF65-F5344CB8AC3E}">
        <p14:creationId xmlns:p14="http://schemas.microsoft.com/office/powerpoint/2010/main" val="151434617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en-GB" altLang="en-US" sz="3200" dirty="0">
                <a:latin typeface="Arial" panose="020B0604020202020204" pitchFamily="34" charset="0"/>
              </a:rPr>
              <a:t>Who am I?</a:t>
            </a:r>
            <a:endParaRPr lang="en-US" altLang="en-US" sz="3200" dirty="0">
              <a:solidFill>
                <a:srgbClr val="0070C0"/>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r>
              <a:rPr lang="en-GB" altLang="en-US" dirty="0">
                <a:latin typeface="Arial" panose="020B0604020202020204" pitchFamily="34" charset="0"/>
              </a:rPr>
              <a:t>All New Mickey Mouse Club</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Singer/Actor/Dancer</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Can’t stop the feeling!/Cry me a river</a:t>
            </a:r>
            <a:endParaRPr lang="en-GB" altLang="en-US" sz="3200" dirty="0">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4226650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cy-GB" altLang="en-US" sz="3200" dirty="0">
                <a:latin typeface="Arial" panose="020B0604020202020204" pitchFamily="34" charset="0"/>
              </a:rPr>
              <a:t> </a:t>
            </a:r>
            <a:r>
              <a:rPr lang="cy-GB" altLang="en-US" sz="3200" dirty="0" err="1">
                <a:latin typeface="Arial" panose="020B0604020202020204" pitchFamily="34" charset="0"/>
              </a:rPr>
              <a:t>Justin</a:t>
            </a:r>
            <a:r>
              <a:rPr lang="cy-GB" altLang="en-US" sz="3200" dirty="0">
                <a:latin typeface="Arial" panose="020B0604020202020204" pitchFamily="34" charset="0"/>
              </a:rPr>
              <a:t> </a:t>
            </a:r>
            <a:r>
              <a:rPr lang="cy-GB" altLang="en-US" sz="3200" dirty="0" err="1">
                <a:latin typeface="Arial" panose="020B0604020202020204" pitchFamily="34" charset="0"/>
              </a:rPr>
              <a:t>Timberlake</a:t>
            </a:r>
            <a:endParaRPr lang="en-US" altLang="en-US" sz="3200" dirty="0">
              <a:solidFill>
                <a:srgbClr val="0000FF"/>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endParaRPr lang="en-GB" altLang="en-US" sz="3200" dirty="0">
              <a:solidFill>
                <a:srgbClr val="0000FF"/>
              </a:solidFill>
              <a:latin typeface="Arial" panose="020B0604020202020204" pitchFamily="34" charset="0"/>
            </a:endParaRPr>
          </a:p>
          <a:p>
            <a:pPr marL="514350" indent="-514350" eaLnBrk="1" hangingPunct="1">
              <a:buAutoNum type="arabicPeriod"/>
            </a:pPr>
            <a:endParaRPr lang="en-GB" altLang="en-US" sz="3200" dirty="0">
              <a:solidFill>
                <a:srgbClr val="0000FF"/>
              </a:solidFill>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650" y="1391478"/>
            <a:ext cx="7886700" cy="4485794"/>
          </a:xfrm>
          <a:prstGeom prst="rect">
            <a:avLst/>
          </a:prstGeom>
        </p:spPr>
      </p:pic>
    </p:spTree>
    <p:extLst>
      <p:ext uri="{BB962C8B-B14F-4D97-AF65-F5344CB8AC3E}">
        <p14:creationId xmlns:p14="http://schemas.microsoft.com/office/powerpoint/2010/main" val="3029564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xit" presetSubtype="0" fill="hold" nodeType="clickEffect">
                                  <p:stCondLst>
                                    <p:cond delay="0"/>
                                  </p:stCondLst>
                                  <p:childTnLst>
                                    <p:animEffect transition="out" filter="wipe(down)">
                                      <p:cBhvr>
                                        <p:cTn id="6" dur="180" accel="50000">
                                          <p:stCondLst>
                                            <p:cond delay="1820"/>
                                          </p:stCondLst>
                                        </p:cTn>
                                        <p:tgtEl>
                                          <p:spTgt spid="3"/>
                                        </p:tgtEl>
                                      </p:cBhvr>
                                    </p:animEffect>
                                    <p:anim calcmode="lin" valueType="num">
                                      <p:cBhvr>
                                        <p:cTn id="7" dur="1822" tmFilter="0,0; 0.14,0.31; 0.43,0.73; 0.71,0.91; 1.0,1.0">
                                          <p:stCondLst>
                                            <p:cond delay="0"/>
                                          </p:stCondLst>
                                        </p:cTn>
                                        <p:tgtEl>
                                          <p:spTgt spid="3"/>
                                        </p:tgtEl>
                                        <p:attrNameLst>
                                          <p:attrName>ppt_x</p:attrName>
                                        </p:attrNameLst>
                                      </p:cBhvr>
                                      <p:tavLst>
                                        <p:tav tm="0">
                                          <p:val>
                                            <p:strVal val="ppt_x"/>
                                          </p:val>
                                        </p:tav>
                                        <p:tav tm="100000">
                                          <p:val>
                                            <p:strVal val="#ppt_x+0.25"/>
                                          </p:val>
                                        </p:tav>
                                      </p:tavLst>
                                    </p:anim>
                                    <p:anim calcmode="lin" valueType="num">
                                      <p:cBhvr>
                                        <p:cTn id="8" dur="178">
                                          <p:stCondLst>
                                            <p:cond delay="1822"/>
                                          </p:stCondLst>
                                        </p:cTn>
                                        <p:tgtEl>
                                          <p:spTgt spid="3"/>
                                        </p:tgtEl>
                                        <p:attrNameLst>
                                          <p:attrName>ppt_x</p:attrName>
                                        </p:attrNameLst>
                                      </p:cBhvr>
                                      <p:tavLst>
                                        <p:tav tm="0">
                                          <p:val>
                                            <p:strVal val="ppt_x"/>
                                          </p:val>
                                        </p:tav>
                                        <p:tav tm="100000">
                                          <p:val>
                                            <p:strVal val="ppt_x"/>
                                          </p:val>
                                        </p:tav>
                                      </p:tavLst>
                                    </p:anim>
                                    <p:anim calcmode="lin" valueType="num">
                                      <p:cBhvr>
                                        <p:cTn id="9" dur="664" tmFilter="0.0,0.0;0.25,0.07;0.50,0.2;0.75,0.467;1.0,1.0">
                                          <p:stCondLst>
                                            <p:cond delay="0"/>
                                          </p:stCondLst>
                                        </p:cTn>
                                        <p:tgtEl>
                                          <p:spTgt spid="3"/>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3" dur="180" accel="50000">
                                          <p:stCondLst>
                                            <p:cond delay="1820"/>
                                          </p:stCondLst>
                                        </p:cTn>
                                        <p:tgtEl>
                                          <p:spTgt spid="3"/>
                                        </p:tgtEl>
                                        <p:attrNameLst>
                                          <p:attrName>ppt_y</p:attrName>
                                        </p:attrNameLst>
                                      </p:cBhvr>
                                      <p:tavLst>
                                        <p:tav tm="0">
                                          <p:val>
                                            <p:strVal val="ppt_y"/>
                                          </p:val>
                                        </p:tav>
                                        <p:tav tm="100000">
                                          <p:val>
                                            <p:strVal val="ppt_y+ppt_h"/>
                                          </p:val>
                                        </p:tav>
                                      </p:tavLst>
                                    </p:anim>
                                    <p:animScale>
                                      <p:cBhvr>
                                        <p:cTn id="14" dur="26">
                                          <p:stCondLst>
                                            <p:cond delay="620"/>
                                          </p:stCondLst>
                                        </p:cTn>
                                        <p:tgtEl>
                                          <p:spTgt spid="3"/>
                                        </p:tgtEl>
                                      </p:cBhvr>
                                      <p:to x="100000" y="60000"/>
                                    </p:animScale>
                                    <p:animScale>
                                      <p:cBhvr>
                                        <p:cTn id="15" dur="166" decel="50000">
                                          <p:stCondLst>
                                            <p:cond delay="646"/>
                                          </p:stCondLst>
                                        </p:cTn>
                                        <p:tgtEl>
                                          <p:spTgt spid="3"/>
                                        </p:tgtEl>
                                      </p:cBhvr>
                                      <p:to x="100000" y="100000"/>
                                    </p:animScale>
                                    <p:animScale>
                                      <p:cBhvr>
                                        <p:cTn id="16" dur="26">
                                          <p:stCondLst>
                                            <p:cond delay="1312"/>
                                          </p:stCondLst>
                                        </p:cTn>
                                        <p:tgtEl>
                                          <p:spTgt spid="3"/>
                                        </p:tgtEl>
                                      </p:cBhvr>
                                      <p:to x="100000" y="80000"/>
                                    </p:animScale>
                                    <p:animScale>
                                      <p:cBhvr>
                                        <p:cTn id="17" dur="166" decel="50000">
                                          <p:stCondLst>
                                            <p:cond delay="1338"/>
                                          </p:stCondLst>
                                        </p:cTn>
                                        <p:tgtEl>
                                          <p:spTgt spid="3"/>
                                        </p:tgtEl>
                                      </p:cBhvr>
                                      <p:to x="100000" y="100000"/>
                                    </p:animScale>
                                    <p:animScale>
                                      <p:cBhvr>
                                        <p:cTn id="18" dur="26">
                                          <p:stCondLst>
                                            <p:cond delay="1642"/>
                                          </p:stCondLst>
                                        </p:cTn>
                                        <p:tgtEl>
                                          <p:spTgt spid="3"/>
                                        </p:tgtEl>
                                      </p:cBhvr>
                                      <p:to x="100000" y="90000"/>
                                    </p:animScale>
                                    <p:animScale>
                                      <p:cBhvr>
                                        <p:cTn id="19" dur="166" decel="50000">
                                          <p:stCondLst>
                                            <p:cond delay="1668"/>
                                          </p:stCondLst>
                                        </p:cTn>
                                        <p:tgtEl>
                                          <p:spTgt spid="3"/>
                                        </p:tgtEl>
                                      </p:cBhvr>
                                      <p:to x="100000" y="100000"/>
                                    </p:animScale>
                                    <p:animScale>
                                      <p:cBhvr>
                                        <p:cTn id="20" dur="26">
                                          <p:stCondLst>
                                            <p:cond delay="1808"/>
                                          </p:stCondLst>
                                        </p:cTn>
                                        <p:tgtEl>
                                          <p:spTgt spid="3"/>
                                        </p:tgtEl>
                                      </p:cBhvr>
                                      <p:to x="100000" y="95000"/>
                                    </p:animScale>
                                    <p:animScale>
                                      <p:cBhvr>
                                        <p:cTn id="21" dur="166" decel="50000">
                                          <p:stCondLst>
                                            <p:cond delay="1834"/>
                                          </p:stCondLst>
                                        </p:cTn>
                                        <p:tgtEl>
                                          <p:spTgt spid="3"/>
                                        </p:tgtEl>
                                      </p:cBhvr>
                                      <p:to x="100000" y="100000"/>
                                    </p:animScale>
                                    <p:set>
                                      <p:cBhvr>
                                        <p:cTn id="22" dur="1" fill="hold">
                                          <p:stCondLst>
                                            <p:cond delay="1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en-GB" altLang="en-US" sz="3200" dirty="0">
                <a:latin typeface="Arial" panose="020B0604020202020204" pitchFamily="34" charset="0"/>
              </a:rPr>
              <a:t>Who am I?</a:t>
            </a:r>
            <a:endParaRPr lang="en-US" altLang="en-US" sz="3200" dirty="0">
              <a:solidFill>
                <a:srgbClr val="0070C0"/>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r>
              <a:rPr lang="en-GB" altLang="en-US" dirty="0">
                <a:latin typeface="Arial" panose="020B0604020202020204" pitchFamily="34" charset="0"/>
              </a:rPr>
              <a:t>British actress</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English literature degree</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Harry Potter</a:t>
            </a: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848600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cy-GB" altLang="en-US" sz="3200" dirty="0">
                <a:latin typeface="Arial" panose="020B0604020202020204" pitchFamily="34" charset="0"/>
              </a:rPr>
              <a:t> Emma Watson</a:t>
            </a:r>
            <a:endParaRPr lang="en-US" altLang="en-US" sz="3200" dirty="0">
              <a:solidFill>
                <a:srgbClr val="0000FF"/>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endParaRPr lang="en-GB" altLang="en-US" sz="3200" dirty="0">
              <a:solidFill>
                <a:srgbClr val="0000FF"/>
              </a:solidFill>
              <a:latin typeface="Arial" panose="020B0604020202020204" pitchFamily="34" charset="0"/>
            </a:endParaRPr>
          </a:p>
          <a:p>
            <a:pPr marL="514350" indent="-514350" eaLnBrk="1" hangingPunct="1">
              <a:buAutoNum type="arabicPeriod"/>
            </a:pPr>
            <a:endParaRPr lang="en-GB" altLang="en-US" sz="3200" dirty="0">
              <a:solidFill>
                <a:srgbClr val="0000FF"/>
              </a:solidFill>
              <a:latin typeface="Arial" panose="020B0604020202020204" pitchFamily="34" charset="0"/>
            </a:endParaRP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5696" y="1448779"/>
            <a:ext cx="5616624" cy="3996445"/>
          </a:xfrm>
          <a:prstGeom prst="rect">
            <a:avLst/>
          </a:prstGeom>
        </p:spPr>
      </p:pic>
    </p:spTree>
    <p:extLst>
      <p:ext uri="{BB962C8B-B14F-4D97-AF65-F5344CB8AC3E}">
        <p14:creationId xmlns:p14="http://schemas.microsoft.com/office/powerpoint/2010/main" val="1641510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lgn="ctr" eaLnBrk="1" hangingPunct="1"/>
            <a:r>
              <a:rPr lang="en-GB" altLang="en-US" sz="3200" dirty="0">
                <a:latin typeface="Arial" panose="020B0604020202020204" pitchFamily="34" charset="0"/>
              </a:rPr>
              <a:t>Who am I?</a:t>
            </a:r>
            <a:endParaRPr lang="en-US" altLang="en-US" sz="3200" dirty="0">
              <a:solidFill>
                <a:srgbClr val="0070C0"/>
              </a:solidFill>
              <a:latin typeface="Arial" panose="020B0604020202020204" pitchFamily="34" charset="0"/>
            </a:endParaRPr>
          </a:p>
        </p:txBody>
      </p:sp>
      <p:sp>
        <p:nvSpPr>
          <p:cNvPr id="4" name="Content Placeholder 3"/>
          <p:cNvSpPr>
            <a:spLocks noGrp="1"/>
          </p:cNvSpPr>
          <p:nvPr>
            <p:ph idx="1"/>
          </p:nvPr>
        </p:nvSpPr>
        <p:spPr/>
        <p:txBody>
          <a:bodyPr rtlCol="0">
            <a:normAutofit/>
          </a:bodyPr>
          <a:lstStyle/>
          <a:p>
            <a:pPr marL="0" indent="0" eaLnBrk="1" hangingPunct="1">
              <a:buNone/>
            </a:pPr>
            <a:r>
              <a:rPr lang="en-GB" altLang="en-US" dirty="0">
                <a:latin typeface="Arial" panose="020B0604020202020204" pitchFamily="34" charset="0"/>
              </a:rPr>
              <a:t>Presenter, actor and singer</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Part of a famous duo</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‘Byker Grove’</a:t>
            </a:r>
          </a:p>
          <a:p>
            <a:pPr marL="0" indent="0" eaLnBrk="1" hangingPunct="1">
              <a:buNone/>
            </a:pPr>
            <a:endParaRPr lang="en-GB" altLang="en-US" sz="3200"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849807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35FD3-CFA6-F1A8-E5E5-FFD0BE41BA4E}"/>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Ant McPartlin</a:t>
            </a:r>
          </a:p>
        </p:txBody>
      </p:sp>
      <p:pic>
        <p:nvPicPr>
          <p:cNvPr id="4" name="Content Placeholder 3">
            <a:extLst>
              <a:ext uri="{FF2B5EF4-FFF2-40B4-BE49-F238E27FC236}">
                <a16:creationId xmlns:a16="http://schemas.microsoft.com/office/drawing/2014/main" id="{2C577AD4-0E06-5E61-43F4-974BC807DD64}"/>
              </a:ext>
            </a:extLst>
          </p:cNvPr>
          <p:cNvPicPr>
            <a:picLocks noGrp="1" noChangeAspect="1"/>
          </p:cNvPicPr>
          <p:nvPr>
            <p:ph idx="1"/>
          </p:nvPr>
        </p:nvPicPr>
        <p:blipFill>
          <a:blip r:embed="rId2"/>
          <a:stretch>
            <a:fillRect/>
          </a:stretch>
        </p:blipFill>
        <p:spPr>
          <a:xfrm>
            <a:off x="628650" y="1916832"/>
            <a:ext cx="7886700" cy="3960440"/>
          </a:xfrm>
          <a:prstGeom prst="rect">
            <a:avLst/>
          </a:prstGeom>
        </p:spPr>
      </p:pic>
    </p:spTree>
    <p:extLst>
      <p:ext uri="{BB962C8B-B14F-4D97-AF65-F5344CB8AC3E}">
        <p14:creationId xmlns:p14="http://schemas.microsoft.com/office/powerpoint/2010/main" val="41588585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457F0-C779-4782-96F7-01DC6A11B2E8}"/>
              </a:ext>
            </a:extLst>
          </p:cNvPr>
          <p:cNvSpPr>
            <a:spLocks noGrp="1"/>
          </p:cNvSpPr>
          <p:nvPr>
            <p:ph type="title"/>
          </p:nvPr>
        </p:nvSpPr>
        <p:spPr/>
        <p:txBody>
          <a:bodyPr/>
          <a:lstStyle/>
          <a:p>
            <a:pPr algn="ctr"/>
            <a:r>
              <a:rPr lang="en-GB" altLang="en-US" sz="4400" dirty="0">
                <a:latin typeface="Arial" panose="020B0604020202020204" pitchFamily="34" charset="0"/>
              </a:rPr>
              <a:t>Who am I?</a:t>
            </a:r>
            <a:endParaRPr lang="en-GB" dirty="0">
              <a:solidFill>
                <a:srgbClr val="0070C0"/>
              </a:solidFill>
            </a:endParaRPr>
          </a:p>
        </p:txBody>
      </p:sp>
      <p:sp>
        <p:nvSpPr>
          <p:cNvPr id="3" name="Content Placeholder 2">
            <a:extLst>
              <a:ext uri="{FF2B5EF4-FFF2-40B4-BE49-F238E27FC236}">
                <a16:creationId xmlns:a16="http://schemas.microsoft.com/office/drawing/2014/main" id="{C3D1318E-6A1E-4298-B8E4-9798D6FA0076}"/>
              </a:ext>
            </a:extLst>
          </p:cNvPr>
          <p:cNvSpPr>
            <a:spLocks noGrp="1"/>
          </p:cNvSpPr>
          <p:nvPr>
            <p:ph idx="1"/>
          </p:nvPr>
        </p:nvSpPr>
        <p:spPr/>
        <p:txBody>
          <a:bodyPr>
            <a:normAutofit/>
          </a:bodyPr>
          <a:lstStyle/>
          <a:p>
            <a:pPr marL="0" indent="0" eaLnBrk="1" hangingPunct="1">
              <a:buNone/>
            </a:pPr>
            <a:r>
              <a:rPr lang="en-GB" altLang="en-US" dirty="0">
                <a:latin typeface="Arial" panose="020B0604020202020204" pitchFamily="34" charset="0"/>
              </a:rPr>
              <a:t>Welsh actor, director, producer, composer, and painter</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Knighted in 1993</a:t>
            </a:r>
          </a:p>
          <a:p>
            <a:pPr marL="0" indent="0" eaLnBrk="1" hangingPunct="1">
              <a:buNone/>
            </a:pPr>
            <a:endParaRPr lang="en-GB" altLang="en-US" dirty="0">
              <a:latin typeface="Arial" panose="020B0604020202020204" pitchFamily="34" charset="0"/>
            </a:endParaRPr>
          </a:p>
          <a:p>
            <a:pPr marL="0" indent="0" eaLnBrk="1" hangingPunct="1">
              <a:buNone/>
            </a:pPr>
            <a:r>
              <a:rPr lang="en-GB" altLang="en-US" dirty="0">
                <a:latin typeface="Arial" panose="020B0604020202020204" pitchFamily="34" charset="0"/>
              </a:rPr>
              <a:t>‘Silence of the Lambs’</a:t>
            </a:r>
          </a:p>
          <a:p>
            <a:pPr marL="0" indent="0">
              <a:buNone/>
            </a:pPr>
            <a:endParaRPr lang="en-GB" dirty="0"/>
          </a:p>
        </p:txBody>
      </p:sp>
    </p:spTree>
    <p:extLst>
      <p:ext uri="{BB962C8B-B14F-4D97-AF65-F5344CB8AC3E}">
        <p14:creationId xmlns:p14="http://schemas.microsoft.com/office/powerpoint/2010/main" val="1104084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DAB462B-B0CE-1C5B-E042-891C0D7DA25C}"/>
              </a:ext>
            </a:extLst>
          </p:cNvPr>
          <p:cNvSpPr/>
          <p:nvPr/>
        </p:nvSpPr>
        <p:spPr>
          <a:xfrm>
            <a:off x="0" y="0"/>
            <a:ext cx="9144000" cy="573325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12" name="Rectangle 8">
            <a:extLst>
              <a:ext uri="{FF2B5EF4-FFF2-40B4-BE49-F238E27FC236}">
                <a16:creationId xmlns:a16="http://schemas.microsoft.com/office/drawing/2014/main" id="{B558F58E-93BA-44A3-BCDA-585AFF2E4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AF9C6-8E1F-4084-8A3D-7BC75FA6423B}"/>
              </a:ext>
            </a:extLst>
          </p:cNvPr>
          <p:cNvSpPr>
            <a:spLocks noGrp="1"/>
          </p:cNvSpPr>
          <p:nvPr>
            <p:ph type="title"/>
          </p:nvPr>
        </p:nvSpPr>
        <p:spPr>
          <a:xfrm>
            <a:off x="491490" y="2671011"/>
            <a:ext cx="3943352" cy="2427120"/>
          </a:xfrm>
        </p:spPr>
        <p:txBody>
          <a:bodyPr vert="horz" lIns="91440" tIns="45720" rIns="91440" bIns="45720" rtlCol="0" anchor="t">
            <a:normAutofit/>
          </a:bodyPr>
          <a:lstStyle/>
          <a:p>
            <a:r>
              <a:rPr lang="en-US" sz="6000"/>
              <a:t>Anthony Hopkins</a:t>
            </a:r>
          </a:p>
        </p:txBody>
      </p:sp>
      <p:cxnSp>
        <p:nvCxnSpPr>
          <p:cNvPr id="11" name="Straight Arrow Connector 10">
            <a:extLst>
              <a:ext uri="{FF2B5EF4-FFF2-40B4-BE49-F238E27FC236}">
                <a16:creationId xmlns:a16="http://schemas.microsoft.com/office/drawing/2014/main" id="{BCD0BBC1-A7D4-445D-98AC-95A6A45D8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0861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E31C8E36-DE75-40C3-8198-E0CD81024AB8}"/>
              </a:ext>
            </a:extLst>
          </p:cNvPr>
          <p:cNvPicPr>
            <a:picLocks noGrp="1" noChangeAspect="1"/>
          </p:cNvPicPr>
          <p:nvPr>
            <p:ph idx="1"/>
          </p:nvPr>
        </p:nvPicPr>
        <p:blipFill rotWithShape="1">
          <a:blip r:embed="rId2"/>
          <a:srcRect l="9114" r="3587" b="1"/>
          <a:stretch/>
        </p:blipFill>
        <p:spPr>
          <a:xfrm>
            <a:off x="4434843" y="10"/>
            <a:ext cx="4709157" cy="6857990"/>
          </a:xfrm>
          <a:custGeom>
            <a:avLst/>
            <a:gdLst/>
            <a:ahLst/>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Tree>
    <p:extLst>
      <p:ext uri="{BB962C8B-B14F-4D97-AF65-F5344CB8AC3E}">
        <p14:creationId xmlns:p14="http://schemas.microsoft.com/office/powerpoint/2010/main" val="344541919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a:xfrm>
            <a:off x="628650" y="365126"/>
            <a:ext cx="7886700" cy="1235074"/>
          </a:xfrm>
        </p:spPr>
        <p:txBody>
          <a:bodyPr/>
          <a:lstStyle/>
          <a:p>
            <a:pPr algn="ctr" eaLnBrk="1" hangingPunct="1"/>
            <a:r>
              <a:rPr lang="en-GB" altLang="en-US" sz="3200" dirty="0">
                <a:latin typeface="Arial" panose="020B0604020202020204" pitchFamily="34" charset="0"/>
              </a:rPr>
              <a:t>Further reading</a:t>
            </a:r>
            <a:endParaRPr lang="en-US" altLang="en-US" sz="3200" dirty="0">
              <a:latin typeface="Arial" panose="020B0604020202020204" pitchFamily="34" charset="0"/>
            </a:endParaRPr>
          </a:p>
        </p:txBody>
      </p:sp>
      <p:sp>
        <p:nvSpPr>
          <p:cNvPr id="61443" name="Content Placeholder 2"/>
          <p:cNvSpPr>
            <a:spLocks noGrp="1"/>
          </p:cNvSpPr>
          <p:nvPr>
            <p:ph idx="1"/>
          </p:nvPr>
        </p:nvSpPr>
        <p:spPr>
          <a:xfrm>
            <a:off x="457200" y="1600200"/>
            <a:ext cx="8229600" cy="3916363"/>
          </a:xfrm>
        </p:spPr>
        <p:txBody>
          <a:bodyPr>
            <a:normAutofit/>
          </a:bodyPr>
          <a:lstStyle/>
          <a:p>
            <a:pPr eaLnBrk="1" hangingPunct="1"/>
            <a:r>
              <a:rPr lang="en-GB" altLang="en-US" sz="2800" dirty="0">
                <a:latin typeface="Arial" panose="020B0604020202020204" pitchFamily="34" charset="0"/>
              </a:rPr>
              <a:t>ADHD Foundation</a:t>
            </a:r>
          </a:p>
          <a:p>
            <a:pPr marL="0" indent="0" eaLnBrk="1" hangingPunct="1">
              <a:buNone/>
            </a:pPr>
            <a:r>
              <a:rPr lang="en-GB" altLang="en-US" sz="2800" dirty="0">
                <a:latin typeface="Arial" panose="020B0604020202020204" pitchFamily="34" charset="0"/>
                <a:hlinkClick r:id="rId3"/>
              </a:rPr>
              <a:t>https://www.adhdfoundation.org.uk/</a:t>
            </a:r>
            <a:r>
              <a:rPr lang="en-GB" altLang="en-US" sz="2800" dirty="0">
                <a:latin typeface="Arial" panose="020B0604020202020204" pitchFamily="34" charset="0"/>
              </a:rPr>
              <a:t> </a:t>
            </a:r>
          </a:p>
          <a:p>
            <a:pPr eaLnBrk="1" hangingPunct="1"/>
            <a:r>
              <a:rPr lang="en-GB" altLang="en-US" sz="2800" dirty="0">
                <a:latin typeface="Arial" panose="020B0604020202020204" pitchFamily="34" charset="0"/>
              </a:rPr>
              <a:t>ADDISS</a:t>
            </a:r>
          </a:p>
          <a:p>
            <a:pPr marL="0" indent="0" eaLnBrk="1" hangingPunct="1">
              <a:buNone/>
            </a:pPr>
            <a:r>
              <a:rPr lang="en-GB" altLang="en-US" sz="2800" dirty="0">
                <a:latin typeface="Arial" panose="020B0604020202020204" pitchFamily="34" charset="0"/>
                <a:hlinkClick r:id="rId4"/>
              </a:rPr>
              <a:t>http://www.addiss.co.uk/</a:t>
            </a:r>
            <a:r>
              <a:rPr lang="en-GB" altLang="en-US" sz="2800" dirty="0">
                <a:latin typeface="Arial" panose="020B0604020202020204" pitchFamily="34" charset="0"/>
              </a:rPr>
              <a:t> </a:t>
            </a:r>
          </a:p>
          <a:p>
            <a:pPr eaLnBrk="1" hangingPunct="1"/>
            <a:r>
              <a:rPr lang="en-GB" altLang="en-US" sz="2800" dirty="0">
                <a:latin typeface="Arial" panose="020B0604020202020204" pitchFamily="34" charset="0"/>
              </a:rPr>
              <a:t>Adders.org</a:t>
            </a:r>
          </a:p>
          <a:p>
            <a:pPr marL="0" indent="0" eaLnBrk="1" hangingPunct="1">
              <a:buNone/>
            </a:pPr>
            <a:r>
              <a:rPr lang="en-GB" altLang="en-US" sz="2800" dirty="0">
                <a:latin typeface="Arial" panose="020B0604020202020204" pitchFamily="34" charset="0"/>
                <a:hlinkClick r:id="rId5"/>
              </a:rPr>
              <a:t>http://www.adders.org/</a:t>
            </a:r>
            <a:r>
              <a:rPr lang="en-GB" altLang="en-US" sz="2800" dirty="0">
                <a:latin typeface="Arial" panose="020B0604020202020204" pitchFamily="34" charset="0"/>
              </a:rPr>
              <a:t> </a:t>
            </a:r>
          </a:p>
        </p:txBody>
      </p:sp>
    </p:spTree>
    <p:extLst>
      <p:ext uri="{BB962C8B-B14F-4D97-AF65-F5344CB8AC3E}">
        <p14:creationId xmlns:p14="http://schemas.microsoft.com/office/powerpoint/2010/main" val="165597095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03ED6-C5CE-4CB3-8F00-EA17C45BA0A6}"/>
              </a:ext>
            </a:extLst>
          </p:cNvPr>
          <p:cNvSpPr>
            <a:spLocks noGrp="1"/>
          </p:cNvSpPr>
          <p:nvPr>
            <p:ph type="title"/>
          </p:nvPr>
        </p:nvSpPr>
        <p:spPr/>
        <p:txBody>
          <a:bodyPr>
            <a:normAutofit/>
          </a:bodyPr>
          <a:lstStyle/>
          <a:p>
            <a:pPr algn="ctr"/>
            <a:r>
              <a:rPr lang="en-GB" sz="3600" dirty="0">
                <a:latin typeface="Arial" panose="020B0604020202020204" pitchFamily="34" charset="0"/>
              </a:rPr>
              <a:t>Your assignment</a:t>
            </a:r>
          </a:p>
        </p:txBody>
      </p:sp>
      <p:sp>
        <p:nvSpPr>
          <p:cNvPr id="4" name="Content Placeholder 3">
            <a:extLst>
              <a:ext uri="{FF2B5EF4-FFF2-40B4-BE49-F238E27FC236}">
                <a16:creationId xmlns:a16="http://schemas.microsoft.com/office/drawing/2014/main" id="{C2079446-1543-456A-BE51-5CA42FF63EE0}"/>
              </a:ext>
            </a:extLst>
          </p:cNvPr>
          <p:cNvSpPr>
            <a:spLocks noGrp="1"/>
          </p:cNvSpPr>
          <p:nvPr>
            <p:ph sz="half" idx="2"/>
          </p:nvPr>
        </p:nvSpPr>
        <p:spPr>
          <a:xfrm>
            <a:off x="467544" y="1690689"/>
            <a:ext cx="8496944" cy="3970559"/>
          </a:xfrm>
        </p:spPr>
        <p:txBody>
          <a:bodyPr>
            <a:normAutofit/>
          </a:bodyPr>
          <a:lstStyle/>
          <a:p>
            <a:r>
              <a:rPr lang="en-GB" sz="2400" dirty="0">
                <a:latin typeface="Arial" panose="020B0604020202020204" pitchFamily="34" charset="0"/>
              </a:rPr>
              <a:t>Have you chosen your topic for the poster?</a:t>
            </a:r>
          </a:p>
          <a:p>
            <a:r>
              <a:rPr lang="en-GB" sz="2400" dirty="0">
                <a:latin typeface="Arial" panose="020B0604020202020204" pitchFamily="34" charset="0"/>
              </a:rPr>
              <a:t>Consider the challenges of identifying and diagnosing your chosen ALN;</a:t>
            </a:r>
          </a:p>
          <a:p>
            <a:r>
              <a:rPr lang="en-GB" sz="2400" dirty="0">
                <a:latin typeface="Arial" panose="020B0604020202020204" pitchFamily="34" charset="0"/>
              </a:rPr>
              <a:t>Choose 1 or 2 barriers and discuss their impact on children with your chosen ALN;</a:t>
            </a:r>
          </a:p>
          <a:p>
            <a:r>
              <a:rPr lang="en-GB" sz="2400" b="1" dirty="0">
                <a:latin typeface="Arial" panose="020B0604020202020204" pitchFamily="34" charset="0"/>
              </a:rPr>
              <a:t>Critically evaluate 1 strategy;</a:t>
            </a:r>
          </a:p>
          <a:p>
            <a:r>
              <a:rPr lang="en-GB" sz="2400" dirty="0">
                <a:latin typeface="Arial" panose="020B0604020202020204" pitchFamily="34" charset="0"/>
              </a:rPr>
              <a:t>Build on the content of the lecture with wider research.</a:t>
            </a:r>
          </a:p>
          <a:p>
            <a:endParaRPr lang="en-GB" dirty="0"/>
          </a:p>
        </p:txBody>
      </p:sp>
    </p:spTree>
    <p:extLst>
      <p:ext uri="{BB962C8B-B14F-4D97-AF65-F5344CB8AC3E}">
        <p14:creationId xmlns:p14="http://schemas.microsoft.com/office/powerpoint/2010/main" val="332749876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2138C62B-37FA-6F2E-6CDA-E9CAF6FAE321}"/>
              </a:ext>
            </a:extLst>
          </p:cNvPr>
          <p:cNvGraphicFramePr/>
          <p:nvPr>
            <p:extLst>
              <p:ext uri="{D42A27DB-BD31-4B8C-83A1-F6EECF244321}">
                <p14:modId xmlns:p14="http://schemas.microsoft.com/office/powerpoint/2010/main" val="13332321"/>
              </p:ext>
            </p:extLst>
          </p:nvPr>
        </p:nvGraphicFramePr>
        <p:xfrm>
          <a:off x="323528" y="476672"/>
          <a:ext cx="8640960" cy="5112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651646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71541-B481-6A8F-012E-3B84C1A92491}"/>
              </a:ext>
            </a:extLst>
          </p:cNvPr>
          <p:cNvSpPr>
            <a:spLocks noGrp="1"/>
          </p:cNvSpPr>
          <p:nvPr>
            <p:ph type="title"/>
          </p:nvPr>
        </p:nvSpPr>
        <p:spPr/>
        <p:txBody>
          <a:bodyPr/>
          <a:lstStyle/>
          <a:p>
            <a:pPr algn="ctr"/>
            <a:r>
              <a:rPr lang="en-GB" altLang="en-US" sz="4400" dirty="0">
                <a:latin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ABE40B39-5FAE-DA79-F3D9-51FC51E50AFC}"/>
              </a:ext>
            </a:extLst>
          </p:cNvPr>
          <p:cNvSpPr>
            <a:spLocks noGrp="1"/>
          </p:cNvSpPr>
          <p:nvPr>
            <p:ph idx="1"/>
          </p:nvPr>
        </p:nvSpPr>
        <p:spPr>
          <a:xfrm>
            <a:off x="0" y="1690689"/>
            <a:ext cx="8892480" cy="4330600"/>
          </a:xfrm>
        </p:spPr>
        <p:txBody>
          <a:bodyPr>
            <a:normAutofit fontScale="55000" lnSpcReduction="20000"/>
          </a:bodyPr>
          <a:lstStyle/>
          <a:p>
            <a:pPr marL="0" indent="0" eaLnBrk="1" hangingPunct="1">
              <a:buNone/>
            </a:pPr>
            <a:r>
              <a:rPr lang="en-GB" altLang="en-US" sz="2800" dirty="0">
                <a:latin typeface="Arial" panose="020B0604020202020204" pitchFamily="34" charset="0"/>
              </a:rPr>
              <a:t>Galéra </a:t>
            </a:r>
            <a:r>
              <a:rPr lang="en-GB" altLang="en-US" sz="2800" i="1" dirty="0">
                <a:latin typeface="Arial" panose="020B0604020202020204" pitchFamily="34" charset="0"/>
              </a:rPr>
              <a:t>et.al</a:t>
            </a:r>
            <a:r>
              <a:rPr lang="en-GB" altLang="en-US" sz="2800" dirty="0">
                <a:latin typeface="Arial" panose="020B0604020202020204" pitchFamily="34" charset="0"/>
              </a:rPr>
              <a:t>. (2011) ‘Early Risk Factors for Hyperactivity-Impulsivity and Inattention Trajectories From Age 17 Months to 8 Years’, </a:t>
            </a:r>
            <a:r>
              <a:rPr lang="en-GB" altLang="en-US" sz="2800" i="1" dirty="0">
                <a:latin typeface="Arial" panose="020B0604020202020204" pitchFamily="34" charset="0"/>
              </a:rPr>
              <a:t>Arch Gen Psychiatry.</a:t>
            </a:r>
            <a:r>
              <a:rPr lang="en-GB" altLang="en-US" sz="2800" dirty="0">
                <a:latin typeface="Arial" panose="020B0604020202020204" pitchFamily="34" charset="0"/>
              </a:rPr>
              <a:t> 68(12): pp.1267-1275. </a:t>
            </a:r>
          </a:p>
          <a:p>
            <a:pPr marL="0" indent="0">
              <a:buNone/>
            </a:pPr>
            <a:r>
              <a:rPr lang="en-GB" altLang="en-US" sz="2800" dirty="0">
                <a:latin typeface="Arial" panose="020B0604020202020204" pitchFamily="34" charset="0"/>
              </a:rPr>
              <a:t>Greenway, C. W. and Rees Edwards, A. (2020) ‘Knowledge and attitudes about ADHD: A comparison of teachers and TAs’, </a:t>
            </a:r>
            <a:r>
              <a:rPr lang="en-GB" altLang="en-US" sz="2800" i="1" dirty="0">
                <a:latin typeface="Arial" panose="020B0604020202020204" pitchFamily="34" charset="0"/>
              </a:rPr>
              <a:t>Australian Journal of Learning Difficulties</a:t>
            </a:r>
            <a:r>
              <a:rPr lang="en-GB" altLang="en-US" sz="2800" dirty="0">
                <a:latin typeface="Arial" panose="020B0604020202020204" pitchFamily="34" charset="0"/>
              </a:rPr>
              <a:t>. [On-line]. Available at: </a:t>
            </a:r>
            <a:r>
              <a:rPr lang="en-GB" altLang="en-US" sz="2800" dirty="0">
                <a:latin typeface="Arial" panose="020B0604020202020204" pitchFamily="34" charset="0"/>
                <a:hlinkClick r:id="rId3"/>
              </a:rPr>
              <a:t>https://www.tandfonline.com/doi/abs/10.1080/19404158.2019.1709875?journalCode=rald20</a:t>
            </a:r>
            <a:r>
              <a:rPr lang="en-GB" altLang="en-US" sz="2800" dirty="0">
                <a:latin typeface="Arial" panose="020B0604020202020204" pitchFamily="34" charset="0"/>
              </a:rPr>
              <a:t>  </a:t>
            </a:r>
          </a:p>
          <a:p>
            <a:pPr marL="0" indent="0" eaLnBrk="1" hangingPunct="1">
              <a:buNone/>
            </a:pPr>
            <a:r>
              <a:rPr lang="en-GB" altLang="en-US" sz="2800" dirty="0">
                <a:latin typeface="Arial" panose="020B0604020202020204" pitchFamily="34" charset="0"/>
              </a:rPr>
              <a:t>Macintyre, C. (2010) </a:t>
            </a:r>
            <a:r>
              <a:rPr lang="en-GB" altLang="en-US" sz="2800" i="1" dirty="0">
                <a:latin typeface="Arial" panose="020B0604020202020204" pitchFamily="34" charset="0"/>
              </a:rPr>
              <a:t>Play for Children with Special Need. </a:t>
            </a:r>
            <a:r>
              <a:rPr lang="en-GB" altLang="en-US" sz="2800" dirty="0">
                <a:latin typeface="Arial" panose="020B0604020202020204" pitchFamily="34" charset="0"/>
              </a:rPr>
              <a:t>(2</a:t>
            </a:r>
            <a:r>
              <a:rPr lang="en-GB" altLang="en-US" sz="2800" baseline="30000" dirty="0">
                <a:latin typeface="Arial" panose="020B0604020202020204" pitchFamily="34" charset="0"/>
              </a:rPr>
              <a:t>nd</a:t>
            </a:r>
            <a:r>
              <a:rPr lang="en-GB" altLang="en-US" sz="2800" dirty="0">
                <a:latin typeface="Arial" panose="020B0604020202020204" pitchFamily="34" charset="0"/>
              </a:rPr>
              <a:t> ed.) London: Routledge.</a:t>
            </a:r>
          </a:p>
          <a:p>
            <a:pPr marL="0" indent="0">
              <a:buNone/>
            </a:pPr>
            <a:r>
              <a:rPr lang="en-GB" altLang="en-US" sz="2800" dirty="0">
                <a:latin typeface="Arial" panose="020B0604020202020204" pitchFamily="34" charset="0"/>
              </a:rPr>
              <a:t>NHS (2018) </a:t>
            </a:r>
            <a:r>
              <a:rPr lang="en-GB" altLang="en-US" sz="2800" i="1" dirty="0">
                <a:latin typeface="Arial" panose="020B0604020202020204" pitchFamily="34" charset="0"/>
              </a:rPr>
              <a:t>Causes: Attention deficit hyperactivity disorder (ADHD). </a:t>
            </a:r>
            <a:r>
              <a:rPr lang="en-GB" altLang="en-US" sz="2800" dirty="0">
                <a:latin typeface="Arial" panose="020B0604020202020204" pitchFamily="34" charset="0"/>
              </a:rPr>
              <a:t>Available at: </a:t>
            </a:r>
            <a:r>
              <a:rPr lang="en-GB" altLang="en-US" sz="2800" dirty="0">
                <a:latin typeface="Arial" panose="020B0604020202020204" pitchFamily="34" charset="0"/>
                <a:hlinkClick r:id="rId4"/>
              </a:rPr>
              <a:t>https://www.nhs.uk/conditions/attention-deficit-hyperactivity-disorder-adhd/causes/</a:t>
            </a:r>
            <a:r>
              <a:rPr lang="en-GB" altLang="en-US" sz="2800" dirty="0">
                <a:latin typeface="Arial" panose="020B0604020202020204" pitchFamily="34" charset="0"/>
              </a:rPr>
              <a:t> </a:t>
            </a:r>
          </a:p>
          <a:p>
            <a:pPr marL="0" indent="0" eaLnBrk="1" hangingPunct="1">
              <a:buNone/>
            </a:pPr>
            <a:r>
              <a:rPr lang="en-GB" altLang="en-US" sz="2800" dirty="0">
                <a:latin typeface="Arial" panose="020B0604020202020204" pitchFamily="34" charset="0"/>
              </a:rPr>
              <a:t>Reid, G. (2005) </a:t>
            </a:r>
            <a:r>
              <a:rPr lang="en-GB" altLang="en-US" sz="2800" i="1" dirty="0">
                <a:latin typeface="Arial" panose="020B0604020202020204" pitchFamily="34" charset="0"/>
              </a:rPr>
              <a:t>Learning Styles and Inclusion. </a:t>
            </a:r>
            <a:r>
              <a:rPr lang="en-GB" altLang="en-US" sz="2800" dirty="0">
                <a:latin typeface="Arial" panose="020B0604020202020204" pitchFamily="34" charset="0"/>
              </a:rPr>
              <a:t>London: Sage Publications</a:t>
            </a:r>
          </a:p>
          <a:p>
            <a:pPr marL="0" indent="0">
              <a:buNone/>
            </a:pPr>
            <a:r>
              <a:rPr lang="cy-GB" altLang="en-US" sz="2800" dirty="0" err="1">
                <a:latin typeface="Arial" panose="020B0604020202020204" pitchFamily="34" charset="0"/>
              </a:rPr>
              <a:t>Snowling</a:t>
            </a:r>
            <a:r>
              <a:rPr lang="cy-GB" altLang="en-US" sz="2800" dirty="0">
                <a:latin typeface="Arial" panose="020B0604020202020204" pitchFamily="34" charset="0"/>
              </a:rPr>
              <a:t>, M. J. (2013) ‘</a:t>
            </a:r>
            <a:r>
              <a:rPr lang="en-GB" altLang="en-US" sz="2800" dirty="0">
                <a:latin typeface="Arial" panose="020B0604020202020204" pitchFamily="34" charset="0"/>
              </a:rPr>
              <a:t>Early identification and interventions for dyslexia: a contemporary view’, </a:t>
            </a:r>
            <a:r>
              <a:rPr lang="en-GB" altLang="en-US" sz="2800" i="1" dirty="0">
                <a:latin typeface="Arial" panose="020B0604020202020204" pitchFamily="34" charset="0"/>
              </a:rPr>
              <a:t>Journal of Research in Special Educational Needs, </a:t>
            </a:r>
            <a:r>
              <a:rPr lang="en-GB" altLang="en-US" sz="2800" dirty="0">
                <a:latin typeface="Arial" panose="020B0604020202020204" pitchFamily="34" charset="0"/>
              </a:rPr>
              <a:t>13(1), pp. 7-14.</a:t>
            </a:r>
          </a:p>
          <a:p>
            <a:pPr marL="0" indent="0">
              <a:buNone/>
            </a:pPr>
            <a:r>
              <a:rPr lang="en-GB" altLang="en-US" sz="2800" dirty="0" err="1">
                <a:latin typeface="Arial" panose="020B0604020202020204" pitchFamily="34" charset="0"/>
              </a:rPr>
              <a:t>Tannock</a:t>
            </a:r>
            <a:r>
              <a:rPr lang="en-GB" altLang="en-US" sz="2800" dirty="0">
                <a:latin typeface="Arial" panose="020B0604020202020204" pitchFamily="34" charset="0"/>
              </a:rPr>
              <a:t>, R.  (2001)</a:t>
            </a:r>
            <a:r>
              <a:rPr lang="en-GB" altLang="en-US" sz="2800" i="1" dirty="0">
                <a:latin typeface="Arial" panose="020B0604020202020204" pitchFamily="34" charset="0"/>
              </a:rPr>
              <a:t> Understanding, teaching, &amp; supporting students with ADHD</a:t>
            </a:r>
            <a:r>
              <a:rPr lang="en-GB" altLang="en-US" sz="2800" dirty="0">
                <a:latin typeface="Arial" panose="020B0604020202020204" pitchFamily="34" charset="0"/>
              </a:rPr>
              <a:t>. Available at: </a:t>
            </a:r>
            <a:r>
              <a:rPr lang="en-GB" altLang="en-US" sz="2800" dirty="0">
                <a:latin typeface="Arial" panose="020B0604020202020204" pitchFamily="34" charset="0"/>
                <a:hlinkClick r:id="rId5"/>
              </a:rPr>
              <a:t>https://slideplayer.com/slide/5669127/</a:t>
            </a:r>
            <a:r>
              <a:rPr lang="en-GB" altLang="en-US" sz="2800" dirty="0">
                <a:latin typeface="Arial" panose="020B0604020202020204" pitchFamily="34" charset="0"/>
              </a:rPr>
              <a:t> </a:t>
            </a:r>
          </a:p>
          <a:p>
            <a:pPr marL="0" indent="0" eaLnBrk="1" hangingPunct="1">
              <a:buNone/>
            </a:pPr>
            <a:r>
              <a:rPr lang="en-GB" altLang="en-US" sz="2800" dirty="0" err="1">
                <a:latin typeface="Arial" panose="020B0604020202020204" pitchFamily="34" charset="0"/>
              </a:rPr>
              <a:t>Wearmouth</a:t>
            </a:r>
            <a:r>
              <a:rPr lang="en-GB" altLang="en-US" sz="2800" dirty="0">
                <a:latin typeface="Arial" panose="020B0604020202020204" pitchFamily="34" charset="0"/>
              </a:rPr>
              <a:t>, J. (2017) </a:t>
            </a:r>
            <a:r>
              <a:rPr lang="en-GB" altLang="en-US" sz="2800" i="1" dirty="0">
                <a:latin typeface="Arial" panose="020B0604020202020204" pitchFamily="34" charset="0"/>
              </a:rPr>
              <a:t>Special Educational Needs and Disabilities in Schools. </a:t>
            </a:r>
            <a:r>
              <a:rPr lang="en-GB" altLang="en-US" sz="2800" dirty="0">
                <a:latin typeface="Arial" panose="020B0604020202020204" pitchFamily="34" charset="0"/>
              </a:rPr>
              <a:t>London: Bloomsbury Academic.</a:t>
            </a:r>
            <a:br>
              <a:rPr lang="en-GB" altLang="en-US" sz="2800" dirty="0">
                <a:latin typeface="Arial" panose="020B0604020202020204" pitchFamily="34" charset="0"/>
              </a:rPr>
            </a:br>
            <a:endParaRPr lang="en-GB" altLang="en-US" sz="2800" dirty="0">
              <a:latin typeface="Arial" panose="020B0604020202020204" pitchFamily="34" charset="0"/>
            </a:endParaRPr>
          </a:p>
          <a:p>
            <a:endParaRPr lang="en-GB" dirty="0"/>
          </a:p>
        </p:txBody>
      </p:sp>
    </p:spTree>
    <p:extLst>
      <p:ext uri="{BB962C8B-B14F-4D97-AF65-F5344CB8AC3E}">
        <p14:creationId xmlns:p14="http://schemas.microsoft.com/office/powerpoint/2010/main" val="7516225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E06A5C8-9F82-4B47-AA50-FC5DD072C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0BC4DB7-08F6-4F12-9BD5-799B43CB0CC5}">
  <ds:schemaRefs>
    <ds:schemaRef ds:uri="http://schemas.microsoft.com/sharepoint/v3/contenttype/forms"/>
  </ds:schemaRefs>
</ds:datastoreItem>
</file>

<file path=customXml/itemProps3.xml><?xml version="1.0" encoding="utf-8"?>
<ds:datastoreItem xmlns:ds="http://schemas.openxmlformats.org/officeDocument/2006/customXml" ds:itemID="{89DFB819-BA83-4F61-93F6-58D007B39550}">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otalTime>0</TotalTime>
  <Words>3265</Words>
  <Application>Microsoft Office PowerPoint</Application>
  <PresentationFormat>On-screen Show (4:3)</PresentationFormat>
  <Paragraphs>462</Paragraphs>
  <Slides>70</Slides>
  <Notes>57</Notes>
  <HiddenSlides>0</HiddenSlides>
  <MMClips>2</MMClips>
  <ScaleCrop>false</ScaleCrop>
  <HeadingPairs>
    <vt:vector size="4" baseType="variant">
      <vt:variant>
        <vt:lpstr>Theme</vt:lpstr>
      </vt:variant>
      <vt:variant>
        <vt:i4>3</vt:i4>
      </vt:variant>
      <vt:variant>
        <vt:lpstr>Slide Titles</vt:lpstr>
      </vt:variant>
      <vt:variant>
        <vt:i4>70</vt:i4>
      </vt:variant>
    </vt:vector>
  </HeadingPairs>
  <TitlesOfParts>
    <vt:vector size="73" baseType="lpstr">
      <vt:lpstr>Office Theme</vt:lpstr>
      <vt:lpstr>Sub Title 1</vt:lpstr>
      <vt:lpstr>Accessible 2</vt:lpstr>
      <vt:lpstr>PowerPoint Presentation</vt:lpstr>
      <vt:lpstr>Contents</vt:lpstr>
      <vt:lpstr>Resources</vt:lpstr>
      <vt:lpstr>Strategies - ADHD</vt:lpstr>
      <vt:lpstr>Classroom strategies</vt:lpstr>
      <vt:lpstr>Implications for practice (Drifte, 2013)</vt:lpstr>
      <vt:lpstr>Implications for practice (Drifte, 2013)</vt:lpstr>
      <vt:lpstr>Implications for practice (Drifte, 2013)</vt:lpstr>
      <vt:lpstr>Implications for practice (Drifte, 2013)</vt:lpstr>
      <vt:lpstr>Implications for practice (Drifte, 2013)</vt:lpstr>
      <vt:lpstr>Implications for practice (Drifte, 2013)</vt:lpstr>
      <vt:lpstr>Implications for practice (Drifte, 2013)</vt:lpstr>
      <vt:lpstr>Inclusive practice</vt:lpstr>
      <vt:lpstr>Strategies</vt:lpstr>
      <vt:lpstr>Visual timetable</vt:lpstr>
      <vt:lpstr>Strategy</vt:lpstr>
      <vt:lpstr>ABA – Applied Behavioural Analysis</vt:lpstr>
      <vt:lpstr>ABA – Applied Behavioural Analysis</vt:lpstr>
      <vt:lpstr>PECS</vt:lpstr>
      <vt:lpstr>Social stories™</vt:lpstr>
      <vt:lpstr>Have a go…</vt:lpstr>
      <vt:lpstr>Horses</vt:lpstr>
      <vt:lpstr>Useful websites</vt:lpstr>
      <vt:lpstr>Dyslexia - Without interventions?</vt:lpstr>
      <vt:lpstr> Early intervention</vt:lpstr>
      <vt:lpstr>Strategies (Staff)</vt:lpstr>
      <vt:lpstr>Strategies (Staff)</vt:lpstr>
      <vt:lpstr>Successful programmes</vt:lpstr>
      <vt:lpstr>Launchpad for Learning</vt:lpstr>
      <vt:lpstr>PowerPoint Presentation</vt:lpstr>
      <vt:lpstr>Owed to a Spell Chequer </vt:lpstr>
      <vt:lpstr>Role models </vt:lpstr>
      <vt:lpstr>Robbie Williams (Singer)</vt:lpstr>
      <vt:lpstr>David Bailey (Photographer)</vt:lpstr>
      <vt:lpstr>Bob Hoskins (Actor)</vt:lpstr>
      <vt:lpstr>Whoopi Goldberg (Actor)</vt:lpstr>
      <vt:lpstr>Orlando Bloom (Actor)</vt:lpstr>
      <vt:lpstr>Trevor Baylis (Inventor and Millionaire)</vt:lpstr>
      <vt:lpstr>Richard Branson (Entrepreneur) </vt:lpstr>
      <vt:lpstr>PowerPoint Presentation</vt:lpstr>
      <vt:lpstr>Who am I?</vt:lpstr>
      <vt:lpstr>Jamie Oliver</vt:lpstr>
      <vt:lpstr>Who am I?</vt:lpstr>
      <vt:lpstr>Will Smith</vt:lpstr>
      <vt:lpstr>Who am I?</vt:lpstr>
      <vt:lpstr>Richard Branson</vt:lpstr>
      <vt:lpstr>Who am I?</vt:lpstr>
      <vt:lpstr>Ryan Gosling</vt:lpstr>
      <vt:lpstr>Who am I?</vt:lpstr>
      <vt:lpstr>Chris Packham</vt:lpstr>
      <vt:lpstr>Who am I?</vt:lpstr>
      <vt:lpstr> Walt Disney</vt:lpstr>
      <vt:lpstr>Who am I?</vt:lpstr>
      <vt:lpstr> will.i.am</vt:lpstr>
      <vt:lpstr>Who am I?</vt:lpstr>
      <vt:lpstr>Channing Tatum </vt:lpstr>
      <vt:lpstr>Who am I?</vt:lpstr>
      <vt:lpstr>Dan Aykroyd</vt:lpstr>
      <vt:lpstr>Who am I?</vt:lpstr>
      <vt:lpstr> Justin Timberlake</vt:lpstr>
      <vt:lpstr>Who am I?</vt:lpstr>
      <vt:lpstr> Emma Watson</vt:lpstr>
      <vt:lpstr>Who am I?</vt:lpstr>
      <vt:lpstr>Ant McPartlin</vt:lpstr>
      <vt:lpstr>Who am I?</vt:lpstr>
      <vt:lpstr>Anthony Hopkins</vt:lpstr>
      <vt:lpstr>Further reading</vt:lpstr>
      <vt:lpstr>Your assignment</vt:lpstr>
      <vt:lpstr>PowerPoint Presentation</vt:lpstr>
      <vt:lpstr>References</vt:lpstr>
    </vt:vector>
  </TitlesOfParts>
  <Company>Geiriau Bach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Saesneg fel Iaith Ychwanegol English as an Additional Language</dc:title>
  <dc:creator>edureea</dc:creator>
  <cp:lastModifiedBy>Alison Rees-Edwards</cp:lastModifiedBy>
  <cp:revision>80</cp:revision>
  <cp:lastPrinted>2018-04-27T15:22:22Z</cp:lastPrinted>
  <dcterms:created xsi:type="dcterms:W3CDTF">2006-04-22T22:14:59Z</dcterms:created>
  <dcterms:modified xsi:type="dcterms:W3CDTF">2025-02-17T14:52:39Z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