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15"/>
  </p:notesMasterIdLst>
  <p:sldIdLst>
    <p:sldId id="256" r:id="rId2"/>
    <p:sldId id="279" r:id="rId3"/>
    <p:sldId id="272" r:id="rId4"/>
    <p:sldId id="273" r:id="rId5"/>
    <p:sldId id="257" r:id="rId6"/>
    <p:sldId id="276" r:id="rId7"/>
    <p:sldId id="281" r:id="rId8"/>
    <p:sldId id="282" r:id="rId9"/>
    <p:sldId id="283" r:id="rId10"/>
    <p:sldId id="260" r:id="rId11"/>
    <p:sldId id="280" r:id="rId12"/>
    <p:sldId id="284" r:id="rId13"/>
    <p:sldId id="264"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72172" autoAdjust="0"/>
  </p:normalViewPr>
  <p:slideViewPr>
    <p:cSldViewPr>
      <p:cViewPr varScale="1">
        <p:scale>
          <a:sx n="81" d="100"/>
          <a:sy n="81" d="100"/>
        </p:scale>
        <p:origin x="2520" y="1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9E35D5-680D-439C-8B6E-805CF712DD41}" type="datetimeFigureOut">
              <a:rPr lang="en-GB" smtClean="0"/>
              <a:t>23/09/2021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DD34B5-39C0-43B1-BC3D-6A721351A4EF}" type="slidenum">
              <a:rPr lang="en-GB" smtClean="0"/>
              <a:t>‹#›</a:t>
            </a:fld>
            <a:endParaRPr lang="en-GB"/>
          </a:p>
        </p:txBody>
      </p:sp>
    </p:spTree>
    <p:extLst>
      <p:ext uri="{BB962C8B-B14F-4D97-AF65-F5344CB8AC3E}">
        <p14:creationId xmlns:p14="http://schemas.microsoft.com/office/powerpoint/2010/main" val="38111097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D34B5-39C0-43B1-BC3D-6A721351A4EF}" type="slidenum">
              <a:rPr lang="en-GB" smtClean="0"/>
              <a:t>1</a:t>
            </a:fld>
            <a:endParaRPr lang="en-GB"/>
          </a:p>
        </p:txBody>
      </p:sp>
    </p:spTree>
    <p:extLst>
      <p:ext uri="{BB962C8B-B14F-4D97-AF65-F5344CB8AC3E}">
        <p14:creationId xmlns:p14="http://schemas.microsoft.com/office/powerpoint/2010/main" val="4167280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General</a:t>
            </a:r>
            <a:r>
              <a:rPr lang="en-GB" baseline="0" dirty="0"/>
              <a:t> introduction of myself plus group members and the roles they hold. </a:t>
            </a:r>
          </a:p>
          <a:p>
            <a:r>
              <a:rPr lang="en-GB" baseline="0" dirty="0"/>
              <a:t>Inform the group that notes will be available and slide thumb prints also.</a:t>
            </a:r>
          </a:p>
          <a:p>
            <a:r>
              <a:rPr lang="en-GB" baseline="0" dirty="0"/>
              <a:t>Inform the group that the presentation is short but they can take a break if needed.</a:t>
            </a:r>
          </a:p>
          <a:p>
            <a:r>
              <a:rPr lang="en-GB" baseline="0" dirty="0"/>
              <a:t>Go over emergency procedures such as the event of fire, need to evacuate.</a:t>
            </a:r>
          </a:p>
          <a:p>
            <a:r>
              <a:rPr lang="en-GB" baseline="0" dirty="0"/>
              <a:t>Explain that time will be available for questions at the end and to make a note of any along the way. </a:t>
            </a:r>
            <a:endParaRPr lang="en-GB" dirty="0"/>
          </a:p>
        </p:txBody>
      </p:sp>
      <p:sp>
        <p:nvSpPr>
          <p:cNvPr id="4" name="Slide Number Placeholder 3"/>
          <p:cNvSpPr>
            <a:spLocks noGrp="1"/>
          </p:cNvSpPr>
          <p:nvPr>
            <p:ph type="sldNum" sz="quarter" idx="10"/>
          </p:nvPr>
        </p:nvSpPr>
        <p:spPr/>
        <p:txBody>
          <a:bodyPr/>
          <a:lstStyle/>
          <a:p>
            <a:fld id="{D2DD34B5-39C0-43B1-BC3D-6A721351A4EF}" type="slidenum">
              <a:rPr lang="en-GB" smtClean="0"/>
              <a:t>2</a:t>
            </a:fld>
            <a:endParaRPr lang="en-GB"/>
          </a:p>
        </p:txBody>
      </p:sp>
    </p:spTree>
    <p:extLst>
      <p:ext uri="{BB962C8B-B14F-4D97-AF65-F5344CB8AC3E}">
        <p14:creationId xmlns:p14="http://schemas.microsoft.com/office/powerpoint/2010/main" val="25657734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we hope the learner</a:t>
            </a:r>
            <a:r>
              <a:rPr lang="en-GB" baseline="0" dirty="0"/>
              <a:t> to gain following the presentation delivery: The learning outcomes are 3 fold and are firstly for the line managers to understand the concept of HPW and how it can benefit individuals and the organisation. Secondly to understand the contribution of the performance management process to high levels of performance. Thirdly to understand their role within the process. We intend to discuss definitions to give clarity and also evaluate any suggested correlations between performance, individuals and organisations.  We also intend to examine performance models and activities and how line managers do and can contribute. We are also hoping to generate discussion on performance management to explore views on it and to explore any difficulties some people may be facing.</a:t>
            </a:r>
          </a:p>
          <a:p>
            <a:r>
              <a:rPr lang="en-GB" baseline="0" dirty="0"/>
              <a:t>Go over expected time frames for the presentation.</a:t>
            </a:r>
            <a:endParaRPr lang="en-GB" dirty="0"/>
          </a:p>
        </p:txBody>
      </p:sp>
      <p:sp>
        <p:nvSpPr>
          <p:cNvPr id="4" name="Slide Number Placeholder 3"/>
          <p:cNvSpPr>
            <a:spLocks noGrp="1"/>
          </p:cNvSpPr>
          <p:nvPr>
            <p:ph type="sldNum" sz="quarter" idx="10"/>
          </p:nvPr>
        </p:nvSpPr>
        <p:spPr/>
        <p:txBody>
          <a:bodyPr/>
          <a:lstStyle/>
          <a:p>
            <a:fld id="{D2DD34B5-39C0-43B1-BC3D-6A721351A4EF}" type="slidenum">
              <a:rPr lang="en-GB" smtClean="0"/>
              <a:t>3</a:t>
            </a:fld>
            <a:endParaRPr lang="en-GB"/>
          </a:p>
        </p:txBody>
      </p:sp>
    </p:spTree>
    <p:extLst>
      <p:ext uri="{BB962C8B-B14F-4D97-AF65-F5344CB8AC3E}">
        <p14:creationId xmlns:p14="http://schemas.microsoft.com/office/powerpoint/2010/main" val="10306434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overview of what’s covered</a:t>
            </a:r>
            <a:r>
              <a:rPr lang="en-GB" baseline="0" dirty="0"/>
              <a:t> in the presentation as a whole to achieve the learning outcomes linking with the order of the slides ahead. Link with any other training packages that are current and strategic aims.</a:t>
            </a:r>
            <a:endParaRPr lang="en-GB" dirty="0"/>
          </a:p>
        </p:txBody>
      </p:sp>
      <p:sp>
        <p:nvSpPr>
          <p:cNvPr id="4" name="Slide Number Placeholder 3"/>
          <p:cNvSpPr>
            <a:spLocks noGrp="1"/>
          </p:cNvSpPr>
          <p:nvPr>
            <p:ph type="sldNum" sz="quarter" idx="10"/>
          </p:nvPr>
        </p:nvSpPr>
        <p:spPr/>
        <p:txBody>
          <a:bodyPr/>
          <a:lstStyle/>
          <a:p>
            <a:fld id="{D2DD34B5-39C0-43B1-BC3D-6A721351A4EF}" type="slidenum">
              <a:rPr lang="en-GB" smtClean="0"/>
              <a:t>4</a:t>
            </a:fld>
            <a:endParaRPr lang="en-GB"/>
          </a:p>
        </p:txBody>
      </p:sp>
    </p:spTree>
    <p:extLst>
      <p:ext uri="{BB962C8B-B14F-4D97-AF65-F5344CB8AC3E}">
        <p14:creationId xmlns:p14="http://schemas.microsoft.com/office/powerpoint/2010/main" val="19861881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FF0000"/>
                </a:solidFill>
              </a:rPr>
              <a:t>AC 1.1 The concept of HPW can be articulated and defined as work practices that have been shown or believe to have shown an impact on the performance of an organisation. These certain working practices, if brought into all aspects of the employee’s journey can potentially have a beneficial impact on the development of and retention of high performing employees. The practices are often viewed as expected management standards that will lead to success. Relate to some that we have in place. The components of HPW include effective recruitment and selection strategies, leadership &amp; information sharing, training, development and career progression, fair - good pay and pay incentives linked to performance. They also include the encouragement of decision making, team work, flexibility and recognition of the importance of a good home/work balance. These are coupled with obvious job security as internal promotions are often available.  Other components include a robust HR function that assists employees. A significant component of this in HPW is performance management, appraisals and targets. Try and get viewers to give examples of places they may have worked with no systems in place without naming them. </a:t>
            </a:r>
            <a:endParaRPr lang="en-GB" dirty="0"/>
          </a:p>
        </p:txBody>
      </p:sp>
      <p:sp>
        <p:nvSpPr>
          <p:cNvPr id="4" name="Slide Number Placeholder 3"/>
          <p:cNvSpPr>
            <a:spLocks noGrp="1"/>
          </p:cNvSpPr>
          <p:nvPr>
            <p:ph type="sldNum" sz="quarter" idx="10"/>
          </p:nvPr>
        </p:nvSpPr>
        <p:spPr/>
        <p:txBody>
          <a:bodyPr/>
          <a:lstStyle/>
          <a:p>
            <a:fld id="{D2DD34B5-39C0-43B1-BC3D-6A721351A4EF}" type="slidenum">
              <a:rPr lang="en-GB" smtClean="0"/>
              <a:t>5</a:t>
            </a:fld>
            <a:endParaRPr lang="en-GB"/>
          </a:p>
        </p:txBody>
      </p:sp>
    </p:spTree>
    <p:extLst>
      <p:ext uri="{BB962C8B-B14F-4D97-AF65-F5344CB8AC3E}">
        <p14:creationId xmlns:p14="http://schemas.microsoft.com/office/powerpoint/2010/main" val="3914535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AC 1.2 In evaluating the link between HPW and organisational performance we do have to acknowledge the competitive advantage this gives an organisation. This is particularly important today, September 2021 when we are experiencing recruitment challenges post Brexit and inter-</a:t>
            </a:r>
            <a:r>
              <a:rPr lang="en-GB" baseline="0" dirty="0" err="1"/>
              <a:t>Covid</a:t>
            </a:r>
            <a:r>
              <a:rPr lang="en-GB" baseline="0" dirty="0"/>
              <a:t>. Organisations need all they can in place to attract employees to work for them. The current labour pool of employees is very small and competitive. Organisations need to be able to offer everything they can as an employment package.</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Many organisational studies both historic and current present that when employees are content at work through co-ordinating and co-operating management practices that are HPW, it is likely that their performance will be optimised and this then positively impacts on organisational performance. (Snell &amp; </a:t>
            </a:r>
            <a:r>
              <a:rPr lang="en-GB" baseline="0" dirty="0" err="1"/>
              <a:t>Bolander</a:t>
            </a:r>
            <a:r>
              <a:rPr lang="en-GB" baseline="0" dirty="0"/>
              <a:t> 2010)  There are additional benefits that can be evaluated such as if staff are retained through contentment then an organisation can sustain their performance. The Policy Research Group of University of Durham back in 2012 completed a study that concluded there is a rationale for clear policy development within an organisation that if properly designed can be low cost to bring in and capable of a large impact on performance. </a:t>
            </a:r>
            <a:r>
              <a:rPr lang="en-GB" baseline="0" dirty="0" err="1"/>
              <a:t>Huselid</a:t>
            </a:r>
            <a:r>
              <a:rPr lang="en-GB" baseline="0" dirty="0"/>
              <a:t> (1995) gain evidence to support yields from supportive HR practices including decreased staff turnover and profit.</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Despite the positives, any evaluation should include barriers and restrictions that HPW may bring. One of the most documented is the demands that HPW can put on employees to conform to set rules and standards. This can lead to it being perceived as organisational led purely for performance reasons as opposed for the inclusive reasons of employee engagement and job security and satisfaction. Human beings are also diverse and may not hold the same beliefs, goals and drivers as their colleagues and not adapt well to HPW. Fleetwood and </a:t>
            </a:r>
            <a:r>
              <a:rPr lang="en-GB" baseline="0" dirty="0" err="1"/>
              <a:t>Hesketh</a:t>
            </a:r>
            <a:r>
              <a:rPr lang="en-GB" baseline="0" dirty="0"/>
              <a:t> (2010) challenge that it is unfeasible to predict fully the impact of HPW interventions and that such working ways are enabling as opposed to being causation. </a:t>
            </a:r>
            <a:endParaRPr lang="en-GB" dirty="0"/>
          </a:p>
        </p:txBody>
      </p:sp>
      <p:sp>
        <p:nvSpPr>
          <p:cNvPr id="4" name="Slide Number Placeholder 3"/>
          <p:cNvSpPr>
            <a:spLocks noGrp="1"/>
          </p:cNvSpPr>
          <p:nvPr>
            <p:ph type="sldNum" sz="quarter" idx="10"/>
          </p:nvPr>
        </p:nvSpPr>
        <p:spPr/>
        <p:txBody>
          <a:bodyPr/>
          <a:lstStyle/>
          <a:p>
            <a:fld id="{D2DD34B5-39C0-43B1-BC3D-6A721351A4EF}" type="slidenum">
              <a:rPr lang="en-GB" smtClean="0"/>
              <a:t>6</a:t>
            </a:fld>
            <a:endParaRPr lang="en-GB"/>
          </a:p>
        </p:txBody>
      </p:sp>
    </p:spTree>
    <p:extLst>
      <p:ext uri="{BB962C8B-B14F-4D97-AF65-F5344CB8AC3E}">
        <p14:creationId xmlns:p14="http://schemas.microsoft.com/office/powerpoint/2010/main" val="31131674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AC1.3 Start with a definition of well being and engagement ensuring that viewers are familiar with the terms. Discuss how important that has become in light of the pandemic and rise in the awareness of mental health in the last 5 years.</a:t>
            </a:r>
          </a:p>
          <a:p>
            <a:endParaRPr lang="en-US" dirty="0"/>
          </a:p>
          <a:p>
            <a:r>
              <a:rPr lang="en-US" dirty="0"/>
              <a:t>As per the previous slides employee well-being is believed to be increased through HPW. One of the most prominent research studies was carried out by John Purcell through Bath University. This study spanned 6 years and involved extensive interviews and questionnaires. Three major findings were published, one specific to employee well-being. They evaluated that when HP polices and procedures exist there is a positive response from employees with regards to job satisfaction, motivation or commitment. This engagement they concluded led to many going the extra mile with no pressure to do so. People were happy in work and happy to work. </a:t>
            </a:r>
          </a:p>
          <a:p>
            <a:r>
              <a:rPr lang="en-US" dirty="0"/>
              <a:t>The CIPD in 2016 published ”A collection of thought pieces” that promoted moving employee well-being forward in </a:t>
            </a:r>
            <a:r>
              <a:rPr lang="en-US" dirty="0" err="1"/>
              <a:t>organisations</a:t>
            </a:r>
            <a:r>
              <a:rPr lang="en-US" dirty="0"/>
              <a:t>. The case for it highlighted the correlation between HPW systems and the five domains of well-being being potentially positively met. Those listed being: 1.Health, 2.Work, 3.Values/principles, 4.Collective and Social and lastly 5.Personal Growth. </a:t>
            </a:r>
          </a:p>
          <a:p>
            <a:r>
              <a:rPr lang="en-US" dirty="0"/>
              <a:t>Some HR policies and procedures do actively with no doubt promote well-being such as flexible working, home working, extra annual leave, incentives and benefits such as bonuses and private health care. </a:t>
            </a:r>
          </a:p>
          <a:p>
            <a:r>
              <a:rPr lang="en-US" dirty="0"/>
              <a:t>In evaluating the link we do have to consider potential negatives such as pressure, demands and conformity which some employees may find restrictive and compromising. Examples are whereby employees may prefer to work more independently, autonomously and prefer little interaction. There are also a percentage of employees who will be averse to the rigidity policies and procedures and skeptical of the HR function itself. </a:t>
            </a:r>
          </a:p>
          <a:p>
            <a:endParaRPr lang="en-US" dirty="0"/>
          </a:p>
          <a:p>
            <a:endParaRPr lang="en-US" dirty="0"/>
          </a:p>
        </p:txBody>
      </p:sp>
      <p:sp>
        <p:nvSpPr>
          <p:cNvPr id="4" name="Slide Number Placeholder 3"/>
          <p:cNvSpPr>
            <a:spLocks noGrp="1"/>
          </p:cNvSpPr>
          <p:nvPr>
            <p:ph type="sldNum" sz="quarter" idx="5"/>
          </p:nvPr>
        </p:nvSpPr>
        <p:spPr/>
        <p:txBody>
          <a:bodyPr/>
          <a:lstStyle/>
          <a:p>
            <a:fld id="{D2DD34B5-39C0-43B1-BC3D-6A721351A4EF}" type="slidenum">
              <a:rPr lang="en-GB" smtClean="0"/>
              <a:t>7</a:t>
            </a:fld>
            <a:endParaRPr lang="en-GB"/>
          </a:p>
        </p:txBody>
      </p:sp>
    </p:spTree>
    <p:extLst>
      <p:ext uri="{BB962C8B-B14F-4D97-AF65-F5344CB8AC3E}">
        <p14:creationId xmlns:p14="http://schemas.microsoft.com/office/powerpoint/2010/main" val="17835071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 2.1 Intro: Give a good overview of Performance Management and relate to our own internal system. Performance management is viewed as a key component of HPW and there are various approaches to it and models. It is very much a cyclic process that informally seeks to engage and motivate employees on a day to day basis and more formally keep track of their performance and guide it. Bloom et al (2012) reported, following a study that spanned a decade, evidence of an increase of 23% in productiveness in </a:t>
            </a:r>
            <a:r>
              <a:rPr lang="en-US" dirty="0" err="1"/>
              <a:t>organisation's</a:t>
            </a:r>
            <a:r>
              <a:rPr lang="en-US" dirty="0"/>
              <a:t> where formal performance management systems are in place. </a:t>
            </a:r>
          </a:p>
          <a:p>
            <a:r>
              <a:rPr lang="en-US" dirty="0"/>
              <a:t>The main stages are PLAN, ACT, MONITOR and REVIEW – </a:t>
            </a:r>
            <a:r>
              <a:rPr lang="en-US" b="1" dirty="0">
                <a:solidFill>
                  <a:srgbClr val="FF0000"/>
                </a:solidFill>
              </a:rPr>
              <a:t>draw cyclic diagram now on whiteboard. Relate to Deming’s Plan, Do, Check, Act. </a:t>
            </a:r>
          </a:p>
          <a:p>
            <a:r>
              <a:rPr lang="en-US" b="0" dirty="0">
                <a:solidFill>
                  <a:srgbClr val="FF0000"/>
                </a:solidFill>
              </a:rPr>
              <a:t>The plan stage is where you outline what the scope is of the PM system such as reason, roles, objectives, what the approach looks like in the organization. Give examples here including 360. The act stage is when the employee is given “what good looks like” and guided on how best to perform. At this stage personal development plans and/or improvement plans may be formulated. During the monitoring stage the employee should be observed, benchmarked, coached, receive feedback and if needed action should be taken if they under-perform. This action, if needed should take place as soon as it is identified. The review stage is where a planned purposeful meeting takes place to review and give feedback on performance over the stipulated timeframe and plan for ahead.  </a:t>
            </a:r>
          </a:p>
          <a:p>
            <a:r>
              <a:rPr lang="en-US" b="0" dirty="0">
                <a:solidFill>
                  <a:srgbClr val="FF0000"/>
                </a:solidFill>
              </a:rPr>
              <a:t>Key activities involved in PM are being strategic in communicating the organization’s “big picture” visions and goals. Latham and Locke (1979) believed that goals direct attention to priorities, stimulate effort and challenge employees. Where the employee fits into this. Setting objectives and personal KPI’s. Measuring and reviewing employee performance, discussing training and development needs. It can also include checking on employee well-being and exploring any barriers that may be ahead. </a:t>
            </a:r>
            <a:endParaRPr lang="en-US" b="1" dirty="0">
              <a:solidFill>
                <a:srgbClr val="FF0000"/>
              </a:solidFill>
            </a:endParaRPr>
          </a:p>
        </p:txBody>
      </p:sp>
      <p:sp>
        <p:nvSpPr>
          <p:cNvPr id="4" name="Slide Number Placeholder 3"/>
          <p:cNvSpPr>
            <a:spLocks noGrp="1"/>
          </p:cNvSpPr>
          <p:nvPr>
            <p:ph type="sldNum" sz="quarter" idx="5"/>
          </p:nvPr>
        </p:nvSpPr>
        <p:spPr/>
        <p:txBody>
          <a:bodyPr/>
          <a:lstStyle/>
          <a:p>
            <a:fld id="{D2DD34B5-39C0-43B1-BC3D-6A721351A4EF}" type="slidenum">
              <a:rPr lang="en-GB" smtClean="0"/>
              <a:t>8</a:t>
            </a:fld>
            <a:endParaRPr lang="en-GB"/>
          </a:p>
        </p:txBody>
      </p:sp>
    </p:spTree>
    <p:extLst>
      <p:ext uri="{BB962C8B-B14F-4D97-AF65-F5344CB8AC3E}">
        <p14:creationId xmlns:p14="http://schemas.microsoft.com/office/powerpoint/2010/main" val="17422296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 2.2 In evaluating how PM can contribute to employee capability we need to be realistic in that results of surveys can be mixed but acknowledge that people prefer to be acknowledged in work and encouraged so that their full potential can be reached. The problems can occur when, for example HPW systems are in place but not delivered very well by managers. Poorly trained managers delivering performance review meetings as an illustration could turn into negative experiences and cause employees to be resentful, less engaged and less capable. Including a review of training needs and offers of training opportunities in the PM cycle can improve capability as can support along the way.</a:t>
            </a:r>
          </a:p>
          <a:p>
            <a:endParaRPr lang="en-US" dirty="0"/>
          </a:p>
          <a:p>
            <a:r>
              <a:rPr lang="en-US" dirty="0"/>
              <a:t>In evaluating how PM can contribute to employee commitment we can identify the positives from the opportunities it provides as a platform to discuss promotion, pay increases and job security. As previously mentioned it is crucial that the line manager does recognize commitment and that it is not overlooked which will lead to dis-engagement. There also has to be training on equality and diversity so that employees are not held back by sub-conscious bias. </a:t>
            </a:r>
          </a:p>
          <a:p>
            <a:endParaRPr lang="en-US" dirty="0"/>
          </a:p>
          <a:p>
            <a:r>
              <a:rPr lang="en-US" dirty="0"/>
              <a:t>In evaluating how PM can contribute to recognizing and rewarding talent we know that regular contact with employees enables us to assess their performance. The PM process provides the employee with a platform to showcase what they have achieved and to be recognized for it. Improvement and performance plans also give employees the opportunity to blossom and potentially use skills that they were not necessarily appointed for – additional talent. The PM system must allow for this to be captured or no recognition or reward will be realized. </a:t>
            </a:r>
          </a:p>
        </p:txBody>
      </p:sp>
      <p:sp>
        <p:nvSpPr>
          <p:cNvPr id="4" name="Slide Number Placeholder 3"/>
          <p:cNvSpPr>
            <a:spLocks noGrp="1"/>
          </p:cNvSpPr>
          <p:nvPr>
            <p:ph type="sldNum" sz="quarter" idx="5"/>
          </p:nvPr>
        </p:nvSpPr>
        <p:spPr/>
        <p:txBody>
          <a:bodyPr/>
          <a:lstStyle/>
          <a:p>
            <a:fld id="{D2DD34B5-39C0-43B1-BC3D-6A721351A4EF}" type="slidenum">
              <a:rPr lang="en-GB" smtClean="0"/>
              <a:t>9</a:t>
            </a:fld>
            <a:endParaRPr lang="en-GB"/>
          </a:p>
        </p:txBody>
      </p:sp>
    </p:spTree>
    <p:extLst>
      <p:ext uri="{BB962C8B-B14F-4D97-AF65-F5344CB8AC3E}">
        <p14:creationId xmlns:p14="http://schemas.microsoft.com/office/powerpoint/2010/main" val="35397954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A.C 3.1 &amp; 3.2 Line managers are pivotal in the PM process and have a large impact on it’s success or failure. Line managers tend to be the persons developing, implementing and maintaining the PM process for their team members. Their role is to stay aware of the current vision and goals of the organisation. Their role is to ensure that the PM process is reflective of this and timely delivered and administered. They need to keep it on track and ensure that all of their team members are subject to performance management. They need to feed any outcomes upwards so the organisational management know what performance is being achieved. Their role is to work closely with HR. Their role is also to ensure equality and fairness throughout the process and ensure that they themselves are effective and current. They need to be very strong communicators in this system. They need to communicate the organisations visions, goals and values clearly and to check on embedment. Their role is to provide clear and constructive information, expectations and feedback. Their role is to establish a shared belief by promoting a culture of continuous improvement in performance.</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HR can work</a:t>
            </a:r>
            <a:r>
              <a:rPr lang="en-GB" baseline="0" dirty="0"/>
              <a:t> with line managers through HPW systems that include PM systems by enabling them and promoting business partnering so line managers become more agile, connected and strategic in their outlook. HR can develop a line manager’s capability through giving advice, training, coaching and mentoring in people management skills. This can be for example from guidance on holding meetings to ensuring that any performance reviews are run, ethically and exhibit good practice. HR can also work with line managers on when they need to escalate matters to the manager above them following PM. HR can work together with line managers by being instrumental in preparing line managers for challenges ahead. HR can also work together with line managers in identifying training needs and formulating developmental plans. The administrative function of policies and procedures to support managers can also be an area where HR and line managers can work together, ensuring they are able to be implemented and are realistic and supportive. </a:t>
            </a:r>
            <a:endParaRPr lang="en-GB" dirty="0"/>
          </a:p>
        </p:txBody>
      </p:sp>
      <p:sp>
        <p:nvSpPr>
          <p:cNvPr id="4" name="Slide Number Placeholder 3"/>
          <p:cNvSpPr>
            <a:spLocks noGrp="1"/>
          </p:cNvSpPr>
          <p:nvPr>
            <p:ph type="sldNum" sz="quarter" idx="10"/>
          </p:nvPr>
        </p:nvSpPr>
        <p:spPr/>
        <p:txBody>
          <a:bodyPr/>
          <a:lstStyle/>
          <a:p>
            <a:fld id="{D2DD34B5-39C0-43B1-BC3D-6A721351A4EF}" type="slidenum">
              <a:rPr lang="en-GB" smtClean="0"/>
              <a:t>10</a:t>
            </a:fld>
            <a:endParaRPr lang="en-GB"/>
          </a:p>
        </p:txBody>
      </p:sp>
    </p:spTree>
    <p:extLst>
      <p:ext uri="{BB962C8B-B14F-4D97-AF65-F5344CB8AC3E}">
        <p14:creationId xmlns:p14="http://schemas.microsoft.com/office/powerpoint/2010/main" val="2945241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Are</a:t>
            </a:r>
            <a:r>
              <a:rPr lang="en-GB" baseline="0" dirty="0"/>
              <a:t> there any questions from anything that we have discussed? </a:t>
            </a:r>
          </a:p>
          <a:p>
            <a:r>
              <a:rPr lang="en-GB" baseline="0" dirty="0"/>
              <a:t>Can the viewer give feedback on the presentation? </a:t>
            </a:r>
          </a:p>
          <a:p>
            <a:r>
              <a:rPr lang="en-GB" baseline="0" dirty="0"/>
              <a:t>How does the viewer intend to use this knowledge in their working life? </a:t>
            </a:r>
          </a:p>
          <a:p>
            <a:r>
              <a:rPr lang="en-GB" baseline="0" dirty="0"/>
              <a:t>Make sure viewers know where they can gain more information from on PM and HPW</a:t>
            </a:r>
          </a:p>
          <a:p>
            <a:r>
              <a:rPr lang="en-GB" baseline="0" dirty="0"/>
              <a:t>Ask if a follow up session may be advantageous.</a:t>
            </a:r>
            <a:endParaRPr lang="en-GB" dirty="0"/>
          </a:p>
        </p:txBody>
      </p:sp>
      <p:sp>
        <p:nvSpPr>
          <p:cNvPr id="4" name="Slide Number Placeholder 3"/>
          <p:cNvSpPr>
            <a:spLocks noGrp="1"/>
          </p:cNvSpPr>
          <p:nvPr>
            <p:ph type="sldNum" sz="quarter" idx="10"/>
          </p:nvPr>
        </p:nvSpPr>
        <p:spPr/>
        <p:txBody>
          <a:bodyPr/>
          <a:lstStyle/>
          <a:p>
            <a:fld id="{D2DD34B5-39C0-43B1-BC3D-6A721351A4EF}" type="slidenum">
              <a:rPr lang="en-GB" smtClean="0"/>
              <a:t>11</a:t>
            </a:fld>
            <a:endParaRPr lang="en-GB"/>
          </a:p>
        </p:txBody>
      </p:sp>
    </p:spTree>
    <p:extLst>
      <p:ext uri="{BB962C8B-B14F-4D97-AF65-F5344CB8AC3E}">
        <p14:creationId xmlns:p14="http://schemas.microsoft.com/office/powerpoint/2010/main" val="9883547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D34B5-39C0-43B1-BC3D-6A721351A4EF}" type="slidenum">
              <a:rPr lang="en-GB" smtClean="0"/>
              <a:t>12</a:t>
            </a:fld>
            <a:endParaRPr lang="en-GB"/>
          </a:p>
        </p:txBody>
      </p:sp>
    </p:spTree>
    <p:extLst>
      <p:ext uri="{BB962C8B-B14F-4D97-AF65-F5344CB8AC3E}">
        <p14:creationId xmlns:p14="http://schemas.microsoft.com/office/powerpoint/2010/main" val="41343578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DD34B5-39C0-43B1-BC3D-6A721351A4EF}" type="slidenum">
              <a:rPr lang="en-GB" smtClean="0"/>
              <a:t>13</a:t>
            </a:fld>
            <a:endParaRPr lang="en-GB"/>
          </a:p>
        </p:txBody>
      </p:sp>
    </p:spTree>
    <p:extLst>
      <p:ext uri="{BB962C8B-B14F-4D97-AF65-F5344CB8AC3E}">
        <p14:creationId xmlns:p14="http://schemas.microsoft.com/office/powerpoint/2010/main" val="409257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FE2DDF2D-1CE6-47C0-8A55-D430C2871F4E}"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1F59B8-A8D4-491A-89CE-5DAE66EBEE17}" type="slidenum">
              <a:rPr lang="en-GB" smtClean="0"/>
              <a:t>‹#›</a:t>
            </a:fld>
            <a:endParaRPr lang="en-GB"/>
          </a:p>
        </p:txBody>
      </p:sp>
    </p:spTree>
    <p:extLst>
      <p:ext uri="{BB962C8B-B14F-4D97-AF65-F5344CB8AC3E}">
        <p14:creationId xmlns:p14="http://schemas.microsoft.com/office/powerpoint/2010/main" val="3897146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E2DDF2D-1CE6-47C0-8A55-D430C2871F4E}"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1F59B8-A8D4-491A-89CE-5DAE66EBEE17}" type="slidenum">
              <a:rPr lang="en-GB" smtClean="0"/>
              <a:t>‹#›</a:t>
            </a:fld>
            <a:endParaRPr lang="en-GB"/>
          </a:p>
        </p:txBody>
      </p:sp>
    </p:spTree>
    <p:extLst>
      <p:ext uri="{BB962C8B-B14F-4D97-AF65-F5344CB8AC3E}">
        <p14:creationId xmlns:p14="http://schemas.microsoft.com/office/powerpoint/2010/main" val="3697826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E2DDF2D-1CE6-47C0-8A55-D430C2871F4E}"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1F59B8-A8D4-491A-89CE-5DAE66EBEE17}" type="slidenum">
              <a:rPr lang="en-GB" smtClean="0"/>
              <a:t>‹#›</a:t>
            </a:fld>
            <a:endParaRPr lang="en-GB"/>
          </a:p>
        </p:txBody>
      </p:sp>
    </p:spTree>
    <p:extLst>
      <p:ext uri="{BB962C8B-B14F-4D97-AF65-F5344CB8AC3E}">
        <p14:creationId xmlns:p14="http://schemas.microsoft.com/office/powerpoint/2010/main" val="233607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GB"/>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E2DDF2D-1CE6-47C0-8A55-D430C2871F4E}" type="datetimeFigureOut">
              <a:rPr lang="en-GB" smtClean="0"/>
              <a:t>23/09/2021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1F59B8-A8D4-491A-89CE-5DAE66EBEE17}" type="slidenum">
              <a:rPr lang="en-GB" smtClean="0"/>
              <a:t>‹#›</a:t>
            </a:fld>
            <a:endParaRPr lang="en-GB"/>
          </a:p>
        </p:txBody>
      </p:sp>
    </p:spTree>
    <p:extLst>
      <p:ext uri="{BB962C8B-B14F-4D97-AF65-F5344CB8AC3E}">
        <p14:creationId xmlns:p14="http://schemas.microsoft.com/office/powerpoint/2010/main" val="2402436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E2DDF2D-1CE6-47C0-8A55-D430C2871F4E}" type="datetimeFigureOut">
              <a:rPr lang="en-GB" smtClean="0"/>
              <a:t>23/09/2021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D1F59B8-A8D4-491A-89CE-5DAE66EBEE17}" type="slidenum">
              <a:rPr lang="en-GB" smtClean="0"/>
              <a:t>‹#›</a:t>
            </a:fld>
            <a:endParaRPr lang="en-GB"/>
          </a:p>
        </p:txBody>
      </p:sp>
    </p:spTree>
    <p:extLst>
      <p:ext uri="{BB962C8B-B14F-4D97-AF65-F5344CB8AC3E}">
        <p14:creationId xmlns:p14="http://schemas.microsoft.com/office/powerpoint/2010/main" val="4051111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E2DDF2D-1CE6-47C0-8A55-D430C2871F4E}" type="datetimeFigureOut">
              <a:rPr lang="en-GB" smtClean="0"/>
              <a:t>23/09/2021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D1F59B8-A8D4-491A-89CE-5DAE66EBEE17}" type="slidenum">
              <a:rPr lang="en-GB" smtClean="0"/>
              <a:t>‹#›</a:t>
            </a:fld>
            <a:endParaRPr lang="en-GB"/>
          </a:p>
        </p:txBody>
      </p:sp>
    </p:spTree>
    <p:extLst>
      <p:ext uri="{BB962C8B-B14F-4D97-AF65-F5344CB8AC3E}">
        <p14:creationId xmlns:p14="http://schemas.microsoft.com/office/powerpoint/2010/main" val="40488224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2DDF2D-1CE6-47C0-8A55-D430C2871F4E}" type="datetimeFigureOut">
              <a:rPr lang="en-GB" smtClean="0"/>
              <a:t>23/09/2021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D1F59B8-A8D4-491A-89CE-5DAE66EBEE17}" type="slidenum">
              <a:rPr lang="en-GB" smtClean="0"/>
              <a:t>‹#›</a:t>
            </a:fld>
            <a:endParaRPr lang="en-GB"/>
          </a:p>
        </p:txBody>
      </p:sp>
    </p:spTree>
    <p:extLst>
      <p:ext uri="{BB962C8B-B14F-4D97-AF65-F5344CB8AC3E}">
        <p14:creationId xmlns:p14="http://schemas.microsoft.com/office/powerpoint/2010/main" val="3664824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FE2DDF2D-1CE6-47C0-8A55-D430C2871F4E}" type="datetimeFigureOut">
              <a:rPr lang="en-GB" smtClean="0"/>
              <a:t>23/09/2021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1F59B8-A8D4-491A-89CE-5DAE66EBEE17}" type="slidenum">
              <a:rPr lang="en-GB" smtClean="0"/>
              <a:t>‹#›</a:t>
            </a:fld>
            <a:endParaRPr lang="en-GB"/>
          </a:p>
        </p:txBody>
      </p:sp>
    </p:spTree>
    <p:extLst>
      <p:ext uri="{BB962C8B-B14F-4D97-AF65-F5344CB8AC3E}">
        <p14:creationId xmlns:p14="http://schemas.microsoft.com/office/powerpoint/2010/main" val="4077199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E2DDF2D-1CE6-47C0-8A55-D430C2871F4E}" type="datetimeFigureOut">
              <a:rPr lang="en-GB" smtClean="0"/>
              <a:t>23/09/2021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1F59B8-A8D4-491A-89CE-5DAE66EBEE17}" type="slidenum">
              <a:rPr lang="en-GB" smtClean="0"/>
              <a:t>‹#›</a:t>
            </a:fld>
            <a:endParaRPr lang="en-GB"/>
          </a:p>
        </p:txBody>
      </p:sp>
    </p:spTree>
    <p:extLst>
      <p:ext uri="{BB962C8B-B14F-4D97-AF65-F5344CB8AC3E}">
        <p14:creationId xmlns:p14="http://schemas.microsoft.com/office/powerpoint/2010/main" val="1837081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E2DDF2D-1CE6-47C0-8A55-D430C2871F4E}"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1F59B8-A8D4-491A-89CE-5DAE66EBEE17}" type="slidenum">
              <a:rPr lang="en-GB" smtClean="0"/>
              <a:t>‹#›</a:t>
            </a:fld>
            <a:endParaRPr lang="en-GB"/>
          </a:p>
        </p:txBody>
      </p:sp>
    </p:spTree>
    <p:extLst>
      <p:ext uri="{BB962C8B-B14F-4D97-AF65-F5344CB8AC3E}">
        <p14:creationId xmlns:p14="http://schemas.microsoft.com/office/powerpoint/2010/main" val="487057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E2DDF2D-1CE6-47C0-8A55-D430C2871F4E}"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1F59B8-A8D4-491A-89CE-5DAE66EBEE17}"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42096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E2DDF2D-1CE6-47C0-8A55-D430C2871F4E}"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1F59B8-A8D4-491A-89CE-5DAE66EBEE17}" type="slidenum">
              <a:rPr lang="en-GB" smtClean="0"/>
              <a:t>‹#›</a:t>
            </a:fld>
            <a:endParaRPr lang="en-GB"/>
          </a:p>
        </p:txBody>
      </p:sp>
    </p:spTree>
    <p:extLst>
      <p:ext uri="{BB962C8B-B14F-4D97-AF65-F5344CB8AC3E}">
        <p14:creationId xmlns:p14="http://schemas.microsoft.com/office/powerpoint/2010/main" val="8032406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E2DDF2D-1CE6-47C0-8A55-D430C2871F4E}"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1F59B8-A8D4-491A-89CE-5DAE66EBEE17}"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913390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E2DDF2D-1CE6-47C0-8A55-D430C2871F4E}"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1F59B8-A8D4-491A-89CE-5DAE66EBEE17}" type="slidenum">
              <a:rPr lang="en-GB" smtClean="0"/>
              <a:t>‹#›</a:t>
            </a:fld>
            <a:endParaRPr lang="en-GB"/>
          </a:p>
        </p:txBody>
      </p:sp>
    </p:spTree>
    <p:extLst>
      <p:ext uri="{BB962C8B-B14F-4D97-AF65-F5344CB8AC3E}">
        <p14:creationId xmlns:p14="http://schemas.microsoft.com/office/powerpoint/2010/main" val="27413689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E2DDF2D-1CE6-47C0-8A55-D430C2871F4E}"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1F59B8-A8D4-491A-89CE-5DAE66EBEE17}" type="slidenum">
              <a:rPr lang="en-GB" smtClean="0"/>
              <a:t>‹#›</a:t>
            </a:fld>
            <a:endParaRPr lang="en-GB"/>
          </a:p>
        </p:txBody>
      </p:sp>
    </p:spTree>
    <p:extLst>
      <p:ext uri="{BB962C8B-B14F-4D97-AF65-F5344CB8AC3E}">
        <p14:creationId xmlns:p14="http://schemas.microsoft.com/office/powerpoint/2010/main" val="19169513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E2DDF2D-1CE6-47C0-8A55-D430C2871F4E}"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1F59B8-A8D4-491A-89CE-5DAE66EBEE17}" type="slidenum">
              <a:rPr lang="en-GB" smtClean="0"/>
              <a:t>‹#›</a:t>
            </a:fld>
            <a:endParaRPr lang="en-GB"/>
          </a:p>
        </p:txBody>
      </p:sp>
    </p:spTree>
    <p:extLst>
      <p:ext uri="{BB962C8B-B14F-4D97-AF65-F5344CB8AC3E}">
        <p14:creationId xmlns:p14="http://schemas.microsoft.com/office/powerpoint/2010/main" val="1197349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E2DDF2D-1CE6-47C0-8A55-D430C2871F4E}" type="datetimeFigureOut">
              <a:rPr lang="en-GB" smtClean="0"/>
              <a:t>23/09/2021</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AD1F59B8-A8D4-491A-89CE-5DAE66EBEE17}" type="slidenum">
              <a:rPr lang="en-GB" smtClean="0"/>
              <a:t>‹#›</a:t>
            </a:fld>
            <a:endParaRPr lang="en-GB"/>
          </a:p>
        </p:txBody>
      </p:sp>
    </p:spTree>
    <p:extLst>
      <p:ext uri="{BB962C8B-B14F-4D97-AF65-F5344CB8AC3E}">
        <p14:creationId xmlns:p14="http://schemas.microsoft.com/office/powerpoint/2010/main" val="371301750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3600" dirty="0">
                <a:latin typeface="Comic Sans MS" panose="030F0702030302020204" pitchFamily="66" charset="0"/>
              </a:rPr>
              <a:t>Understanding the link  between Individual and Organisational Performance</a:t>
            </a:r>
          </a:p>
        </p:txBody>
      </p:sp>
      <p:sp>
        <p:nvSpPr>
          <p:cNvPr id="3" name="Subtitle 2"/>
          <p:cNvSpPr>
            <a:spLocks noGrp="1"/>
          </p:cNvSpPr>
          <p:nvPr>
            <p:ph type="subTitle" idx="1"/>
          </p:nvPr>
        </p:nvSpPr>
        <p:spPr/>
        <p:txBody>
          <a:bodyPr/>
          <a:lstStyle/>
          <a:p>
            <a:r>
              <a:rPr lang="en-GB" dirty="0" err="1">
                <a:latin typeface="Comic Sans MS" panose="030F0702030302020204" pitchFamily="66" charset="0"/>
              </a:rPr>
              <a:t>Alys</a:t>
            </a:r>
            <a:r>
              <a:rPr lang="en-GB" dirty="0">
                <a:latin typeface="Comic Sans MS" panose="030F0702030302020204" pitchFamily="66" charset="0"/>
              </a:rPr>
              <a:t> Owens</a:t>
            </a:r>
          </a:p>
          <a:p>
            <a:r>
              <a:rPr lang="en-GB" dirty="0">
                <a:latin typeface="Comic Sans MS" panose="030F0702030302020204" pitchFamily="66" charset="0"/>
              </a:rPr>
              <a:t>September 2021</a:t>
            </a:r>
          </a:p>
        </p:txBody>
      </p:sp>
    </p:spTree>
    <p:extLst>
      <p:ext uri="{BB962C8B-B14F-4D97-AF65-F5344CB8AC3E}">
        <p14:creationId xmlns:p14="http://schemas.microsoft.com/office/powerpoint/2010/main" val="515005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Comic Sans MS" panose="030F0702030302020204" pitchFamily="66" charset="0"/>
              </a:rPr>
              <a:t>Housekeeping</a:t>
            </a:r>
          </a:p>
        </p:txBody>
      </p:sp>
      <p:sp>
        <p:nvSpPr>
          <p:cNvPr id="3" name="Content Placeholder 2"/>
          <p:cNvSpPr>
            <a:spLocks noGrp="1"/>
          </p:cNvSpPr>
          <p:nvPr>
            <p:ph idx="1"/>
          </p:nvPr>
        </p:nvSpPr>
        <p:spPr/>
        <p:txBody>
          <a:bodyPr>
            <a:normAutofit fontScale="92500" lnSpcReduction="10000"/>
          </a:bodyPr>
          <a:lstStyle/>
          <a:p>
            <a:r>
              <a:rPr lang="en-GB" sz="2400" dirty="0">
                <a:latin typeface="Comic Sans MS" panose="030F0702030302020204" pitchFamily="66" charset="0"/>
              </a:rPr>
              <a:t>Introductions</a:t>
            </a:r>
          </a:p>
          <a:p>
            <a:endParaRPr lang="en-GB" sz="2400" dirty="0">
              <a:latin typeface="Comic Sans MS" panose="030F0702030302020204" pitchFamily="66" charset="0"/>
            </a:endParaRPr>
          </a:p>
          <a:p>
            <a:r>
              <a:rPr lang="en-GB" sz="2400" dirty="0">
                <a:latin typeface="Comic Sans MS" panose="030F0702030302020204" pitchFamily="66" charset="0"/>
              </a:rPr>
              <a:t>Notes and slide pack</a:t>
            </a:r>
          </a:p>
          <a:p>
            <a:endParaRPr lang="en-GB" sz="2400" dirty="0">
              <a:latin typeface="Comic Sans MS" panose="030F0702030302020204" pitchFamily="66" charset="0"/>
            </a:endParaRPr>
          </a:p>
          <a:p>
            <a:r>
              <a:rPr lang="en-GB" sz="2400" dirty="0">
                <a:latin typeface="Comic Sans MS" panose="030F0702030302020204" pitchFamily="66" charset="0"/>
              </a:rPr>
              <a:t>Breaks</a:t>
            </a:r>
          </a:p>
          <a:p>
            <a:endParaRPr lang="en-GB" sz="2400" dirty="0">
              <a:latin typeface="Comic Sans MS" panose="030F0702030302020204" pitchFamily="66" charset="0"/>
            </a:endParaRPr>
          </a:p>
          <a:p>
            <a:r>
              <a:rPr lang="en-GB" sz="2400" dirty="0">
                <a:latin typeface="Comic Sans MS" panose="030F0702030302020204" pitchFamily="66" charset="0"/>
              </a:rPr>
              <a:t>Emergency procedures</a:t>
            </a:r>
          </a:p>
          <a:p>
            <a:endParaRPr lang="en-GB" sz="2400" dirty="0">
              <a:latin typeface="Comic Sans MS" panose="030F0702030302020204" pitchFamily="66" charset="0"/>
            </a:endParaRPr>
          </a:p>
          <a:p>
            <a:r>
              <a:rPr lang="en-GB" sz="2400" dirty="0">
                <a:latin typeface="Comic Sans MS" panose="030F0702030302020204" pitchFamily="66" charset="0"/>
              </a:rPr>
              <a:t>Questions and answer session </a:t>
            </a:r>
          </a:p>
        </p:txBody>
      </p:sp>
    </p:spTree>
    <p:extLst>
      <p:ext uri="{BB962C8B-B14F-4D97-AF65-F5344CB8AC3E}">
        <p14:creationId xmlns:p14="http://schemas.microsoft.com/office/powerpoint/2010/main" val="22186416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Comic Sans MS" panose="030F0702030302020204" pitchFamily="66" charset="0"/>
              </a:rPr>
              <a:t>Aims of the presentation</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ü"/>
            </a:pPr>
            <a:r>
              <a:rPr lang="en-GB" sz="2400" dirty="0">
                <a:latin typeface="Comic Sans MS" panose="030F0702030302020204" pitchFamily="66" charset="0"/>
              </a:rPr>
              <a:t>To provide line managers with insight into performance management &amp; improvement.</a:t>
            </a:r>
          </a:p>
          <a:p>
            <a:pPr>
              <a:buFont typeface="Wingdings" panose="05000000000000000000" pitchFamily="2" charset="2"/>
              <a:buChar char="ü"/>
            </a:pPr>
            <a:r>
              <a:rPr lang="en-GB" sz="2400" dirty="0">
                <a:latin typeface="Comic Sans MS" panose="030F0702030302020204" pitchFamily="66" charset="0"/>
              </a:rPr>
              <a:t>To discuss the concept of high-performance working (HPW)</a:t>
            </a:r>
          </a:p>
          <a:p>
            <a:pPr>
              <a:buFont typeface="Wingdings" panose="05000000000000000000" pitchFamily="2" charset="2"/>
              <a:buChar char="ü"/>
            </a:pPr>
            <a:r>
              <a:rPr lang="en-GB" sz="2400" dirty="0">
                <a:latin typeface="Comic Sans MS" panose="030F0702030302020204" pitchFamily="66" charset="0"/>
              </a:rPr>
              <a:t>To enhance knowledge and understanding in this area, or as a minimum, refresh existing knowledge that may be held. </a:t>
            </a:r>
          </a:p>
        </p:txBody>
      </p:sp>
    </p:spTree>
    <p:extLst>
      <p:ext uri="{BB962C8B-B14F-4D97-AF65-F5344CB8AC3E}">
        <p14:creationId xmlns:p14="http://schemas.microsoft.com/office/powerpoint/2010/main" val="40928973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Comic Sans MS" panose="030F0702030302020204" pitchFamily="66" charset="0"/>
              </a:rPr>
              <a:t>Content</a:t>
            </a:r>
          </a:p>
        </p:txBody>
      </p:sp>
      <p:sp>
        <p:nvSpPr>
          <p:cNvPr id="3" name="Content Placeholder 2"/>
          <p:cNvSpPr>
            <a:spLocks noGrp="1"/>
          </p:cNvSpPr>
          <p:nvPr>
            <p:ph idx="1"/>
          </p:nvPr>
        </p:nvSpPr>
        <p:spPr/>
        <p:txBody>
          <a:bodyPr>
            <a:normAutofit/>
          </a:bodyPr>
          <a:lstStyle/>
          <a:p>
            <a:pPr marL="457200" indent="-457200">
              <a:buAutoNum type="arabicPeriod"/>
            </a:pPr>
            <a:r>
              <a:rPr lang="en-GB" sz="2400" dirty="0">
                <a:latin typeface="Comic Sans MS" panose="030F0702030302020204" pitchFamily="66" charset="0"/>
              </a:rPr>
              <a:t>The concept of High Performance Working (HPW)</a:t>
            </a:r>
          </a:p>
          <a:p>
            <a:pPr marL="457200" indent="-457200">
              <a:buAutoNum type="arabicPeriod"/>
            </a:pPr>
            <a:r>
              <a:rPr lang="en-GB" sz="2400" dirty="0">
                <a:latin typeface="Comic Sans MS" panose="030F0702030302020204" pitchFamily="66" charset="0"/>
              </a:rPr>
              <a:t>The link between HPW, performance and business advantage</a:t>
            </a:r>
          </a:p>
          <a:p>
            <a:pPr marL="457200" indent="-457200">
              <a:buAutoNum type="arabicPeriod"/>
            </a:pPr>
            <a:r>
              <a:rPr lang="en-GB" sz="2400" dirty="0">
                <a:latin typeface="Comic Sans MS" panose="030F0702030302020204" pitchFamily="66" charset="0"/>
              </a:rPr>
              <a:t>The link between HPW and employee well-being</a:t>
            </a:r>
          </a:p>
          <a:p>
            <a:pPr marL="457200" indent="-457200">
              <a:buAutoNum type="arabicPeriod"/>
            </a:pPr>
            <a:r>
              <a:rPr lang="en-GB" sz="2400" dirty="0">
                <a:latin typeface="Comic Sans MS" panose="030F0702030302020204" pitchFamily="66" charset="0"/>
              </a:rPr>
              <a:t>Performance models and activities</a:t>
            </a:r>
          </a:p>
          <a:p>
            <a:pPr marL="457200" indent="-457200">
              <a:buAutoNum type="arabicPeriod"/>
            </a:pPr>
            <a:r>
              <a:rPr lang="en-GB" sz="2400" dirty="0">
                <a:latin typeface="Comic Sans MS" panose="030F0702030302020204" pitchFamily="66" charset="0"/>
              </a:rPr>
              <a:t>Role of line managers plus HR</a:t>
            </a:r>
          </a:p>
          <a:p>
            <a:endParaRPr lang="en-GB" dirty="0"/>
          </a:p>
          <a:p>
            <a:endParaRPr lang="en-GB" dirty="0"/>
          </a:p>
          <a:p>
            <a:endParaRPr lang="en-GB" dirty="0"/>
          </a:p>
        </p:txBody>
      </p:sp>
    </p:spTree>
    <p:extLst>
      <p:ext uri="{BB962C8B-B14F-4D97-AF65-F5344CB8AC3E}">
        <p14:creationId xmlns:p14="http://schemas.microsoft.com/office/powerpoint/2010/main" val="642222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Comic Sans MS" panose="030F0702030302020204" pitchFamily="66" charset="0"/>
              </a:rPr>
              <a:t>1.</a:t>
            </a:r>
            <a:r>
              <a:rPr lang="en-GB" b="1" dirty="0">
                <a:latin typeface="Comic Sans MS" panose="030F0702030302020204" pitchFamily="66" charset="0"/>
              </a:rPr>
              <a:t>The concept and key components of HPW</a:t>
            </a:r>
            <a:endParaRPr lang="en-GB" sz="3600" b="1" dirty="0">
              <a:latin typeface="Comic Sans MS" panose="030F0702030302020204" pitchFamily="66" charset="0"/>
            </a:endParaRPr>
          </a:p>
        </p:txBody>
      </p:sp>
      <p:sp>
        <p:nvSpPr>
          <p:cNvPr id="3" name="Content Placeholder 2"/>
          <p:cNvSpPr>
            <a:spLocks noGrp="1"/>
          </p:cNvSpPr>
          <p:nvPr>
            <p:ph idx="1"/>
          </p:nvPr>
        </p:nvSpPr>
        <p:spPr/>
        <p:txBody>
          <a:bodyPr>
            <a:normAutofit fontScale="92500" lnSpcReduction="10000"/>
          </a:bodyPr>
          <a:lstStyle/>
          <a:p>
            <a:pPr marL="457200" indent="-457200">
              <a:buAutoNum type="arabicPeriod"/>
            </a:pPr>
            <a:r>
              <a:rPr lang="en-GB" sz="2400" dirty="0">
                <a:latin typeface="Comic Sans MS" panose="030F0702030302020204" pitchFamily="66" charset="0"/>
              </a:rPr>
              <a:t>Definition</a:t>
            </a:r>
          </a:p>
          <a:p>
            <a:pPr marL="457200" indent="-457200">
              <a:buAutoNum type="arabicPeriod"/>
            </a:pPr>
            <a:r>
              <a:rPr lang="en-GB" sz="2400" dirty="0">
                <a:latin typeface="Comic Sans MS" panose="030F0702030302020204" pitchFamily="66" charset="0"/>
              </a:rPr>
              <a:t>Components</a:t>
            </a:r>
          </a:p>
          <a:p>
            <a:pPr>
              <a:buFont typeface="Wingdings" pitchFamily="2" charset="2"/>
              <a:buChar char="Ø"/>
            </a:pPr>
            <a:r>
              <a:rPr lang="en-GB" sz="2400" dirty="0">
                <a:latin typeface="Comic Sans MS" panose="030F0702030302020204" pitchFamily="66" charset="0"/>
              </a:rPr>
              <a:t>Clear strategy</a:t>
            </a:r>
          </a:p>
          <a:p>
            <a:pPr>
              <a:buFont typeface="Wingdings" pitchFamily="2" charset="2"/>
              <a:buChar char="Ø"/>
            </a:pPr>
            <a:r>
              <a:rPr lang="en-GB" sz="2400" dirty="0">
                <a:latin typeface="Comic Sans MS" panose="030F0702030302020204" pitchFamily="66" charset="0"/>
              </a:rPr>
              <a:t>Effective leadership</a:t>
            </a:r>
          </a:p>
          <a:p>
            <a:pPr>
              <a:buFont typeface="Wingdings" pitchFamily="2" charset="2"/>
              <a:buChar char="Ø"/>
            </a:pPr>
            <a:r>
              <a:rPr lang="en-GB" sz="2400" dirty="0">
                <a:latin typeface="Comic Sans MS" panose="030F0702030302020204" pitchFamily="66" charset="0"/>
              </a:rPr>
              <a:t>Employment security</a:t>
            </a:r>
          </a:p>
          <a:p>
            <a:pPr>
              <a:buFont typeface="Wingdings" pitchFamily="2" charset="2"/>
              <a:buChar char="Ø"/>
            </a:pPr>
            <a:r>
              <a:rPr lang="en-GB" sz="2400" dirty="0">
                <a:latin typeface="Comic Sans MS" panose="030F0702030302020204" pitchFamily="66" charset="0"/>
              </a:rPr>
              <a:t>Recruitment &amp; selection</a:t>
            </a:r>
          </a:p>
          <a:p>
            <a:pPr>
              <a:buFont typeface="Wingdings" pitchFamily="2" charset="2"/>
              <a:buChar char="Ø"/>
            </a:pPr>
            <a:r>
              <a:rPr lang="en-GB" sz="2400" dirty="0">
                <a:latin typeface="Comic Sans MS" panose="030F0702030302020204" pitchFamily="66" charset="0"/>
              </a:rPr>
              <a:t>Training &amp; Development</a:t>
            </a:r>
          </a:p>
          <a:p>
            <a:pPr>
              <a:buFont typeface="Wingdings" pitchFamily="2" charset="2"/>
              <a:buChar char="Ø"/>
            </a:pPr>
            <a:r>
              <a:rPr lang="en-GB" sz="2400" dirty="0">
                <a:latin typeface="Comic Sans MS" panose="030F0702030302020204" pitchFamily="66" charset="0"/>
              </a:rPr>
              <a:t>Employee involvement, participation, performance review and career development</a:t>
            </a:r>
          </a:p>
        </p:txBody>
      </p:sp>
    </p:spTree>
    <p:extLst>
      <p:ext uri="{BB962C8B-B14F-4D97-AF65-F5344CB8AC3E}">
        <p14:creationId xmlns:p14="http://schemas.microsoft.com/office/powerpoint/2010/main" val="18882181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Comic Sans MS" panose="030F0702030302020204" pitchFamily="66" charset="0"/>
              </a:rPr>
              <a:t>The link between HPW, performance and business advantage</a:t>
            </a:r>
            <a:br>
              <a:rPr lang="en-GB" b="1" dirty="0">
                <a:latin typeface="Comic Sans MS" panose="030F0702030302020204" pitchFamily="66" charset="0"/>
              </a:rPr>
            </a:br>
            <a:endParaRPr lang="en-GB" sz="3600" b="1" i="1" dirty="0">
              <a:solidFill>
                <a:srgbClr val="0070C0"/>
              </a:solidFill>
              <a:latin typeface="Comic Sans MS" panose="030F0702030302020204" pitchFamily="66" charset="0"/>
            </a:endParaRPr>
          </a:p>
        </p:txBody>
      </p:sp>
      <p:sp>
        <p:nvSpPr>
          <p:cNvPr id="3" name="Content Placeholder 2"/>
          <p:cNvSpPr>
            <a:spLocks noGrp="1"/>
          </p:cNvSpPr>
          <p:nvPr>
            <p:ph idx="1"/>
          </p:nvPr>
        </p:nvSpPr>
        <p:spPr/>
        <p:txBody>
          <a:bodyPr>
            <a:normAutofit/>
          </a:bodyPr>
          <a:lstStyle/>
          <a:p>
            <a:endParaRPr lang="en-GB" sz="2400" dirty="0">
              <a:solidFill>
                <a:schemeClr val="tx1"/>
              </a:solidFill>
              <a:latin typeface="Comic Sans MS" panose="030F0902030302020204" pitchFamily="66" charset="0"/>
            </a:endParaRPr>
          </a:p>
          <a:p>
            <a:r>
              <a:rPr lang="en-GB" sz="2400" dirty="0">
                <a:solidFill>
                  <a:schemeClr val="tx1"/>
                </a:solidFill>
                <a:latin typeface="Comic Sans MS" panose="030F0902030302020204" pitchFamily="66" charset="0"/>
              </a:rPr>
              <a:t>Competitive advantage</a:t>
            </a:r>
          </a:p>
          <a:p>
            <a:r>
              <a:rPr lang="en-GB" sz="2400" dirty="0">
                <a:solidFill>
                  <a:schemeClr val="tx1"/>
                </a:solidFill>
                <a:latin typeface="Comic Sans MS" panose="030F0902030302020204" pitchFamily="66" charset="0"/>
              </a:rPr>
              <a:t>Sustainable organisation performance</a:t>
            </a:r>
          </a:p>
          <a:p>
            <a:r>
              <a:rPr lang="en-GB" sz="2400" dirty="0">
                <a:solidFill>
                  <a:schemeClr val="tx1"/>
                </a:solidFill>
                <a:latin typeface="Comic Sans MS" panose="030F0902030302020204" pitchFamily="66" charset="0"/>
              </a:rPr>
              <a:t>Potential and proven links</a:t>
            </a:r>
          </a:p>
        </p:txBody>
      </p:sp>
    </p:spTree>
    <p:extLst>
      <p:ext uri="{BB962C8B-B14F-4D97-AF65-F5344CB8AC3E}">
        <p14:creationId xmlns:p14="http://schemas.microsoft.com/office/powerpoint/2010/main" val="1767362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7CEB6-D5F3-C442-B7D2-825C035DE65E}"/>
              </a:ext>
            </a:extLst>
          </p:cNvPr>
          <p:cNvSpPr>
            <a:spLocks noGrp="1"/>
          </p:cNvSpPr>
          <p:nvPr>
            <p:ph type="title"/>
          </p:nvPr>
        </p:nvSpPr>
        <p:spPr/>
        <p:txBody>
          <a:bodyPr/>
          <a:lstStyle/>
          <a:p>
            <a:r>
              <a:rPr lang="en-US" dirty="0"/>
              <a:t>The link between HPW and employee well-being</a:t>
            </a:r>
          </a:p>
        </p:txBody>
      </p:sp>
      <p:sp>
        <p:nvSpPr>
          <p:cNvPr id="3" name="Content Placeholder 2">
            <a:extLst>
              <a:ext uri="{FF2B5EF4-FFF2-40B4-BE49-F238E27FC236}">
                <a16:creationId xmlns:a16="http://schemas.microsoft.com/office/drawing/2014/main" id="{299D782C-C48A-4F47-A6A3-35CAB6285FF4}"/>
              </a:ext>
            </a:extLst>
          </p:cNvPr>
          <p:cNvSpPr>
            <a:spLocks noGrp="1"/>
          </p:cNvSpPr>
          <p:nvPr>
            <p:ph idx="1"/>
          </p:nvPr>
        </p:nvSpPr>
        <p:spPr/>
        <p:txBody>
          <a:bodyPr>
            <a:normAutofit/>
          </a:bodyPr>
          <a:lstStyle/>
          <a:p>
            <a:r>
              <a:rPr lang="en-US" sz="2400" dirty="0">
                <a:latin typeface="Comic Sans MS" panose="030F0902030302020204" pitchFamily="66" charset="0"/>
              </a:rPr>
              <a:t>Engagement</a:t>
            </a:r>
          </a:p>
          <a:p>
            <a:r>
              <a:rPr lang="en-US" sz="2400" dirty="0">
                <a:latin typeface="Comic Sans MS" panose="030F0902030302020204" pitchFamily="66" charset="0"/>
              </a:rPr>
              <a:t>Commitment</a:t>
            </a:r>
          </a:p>
          <a:p>
            <a:r>
              <a:rPr lang="en-US" sz="2400" dirty="0">
                <a:latin typeface="Comic Sans MS" panose="030F0902030302020204" pitchFamily="66" charset="0"/>
              </a:rPr>
              <a:t>Satisfaction</a:t>
            </a:r>
          </a:p>
          <a:p>
            <a:r>
              <a:rPr lang="en-US" sz="2400" dirty="0">
                <a:latin typeface="Comic Sans MS" panose="030F0902030302020204" pitchFamily="66" charset="0"/>
              </a:rPr>
              <a:t>Health</a:t>
            </a:r>
          </a:p>
          <a:p>
            <a:r>
              <a:rPr lang="en-US" sz="2400" dirty="0">
                <a:latin typeface="Comic Sans MS" panose="030F0902030302020204" pitchFamily="66" charset="0"/>
              </a:rPr>
              <a:t>Work-life balance</a:t>
            </a:r>
          </a:p>
          <a:p>
            <a:endParaRPr lang="en-US" sz="2400" dirty="0">
              <a:latin typeface="Comic Sans MS" panose="030F0902030302020204" pitchFamily="66" charset="0"/>
            </a:endParaRPr>
          </a:p>
        </p:txBody>
      </p:sp>
    </p:spTree>
    <p:extLst>
      <p:ext uri="{BB962C8B-B14F-4D97-AF65-F5344CB8AC3E}">
        <p14:creationId xmlns:p14="http://schemas.microsoft.com/office/powerpoint/2010/main" val="3216797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BFA24-E145-0847-AD78-69317D3D3F09}"/>
              </a:ext>
            </a:extLst>
          </p:cNvPr>
          <p:cNvSpPr>
            <a:spLocks noGrp="1"/>
          </p:cNvSpPr>
          <p:nvPr>
            <p:ph type="title"/>
          </p:nvPr>
        </p:nvSpPr>
        <p:spPr/>
        <p:txBody>
          <a:bodyPr/>
          <a:lstStyle/>
          <a:p>
            <a:r>
              <a:rPr lang="en-US" dirty="0"/>
              <a:t>Performance Management models and activities</a:t>
            </a:r>
          </a:p>
        </p:txBody>
      </p:sp>
      <p:sp>
        <p:nvSpPr>
          <p:cNvPr id="3" name="Content Placeholder 2">
            <a:extLst>
              <a:ext uri="{FF2B5EF4-FFF2-40B4-BE49-F238E27FC236}">
                <a16:creationId xmlns:a16="http://schemas.microsoft.com/office/drawing/2014/main" id="{955FE561-5E8F-5F41-AF3A-56D202BDF3E9}"/>
              </a:ext>
            </a:extLst>
          </p:cNvPr>
          <p:cNvSpPr>
            <a:spLocks noGrp="1"/>
          </p:cNvSpPr>
          <p:nvPr>
            <p:ph idx="1"/>
          </p:nvPr>
        </p:nvSpPr>
        <p:spPr/>
        <p:txBody>
          <a:bodyPr/>
          <a:lstStyle/>
          <a:p>
            <a:r>
              <a:rPr lang="en-US" sz="2400" dirty="0">
                <a:latin typeface="Comic Sans MS" panose="030F0902030302020204" pitchFamily="66" charset="0"/>
              </a:rPr>
              <a:t>Aim and objectives</a:t>
            </a:r>
          </a:p>
          <a:p>
            <a:r>
              <a:rPr lang="en-US" sz="2400" dirty="0">
                <a:latin typeface="Comic Sans MS" panose="030F0902030302020204" pitchFamily="66" charset="0"/>
              </a:rPr>
              <a:t>The main stages</a:t>
            </a:r>
          </a:p>
          <a:p>
            <a:r>
              <a:rPr lang="en-US" sz="2400" dirty="0">
                <a:latin typeface="Comic Sans MS" panose="030F0902030302020204" pitchFamily="66" charset="0"/>
              </a:rPr>
              <a:t>Key activities</a:t>
            </a:r>
          </a:p>
          <a:p>
            <a:endParaRPr lang="en-US" dirty="0"/>
          </a:p>
          <a:p>
            <a:endParaRPr lang="en-US" dirty="0"/>
          </a:p>
        </p:txBody>
      </p:sp>
    </p:spTree>
    <p:extLst>
      <p:ext uri="{BB962C8B-B14F-4D97-AF65-F5344CB8AC3E}">
        <p14:creationId xmlns:p14="http://schemas.microsoft.com/office/powerpoint/2010/main" val="32364061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AF673-EB9E-CA45-AF5E-05EF32A94B52}"/>
              </a:ext>
            </a:extLst>
          </p:cNvPr>
          <p:cNvSpPr>
            <a:spLocks noGrp="1"/>
          </p:cNvSpPr>
          <p:nvPr>
            <p:ph type="title"/>
          </p:nvPr>
        </p:nvSpPr>
        <p:spPr/>
        <p:txBody>
          <a:bodyPr/>
          <a:lstStyle/>
          <a:p>
            <a:r>
              <a:rPr lang="en-US" dirty="0"/>
              <a:t>The contribution of PM</a:t>
            </a:r>
          </a:p>
        </p:txBody>
      </p:sp>
      <p:sp>
        <p:nvSpPr>
          <p:cNvPr id="3" name="Content Placeholder 2">
            <a:extLst>
              <a:ext uri="{FF2B5EF4-FFF2-40B4-BE49-F238E27FC236}">
                <a16:creationId xmlns:a16="http://schemas.microsoft.com/office/drawing/2014/main" id="{3CF0F63D-5AA1-F94D-ADB7-E303A2ED6504}"/>
              </a:ext>
            </a:extLst>
          </p:cNvPr>
          <p:cNvSpPr>
            <a:spLocks noGrp="1"/>
          </p:cNvSpPr>
          <p:nvPr>
            <p:ph idx="1"/>
          </p:nvPr>
        </p:nvSpPr>
        <p:spPr/>
        <p:txBody>
          <a:bodyPr/>
          <a:lstStyle/>
          <a:p>
            <a:r>
              <a:rPr lang="en-US" sz="2400" dirty="0">
                <a:latin typeface="Comic Sans MS" panose="030F0902030302020204" pitchFamily="66" charset="0"/>
              </a:rPr>
              <a:t>Employee capability &amp; commitment</a:t>
            </a:r>
          </a:p>
          <a:p>
            <a:r>
              <a:rPr lang="en-US" sz="2400" dirty="0" err="1">
                <a:latin typeface="Comic Sans MS" panose="030F0902030302020204" pitchFamily="66" charset="0"/>
              </a:rPr>
              <a:t>Recognising</a:t>
            </a:r>
            <a:r>
              <a:rPr lang="en-US" sz="2400" dirty="0">
                <a:latin typeface="Comic Sans MS" panose="030F0902030302020204" pitchFamily="66" charset="0"/>
              </a:rPr>
              <a:t> and rewarding talent</a:t>
            </a:r>
          </a:p>
          <a:p>
            <a:endParaRPr lang="en-US" dirty="0"/>
          </a:p>
        </p:txBody>
      </p:sp>
    </p:spTree>
    <p:extLst>
      <p:ext uri="{BB962C8B-B14F-4D97-AF65-F5344CB8AC3E}">
        <p14:creationId xmlns:p14="http://schemas.microsoft.com/office/powerpoint/2010/main" val="1310981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Comic Sans MS" panose="030F0702030302020204" pitchFamily="66" charset="0"/>
              </a:rPr>
              <a:t>Role of</a:t>
            </a:r>
            <a:r>
              <a:rPr lang="en-GB" sz="3600" b="1" dirty="0">
                <a:latin typeface="Comic Sans MS" panose="030F0702030302020204" pitchFamily="66" charset="0"/>
              </a:rPr>
              <a:t> line managers &amp; HR in PM processes</a:t>
            </a:r>
          </a:p>
        </p:txBody>
      </p:sp>
      <p:sp>
        <p:nvSpPr>
          <p:cNvPr id="3" name="Content Placeholder 2"/>
          <p:cNvSpPr>
            <a:spLocks noGrp="1"/>
          </p:cNvSpPr>
          <p:nvPr>
            <p:ph idx="1"/>
          </p:nvPr>
        </p:nvSpPr>
        <p:spPr/>
        <p:txBody>
          <a:bodyPr>
            <a:normAutofit/>
          </a:bodyPr>
          <a:lstStyle/>
          <a:p>
            <a:r>
              <a:rPr lang="en-GB" sz="2400" dirty="0">
                <a:latin typeface="Comic Sans MS" panose="030F0702030302020204" pitchFamily="66" charset="0"/>
              </a:rPr>
              <a:t>Business partnering</a:t>
            </a:r>
          </a:p>
          <a:p>
            <a:pPr marL="0" indent="0">
              <a:buNone/>
            </a:pPr>
            <a:endParaRPr lang="en-GB" sz="2400" dirty="0">
              <a:latin typeface="Comic Sans MS" panose="030F0702030302020204" pitchFamily="66" charset="0"/>
            </a:endParaRPr>
          </a:p>
          <a:p>
            <a:r>
              <a:rPr lang="en-GB" sz="2400" dirty="0">
                <a:latin typeface="Comic Sans MS" panose="030F0702030302020204" pitchFamily="66" charset="0"/>
              </a:rPr>
              <a:t>Setting managers up for success</a:t>
            </a:r>
          </a:p>
          <a:p>
            <a:pPr marL="0" indent="0">
              <a:buNone/>
            </a:pPr>
            <a:endParaRPr lang="en-GB" sz="2400" dirty="0">
              <a:latin typeface="Comic Sans MS" panose="030F0702030302020204" pitchFamily="66" charset="0"/>
            </a:endParaRPr>
          </a:p>
          <a:p>
            <a:r>
              <a:rPr lang="en-GB" sz="2400" dirty="0">
                <a:latin typeface="Comic Sans MS" panose="030F0702030302020204" pitchFamily="66" charset="0"/>
              </a:rPr>
              <a:t>Advice, guidance and good practice</a:t>
            </a:r>
          </a:p>
          <a:p>
            <a:pPr marL="0" indent="0">
              <a:buNone/>
            </a:pPr>
            <a:endParaRPr lang="en-GB" sz="2400" dirty="0">
              <a:latin typeface="Comic Sans MS" panose="030F0702030302020204" pitchFamily="66" charset="0"/>
            </a:endParaRPr>
          </a:p>
          <a:p>
            <a:r>
              <a:rPr lang="en-GB" sz="2400" dirty="0">
                <a:latin typeface="Comic Sans MS" panose="030F0702030302020204" pitchFamily="66" charset="0"/>
              </a:rPr>
              <a:t>Support</a:t>
            </a:r>
          </a:p>
        </p:txBody>
      </p:sp>
    </p:spTree>
    <p:extLst>
      <p:ext uri="{BB962C8B-B14F-4D97-AF65-F5344CB8AC3E}">
        <p14:creationId xmlns:p14="http://schemas.microsoft.com/office/powerpoint/2010/main" val="817931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Comic Sans MS" panose="030F0702030302020204" pitchFamily="66" charset="0"/>
              </a:rPr>
              <a:t>Questions</a:t>
            </a:r>
          </a:p>
        </p:txBody>
      </p:sp>
      <p:sp>
        <p:nvSpPr>
          <p:cNvPr id="3" name="Content Placeholder 2"/>
          <p:cNvSpPr>
            <a:spLocks noGrp="1"/>
          </p:cNvSpPr>
          <p:nvPr>
            <p:ph idx="1"/>
          </p:nvPr>
        </p:nvSpPr>
        <p:spPr/>
        <p:txBody>
          <a:bodyPr>
            <a:normAutofit fontScale="92500" lnSpcReduction="10000"/>
          </a:bodyPr>
          <a:lstStyle/>
          <a:p>
            <a:r>
              <a:rPr lang="en-GB" sz="2400" dirty="0">
                <a:latin typeface="Comic Sans MS" panose="030F0702030302020204" pitchFamily="66" charset="0"/>
              </a:rPr>
              <a:t>Any questions on anything discussed?</a:t>
            </a:r>
          </a:p>
          <a:p>
            <a:endParaRPr lang="en-GB" sz="2400" dirty="0">
              <a:latin typeface="Comic Sans MS" panose="030F0702030302020204" pitchFamily="66" charset="0"/>
            </a:endParaRPr>
          </a:p>
          <a:p>
            <a:r>
              <a:rPr lang="en-GB" sz="2400" dirty="0">
                <a:latin typeface="Comic Sans MS" panose="030F0702030302020204" pitchFamily="66" charset="0"/>
              </a:rPr>
              <a:t>Feedback</a:t>
            </a:r>
          </a:p>
          <a:p>
            <a:endParaRPr lang="en-GB" sz="2400" dirty="0">
              <a:latin typeface="Comic Sans MS" panose="030F0702030302020204" pitchFamily="66" charset="0"/>
            </a:endParaRPr>
          </a:p>
          <a:p>
            <a:r>
              <a:rPr lang="en-GB" sz="2400" dirty="0">
                <a:latin typeface="Comic Sans MS" panose="030F0702030302020204" pitchFamily="66" charset="0"/>
              </a:rPr>
              <a:t>Going forward</a:t>
            </a:r>
          </a:p>
          <a:p>
            <a:endParaRPr lang="en-GB" sz="2400" dirty="0">
              <a:latin typeface="Comic Sans MS" panose="030F0702030302020204" pitchFamily="66" charset="0"/>
            </a:endParaRPr>
          </a:p>
          <a:p>
            <a:r>
              <a:rPr lang="en-GB" sz="2400" dirty="0">
                <a:latin typeface="Comic Sans MS" panose="030F0702030302020204" pitchFamily="66" charset="0"/>
              </a:rPr>
              <a:t>Thanks for listening</a:t>
            </a:r>
          </a:p>
          <a:p>
            <a:endParaRPr lang="en-GB" sz="2400" dirty="0">
              <a:latin typeface="Comic Sans MS" panose="030F0702030302020204" pitchFamily="66" charset="0"/>
            </a:endParaRPr>
          </a:p>
          <a:p>
            <a:r>
              <a:rPr lang="en-GB" sz="2400" dirty="0" err="1">
                <a:latin typeface="Comic Sans MS" panose="030F0702030302020204" pitchFamily="66" charset="0"/>
              </a:rPr>
              <a:t>Alys</a:t>
            </a:r>
            <a:r>
              <a:rPr lang="en-GB" sz="2400" dirty="0">
                <a:latin typeface="Comic Sans MS" panose="030F0702030302020204" pitchFamily="66" charset="0"/>
              </a:rPr>
              <a:t> </a:t>
            </a:r>
          </a:p>
          <a:p>
            <a:endParaRPr lang="en-GB" dirty="0"/>
          </a:p>
        </p:txBody>
      </p:sp>
    </p:spTree>
    <p:extLst>
      <p:ext uri="{BB962C8B-B14F-4D97-AF65-F5344CB8AC3E}">
        <p14:creationId xmlns:p14="http://schemas.microsoft.com/office/powerpoint/2010/main" val="25518214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FED1F-EA7F-E24A-819B-F2A9E313C07D}"/>
              </a:ext>
            </a:extLst>
          </p:cNvPr>
          <p:cNvSpPr>
            <a:spLocks noGrp="1"/>
          </p:cNvSpPr>
          <p:nvPr>
            <p:ph type="title"/>
          </p:nvPr>
        </p:nvSpPr>
        <p:spPr/>
        <p:txBody>
          <a:bodyPr/>
          <a:lstStyle/>
          <a:p>
            <a:r>
              <a:rPr lang="en-US" dirty="0"/>
              <a:t>Bibliography</a:t>
            </a:r>
          </a:p>
        </p:txBody>
      </p:sp>
      <p:sp>
        <p:nvSpPr>
          <p:cNvPr id="3" name="Content Placeholder 2">
            <a:extLst>
              <a:ext uri="{FF2B5EF4-FFF2-40B4-BE49-F238E27FC236}">
                <a16:creationId xmlns:a16="http://schemas.microsoft.com/office/drawing/2014/main" id="{227773A0-41E6-524F-90B3-30DFE1324F28}"/>
              </a:ext>
            </a:extLst>
          </p:cNvPr>
          <p:cNvSpPr>
            <a:spLocks noGrp="1"/>
          </p:cNvSpPr>
          <p:nvPr>
            <p:ph idx="1"/>
          </p:nvPr>
        </p:nvSpPr>
        <p:spPr/>
        <p:txBody>
          <a:bodyPr>
            <a:normAutofit fontScale="92500" lnSpcReduction="10000"/>
          </a:bodyPr>
          <a:lstStyle/>
          <a:p>
            <a:r>
              <a:rPr lang="en-US" dirty="0"/>
              <a:t>Bloom et al, (2007) Management Practice &amp; Productivity </a:t>
            </a:r>
            <a:endParaRPr lang="en-GB" dirty="0"/>
          </a:p>
          <a:p>
            <a:r>
              <a:rPr lang="en-US" dirty="0"/>
              <a:t>CIPD (2016 ) “A collection of thought pieces”</a:t>
            </a:r>
            <a:endParaRPr lang="en-GB" dirty="0"/>
          </a:p>
          <a:p>
            <a:r>
              <a:rPr lang="en-GB" dirty="0"/>
              <a:t>Fleetwood, S and </a:t>
            </a:r>
            <a:r>
              <a:rPr lang="en-GB" dirty="0" err="1"/>
              <a:t>Hesketh</a:t>
            </a:r>
            <a:r>
              <a:rPr lang="en-GB" dirty="0"/>
              <a:t>, A (2010) Explaining the performance of HRM</a:t>
            </a:r>
          </a:p>
          <a:p>
            <a:r>
              <a:rPr lang="en-GB" dirty="0" err="1"/>
              <a:t>Huselid</a:t>
            </a:r>
            <a:r>
              <a:rPr lang="en-GB" dirty="0"/>
              <a:t>, M (1995) The impact of HR management practices on turnover and productivity</a:t>
            </a:r>
          </a:p>
          <a:p>
            <a:r>
              <a:rPr lang="en-US" dirty="0"/>
              <a:t>Latham and Locke (1979) A theory of goal setting and task performance</a:t>
            </a:r>
            <a:endParaRPr lang="en-GB" dirty="0"/>
          </a:p>
          <a:p>
            <a:r>
              <a:rPr lang="en-US" dirty="0"/>
              <a:t>Purcell, J, </a:t>
            </a:r>
            <a:r>
              <a:rPr lang="en-US" dirty="0" err="1"/>
              <a:t>Kinnie</a:t>
            </a:r>
            <a:r>
              <a:rPr lang="en-US" dirty="0"/>
              <a:t>, N and Hutchinson, S (2003) Understanding the people and performance link: unlocking the black box.</a:t>
            </a:r>
            <a:endParaRPr lang="en-GB" dirty="0"/>
          </a:p>
          <a:p>
            <a:r>
              <a:rPr lang="en-GB" dirty="0"/>
              <a:t>Snell &amp; </a:t>
            </a:r>
            <a:r>
              <a:rPr lang="en-GB" dirty="0" err="1"/>
              <a:t>Bolander</a:t>
            </a:r>
            <a:r>
              <a:rPr lang="en-GB" dirty="0"/>
              <a:t> (2010)  High Performance Work Systems</a:t>
            </a:r>
          </a:p>
          <a:p>
            <a:endParaRPr lang="en-US" dirty="0"/>
          </a:p>
        </p:txBody>
      </p:sp>
    </p:spTree>
    <p:extLst>
      <p:ext uri="{BB962C8B-B14F-4D97-AF65-F5344CB8AC3E}">
        <p14:creationId xmlns:p14="http://schemas.microsoft.com/office/powerpoint/2010/main" val="36491477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omic Sans MS" panose="030F0702030302020204" pitchFamily="66" charset="0"/>
              </a:rPr>
              <a:t>General reference</a:t>
            </a:r>
            <a:endParaRPr lang="en-GB" sz="3600" dirty="0">
              <a:latin typeface="Comic Sans MS" panose="030F0702030302020204" pitchFamily="66" charset="0"/>
            </a:endParaRPr>
          </a:p>
        </p:txBody>
      </p:sp>
      <p:sp>
        <p:nvSpPr>
          <p:cNvPr id="3" name="Content Placeholder 2"/>
          <p:cNvSpPr>
            <a:spLocks noGrp="1"/>
          </p:cNvSpPr>
          <p:nvPr>
            <p:ph idx="1"/>
          </p:nvPr>
        </p:nvSpPr>
        <p:spPr/>
        <p:txBody>
          <a:bodyPr>
            <a:noAutofit/>
          </a:bodyPr>
          <a:lstStyle/>
          <a:p>
            <a:r>
              <a:rPr lang="en-GB" sz="2000" i="1" dirty="0">
                <a:solidFill>
                  <a:srgbClr val="0070C0"/>
                </a:solidFill>
                <a:latin typeface="Comic Sans MS" panose="030F0702030302020204" pitchFamily="66" charset="0"/>
              </a:rPr>
              <a:t>Taylor, S., &amp; Woodhams, C. (2016). Human Resource Management: People and Organisations (2 ed.) London: CIPD. </a:t>
            </a:r>
          </a:p>
          <a:p>
            <a:endParaRPr lang="en-GB" sz="2000" i="1" dirty="0">
              <a:solidFill>
                <a:srgbClr val="0070C0"/>
              </a:solidFill>
              <a:latin typeface="Comic Sans MS" panose="030F0702030302020204" pitchFamily="66" charset="0"/>
            </a:endParaRPr>
          </a:p>
          <a:p>
            <a:endParaRPr lang="en-GB" sz="2000" i="1" dirty="0">
              <a:latin typeface="Comic Sans MS" panose="030F0702030302020204" pitchFamily="66" charset="0"/>
            </a:endParaRPr>
          </a:p>
        </p:txBody>
      </p:sp>
    </p:spTree>
    <p:extLst>
      <p:ext uri="{BB962C8B-B14F-4D97-AF65-F5344CB8AC3E}">
        <p14:creationId xmlns:p14="http://schemas.microsoft.com/office/powerpoint/2010/main" val="283559670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{AC86EEB2-A39C-2747-B000-6AABBA17780F}tf10001060</Template>
  <TotalTime>2379</TotalTime>
  <Words>2632</Words>
  <Application>Microsoft Macintosh PowerPoint</Application>
  <PresentationFormat>On-screen Show (4:3)</PresentationFormat>
  <Paragraphs>127</Paragraphs>
  <Slides>13</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Comic Sans MS</vt:lpstr>
      <vt:lpstr>Trebuchet MS</vt:lpstr>
      <vt:lpstr>Wingdings</vt:lpstr>
      <vt:lpstr>Wingdings 3</vt:lpstr>
      <vt:lpstr>Facet</vt:lpstr>
      <vt:lpstr>Understanding the link  between Individual and Organisational Performance</vt:lpstr>
      <vt:lpstr>Housekeeping</vt:lpstr>
      <vt:lpstr>Aims of the presentation</vt:lpstr>
      <vt:lpstr>Content</vt:lpstr>
      <vt:lpstr>1.The concept and key components of HPW</vt:lpstr>
      <vt:lpstr>The link between HPW, performance and business advantage </vt:lpstr>
      <vt:lpstr>The link between HPW and employee well-being</vt:lpstr>
      <vt:lpstr>Performance Management models and activities</vt:lpstr>
      <vt:lpstr>The contribution of PM</vt:lpstr>
      <vt:lpstr>Role of line managers &amp; HR in PM processes</vt:lpstr>
      <vt:lpstr>Questions</vt:lpstr>
      <vt:lpstr>Bibliography</vt:lpstr>
      <vt:lpstr>General reference</vt:lpstr>
    </vt:vector>
  </TitlesOfParts>
  <Manager/>
  <Company>Microsoft</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Alys Owens</dc:creator>
  <cp:keywords/>
  <dc:description/>
  <cp:lastModifiedBy>Alys Owens</cp:lastModifiedBy>
  <cp:revision>207</cp:revision>
  <dcterms:created xsi:type="dcterms:W3CDTF">2021-01-06T12:10:25Z</dcterms:created>
  <dcterms:modified xsi:type="dcterms:W3CDTF">2021-09-23T18:17:22Z</dcterms:modified>
  <cp:category/>
</cp:coreProperties>
</file>