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66" r:id="rId3"/>
    <p:sldId id="258" r:id="rId4"/>
    <p:sldId id="259" r:id="rId5"/>
    <p:sldId id="260" r:id="rId6"/>
    <p:sldId id="261" r:id="rId7"/>
    <p:sldId id="262" r:id="rId8"/>
    <p:sldId id="263" r:id="rId9"/>
    <p:sldId id="264" r:id="rId10"/>
    <p:sldId id="257" r:id="rId11"/>
    <p:sldId id="265" r:id="rId12"/>
  </p:sldIdLst>
  <p:sldSz cx="18288000" cy="10287000"/>
  <p:notesSz cx="6858000" cy="9144000"/>
  <p:embeddedFontLst>
    <p:embeddedFont>
      <p:font typeface="Calibri" panose="020F0502020204030204" pitchFamily="34" charset="0"/>
      <p:regular r:id="rId14"/>
      <p:bold r:id="rId15"/>
      <p:italic r:id="rId16"/>
      <p:boldItalic r:id="rId17"/>
    </p:embeddedFont>
    <p:embeddedFont>
      <p:font typeface="DM Sans" pitchFamily="2" charset="77"/>
      <p:regular r:id="rId18"/>
    </p:embeddedFont>
    <p:embeddedFont>
      <p:font typeface="DM Serif Display" pitchFamily="2"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77225" autoAdjust="0"/>
  </p:normalViewPr>
  <p:slideViewPr>
    <p:cSldViewPr>
      <p:cViewPr varScale="1">
        <p:scale>
          <a:sx n="35" d="100"/>
          <a:sy n="35" d="100"/>
        </p:scale>
        <p:origin x="1180" y="-4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4EEE5C-3FC2-4268-B053-5F90F8ED9487}" type="datetimeFigureOut">
              <a:rPr lang="en-US" smtClean="0"/>
              <a:t>10/12/25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A6858B-665C-48D4-86AC-FE28A5F76B0A}" type="slidenum">
              <a:rPr lang="en-US" smtClean="0"/>
              <a:t>‹#›</a:t>
            </a:fld>
            <a:endParaRPr lang="en-US"/>
          </a:p>
        </p:txBody>
      </p:sp>
    </p:spTree>
    <p:extLst>
      <p:ext uri="{BB962C8B-B14F-4D97-AF65-F5344CB8AC3E}">
        <p14:creationId xmlns:p14="http://schemas.microsoft.com/office/powerpoint/2010/main" val="20286747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Good morning, everyone. My name is [Your Name], and today I’ll be presenting my case study analysis of Green Haven Florists. This presentation is part of the Problem Solving and Decision-Making module, and I will use several structured frameworks to explore the challenges facing the company. Specifically, I will identify the nature and scope of the problem, apply the 5W2H model, critique and apply the PESTEL framework, and use a cause-and-effect diagram to highlight root causes. Finally, I will </a:t>
            </a:r>
            <a:r>
              <a:rPr lang="en-US" sz="1200" kern="1200" dirty="0" err="1">
                <a:solidFill>
                  <a:schemeClr val="tx1"/>
                </a:solidFill>
                <a:effectLst/>
                <a:latin typeface="+mn-lt"/>
                <a:ea typeface="+mn-ea"/>
                <a:cs typeface="+mn-cs"/>
              </a:rPr>
              <a:t>summarise</a:t>
            </a:r>
            <a:r>
              <a:rPr lang="en-US" sz="1200" kern="1200" dirty="0">
                <a:solidFill>
                  <a:schemeClr val="tx1"/>
                </a:solidFill>
                <a:effectLst/>
                <a:latin typeface="+mn-lt"/>
                <a:ea typeface="+mn-ea"/>
                <a:cs typeface="+mn-cs"/>
              </a:rPr>
              <a:t> the key findings. By the end of this presentation, I hope to provide a clear, structured understanding of the problems Green Haven faces and how these decision-making tools can support effective solutions.</a:t>
            </a:r>
          </a:p>
        </p:txBody>
      </p:sp>
      <p:sp>
        <p:nvSpPr>
          <p:cNvPr id="4" name="Slide Number Placeholder 3"/>
          <p:cNvSpPr>
            <a:spLocks noGrp="1"/>
          </p:cNvSpPr>
          <p:nvPr>
            <p:ph type="sldNum" sz="quarter" idx="10"/>
          </p:nvPr>
        </p:nvSpPr>
        <p:spPr/>
        <p:txBody>
          <a:bodyPr/>
          <a:lstStyle/>
          <a:p>
            <a:fld id="{41A6858B-665C-48D4-86AC-FE28A5F76B0A}" type="slidenum">
              <a:rPr lang="en-US" smtClean="0"/>
              <a:t>1</a:t>
            </a:fld>
            <a:endParaRPr lang="en-US"/>
          </a:p>
        </p:txBody>
      </p:sp>
    </p:spTree>
    <p:extLst>
      <p:ext uri="{BB962C8B-B14F-4D97-AF65-F5344CB8AC3E}">
        <p14:creationId xmlns:p14="http://schemas.microsoft.com/office/powerpoint/2010/main" val="11238240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Here is an overview of what I will cover today. I will begin with a short introduction to Green Haven Florists and its background. Next, I’ll explain the main problem the business is experiencing, before breaking it down using the 5W2H model. After that, I’ll critique the PESTEL framework and apply it specifically to Green Haven’s situation. I will then use a cause-and-effect diagram to highlight the root causes of the problem. I’ll finish by presenting the key findings from my analysis and end with a list of references. This agenda ensures a clear flow from context, to analysis, to conclusion.</a:t>
            </a:r>
          </a:p>
          <a:p>
            <a:endParaRPr lang="en-US" dirty="0"/>
          </a:p>
        </p:txBody>
      </p:sp>
      <p:sp>
        <p:nvSpPr>
          <p:cNvPr id="4" name="Slide Number Placeholder 3"/>
          <p:cNvSpPr>
            <a:spLocks noGrp="1"/>
          </p:cNvSpPr>
          <p:nvPr>
            <p:ph type="sldNum" sz="quarter" idx="10"/>
          </p:nvPr>
        </p:nvSpPr>
        <p:spPr/>
        <p:txBody>
          <a:bodyPr/>
          <a:lstStyle/>
          <a:p>
            <a:fld id="{41A6858B-665C-48D4-86AC-FE28A5F76B0A}" type="slidenum">
              <a:rPr lang="en-US" smtClean="0"/>
              <a:t>2</a:t>
            </a:fld>
            <a:endParaRPr lang="en-US"/>
          </a:p>
        </p:txBody>
      </p:sp>
    </p:spTree>
    <p:extLst>
      <p:ext uri="{BB962C8B-B14F-4D97-AF65-F5344CB8AC3E}">
        <p14:creationId xmlns:p14="http://schemas.microsoft.com/office/powerpoint/2010/main" val="2259833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Green Haven Florists was founded in 2016 by Liam and </a:t>
            </a:r>
            <a:r>
              <a:rPr lang="en-US" sz="1200" kern="1200" dirty="0" err="1">
                <a:solidFill>
                  <a:schemeClr val="tx1"/>
                </a:solidFill>
                <a:effectLst/>
                <a:latin typeface="+mn-lt"/>
                <a:ea typeface="+mn-ea"/>
                <a:cs typeface="+mn-cs"/>
              </a:rPr>
              <a:t>Priya</a:t>
            </a:r>
            <a:r>
              <a:rPr lang="en-US" sz="1200" kern="1200" dirty="0">
                <a:solidFill>
                  <a:schemeClr val="tx1"/>
                </a:solidFill>
                <a:effectLst/>
                <a:latin typeface="+mn-lt"/>
                <a:ea typeface="+mn-ea"/>
                <a:cs typeface="+mn-cs"/>
              </a:rPr>
              <a:t> Patel in Norwich. The business quickly built a reputation for bespoke floral arrangements and its eco-friendly approach, which attracted a loyal customer base. Their customers include walk-in individuals, corporate clients, and wedding parties. The shop </a:t>
            </a:r>
            <a:r>
              <a:rPr lang="en-US" sz="1200" kern="1200" dirty="0" err="1">
                <a:solidFill>
                  <a:schemeClr val="tx1"/>
                </a:solidFill>
                <a:effectLst/>
                <a:latin typeface="+mn-lt"/>
                <a:ea typeface="+mn-ea"/>
                <a:cs typeface="+mn-cs"/>
              </a:rPr>
              <a:t>emphasises</a:t>
            </a:r>
            <a:r>
              <a:rPr lang="en-US" sz="1200" kern="1200" dirty="0">
                <a:solidFill>
                  <a:schemeClr val="tx1"/>
                </a:solidFill>
                <a:effectLst/>
                <a:latin typeface="+mn-lt"/>
                <a:ea typeface="+mn-ea"/>
                <a:cs typeface="+mn-cs"/>
              </a:rPr>
              <a:t> sustainable packaging and a strong community connection, which differentiates it from many competitors. However, despite these strengths, the shop has been facing difficulties in recent years. As I will explain in the next slide, the business is experiencing declining sales, higher costs, and a digital presence that has not kept up with competitors. These challenges threaten its long-term survival.</a:t>
            </a:r>
          </a:p>
        </p:txBody>
      </p:sp>
      <p:sp>
        <p:nvSpPr>
          <p:cNvPr id="4" name="Slide Number Placeholder 3"/>
          <p:cNvSpPr>
            <a:spLocks noGrp="1"/>
          </p:cNvSpPr>
          <p:nvPr>
            <p:ph type="sldNum" sz="quarter" idx="10"/>
          </p:nvPr>
        </p:nvSpPr>
        <p:spPr/>
        <p:txBody>
          <a:bodyPr/>
          <a:lstStyle/>
          <a:p>
            <a:fld id="{41A6858B-665C-48D4-86AC-FE28A5F76B0A}" type="slidenum">
              <a:rPr lang="en-US" smtClean="0"/>
              <a:t>3</a:t>
            </a:fld>
            <a:endParaRPr lang="en-US"/>
          </a:p>
        </p:txBody>
      </p:sp>
    </p:spTree>
    <p:extLst>
      <p:ext uri="{BB962C8B-B14F-4D97-AF65-F5344CB8AC3E}">
        <p14:creationId xmlns:p14="http://schemas.microsoft.com/office/powerpoint/2010/main" val="3727237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main issue Green Haven is facing is a decline in sales and profitability. In-store sales have dropped by 30% in the past 12 months, which is a significant and unsustainable decrease. While they do have an online presence, it has not generated enough sales growth to offset the decline in physical footfall. Rising costs have also made the problem worse, as flower imports and eco-friendly packaging have become more expensive, particularly with inflation and supply chain issues. Competition has intensified too, with both a boutique florist and a national chain operating in the same area. On top of this, fewer people are visiting the high street overall, which reduces foot traffic. Together, these issues create a serious threat to the business.</a:t>
            </a:r>
          </a:p>
        </p:txBody>
      </p:sp>
      <p:sp>
        <p:nvSpPr>
          <p:cNvPr id="4" name="Slide Number Placeholder 3"/>
          <p:cNvSpPr>
            <a:spLocks noGrp="1"/>
          </p:cNvSpPr>
          <p:nvPr>
            <p:ph type="sldNum" sz="quarter" idx="10"/>
          </p:nvPr>
        </p:nvSpPr>
        <p:spPr/>
        <p:txBody>
          <a:bodyPr/>
          <a:lstStyle/>
          <a:p>
            <a:fld id="{41A6858B-665C-48D4-86AC-FE28A5F76B0A}" type="slidenum">
              <a:rPr lang="en-US" smtClean="0"/>
              <a:t>4</a:t>
            </a:fld>
            <a:endParaRPr lang="en-US"/>
          </a:p>
        </p:txBody>
      </p:sp>
    </p:spTree>
    <p:extLst>
      <p:ext uri="{BB962C8B-B14F-4D97-AF65-F5344CB8AC3E}">
        <p14:creationId xmlns:p14="http://schemas.microsoft.com/office/powerpoint/2010/main" val="30347101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5W2H model is a problem-analysis and planning framework that asks seven key questions: What, Why, Where, When, Who, How, and How much. It is used to map out tasks, clarify objectives and methods, and guide action in strategy, operations, or project management (Lei Luo et al., 2024) To understand the problem more clearly, I used the 5W2H model</a:t>
            </a:r>
            <a:r>
              <a:rPr lang="en-US" sz="1200" kern="1200" baseline="0" dirty="0">
                <a:solidFill>
                  <a:schemeClr val="tx1"/>
                </a:solidFill>
                <a:effectLst/>
                <a:latin typeface="+mn-lt"/>
                <a:ea typeface="+mn-ea"/>
                <a:cs typeface="+mn-cs"/>
              </a:rPr>
              <a:t> because t</a:t>
            </a:r>
            <a:r>
              <a:rPr lang="en-US" sz="1200" kern="1200" dirty="0">
                <a:solidFill>
                  <a:schemeClr val="tx1"/>
                </a:solidFill>
                <a:effectLst/>
                <a:latin typeface="+mn-lt"/>
                <a:ea typeface="+mn-ea"/>
                <a:cs typeface="+mn-cs"/>
              </a:rPr>
              <a:t>his framework helps break down the situation by asking seven key questions. What is happening? A 30% decline in sales. Where is this occurring? At their Norwich high street store. When has it been happening? Over the last year. Who is involved? Customers, staff, and the owners. Why is it happening? Customers are shopping online, competition is growing, and costs are rising. How is this happening? The business has an outdated website and weak marketing strategy. And finally, how much is the impact? The revenue loss is significant, threatening long-term sustainability. This structured breakdown shows that the problem is complex and involves multiple factors.</a:t>
            </a:r>
          </a:p>
        </p:txBody>
      </p:sp>
      <p:sp>
        <p:nvSpPr>
          <p:cNvPr id="4" name="Slide Number Placeholder 3"/>
          <p:cNvSpPr>
            <a:spLocks noGrp="1"/>
          </p:cNvSpPr>
          <p:nvPr>
            <p:ph type="sldNum" sz="quarter" idx="10"/>
          </p:nvPr>
        </p:nvSpPr>
        <p:spPr/>
        <p:txBody>
          <a:bodyPr/>
          <a:lstStyle/>
          <a:p>
            <a:fld id="{41A6858B-665C-48D4-86AC-FE28A5F76B0A}" type="slidenum">
              <a:rPr lang="en-US" smtClean="0"/>
              <a:t>5</a:t>
            </a:fld>
            <a:endParaRPr lang="en-US"/>
          </a:p>
        </p:txBody>
      </p:sp>
    </p:spTree>
    <p:extLst>
      <p:ext uri="{BB962C8B-B14F-4D97-AF65-F5344CB8AC3E}">
        <p14:creationId xmlns:p14="http://schemas.microsoft.com/office/powerpoint/2010/main" val="31155394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Another useful tool for problem analysis is the PESTEL framework, which examines Political, Economic, Social, Technological, Environmental, and Legal factors. It is valuable because it allows businesses to scan the external environment in a structured way. However, it also has limitations. PESTEL is primarily descriptive rather than predictive, meaning it explains external pressures but doesn’t always show how they will evolve. It can also oversimplify complex situations if used without supporting evidence or research. Despite these weaknesses, PESTEL remains a widely used strategic tool because it provides a clear overview of external forces. For Green Haven, this is particularly important as many of their problems are influenced by the wider environment beyond their control.</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1A6858B-665C-48D4-86AC-FE28A5F76B0A}" type="slidenum">
              <a:rPr lang="en-US" smtClean="0"/>
              <a:t>6</a:t>
            </a:fld>
            <a:endParaRPr lang="en-US"/>
          </a:p>
        </p:txBody>
      </p:sp>
    </p:spTree>
    <p:extLst>
      <p:ext uri="{BB962C8B-B14F-4D97-AF65-F5344CB8AC3E}">
        <p14:creationId xmlns:p14="http://schemas.microsoft.com/office/powerpoint/2010/main" val="28960260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Applying PESTEL to Green Haven reveals several important pressures. Politically, post-</a:t>
            </a:r>
            <a:r>
              <a:rPr lang="en-US" sz="1200" kern="1200" dirty="0" err="1">
                <a:solidFill>
                  <a:schemeClr val="tx1"/>
                </a:solidFill>
                <a:effectLst/>
                <a:latin typeface="+mn-lt"/>
                <a:ea typeface="+mn-ea"/>
                <a:cs typeface="+mn-cs"/>
              </a:rPr>
              <a:t>Brexit</a:t>
            </a:r>
            <a:r>
              <a:rPr lang="en-US" sz="1200" kern="1200" dirty="0">
                <a:solidFill>
                  <a:schemeClr val="tx1"/>
                </a:solidFill>
                <a:effectLst/>
                <a:latin typeface="+mn-lt"/>
                <a:ea typeface="+mn-ea"/>
                <a:cs typeface="+mn-cs"/>
              </a:rPr>
              <a:t> trade arrangements have made importing flowers more expensive. Economically, inflation has reduced consumer spending power and increased business costs. Socially, there has been a strong shift toward online shopping, along with higher demand for eco-friendly products. Technologically, the shop is behind competitors, lacking modern e-commerce and effective digital marketing. Environmentally, sustainability is both a strength and a challenge, since eco-materials cost more and climate change can affect flower supply. Legally, the business must comply with packaging and trade regulations. Taken together, these external factors create significant challenges that Green Haven must adapt to.</a:t>
            </a:r>
          </a:p>
        </p:txBody>
      </p:sp>
      <p:sp>
        <p:nvSpPr>
          <p:cNvPr id="4" name="Slide Number Placeholder 3"/>
          <p:cNvSpPr>
            <a:spLocks noGrp="1"/>
          </p:cNvSpPr>
          <p:nvPr>
            <p:ph type="sldNum" sz="quarter" idx="10"/>
          </p:nvPr>
        </p:nvSpPr>
        <p:spPr/>
        <p:txBody>
          <a:bodyPr/>
          <a:lstStyle/>
          <a:p>
            <a:fld id="{41A6858B-665C-48D4-86AC-FE28A5F76B0A}" type="slidenum">
              <a:rPr lang="en-US" smtClean="0"/>
              <a:t>7</a:t>
            </a:fld>
            <a:endParaRPr lang="en-US"/>
          </a:p>
        </p:txBody>
      </p:sp>
    </p:spTree>
    <p:extLst>
      <p:ext uri="{BB962C8B-B14F-4D97-AF65-F5344CB8AC3E}">
        <p14:creationId xmlns:p14="http://schemas.microsoft.com/office/powerpoint/2010/main" val="19805251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b="0" dirty="0"/>
              <a:t>Fishbone diagram </a:t>
            </a:r>
            <a:r>
              <a:rPr lang="en-US" dirty="0"/>
              <a:t>or </a:t>
            </a:r>
            <a:r>
              <a:rPr lang="en-US" b="0" dirty="0"/>
              <a:t>Cause-and-Effect diagram</a:t>
            </a:r>
            <a:r>
              <a:rPr lang="en-US" dirty="0"/>
              <a:t>, is a visual tool developed by Kaoru Ishikawa in the 1960s to identify and </a:t>
            </a:r>
            <a:r>
              <a:rPr lang="en-US" dirty="0" err="1"/>
              <a:t>organise</a:t>
            </a:r>
            <a:r>
              <a:rPr lang="en-US" dirty="0"/>
              <a:t> the potential causes of a specific problem.</a:t>
            </a:r>
            <a:r>
              <a:rPr lang="en-US" baseline="0" dirty="0"/>
              <a:t> </a:t>
            </a:r>
            <a:r>
              <a:rPr lang="en-US" dirty="0"/>
              <a:t>The structure resembles a fish’s skeleton, where the </a:t>
            </a:r>
            <a:r>
              <a:rPr lang="en-US" b="0" dirty="0"/>
              <a:t>head represents the problem</a:t>
            </a:r>
            <a:r>
              <a:rPr lang="en-US" dirty="0"/>
              <a:t>, and the </a:t>
            </a:r>
            <a:r>
              <a:rPr lang="en-US" b="0" dirty="0"/>
              <a:t>bones represent categories of possible causes </a:t>
            </a:r>
            <a:r>
              <a:rPr lang="en-US" dirty="0"/>
              <a:t>such as People, Processes, Equipment, Environment, and Materials. It enables </a:t>
            </a:r>
            <a:r>
              <a:rPr lang="en-US" dirty="0" err="1"/>
              <a:t>organisations</a:t>
            </a:r>
            <a:r>
              <a:rPr lang="en-US" dirty="0"/>
              <a:t> to </a:t>
            </a:r>
            <a:r>
              <a:rPr lang="en-US" b="0" dirty="0"/>
              <a:t>systematically explore the root causes </a:t>
            </a:r>
            <a:r>
              <a:rPr lang="en-US" dirty="0"/>
              <a:t>of a problem rather than focusing only on surface-level symptoms (</a:t>
            </a:r>
            <a:r>
              <a:rPr lang="en-US" dirty="0" err="1"/>
              <a:t>Tague</a:t>
            </a:r>
            <a:r>
              <a:rPr lang="en-US" dirty="0"/>
              <a:t>, 2020). This analytical method supports decision-making by providing a clear visual representation of the interconnected factors contributing to an issue (</a:t>
            </a:r>
            <a:r>
              <a:rPr lang="en-US" dirty="0" err="1"/>
              <a:t>Heizer</a:t>
            </a:r>
            <a:r>
              <a:rPr lang="en-US" dirty="0"/>
              <a:t> et al., 2023).</a:t>
            </a:r>
          </a:p>
          <a:p>
            <a:r>
              <a:rPr lang="en-US" b="1" dirty="0"/>
              <a:t>Application: Decline in Sales and Profitability</a:t>
            </a:r>
          </a:p>
          <a:p>
            <a:r>
              <a:rPr lang="en-US" dirty="0"/>
              <a:t>To investigate the </a:t>
            </a:r>
            <a:r>
              <a:rPr lang="en-US" b="1" dirty="0"/>
              <a:t>root causes of declining sales and profitability</a:t>
            </a:r>
            <a:r>
              <a:rPr lang="en-US" dirty="0"/>
              <a:t>, a Fishbone diagram was used. The main problem identified at the “head” of the diagram was the </a:t>
            </a:r>
            <a:r>
              <a:rPr lang="en-US" b="1" dirty="0"/>
              <a:t>fall in sales and profits</a:t>
            </a:r>
            <a:r>
              <a:rPr lang="en-US" dirty="0"/>
              <a:t>. The analysis </a:t>
            </a:r>
            <a:r>
              <a:rPr lang="en-US" dirty="0" err="1"/>
              <a:t>categorised</a:t>
            </a:r>
            <a:r>
              <a:rPr lang="en-US" dirty="0"/>
              <a:t> possible causes into </a:t>
            </a:r>
            <a:r>
              <a:rPr lang="en-US" b="1" dirty="0"/>
              <a:t>People, Processes, Competition, Economy, Technology, and Environment</a:t>
            </a:r>
            <a:r>
              <a:rPr lang="en-US" dirty="0"/>
              <a:t>.</a:t>
            </a:r>
          </a:p>
          <a:p>
            <a:r>
              <a:rPr lang="en-US" dirty="0"/>
              <a:t>Under the </a:t>
            </a:r>
            <a:r>
              <a:rPr lang="en-US" b="1" dirty="0"/>
              <a:t>People</a:t>
            </a:r>
            <a:r>
              <a:rPr lang="en-US" dirty="0"/>
              <a:t> category, the business has a </a:t>
            </a:r>
            <a:r>
              <a:rPr lang="en-US" b="1" dirty="0"/>
              <a:t>small team with limited digital competence</a:t>
            </a:r>
            <a:r>
              <a:rPr lang="en-US" dirty="0"/>
              <a:t>, which restricts its ability to adapt to online marketing trends. Additionally, </a:t>
            </a:r>
            <a:r>
              <a:rPr lang="en-US" b="1" dirty="0"/>
              <a:t>employees lack sufficient product knowledge</a:t>
            </a:r>
            <a:r>
              <a:rPr lang="en-US" dirty="0"/>
              <a:t>, leading to ineffective customer engagement and poor service delivery. These weaknesses in human capability reduce overall performance and sales conversions (Kotler &amp; Keller, 2022).</a:t>
            </a:r>
          </a:p>
          <a:p>
            <a:r>
              <a:rPr lang="en-US" dirty="0"/>
              <a:t>In the </a:t>
            </a:r>
            <a:r>
              <a:rPr lang="en-US" b="1" dirty="0"/>
              <a:t>Processes</a:t>
            </a:r>
            <a:r>
              <a:rPr lang="en-US" dirty="0"/>
              <a:t> category, the company faces multiple operational challenges. The </a:t>
            </a:r>
            <a:r>
              <a:rPr lang="en-US" b="1" dirty="0"/>
              <a:t>marketing strategy is outdated</a:t>
            </a:r>
            <a:r>
              <a:rPr lang="en-US" dirty="0"/>
              <a:t>, </a:t>
            </a:r>
            <a:r>
              <a:rPr lang="en-US" b="1" dirty="0"/>
              <a:t>promotional activity is minimal</a:t>
            </a:r>
            <a:r>
              <a:rPr lang="en-US" dirty="0"/>
              <a:t>, and </a:t>
            </a:r>
            <a:r>
              <a:rPr lang="en-US" b="1" dirty="0"/>
              <a:t>inventory management is inefficient</a:t>
            </a:r>
            <a:r>
              <a:rPr lang="en-US" dirty="0"/>
              <a:t>, often leading to product shortages or overstocking. Furthermore, the website is poorly maintained, reducing online visibility and user experience (</a:t>
            </a:r>
            <a:r>
              <a:rPr lang="en-US" dirty="0" err="1"/>
              <a:t>Heizer</a:t>
            </a:r>
            <a:r>
              <a:rPr lang="en-US" dirty="0"/>
              <a:t> et al., 2023).</a:t>
            </a:r>
          </a:p>
          <a:p>
            <a:r>
              <a:rPr lang="en-US" b="1" dirty="0"/>
              <a:t>Competition</a:t>
            </a:r>
            <a:r>
              <a:rPr lang="en-US" dirty="0"/>
              <a:t> is another critical factor, as the business is surrounded by </a:t>
            </a:r>
            <a:r>
              <a:rPr lang="en-US" b="1" dirty="0"/>
              <a:t>both boutique competitors and national retail chains</a:t>
            </a:r>
            <a:r>
              <a:rPr lang="en-US" dirty="0"/>
              <a:t> that offer better prices and stronger brand recognition. This creates a difficult market environment for smaller firms with limited marketing resources.</a:t>
            </a:r>
          </a:p>
          <a:p>
            <a:r>
              <a:rPr lang="en-US" dirty="0"/>
              <a:t>The </a:t>
            </a:r>
            <a:r>
              <a:rPr lang="en-US" b="1" dirty="0"/>
              <a:t>Economic</a:t>
            </a:r>
            <a:r>
              <a:rPr lang="en-US" dirty="0"/>
              <a:t> situation also contributes to the decline. </a:t>
            </a:r>
            <a:r>
              <a:rPr lang="en-US" b="1" dirty="0"/>
              <a:t>Inflation and rising costs</a:t>
            </a:r>
            <a:r>
              <a:rPr lang="en-US" dirty="0"/>
              <a:t> have reduced customer spending power, squeezing both margins and sales volume (Grant, 2021).</a:t>
            </a:r>
          </a:p>
          <a:p>
            <a:r>
              <a:rPr lang="en-US" dirty="0"/>
              <a:t>Under </a:t>
            </a:r>
            <a:r>
              <a:rPr lang="en-US" b="1" dirty="0"/>
              <a:t>Technology</a:t>
            </a:r>
            <a:r>
              <a:rPr lang="en-US" dirty="0"/>
              <a:t>, the absence of a </a:t>
            </a:r>
            <a:r>
              <a:rPr lang="en-US" b="1" dirty="0"/>
              <a:t>strong e-commerce system</a:t>
            </a:r>
            <a:r>
              <a:rPr lang="en-US" dirty="0"/>
              <a:t> and </a:t>
            </a:r>
            <a:r>
              <a:rPr lang="en-US" b="1" dirty="0"/>
              <a:t>weak social media presence</a:t>
            </a:r>
            <a:r>
              <a:rPr lang="en-US" dirty="0"/>
              <a:t> prevents the company from leveraging digital platforms for customer acquisition and retention. In today’s digital economy, this gap represents a major competitive disadvantage (Kotler &amp; Keller, 2022).</a:t>
            </a:r>
          </a:p>
          <a:p>
            <a:r>
              <a:rPr lang="en-US" dirty="0"/>
              <a:t>Finally, </a:t>
            </a:r>
            <a:r>
              <a:rPr lang="en-US" b="1" dirty="0"/>
              <a:t>Environmental factors</a:t>
            </a:r>
            <a:r>
              <a:rPr lang="en-US" dirty="0"/>
              <a:t> such as the high cost of </a:t>
            </a:r>
            <a:r>
              <a:rPr lang="en-US" b="1" dirty="0"/>
              <a:t>eco-friendly materials</a:t>
            </a:r>
            <a:r>
              <a:rPr lang="en-US" dirty="0"/>
              <a:t> increase production expenses and limit the firm’s ability to price competitively. While sustainability appeals to consumers, it also introduces cost pressures that affect profitability.</a:t>
            </a:r>
          </a:p>
          <a:p>
            <a:r>
              <a:rPr lang="en-US" dirty="0"/>
              <a:t>In summary, the Fishbone diagram illustrates that the </a:t>
            </a:r>
            <a:r>
              <a:rPr lang="en-US" b="1" dirty="0"/>
              <a:t>decline in sales is a result of multiple interrelated causes</a:t>
            </a:r>
            <a:r>
              <a:rPr lang="en-US" dirty="0"/>
              <a:t> rather than a single issue. Addressing these systematically—through skill development, process improvement, digital transformation, and marketing innovation—can help the business regain stability and growth.</a:t>
            </a:r>
          </a:p>
        </p:txBody>
      </p:sp>
      <p:sp>
        <p:nvSpPr>
          <p:cNvPr id="4" name="Slide Number Placeholder 3"/>
          <p:cNvSpPr>
            <a:spLocks noGrp="1"/>
          </p:cNvSpPr>
          <p:nvPr>
            <p:ph type="sldNum" sz="quarter" idx="10"/>
          </p:nvPr>
        </p:nvSpPr>
        <p:spPr/>
        <p:txBody>
          <a:bodyPr/>
          <a:lstStyle/>
          <a:p>
            <a:fld id="{41A6858B-665C-48D4-86AC-FE28A5F76B0A}" type="slidenum">
              <a:rPr lang="en-US" smtClean="0"/>
              <a:t>8</a:t>
            </a:fld>
            <a:endParaRPr lang="en-US"/>
          </a:p>
        </p:txBody>
      </p:sp>
    </p:spTree>
    <p:extLst>
      <p:ext uri="{BB962C8B-B14F-4D97-AF65-F5344CB8AC3E}">
        <p14:creationId xmlns:p14="http://schemas.microsoft.com/office/powerpoint/2010/main" val="9673904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From my analysis, several key findings emerge. First, the decline in sales is driven by both internal weaknesses and external pressures. Internally, Green Haven has not invested enough in digital marketing or online sales platforms, which limits its competitiveness. Externally, rising costs and strong competitors are squeezing the business. Second, customers are increasingly demanding not only sustainability, which Green Haven offers, but also convenience and affordability, which the shop struggles to provide. Third, the combination of inflation, reduced foot traffic, and supply challenges makes the business environment tougher. To succeed, Green Haven will need to adapt its digital strategy while preserving its eco-friendly brand identity (Chaffey &amp; Ellis-Chadwick, 2022).</a:t>
            </a:r>
          </a:p>
        </p:txBody>
      </p:sp>
      <p:sp>
        <p:nvSpPr>
          <p:cNvPr id="4" name="Slide Number Placeholder 3"/>
          <p:cNvSpPr>
            <a:spLocks noGrp="1"/>
          </p:cNvSpPr>
          <p:nvPr>
            <p:ph type="sldNum" sz="quarter" idx="10"/>
          </p:nvPr>
        </p:nvSpPr>
        <p:spPr/>
        <p:txBody>
          <a:bodyPr/>
          <a:lstStyle/>
          <a:p>
            <a:fld id="{41A6858B-665C-48D4-86AC-FE28A5F76B0A}" type="slidenum">
              <a:rPr lang="en-US" smtClean="0"/>
              <a:t>9</a:t>
            </a:fld>
            <a:endParaRPr lang="en-US"/>
          </a:p>
        </p:txBody>
      </p:sp>
    </p:spTree>
    <p:extLst>
      <p:ext uri="{BB962C8B-B14F-4D97-AF65-F5344CB8AC3E}">
        <p14:creationId xmlns:p14="http://schemas.microsoft.com/office/powerpoint/2010/main" val="24557105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In conclusion, Green Haven Florists is facing a serious decline in sales caused by both internal weaknesses and external pressures. Internally, the shop has not kept pace with digital developments, particularly in e-commerce and marketing. Externally, it faces rising costs from inflation, supply challenges, and strong competition. The frameworks I used—5W2H, PESTEL, and the cause-and-effect diagram—helped reveal how these factors interact and reinforce each other. Going forward, success for Green Haven will depend on embracing digital transformation, such as investing in a modern website and stronger online marketing, while continuing to differentiate itself through its eco-friendly and community-focused brand identity.</a:t>
            </a:r>
          </a:p>
        </p:txBody>
      </p:sp>
      <p:sp>
        <p:nvSpPr>
          <p:cNvPr id="4" name="Slide Number Placeholder 3"/>
          <p:cNvSpPr>
            <a:spLocks noGrp="1"/>
          </p:cNvSpPr>
          <p:nvPr>
            <p:ph type="sldNum" sz="quarter" idx="10"/>
          </p:nvPr>
        </p:nvSpPr>
        <p:spPr/>
        <p:txBody>
          <a:bodyPr/>
          <a:lstStyle/>
          <a:p>
            <a:fld id="{41A6858B-665C-48D4-86AC-FE28A5F76B0A}" type="slidenum">
              <a:rPr lang="en-US" smtClean="0"/>
              <a:t>10</a:t>
            </a:fld>
            <a:endParaRPr lang="en-US"/>
          </a:p>
        </p:txBody>
      </p:sp>
    </p:spTree>
    <p:extLst>
      <p:ext uri="{BB962C8B-B14F-4D97-AF65-F5344CB8AC3E}">
        <p14:creationId xmlns:p14="http://schemas.microsoft.com/office/powerpoint/2010/main" val="26851553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1A6858B-665C-48D4-86AC-FE28A5F76B0A}" type="slidenum">
              <a:rPr lang="en-US" smtClean="0"/>
              <a:t>11</a:t>
            </a:fld>
            <a:endParaRPr lang="en-US"/>
          </a:p>
        </p:txBody>
      </p:sp>
    </p:spTree>
    <p:extLst>
      <p:ext uri="{BB962C8B-B14F-4D97-AF65-F5344CB8AC3E}">
        <p14:creationId xmlns:p14="http://schemas.microsoft.com/office/powerpoint/2010/main" val="945734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10/12/25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10/12/25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10/12/25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10/12/25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1.pn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Freeform 2"/>
          <p:cNvSpPr/>
          <p:nvPr/>
        </p:nvSpPr>
        <p:spPr>
          <a:xfrm rot="-4106424">
            <a:off x="4321701" y="5051220"/>
            <a:ext cx="6707124" cy="8229600"/>
          </a:xfrm>
          <a:custGeom>
            <a:avLst/>
            <a:gdLst/>
            <a:ahLst/>
            <a:cxnLst/>
            <a:rect l="l" t="t" r="r" b="b"/>
            <a:pathLst>
              <a:path w="6707124" h="8229600">
                <a:moveTo>
                  <a:pt x="0" y="0"/>
                </a:moveTo>
                <a:lnTo>
                  <a:pt x="6707124" y="0"/>
                </a:lnTo>
                <a:lnTo>
                  <a:pt x="6707124" y="8229600"/>
                </a:lnTo>
                <a:lnTo>
                  <a:pt x="0" y="8229600"/>
                </a:lnTo>
                <a:lnTo>
                  <a:pt x="0" y="0"/>
                </a:lnTo>
                <a:close/>
              </a:path>
            </a:pathLst>
          </a:custGeom>
          <a:blipFill>
            <a:blip r:embed="rId3"/>
            <a:stretch>
              <a:fillRect/>
            </a:stretch>
          </a:blipFill>
        </p:spPr>
        <p:txBody>
          <a:bodyPr/>
          <a:lstStyle/>
          <a:p>
            <a:endParaRPr lang="en-GB"/>
          </a:p>
        </p:txBody>
      </p:sp>
      <p:sp>
        <p:nvSpPr>
          <p:cNvPr id="3" name="Freeform 3"/>
          <p:cNvSpPr/>
          <p:nvPr/>
        </p:nvSpPr>
        <p:spPr>
          <a:xfrm>
            <a:off x="-7735612" y="-231521"/>
            <a:ext cx="16226477" cy="10750041"/>
          </a:xfrm>
          <a:custGeom>
            <a:avLst/>
            <a:gdLst/>
            <a:ahLst/>
            <a:cxnLst/>
            <a:rect l="l" t="t" r="r" b="b"/>
            <a:pathLst>
              <a:path w="16226477" h="10750041">
                <a:moveTo>
                  <a:pt x="0" y="0"/>
                </a:moveTo>
                <a:lnTo>
                  <a:pt x="16226477" y="0"/>
                </a:lnTo>
                <a:lnTo>
                  <a:pt x="16226477" y="10750042"/>
                </a:lnTo>
                <a:lnTo>
                  <a:pt x="0" y="10750042"/>
                </a:lnTo>
                <a:lnTo>
                  <a:pt x="0" y="0"/>
                </a:lnTo>
                <a:close/>
              </a:path>
            </a:pathLst>
          </a:custGeom>
          <a:blipFill>
            <a:blip r:embed="rId4"/>
            <a:stretch>
              <a:fillRect/>
            </a:stretch>
          </a:blipFill>
        </p:spPr>
        <p:txBody>
          <a:bodyPr/>
          <a:lstStyle/>
          <a:p>
            <a:endParaRPr lang="en-GB"/>
          </a:p>
        </p:txBody>
      </p:sp>
      <p:grpSp>
        <p:nvGrpSpPr>
          <p:cNvPr id="4" name="Group 4"/>
          <p:cNvGrpSpPr/>
          <p:nvPr/>
        </p:nvGrpSpPr>
        <p:grpSpPr>
          <a:xfrm>
            <a:off x="11604977" y="6362700"/>
            <a:ext cx="5463823" cy="3021897"/>
            <a:chOff x="0" y="0"/>
            <a:chExt cx="1439032" cy="300031"/>
          </a:xfrm>
        </p:grpSpPr>
        <p:sp>
          <p:nvSpPr>
            <p:cNvPr id="5" name="Freeform 5"/>
            <p:cNvSpPr/>
            <p:nvPr/>
          </p:nvSpPr>
          <p:spPr>
            <a:xfrm>
              <a:off x="0" y="0"/>
              <a:ext cx="1439032" cy="300031"/>
            </a:xfrm>
            <a:custGeom>
              <a:avLst/>
              <a:gdLst/>
              <a:ahLst/>
              <a:cxnLst/>
              <a:rect l="l" t="t" r="r" b="b"/>
              <a:pathLst>
                <a:path w="1439032" h="300031">
                  <a:moveTo>
                    <a:pt x="72264" y="0"/>
                  </a:moveTo>
                  <a:lnTo>
                    <a:pt x="1366768" y="0"/>
                  </a:lnTo>
                  <a:cubicBezTo>
                    <a:pt x="1385933" y="0"/>
                    <a:pt x="1404314" y="7614"/>
                    <a:pt x="1417866" y="21166"/>
                  </a:cubicBezTo>
                  <a:cubicBezTo>
                    <a:pt x="1431418" y="34718"/>
                    <a:pt x="1439032" y="53098"/>
                    <a:pt x="1439032" y="72264"/>
                  </a:cubicBezTo>
                  <a:lnTo>
                    <a:pt x="1439032" y="227767"/>
                  </a:lnTo>
                  <a:cubicBezTo>
                    <a:pt x="1439032" y="246933"/>
                    <a:pt x="1431418" y="265313"/>
                    <a:pt x="1417866" y="278865"/>
                  </a:cubicBezTo>
                  <a:cubicBezTo>
                    <a:pt x="1404314" y="292418"/>
                    <a:pt x="1385933" y="300031"/>
                    <a:pt x="1366768" y="300031"/>
                  </a:cubicBezTo>
                  <a:lnTo>
                    <a:pt x="72264" y="300031"/>
                  </a:lnTo>
                  <a:cubicBezTo>
                    <a:pt x="53098" y="300031"/>
                    <a:pt x="34718" y="292418"/>
                    <a:pt x="21166" y="278865"/>
                  </a:cubicBezTo>
                  <a:cubicBezTo>
                    <a:pt x="7614" y="265313"/>
                    <a:pt x="0" y="246933"/>
                    <a:pt x="0" y="227767"/>
                  </a:cubicBezTo>
                  <a:lnTo>
                    <a:pt x="0" y="72264"/>
                  </a:lnTo>
                  <a:cubicBezTo>
                    <a:pt x="0" y="53098"/>
                    <a:pt x="7614" y="34718"/>
                    <a:pt x="21166" y="21166"/>
                  </a:cubicBezTo>
                  <a:cubicBezTo>
                    <a:pt x="34718" y="7614"/>
                    <a:pt x="53098" y="0"/>
                    <a:pt x="72264" y="0"/>
                  </a:cubicBezTo>
                  <a:close/>
                </a:path>
              </a:pathLst>
            </a:custGeom>
            <a:solidFill>
              <a:srgbClr val="BC6872"/>
            </a:solidFill>
          </p:spPr>
          <p:txBody>
            <a:bodyPr/>
            <a:lstStyle/>
            <a:p>
              <a:endParaRPr lang="en-GB"/>
            </a:p>
          </p:txBody>
        </p:sp>
        <p:sp>
          <p:nvSpPr>
            <p:cNvPr id="6" name="TextBox 6"/>
            <p:cNvSpPr txBox="1"/>
            <p:nvPr/>
          </p:nvSpPr>
          <p:spPr>
            <a:xfrm>
              <a:off x="0" y="-38100"/>
              <a:ext cx="1439032" cy="338131"/>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rot="-716299">
            <a:off x="15272273" y="-2247203"/>
            <a:ext cx="6006528" cy="7125240"/>
          </a:xfrm>
          <a:custGeom>
            <a:avLst/>
            <a:gdLst/>
            <a:ahLst/>
            <a:cxnLst/>
            <a:rect l="l" t="t" r="r" b="b"/>
            <a:pathLst>
              <a:path w="5971770" h="7081348">
                <a:moveTo>
                  <a:pt x="0" y="0"/>
                </a:moveTo>
                <a:lnTo>
                  <a:pt x="5971770" y="0"/>
                </a:lnTo>
                <a:lnTo>
                  <a:pt x="5971770" y="7081348"/>
                </a:lnTo>
                <a:lnTo>
                  <a:pt x="0" y="7081348"/>
                </a:lnTo>
                <a:lnTo>
                  <a:pt x="0" y="0"/>
                </a:lnTo>
                <a:close/>
              </a:path>
            </a:pathLst>
          </a:custGeom>
          <a:blipFill>
            <a:blip r:embed="rId3"/>
            <a:stretch>
              <a:fillRect b="-3473"/>
            </a:stretch>
          </a:blipFill>
        </p:spPr>
        <p:txBody>
          <a:bodyPr/>
          <a:lstStyle/>
          <a:p>
            <a:endParaRPr lang="en-GB"/>
          </a:p>
        </p:txBody>
      </p:sp>
      <p:grpSp>
        <p:nvGrpSpPr>
          <p:cNvPr id="8" name="Group 8"/>
          <p:cNvGrpSpPr/>
          <p:nvPr/>
        </p:nvGrpSpPr>
        <p:grpSpPr>
          <a:xfrm>
            <a:off x="7824583" y="-319699"/>
            <a:ext cx="666282" cy="10755385"/>
            <a:chOff x="0" y="0"/>
            <a:chExt cx="175482" cy="2832694"/>
          </a:xfrm>
        </p:grpSpPr>
        <p:sp>
          <p:nvSpPr>
            <p:cNvPr id="9" name="Freeform 9"/>
            <p:cNvSpPr/>
            <p:nvPr/>
          </p:nvSpPr>
          <p:spPr>
            <a:xfrm>
              <a:off x="0" y="0"/>
              <a:ext cx="175482" cy="2832694"/>
            </a:xfrm>
            <a:custGeom>
              <a:avLst/>
              <a:gdLst/>
              <a:ahLst/>
              <a:cxnLst/>
              <a:rect l="l" t="t" r="r" b="b"/>
              <a:pathLst>
                <a:path w="175482" h="2832694">
                  <a:moveTo>
                    <a:pt x="0" y="0"/>
                  </a:moveTo>
                  <a:lnTo>
                    <a:pt x="175482" y="0"/>
                  </a:lnTo>
                  <a:lnTo>
                    <a:pt x="175482" y="2832694"/>
                  </a:lnTo>
                  <a:lnTo>
                    <a:pt x="0" y="2832694"/>
                  </a:lnTo>
                  <a:close/>
                </a:path>
              </a:pathLst>
            </a:custGeom>
            <a:solidFill>
              <a:srgbClr val="BC6872"/>
            </a:solidFill>
          </p:spPr>
          <p:txBody>
            <a:bodyPr/>
            <a:lstStyle/>
            <a:p>
              <a:endParaRPr lang="en-GB"/>
            </a:p>
          </p:txBody>
        </p:sp>
        <p:sp>
          <p:nvSpPr>
            <p:cNvPr id="10" name="TextBox 10"/>
            <p:cNvSpPr txBox="1"/>
            <p:nvPr/>
          </p:nvSpPr>
          <p:spPr>
            <a:xfrm>
              <a:off x="0" y="-38100"/>
              <a:ext cx="175482" cy="2870794"/>
            </a:xfrm>
            <a:prstGeom prst="rect">
              <a:avLst/>
            </a:prstGeom>
          </p:spPr>
          <p:txBody>
            <a:bodyPr lIns="50800" tIns="50800" rIns="50800" bIns="50800" rtlCol="0" anchor="ctr"/>
            <a:lstStyle/>
            <a:p>
              <a:pPr algn="ctr">
                <a:lnSpc>
                  <a:spcPts val="2659"/>
                </a:lnSpc>
              </a:pPr>
              <a:endParaRPr/>
            </a:p>
          </p:txBody>
        </p:sp>
      </p:grpSp>
      <p:sp>
        <p:nvSpPr>
          <p:cNvPr id="11" name="TextBox 11"/>
          <p:cNvSpPr txBox="1"/>
          <p:nvPr/>
        </p:nvSpPr>
        <p:spPr>
          <a:xfrm>
            <a:off x="8622101" y="3777765"/>
            <a:ext cx="8867429" cy="1354217"/>
          </a:xfrm>
          <a:prstGeom prst="rect">
            <a:avLst/>
          </a:prstGeom>
        </p:spPr>
        <p:txBody>
          <a:bodyPr wrap="square" lIns="0" tIns="0" rIns="0" bIns="0" rtlCol="0" anchor="t">
            <a:spAutoFit/>
          </a:bodyPr>
          <a:lstStyle/>
          <a:p>
            <a:pPr algn="ctr"/>
            <a:r>
              <a:rPr lang="en-US" sz="4400" dirty="0">
                <a:solidFill>
                  <a:srgbClr val="000000"/>
                </a:solidFill>
                <a:latin typeface="DM Serif Display"/>
                <a:ea typeface="DM Serif Display"/>
                <a:cs typeface="DM Serif Display"/>
                <a:sym typeface="DM Serif Display"/>
              </a:rPr>
              <a:t>Module: LCLM4004 – Problem Solving and Decision-Making</a:t>
            </a:r>
          </a:p>
        </p:txBody>
      </p:sp>
      <p:sp>
        <p:nvSpPr>
          <p:cNvPr id="12" name="TextBox 12"/>
          <p:cNvSpPr txBox="1"/>
          <p:nvPr/>
        </p:nvSpPr>
        <p:spPr>
          <a:xfrm>
            <a:off x="8686800" y="1785481"/>
            <a:ext cx="7772400" cy="984885"/>
          </a:xfrm>
          <a:prstGeom prst="rect">
            <a:avLst/>
          </a:prstGeom>
        </p:spPr>
        <p:txBody>
          <a:bodyPr wrap="square" lIns="0" tIns="0" rIns="0" bIns="0" rtlCol="0" anchor="t">
            <a:spAutoFit/>
          </a:bodyPr>
          <a:lstStyle/>
          <a:p>
            <a:pPr algn="ctr"/>
            <a:r>
              <a:rPr lang="en-US" sz="3200" dirty="0">
                <a:solidFill>
                  <a:srgbClr val="BC6872"/>
                </a:solidFill>
                <a:latin typeface="DM Serif Display"/>
                <a:ea typeface="DM Serif Display"/>
                <a:cs typeface="DM Serif Display"/>
                <a:sym typeface="DM Serif Display"/>
              </a:rPr>
              <a:t>Green Haven Florists: Identifying Problems &amp; Decision-Making Approaches</a:t>
            </a:r>
          </a:p>
        </p:txBody>
      </p:sp>
      <p:sp>
        <p:nvSpPr>
          <p:cNvPr id="13" name="TextBox 13"/>
          <p:cNvSpPr txBox="1"/>
          <p:nvPr/>
        </p:nvSpPr>
        <p:spPr>
          <a:xfrm>
            <a:off x="11658688" y="6359317"/>
            <a:ext cx="5199967" cy="3744615"/>
          </a:xfrm>
          <a:prstGeom prst="rect">
            <a:avLst/>
          </a:prstGeom>
        </p:spPr>
        <p:txBody>
          <a:bodyPr wrap="square" lIns="0" tIns="0" rIns="0" bIns="0" rtlCol="0" anchor="t">
            <a:spAutoFit/>
          </a:bodyPr>
          <a:lstStyle/>
          <a:p>
            <a:pPr algn="ctr">
              <a:lnSpc>
                <a:spcPts val="7279"/>
              </a:lnSpc>
            </a:pPr>
            <a:r>
              <a:rPr lang="en-US" sz="2800" dirty="0">
                <a:solidFill>
                  <a:srgbClr val="FFFFFF"/>
                </a:solidFill>
                <a:latin typeface="DM Sans"/>
                <a:ea typeface="DM Sans"/>
                <a:cs typeface="DM Sans"/>
                <a:sym typeface="DM Sans"/>
              </a:rPr>
              <a:t>Alexandra </a:t>
            </a:r>
            <a:r>
              <a:rPr lang="en-US" sz="2800" dirty="0" err="1">
                <a:solidFill>
                  <a:srgbClr val="FFFFFF"/>
                </a:solidFill>
                <a:latin typeface="DM Sans"/>
                <a:ea typeface="DM Sans"/>
                <a:cs typeface="DM Sans"/>
                <a:sym typeface="DM Sans"/>
              </a:rPr>
              <a:t>Ionela</a:t>
            </a:r>
            <a:r>
              <a:rPr lang="en-US" sz="2800" dirty="0">
                <a:solidFill>
                  <a:srgbClr val="FFFFFF"/>
                </a:solidFill>
                <a:latin typeface="DM Sans"/>
                <a:ea typeface="DM Sans"/>
                <a:cs typeface="DM Sans"/>
                <a:sym typeface="DM Sans"/>
              </a:rPr>
              <a:t> </a:t>
            </a:r>
            <a:r>
              <a:rPr lang="en-US" sz="2800" dirty="0" err="1">
                <a:solidFill>
                  <a:srgbClr val="FFFFFF"/>
                </a:solidFill>
                <a:latin typeface="DM Sans"/>
                <a:ea typeface="DM Sans"/>
                <a:cs typeface="DM Sans"/>
                <a:sym typeface="DM Sans"/>
              </a:rPr>
              <a:t>Florea</a:t>
            </a:r>
            <a:r>
              <a:rPr lang="en-US" sz="2800" dirty="0">
                <a:solidFill>
                  <a:srgbClr val="FFFFFF"/>
                </a:solidFill>
                <a:latin typeface="DM Sans"/>
                <a:ea typeface="DM Sans"/>
                <a:cs typeface="DM Sans"/>
                <a:sym typeface="DM Sans"/>
              </a:rPr>
              <a:t> </a:t>
            </a:r>
          </a:p>
          <a:p>
            <a:pPr algn="ctr">
              <a:lnSpc>
                <a:spcPts val="7279"/>
              </a:lnSpc>
            </a:pPr>
            <a:r>
              <a:rPr lang="en-US" sz="2800" dirty="0">
                <a:solidFill>
                  <a:srgbClr val="FFFFFF"/>
                </a:solidFill>
                <a:latin typeface="DM Sans"/>
                <a:ea typeface="DM Sans"/>
                <a:cs typeface="DM Sans"/>
                <a:sym typeface="DM Sans"/>
              </a:rPr>
              <a:t>ID: 2441094</a:t>
            </a:r>
          </a:p>
          <a:p>
            <a:pPr algn="ctr">
              <a:lnSpc>
                <a:spcPts val="7279"/>
              </a:lnSpc>
            </a:pPr>
            <a:r>
              <a:rPr lang="en-US" sz="2800" dirty="0">
                <a:solidFill>
                  <a:srgbClr val="FFFFFF"/>
                </a:solidFill>
                <a:latin typeface="DM Sans"/>
                <a:ea typeface="DM Sans"/>
                <a:cs typeface="DM Sans"/>
                <a:sym typeface="DM Sans"/>
              </a:rPr>
              <a:t>Lecturer Name: </a:t>
            </a:r>
            <a:r>
              <a:rPr lang="en-US" sz="2800" dirty="0" err="1">
                <a:solidFill>
                  <a:srgbClr val="FFFFFF"/>
                </a:solidFill>
                <a:latin typeface="DM Sans"/>
                <a:ea typeface="DM Sans"/>
                <a:cs typeface="DM Sans"/>
                <a:sym typeface="DM Sans"/>
              </a:rPr>
              <a:t>Chijioke</a:t>
            </a:r>
            <a:r>
              <a:rPr lang="en-US" sz="2800" dirty="0">
                <a:solidFill>
                  <a:srgbClr val="FFFFFF"/>
                </a:solidFill>
                <a:latin typeface="DM Sans"/>
                <a:ea typeface="DM Sans"/>
                <a:cs typeface="DM Sans"/>
                <a:sym typeface="DM Sans"/>
              </a:rPr>
              <a:t> </a:t>
            </a:r>
            <a:r>
              <a:rPr lang="en-US" sz="2800" dirty="0" err="1">
                <a:solidFill>
                  <a:srgbClr val="FFFFFF"/>
                </a:solidFill>
                <a:latin typeface="DM Sans"/>
                <a:ea typeface="DM Sans"/>
                <a:cs typeface="DM Sans"/>
                <a:sym typeface="DM Sans"/>
              </a:rPr>
              <a:t>Uba</a:t>
            </a:r>
            <a:endParaRPr lang="en-US" sz="2800" dirty="0">
              <a:solidFill>
                <a:srgbClr val="FFFFFF"/>
              </a:solidFill>
              <a:latin typeface="DM Sans"/>
              <a:ea typeface="DM Sans"/>
              <a:cs typeface="DM Sans"/>
              <a:sym typeface="DM Sans"/>
            </a:endParaRPr>
          </a:p>
          <a:p>
            <a:pPr algn="ctr">
              <a:lnSpc>
                <a:spcPts val="7279"/>
              </a:lnSpc>
            </a:pPr>
            <a:endParaRPr lang="en-US" sz="2800" dirty="0">
              <a:solidFill>
                <a:srgbClr val="FFFFFF"/>
              </a:solidFill>
              <a:latin typeface="DM Sans"/>
              <a:ea typeface="DM Sans"/>
              <a:cs typeface="DM Sans"/>
              <a:sym typeface="DM San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2279634"/>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8888" b="-8888"/>
            </a:stretch>
          </a:blipFill>
        </p:spPr>
        <p:txBody>
          <a:bodyPr/>
          <a:lstStyle/>
          <a:p>
            <a:endParaRPr lang="en-GB"/>
          </a:p>
        </p:txBody>
      </p:sp>
      <p:grpSp>
        <p:nvGrpSpPr>
          <p:cNvPr id="3" name="Group 3"/>
          <p:cNvGrpSpPr/>
          <p:nvPr/>
        </p:nvGrpSpPr>
        <p:grpSpPr>
          <a:xfrm>
            <a:off x="-81490" y="1745614"/>
            <a:ext cx="18450979" cy="534019"/>
            <a:chOff x="0" y="0"/>
            <a:chExt cx="4859517" cy="140647"/>
          </a:xfrm>
        </p:grpSpPr>
        <p:sp>
          <p:nvSpPr>
            <p:cNvPr id="4" name="Freeform 4"/>
            <p:cNvSpPr/>
            <p:nvPr/>
          </p:nvSpPr>
          <p:spPr>
            <a:xfrm>
              <a:off x="0" y="0"/>
              <a:ext cx="4859517" cy="140647"/>
            </a:xfrm>
            <a:custGeom>
              <a:avLst/>
              <a:gdLst/>
              <a:ahLst/>
              <a:cxnLst/>
              <a:rect l="l" t="t" r="r" b="b"/>
              <a:pathLst>
                <a:path w="4859517" h="140647">
                  <a:moveTo>
                    <a:pt x="0" y="0"/>
                  </a:moveTo>
                  <a:lnTo>
                    <a:pt x="4859517" y="0"/>
                  </a:lnTo>
                  <a:lnTo>
                    <a:pt x="4859517" y="140647"/>
                  </a:lnTo>
                  <a:lnTo>
                    <a:pt x="0" y="140647"/>
                  </a:lnTo>
                  <a:close/>
                </a:path>
              </a:pathLst>
            </a:custGeom>
            <a:solidFill>
              <a:srgbClr val="BC6872"/>
            </a:solidFill>
          </p:spPr>
          <p:txBody>
            <a:bodyPr/>
            <a:lstStyle/>
            <a:p>
              <a:endParaRPr lang="en-GB"/>
            </a:p>
          </p:txBody>
        </p:sp>
        <p:sp>
          <p:nvSpPr>
            <p:cNvPr id="5" name="TextBox 5"/>
            <p:cNvSpPr txBox="1"/>
            <p:nvPr/>
          </p:nvSpPr>
          <p:spPr>
            <a:xfrm>
              <a:off x="0" y="-38100"/>
              <a:ext cx="4859517" cy="178747"/>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4648200" y="904621"/>
            <a:ext cx="7939889" cy="10258679"/>
            <a:chOff x="0" y="0"/>
            <a:chExt cx="660400" cy="812800"/>
          </a:xfrm>
        </p:grpSpPr>
        <p:sp>
          <p:nvSpPr>
            <p:cNvPr id="7" name="Freeform 7"/>
            <p:cNvSpPr/>
            <p:nvPr/>
          </p:nvSpPr>
          <p:spPr>
            <a:xfrm>
              <a:off x="0" y="0"/>
              <a:ext cx="660400" cy="812800"/>
            </a:xfrm>
            <a:custGeom>
              <a:avLst/>
              <a:gdLst/>
              <a:ahLst/>
              <a:cxnLst/>
              <a:rect l="l" t="t" r="r" b="b"/>
              <a:pathLst>
                <a:path w="660400" h="812800">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8502"/>
                  </a:cubicBezTo>
                  <a:lnTo>
                    <a:pt x="660400" y="812800"/>
                  </a:lnTo>
                  <a:lnTo>
                    <a:pt x="0" y="812800"/>
                  </a:lnTo>
                  <a:lnTo>
                    <a:pt x="0" y="328861"/>
                  </a:lnTo>
                  <a:cubicBezTo>
                    <a:pt x="1782" y="185660"/>
                    <a:pt x="93019" y="64045"/>
                    <a:pt x="220252" y="19070"/>
                  </a:cubicBezTo>
                  <a:close/>
                </a:path>
              </a:pathLst>
            </a:custGeom>
            <a:solidFill>
              <a:srgbClr val="E9E9E9"/>
            </a:solidFill>
            <a:ln w="161925" cap="sq">
              <a:solidFill>
                <a:srgbClr val="BC6872"/>
              </a:solidFill>
              <a:prstDash val="solid"/>
              <a:miter/>
            </a:ln>
          </p:spPr>
          <p:txBody>
            <a:bodyPr/>
            <a:lstStyle/>
            <a:p>
              <a:endParaRPr lang="en-GB"/>
            </a:p>
          </p:txBody>
        </p:sp>
        <p:sp>
          <p:nvSpPr>
            <p:cNvPr id="8" name="TextBox 8"/>
            <p:cNvSpPr txBox="1"/>
            <p:nvPr/>
          </p:nvSpPr>
          <p:spPr>
            <a:xfrm>
              <a:off x="0" y="88900"/>
              <a:ext cx="660400" cy="723900"/>
            </a:xfrm>
            <a:prstGeom prst="rect">
              <a:avLst/>
            </a:prstGeom>
          </p:spPr>
          <p:txBody>
            <a:bodyPr lIns="50800" tIns="50800" rIns="50800" bIns="50800" rtlCol="0" anchor="ctr"/>
            <a:lstStyle/>
            <a:p>
              <a:pPr algn="ctr">
                <a:lnSpc>
                  <a:spcPts val="2659"/>
                </a:lnSpc>
              </a:pPr>
              <a:endParaRPr/>
            </a:p>
          </p:txBody>
        </p:sp>
      </p:grpSp>
      <p:sp>
        <p:nvSpPr>
          <p:cNvPr id="11" name="TextBox 11"/>
          <p:cNvSpPr txBox="1"/>
          <p:nvPr/>
        </p:nvSpPr>
        <p:spPr>
          <a:xfrm>
            <a:off x="6684983" y="1916937"/>
            <a:ext cx="4918035" cy="725391"/>
          </a:xfrm>
          <a:prstGeom prst="rect">
            <a:avLst/>
          </a:prstGeom>
        </p:spPr>
        <p:txBody>
          <a:bodyPr wrap="square" lIns="0" tIns="0" rIns="0" bIns="0" rtlCol="0" anchor="t">
            <a:spAutoFit/>
          </a:bodyPr>
          <a:lstStyle/>
          <a:p>
            <a:pPr algn="ctr">
              <a:lnSpc>
                <a:spcPts val="5880"/>
              </a:lnSpc>
            </a:pPr>
            <a:r>
              <a:rPr lang="en-US" sz="4200" dirty="0">
                <a:solidFill>
                  <a:srgbClr val="BC6872"/>
                </a:solidFill>
                <a:latin typeface="DM Serif Display"/>
                <a:ea typeface="DM Serif Display"/>
                <a:cs typeface="DM Serif Display"/>
                <a:sym typeface="DM Serif Display"/>
              </a:rPr>
              <a:t>Contents</a:t>
            </a:r>
          </a:p>
        </p:txBody>
      </p:sp>
      <p:sp>
        <p:nvSpPr>
          <p:cNvPr id="15" name="TextBox 15"/>
          <p:cNvSpPr txBox="1"/>
          <p:nvPr/>
        </p:nvSpPr>
        <p:spPr>
          <a:xfrm>
            <a:off x="5257800" y="3201255"/>
            <a:ext cx="7162799" cy="7403117"/>
          </a:xfrm>
          <a:prstGeom prst="rect">
            <a:avLst/>
          </a:prstGeom>
        </p:spPr>
        <p:txBody>
          <a:bodyPr wrap="square" lIns="0" tIns="0" rIns="0" bIns="0" rtlCol="0" anchor="t">
            <a:spAutoFit/>
          </a:bodyPr>
          <a:lstStyle/>
          <a:p>
            <a:pPr marL="457200" indent="-457200">
              <a:lnSpc>
                <a:spcPct val="150000"/>
              </a:lnSpc>
              <a:buFont typeface="Arial" panose="020B0604020202020204" pitchFamily="34" charset="0"/>
              <a:buChar char="•"/>
            </a:pPr>
            <a:r>
              <a:rPr lang="en-US" sz="3600" b="1" dirty="0">
                <a:solidFill>
                  <a:srgbClr val="000000"/>
                </a:solidFill>
                <a:latin typeface="DM Sans"/>
                <a:ea typeface="DM Sans"/>
                <a:cs typeface="DM Sans"/>
                <a:sym typeface="DM Sans"/>
              </a:rPr>
              <a:t>Overview of Green Haven Florists</a:t>
            </a:r>
          </a:p>
          <a:p>
            <a:pPr marL="457200" indent="-457200">
              <a:lnSpc>
                <a:spcPct val="150000"/>
              </a:lnSpc>
              <a:buFont typeface="Arial" panose="020B0604020202020204" pitchFamily="34" charset="0"/>
              <a:buChar char="•"/>
            </a:pPr>
            <a:r>
              <a:rPr lang="en-US" sz="3600" b="1" dirty="0">
                <a:solidFill>
                  <a:srgbClr val="000000"/>
                </a:solidFill>
                <a:latin typeface="DM Sans"/>
                <a:ea typeface="DM Sans"/>
                <a:cs typeface="DM Sans"/>
                <a:sym typeface="DM Sans"/>
              </a:rPr>
              <a:t>Nature &amp; Scope of the Problem</a:t>
            </a:r>
          </a:p>
          <a:p>
            <a:pPr marL="457200" indent="-457200">
              <a:lnSpc>
                <a:spcPct val="150000"/>
              </a:lnSpc>
              <a:buFont typeface="Arial" panose="020B0604020202020204" pitchFamily="34" charset="0"/>
              <a:buChar char="•"/>
            </a:pPr>
            <a:r>
              <a:rPr lang="en-US" sz="3600" b="1" dirty="0">
                <a:solidFill>
                  <a:srgbClr val="000000"/>
                </a:solidFill>
                <a:latin typeface="DM Sans"/>
                <a:ea typeface="DM Sans"/>
                <a:cs typeface="DM Sans"/>
                <a:sym typeface="DM Sans"/>
              </a:rPr>
              <a:t>5W2H Model Application</a:t>
            </a:r>
          </a:p>
          <a:p>
            <a:pPr marL="457200" indent="-457200">
              <a:lnSpc>
                <a:spcPct val="150000"/>
              </a:lnSpc>
              <a:buFont typeface="Arial" panose="020B0604020202020204" pitchFamily="34" charset="0"/>
              <a:buChar char="•"/>
            </a:pPr>
            <a:r>
              <a:rPr lang="en-US" sz="3600" b="1" dirty="0">
                <a:solidFill>
                  <a:srgbClr val="000000"/>
                </a:solidFill>
                <a:latin typeface="DM Sans"/>
                <a:ea typeface="DM Sans"/>
                <a:cs typeface="DM Sans"/>
                <a:sym typeface="DM Sans"/>
              </a:rPr>
              <a:t>PESTEL Framework – Critique &amp; Application</a:t>
            </a:r>
          </a:p>
          <a:p>
            <a:pPr marL="457200" indent="-457200">
              <a:lnSpc>
                <a:spcPct val="150000"/>
              </a:lnSpc>
              <a:buFont typeface="Arial" panose="020B0604020202020204" pitchFamily="34" charset="0"/>
              <a:buChar char="•"/>
            </a:pPr>
            <a:r>
              <a:rPr lang="en-US" sz="3600" b="1" dirty="0">
                <a:solidFill>
                  <a:srgbClr val="000000"/>
                </a:solidFill>
                <a:latin typeface="DM Sans"/>
                <a:ea typeface="DM Sans"/>
                <a:cs typeface="DM Sans"/>
                <a:sym typeface="DM Sans"/>
              </a:rPr>
              <a:t>Cause-and-Effect Analysis</a:t>
            </a:r>
          </a:p>
          <a:p>
            <a:pPr marL="457200" indent="-457200">
              <a:lnSpc>
                <a:spcPct val="150000"/>
              </a:lnSpc>
              <a:buFont typeface="Arial" panose="020B0604020202020204" pitchFamily="34" charset="0"/>
              <a:buChar char="•"/>
            </a:pPr>
            <a:r>
              <a:rPr lang="en-US" sz="3600" b="1" dirty="0">
                <a:solidFill>
                  <a:srgbClr val="000000"/>
                </a:solidFill>
                <a:latin typeface="DM Sans"/>
                <a:ea typeface="DM Sans"/>
                <a:cs typeface="DM Sans"/>
                <a:sym typeface="DM Sans"/>
              </a:rPr>
              <a:t>Key Findings</a:t>
            </a:r>
          </a:p>
          <a:p>
            <a:pPr marL="457200" indent="-457200">
              <a:lnSpc>
                <a:spcPct val="150000"/>
              </a:lnSpc>
              <a:buFont typeface="Arial" panose="020B0604020202020204" pitchFamily="34" charset="0"/>
              <a:buChar char="•"/>
            </a:pPr>
            <a:r>
              <a:rPr lang="en-US" sz="3600" b="1" dirty="0">
                <a:solidFill>
                  <a:srgbClr val="000000"/>
                </a:solidFill>
                <a:latin typeface="DM Sans"/>
                <a:ea typeface="DM Sans"/>
                <a:cs typeface="DM Sans"/>
                <a:sym typeface="DM Sans"/>
              </a:rPr>
              <a:t>References</a:t>
            </a:r>
          </a:p>
        </p:txBody>
      </p:sp>
    </p:spTree>
    <p:extLst>
      <p:ext uri="{BB962C8B-B14F-4D97-AF65-F5344CB8AC3E}">
        <p14:creationId xmlns:p14="http://schemas.microsoft.com/office/powerpoint/2010/main" val="29303082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Freeform 2"/>
          <p:cNvSpPr/>
          <p:nvPr/>
        </p:nvSpPr>
        <p:spPr>
          <a:xfrm>
            <a:off x="-11642607" y="0"/>
            <a:ext cx="16226477" cy="10750041"/>
          </a:xfrm>
          <a:custGeom>
            <a:avLst/>
            <a:gdLst/>
            <a:ahLst/>
            <a:cxnLst/>
            <a:rect l="l" t="t" r="r" b="b"/>
            <a:pathLst>
              <a:path w="16226477" h="10750041">
                <a:moveTo>
                  <a:pt x="0" y="0"/>
                </a:moveTo>
                <a:lnTo>
                  <a:pt x="16226478" y="0"/>
                </a:lnTo>
                <a:lnTo>
                  <a:pt x="16226478" y="10750041"/>
                </a:lnTo>
                <a:lnTo>
                  <a:pt x="0" y="10750041"/>
                </a:lnTo>
                <a:lnTo>
                  <a:pt x="0" y="0"/>
                </a:lnTo>
                <a:close/>
              </a:path>
            </a:pathLst>
          </a:custGeom>
          <a:blipFill>
            <a:blip r:embed="rId3"/>
            <a:stretch>
              <a:fillRect/>
            </a:stretch>
          </a:blipFill>
        </p:spPr>
        <p:txBody>
          <a:bodyPr/>
          <a:lstStyle/>
          <a:p>
            <a:endParaRPr lang="en-GB"/>
          </a:p>
        </p:txBody>
      </p:sp>
      <p:grpSp>
        <p:nvGrpSpPr>
          <p:cNvPr id="3" name="Group 3"/>
          <p:cNvGrpSpPr/>
          <p:nvPr/>
        </p:nvGrpSpPr>
        <p:grpSpPr>
          <a:xfrm>
            <a:off x="4250730" y="-326276"/>
            <a:ext cx="666282" cy="10755385"/>
            <a:chOff x="0" y="0"/>
            <a:chExt cx="175482" cy="2832694"/>
          </a:xfrm>
        </p:grpSpPr>
        <p:sp>
          <p:nvSpPr>
            <p:cNvPr id="4" name="Freeform 4"/>
            <p:cNvSpPr/>
            <p:nvPr/>
          </p:nvSpPr>
          <p:spPr>
            <a:xfrm>
              <a:off x="0" y="0"/>
              <a:ext cx="175482" cy="2832694"/>
            </a:xfrm>
            <a:custGeom>
              <a:avLst/>
              <a:gdLst/>
              <a:ahLst/>
              <a:cxnLst/>
              <a:rect l="l" t="t" r="r" b="b"/>
              <a:pathLst>
                <a:path w="175482" h="2832694">
                  <a:moveTo>
                    <a:pt x="0" y="0"/>
                  </a:moveTo>
                  <a:lnTo>
                    <a:pt x="175482" y="0"/>
                  </a:lnTo>
                  <a:lnTo>
                    <a:pt x="175482" y="2832694"/>
                  </a:lnTo>
                  <a:lnTo>
                    <a:pt x="0" y="2832694"/>
                  </a:lnTo>
                  <a:close/>
                </a:path>
              </a:pathLst>
            </a:custGeom>
            <a:solidFill>
              <a:srgbClr val="BC6872"/>
            </a:solidFill>
          </p:spPr>
          <p:txBody>
            <a:bodyPr/>
            <a:lstStyle/>
            <a:p>
              <a:endParaRPr lang="en-GB"/>
            </a:p>
          </p:txBody>
        </p:sp>
        <p:sp>
          <p:nvSpPr>
            <p:cNvPr id="5" name="TextBox 5"/>
            <p:cNvSpPr txBox="1"/>
            <p:nvPr/>
          </p:nvSpPr>
          <p:spPr>
            <a:xfrm>
              <a:off x="0" y="-38100"/>
              <a:ext cx="175482" cy="2870794"/>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6815966" y="2620597"/>
            <a:ext cx="3533857" cy="3533857"/>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l="-25046" r="-25046"/>
              </a:stretch>
            </a:blipFill>
          </p:spPr>
          <p:txBody>
            <a:bodyPr/>
            <a:lstStyle/>
            <a:p>
              <a:endParaRPr lang="en-GB"/>
            </a:p>
          </p:txBody>
        </p:sp>
      </p:grpSp>
      <p:sp>
        <p:nvSpPr>
          <p:cNvPr id="8" name="Freeform 8"/>
          <p:cNvSpPr/>
          <p:nvPr/>
        </p:nvSpPr>
        <p:spPr>
          <a:xfrm>
            <a:off x="15713709" y="-1308048"/>
            <a:ext cx="5656583" cy="6940592"/>
          </a:xfrm>
          <a:custGeom>
            <a:avLst/>
            <a:gdLst/>
            <a:ahLst/>
            <a:cxnLst/>
            <a:rect l="l" t="t" r="r" b="b"/>
            <a:pathLst>
              <a:path w="5656583" h="6940592">
                <a:moveTo>
                  <a:pt x="0" y="0"/>
                </a:moveTo>
                <a:lnTo>
                  <a:pt x="5656582" y="0"/>
                </a:lnTo>
                <a:lnTo>
                  <a:pt x="5656582" y="6940592"/>
                </a:lnTo>
                <a:lnTo>
                  <a:pt x="0" y="6940592"/>
                </a:lnTo>
                <a:lnTo>
                  <a:pt x="0" y="0"/>
                </a:lnTo>
                <a:close/>
              </a:path>
            </a:pathLst>
          </a:custGeom>
          <a:blipFill>
            <a:blip r:embed="rId5"/>
            <a:stretch>
              <a:fillRect/>
            </a:stretch>
          </a:blipFill>
        </p:spPr>
        <p:txBody>
          <a:bodyPr/>
          <a:lstStyle/>
          <a:p>
            <a:endParaRPr lang="en-GB"/>
          </a:p>
        </p:txBody>
      </p:sp>
      <p:sp>
        <p:nvSpPr>
          <p:cNvPr id="9" name="Freeform 9"/>
          <p:cNvSpPr/>
          <p:nvPr/>
        </p:nvSpPr>
        <p:spPr>
          <a:xfrm rot="2846120">
            <a:off x="15828009" y="3771349"/>
            <a:ext cx="5656583" cy="6940592"/>
          </a:xfrm>
          <a:custGeom>
            <a:avLst/>
            <a:gdLst/>
            <a:ahLst/>
            <a:cxnLst/>
            <a:rect l="l" t="t" r="r" b="b"/>
            <a:pathLst>
              <a:path w="5656583" h="6940592">
                <a:moveTo>
                  <a:pt x="0" y="0"/>
                </a:moveTo>
                <a:lnTo>
                  <a:pt x="5656582" y="0"/>
                </a:lnTo>
                <a:lnTo>
                  <a:pt x="5656582" y="6940592"/>
                </a:lnTo>
                <a:lnTo>
                  <a:pt x="0" y="6940592"/>
                </a:lnTo>
                <a:lnTo>
                  <a:pt x="0" y="0"/>
                </a:lnTo>
                <a:close/>
              </a:path>
            </a:pathLst>
          </a:custGeom>
          <a:blipFill>
            <a:blip r:embed="rId5"/>
            <a:stretch>
              <a:fillRect/>
            </a:stretch>
          </a:blipFill>
        </p:spPr>
        <p:txBody>
          <a:bodyPr/>
          <a:lstStyle/>
          <a:p>
            <a:endParaRPr lang="en-GB"/>
          </a:p>
        </p:txBody>
      </p:sp>
      <p:sp>
        <p:nvSpPr>
          <p:cNvPr id="10" name="TextBox 10"/>
          <p:cNvSpPr txBox="1"/>
          <p:nvPr/>
        </p:nvSpPr>
        <p:spPr>
          <a:xfrm>
            <a:off x="7612731" y="422548"/>
            <a:ext cx="7767836" cy="1961050"/>
          </a:xfrm>
          <a:prstGeom prst="rect">
            <a:avLst/>
          </a:prstGeom>
        </p:spPr>
        <p:txBody>
          <a:bodyPr lIns="0" tIns="0" rIns="0" bIns="0" rtlCol="0" anchor="t">
            <a:spAutoFit/>
          </a:bodyPr>
          <a:lstStyle/>
          <a:p>
            <a:pPr algn="ctr">
              <a:lnSpc>
                <a:spcPts val="7840"/>
              </a:lnSpc>
            </a:pPr>
            <a:r>
              <a:rPr lang="en-US" sz="5600" dirty="0">
                <a:solidFill>
                  <a:srgbClr val="BC6872"/>
                </a:solidFill>
                <a:latin typeface="DM Serif Display"/>
                <a:ea typeface="DM Serif Display"/>
                <a:cs typeface="DM Serif Display"/>
                <a:sym typeface="DM Serif Display"/>
              </a:rPr>
              <a:t>Green Haven Florists Overview</a:t>
            </a:r>
          </a:p>
        </p:txBody>
      </p:sp>
      <p:grpSp>
        <p:nvGrpSpPr>
          <p:cNvPr id="11" name="Group 11"/>
          <p:cNvGrpSpPr/>
          <p:nvPr/>
        </p:nvGrpSpPr>
        <p:grpSpPr>
          <a:xfrm>
            <a:off x="11979411" y="2620597"/>
            <a:ext cx="3533857" cy="3533857"/>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6"/>
              <a:stretch>
                <a:fillRect t="-25046" b="-25046"/>
              </a:stretch>
            </a:blipFill>
          </p:spPr>
          <p:txBody>
            <a:bodyPr/>
            <a:lstStyle/>
            <a:p>
              <a:endParaRPr lang="en-GB"/>
            </a:p>
          </p:txBody>
        </p:sp>
      </p:grpSp>
      <p:sp>
        <p:nvSpPr>
          <p:cNvPr id="14" name="TextBox 14"/>
          <p:cNvSpPr txBox="1"/>
          <p:nvPr/>
        </p:nvSpPr>
        <p:spPr>
          <a:xfrm>
            <a:off x="6706823" y="6988292"/>
            <a:ext cx="3752142" cy="2721707"/>
          </a:xfrm>
          <a:prstGeom prst="rect">
            <a:avLst/>
          </a:prstGeom>
        </p:spPr>
        <p:txBody>
          <a:bodyPr lIns="0" tIns="0" rIns="0" bIns="0" rtlCol="0" anchor="t">
            <a:spAutoFit/>
          </a:bodyPr>
          <a:lstStyle/>
          <a:p>
            <a:pPr marL="457200" indent="-457200">
              <a:lnSpc>
                <a:spcPct val="150000"/>
              </a:lnSpc>
              <a:buFont typeface="Arial" panose="020B0604020202020204" pitchFamily="34" charset="0"/>
              <a:buChar char="•"/>
            </a:pPr>
            <a:r>
              <a:rPr lang="en-US" sz="2400" dirty="0">
                <a:solidFill>
                  <a:srgbClr val="BC6872"/>
                </a:solidFill>
                <a:latin typeface="DM Serif Display"/>
                <a:ea typeface="DM Serif Display"/>
                <a:cs typeface="DM Serif Display"/>
                <a:sym typeface="DM Serif Display"/>
              </a:rPr>
              <a:t>Founded 2016 by Liam &amp; </a:t>
            </a:r>
            <a:r>
              <a:rPr lang="en-US" sz="2400" dirty="0" err="1">
                <a:solidFill>
                  <a:srgbClr val="BC6872"/>
                </a:solidFill>
                <a:latin typeface="DM Serif Display"/>
                <a:ea typeface="DM Serif Display"/>
                <a:cs typeface="DM Serif Display"/>
                <a:sym typeface="DM Serif Display"/>
              </a:rPr>
              <a:t>Priya</a:t>
            </a:r>
            <a:r>
              <a:rPr lang="en-US" sz="2400" dirty="0">
                <a:solidFill>
                  <a:srgbClr val="BC6872"/>
                </a:solidFill>
                <a:latin typeface="DM Serif Display"/>
                <a:ea typeface="DM Serif Display"/>
                <a:cs typeface="DM Serif Display"/>
                <a:sym typeface="DM Serif Display"/>
              </a:rPr>
              <a:t> Patel in Norwich, UK</a:t>
            </a:r>
          </a:p>
          <a:p>
            <a:pPr marL="457200" indent="-457200">
              <a:lnSpc>
                <a:spcPct val="150000"/>
              </a:lnSpc>
              <a:buFont typeface="Arial" panose="020B0604020202020204" pitchFamily="34" charset="0"/>
              <a:buChar char="•"/>
            </a:pPr>
            <a:r>
              <a:rPr lang="en-US" sz="2400" dirty="0" err="1">
                <a:solidFill>
                  <a:srgbClr val="BC6872"/>
                </a:solidFill>
                <a:latin typeface="DM Serif Display"/>
                <a:ea typeface="DM Serif Display"/>
                <a:cs typeface="DM Serif Display"/>
                <a:sym typeface="DM Serif Display"/>
              </a:rPr>
              <a:t>Specialises</a:t>
            </a:r>
            <a:r>
              <a:rPr lang="en-US" sz="2400" dirty="0">
                <a:solidFill>
                  <a:srgbClr val="BC6872"/>
                </a:solidFill>
                <a:latin typeface="DM Serif Display"/>
                <a:ea typeface="DM Serif Display"/>
                <a:cs typeface="DM Serif Display"/>
                <a:sym typeface="DM Serif Display"/>
              </a:rPr>
              <a:t> in bespoke floral arrangements</a:t>
            </a:r>
          </a:p>
        </p:txBody>
      </p:sp>
      <p:sp>
        <p:nvSpPr>
          <p:cNvPr id="16" name="TextBox 16"/>
          <p:cNvSpPr txBox="1"/>
          <p:nvPr/>
        </p:nvSpPr>
        <p:spPr>
          <a:xfrm>
            <a:off x="11753070" y="6988292"/>
            <a:ext cx="4325130" cy="3275705"/>
          </a:xfrm>
          <a:prstGeom prst="rect">
            <a:avLst/>
          </a:prstGeom>
        </p:spPr>
        <p:txBody>
          <a:bodyPr wrap="square" lIns="0" tIns="0" rIns="0" bIns="0" rtlCol="0" anchor="t">
            <a:spAutoFit/>
          </a:bodyPr>
          <a:lstStyle/>
          <a:p>
            <a:pPr marL="457200" indent="-457200">
              <a:lnSpc>
                <a:spcPct val="150000"/>
              </a:lnSpc>
              <a:buFont typeface="Arial" panose="020B0604020202020204" pitchFamily="34" charset="0"/>
              <a:buChar char="•"/>
            </a:pPr>
            <a:r>
              <a:rPr lang="en-US" sz="2400" dirty="0">
                <a:solidFill>
                  <a:srgbClr val="BC6872"/>
                </a:solidFill>
                <a:latin typeface="DM Serif Display"/>
                <a:ea typeface="DM Serif Display"/>
                <a:cs typeface="DM Serif Display"/>
                <a:sym typeface="DM Serif Display"/>
              </a:rPr>
              <a:t>Eco-friendly and sustainable ethos</a:t>
            </a:r>
          </a:p>
          <a:p>
            <a:pPr marL="457200" indent="-457200">
              <a:lnSpc>
                <a:spcPct val="150000"/>
              </a:lnSpc>
              <a:buFont typeface="Arial" panose="020B0604020202020204" pitchFamily="34" charset="0"/>
              <a:buChar char="•"/>
            </a:pPr>
            <a:r>
              <a:rPr lang="en-US" sz="2400" dirty="0">
                <a:solidFill>
                  <a:srgbClr val="BC6872"/>
                </a:solidFill>
                <a:latin typeface="DM Serif Display"/>
                <a:ea typeface="DM Serif Display"/>
                <a:cs typeface="DM Serif Display"/>
                <a:sym typeface="DM Serif Display"/>
              </a:rPr>
              <a:t>Customers: walk-ins, corporate, weddings</a:t>
            </a:r>
          </a:p>
          <a:p>
            <a:pPr marL="457200" indent="-457200">
              <a:lnSpc>
                <a:spcPct val="150000"/>
              </a:lnSpc>
              <a:buFont typeface="Arial" panose="020B0604020202020204" pitchFamily="34" charset="0"/>
              <a:buChar char="•"/>
            </a:pPr>
            <a:r>
              <a:rPr lang="en-US" sz="2400" dirty="0">
                <a:solidFill>
                  <a:srgbClr val="BC6872"/>
                </a:solidFill>
                <a:latin typeface="DM Serif Display"/>
                <a:ea typeface="DM Serif Display"/>
                <a:cs typeface="DM Serif Display"/>
                <a:sym typeface="DM Serif Display"/>
              </a:rPr>
              <a:t>Strong community ties &amp; loyal base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Freeform 2"/>
          <p:cNvSpPr/>
          <p:nvPr/>
        </p:nvSpPr>
        <p:spPr>
          <a:xfrm>
            <a:off x="-11642607" y="0"/>
            <a:ext cx="16226477" cy="10750041"/>
          </a:xfrm>
          <a:custGeom>
            <a:avLst/>
            <a:gdLst/>
            <a:ahLst/>
            <a:cxnLst/>
            <a:rect l="l" t="t" r="r" b="b"/>
            <a:pathLst>
              <a:path w="16226477" h="10750041">
                <a:moveTo>
                  <a:pt x="0" y="0"/>
                </a:moveTo>
                <a:lnTo>
                  <a:pt x="16226478" y="0"/>
                </a:lnTo>
                <a:lnTo>
                  <a:pt x="16226478" y="10750041"/>
                </a:lnTo>
                <a:lnTo>
                  <a:pt x="0" y="10750041"/>
                </a:lnTo>
                <a:lnTo>
                  <a:pt x="0" y="0"/>
                </a:lnTo>
                <a:close/>
              </a:path>
            </a:pathLst>
          </a:custGeom>
          <a:blipFill>
            <a:blip r:embed="rId3"/>
            <a:stretch>
              <a:fillRect/>
            </a:stretch>
          </a:blipFill>
        </p:spPr>
        <p:txBody>
          <a:bodyPr/>
          <a:lstStyle/>
          <a:p>
            <a:endParaRPr lang="en-GB"/>
          </a:p>
        </p:txBody>
      </p:sp>
      <p:grpSp>
        <p:nvGrpSpPr>
          <p:cNvPr id="3" name="Group 3"/>
          <p:cNvGrpSpPr/>
          <p:nvPr/>
        </p:nvGrpSpPr>
        <p:grpSpPr>
          <a:xfrm>
            <a:off x="4250730" y="-326276"/>
            <a:ext cx="666282" cy="10755385"/>
            <a:chOff x="0" y="0"/>
            <a:chExt cx="175482" cy="2832694"/>
          </a:xfrm>
        </p:grpSpPr>
        <p:sp>
          <p:nvSpPr>
            <p:cNvPr id="4" name="Freeform 4"/>
            <p:cNvSpPr/>
            <p:nvPr/>
          </p:nvSpPr>
          <p:spPr>
            <a:xfrm>
              <a:off x="0" y="0"/>
              <a:ext cx="175482" cy="2832694"/>
            </a:xfrm>
            <a:custGeom>
              <a:avLst/>
              <a:gdLst/>
              <a:ahLst/>
              <a:cxnLst/>
              <a:rect l="l" t="t" r="r" b="b"/>
              <a:pathLst>
                <a:path w="175482" h="2832694">
                  <a:moveTo>
                    <a:pt x="0" y="0"/>
                  </a:moveTo>
                  <a:lnTo>
                    <a:pt x="175482" y="0"/>
                  </a:lnTo>
                  <a:lnTo>
                    <a:pt x="175482" y="2832694"/>
                  </a:lnTo>
                  <a:lnTo>
                    <a:pt x="0" y="2832694"/>
                  </a:lnTo>
                  <a:close/>
                </a:path>
              </a:pathLst>
            </a:custGeom>
            <a:solidFill>
              <a:srgbClr val="BC6872"/>
            </a:solidFill>
          </p:spPr>
          <p:txBody>
            <a:bodyPr/>
            <a:lstStyle/>
            <a:p>
              <a:endParaRPr lang="en-GB"/>
            </a:p>
          </p:txBody>
        </p:sp>
        <p:sp>
          <p:nvSpPr>
            <p:cNvPr id="5" name="TextBox 5"/>
            <p:cNvSpPr txBox="1"/>
            <p:nvPr/>
          </p:nvSpPr>
          <p:spPr>
            <a:xfrm>
              <a:off x="0" y="-38100"/>
              <a:ext cx="175482" cy="2870794"/>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15713709" y="-1308048"/>
            <a:ext cx="5656583" cy="6940592"/>
          </a:xfrm>
          <a:custGeom>
            <a:avLst/>
            <a:gdLst/>
            <a:ahLst/>
            <a:cxnLst/>
            <a:rect l="l" t="t" r="r" b="b"/>
            <a:pathLst>
              <a:path w="5656583" h="6940592">
                <a:moveTo>
                  <a:pt x="0" y="0"/>
                </a:moveTo>
                <a:lnTo>
                  <a:pt x="5656582" y="0"/>
                </a:lnTo>
                <a:lnTo>
                  <a:pt x="5656582" y="6940592"/>
                </a:lnTo>
                <a:lnTo>
                  <a:pt x="0" y="6940592"/>
                </a:lnTo>
                <a:lnTo>
                  <a:pt x="0" y="0"/>
                </a:lnTo>
                <a:close/>
              </a:path>
            </a:pathLst>
          </a:custGeom>
          <a:blipFill>
            <a:blip r:embed="rId4"/>
            <a:stretch>
              <a:fillRect/>
            </a:stretch>
          </a:blipFill>
        </p:spPr>
        <p:txBody>
          <a:bodyPr/>
          <a:lstStyle/>
          <a:p>
            <a:endParaRPr lang="en-GB"/>
          </a:p>
        </p:txBody>
      </p:sp>
      <p:sp>
        <p:nvSpPr>
          <p:cNvPr id="7" name="Freeform 7"/>
          <p:cNvSpPr/>
          <p:nvPr/>
        </p:nvSpPr>
        <p:spPr>
          <a:xfrm rot="2846120">
            <a:off x="15828009" y="3771349"/>
            <a:ext cx="5656583" cy="6940592"/>
          </a:xfrm>
          <a:custGeom>
            <a:avLst/>
            <a:gdLst/>
            <a:ahLst/>
            <a:cxnLst/>
            <a:rect l="l" t="t" r="r" b="b"/>
            <a:pathLst>
              <a:path w="5656583" h="6940592">
                <a:moveTo>
                  <a:pt x="0" y="0"/>
                </a:moveTo>
                <a:lnTo>
                  <a:pt x="5656582" y="0"/>
                </a:lnTo>
                <a:lnTo>
                  <a:pt x="5656582" y="6940592"/>
                </a:lnTo>
                <a:lnTo>
                  <a:pt x="0" y="6940592"/>
                </a:lnTo>
                <a:lnTo>
                  <a:pt x="0" y="0"/>
                </a:lnTo>
                <a:close/>
              </a:path>
            </a:pathLst>
          </a:custGeom>
          <a:blipFill>
            <a:blip r:embed="rId4"/>
            <a:stretch>
              <a:fillRect/>
            </a:stretch>
          </a:blipFill>
        </p:spPr>
        <p:txBody>
          <a:bodyPr/>
          <a:lstStyle/>
          <a:p>
            <a:endParaRPr lang="en-GB"/>
          </a:p>
        </p:txBody>
      </p:sp>
      <p:sp>
        <p:nvSpPr>
          <p:cNvPr id="8" name="TextBox 8"/>
          <p:cNvSpPr txBox="1"/>
          <p:nvPr/>
        </p:nvSpPr>
        <p:spPr>
          <a:xfrm>
            <a:off x="5459270" y="808430"/>
            <a:ext cx="10168995" cy="1000274"/>
          </a:xfrm>
          <a:prstGeom prst="rect">
            <a:avLst/>
          </a:prstGeom>
        </p:spPr>
        <p:txBody>
          <a:bodyPr wrap="square" lIns="0" tIns="0" rIns="0" bIns="0" rtlCol="0" anchor="t">
            <a:spAutoFit/>
          </a:bodyPr>
          <a:lstStyle/>
          <a:p>
            <a:pPr algn="ctr">
              <a:lnSpc>
                <a:spcPts val="7840"/>
              </a:lnSpc>
            </a:pPr>
            <a:r>
              <a:rPr lang="en-US" sz="5600" dirty="0">
                <a:solidFill>
                  <a:srgbClr val="BC6872"/>
                </a:solidFill>
                <a:latin typeface="DM Serif Display"/>
                <a:ea typeface="DM Serif Display"/>
                <a:cs typeface="DM Serif Display"/>
                <a:sym typeface="DM Serif Display"/>
              </a:rPr>
              <a:t>Nature &amp; Scope of the Problem</a:t>
            </a:r>
          </a:p>
        </p:txBody>
      </p:sp>
      <p:sp>
        <p:nvSpPr>
          <p:cNvPr id="9" name="TextBox 9"/>
          <p:cNvSpPr txBox="1"/>
          <p:nvPr/>
        </p:nvSpPr>
        <p:spPr>
          <a:xfrm>
            <a:off x="5842112" y="2793136"/>
            <a:ext cx="9702687" cy="6506333"/>
          </a:xfrm>
          <a:prstGeom prst="rect">
            <a:avLst/>
          </a:prstGeom>
        </p:spPr>
        <p:txBody>
          <a:bodyPr wrap="square" lIns="0" tIns="0" rIns="0" bIns="0" rtlCol="0" anchor="t">
            <a:spAutoFit/>
          </a:bodyPr>
          <a:lstStyle/>
          <a:p>
            <a:pPr marL="457200" indent="-457200">
              <a:lnSpc>
                <a:spcPct val="200000"/>
              </a:lnSpc>
              <a:buFont typeface="Arial" panose="020B0604020202020204" pitchFamily="34" charset="0"/>
              <a:buChar char="•"/>
            </a:pPr>
            <a:r>
              <a:rPr lang="en-US" sz="3600" dirty="0">
                <a:solidFill>
                  <a:srgbClr val="BC6872"/>
                </a:solidFill>
                <a:latin typeface="DM Serif Display"/>
                <a:ea typeface="DM Serif Display"/>
                <a:cs typeface="DM Serif Display"/>
                <a:sym typeface="DM Serif Display"/>
              </a:rPr>
              <a:t>30% decline in in-store sales (last 12 months)</a:t>
            </a:r>
          </a:p>
          <a:p>
            <a:pPr marL="457200" indent="-457200">
              <a:lnSpc>
                <a:spcPct val="200000"/>
              </a:lnSpc>
              <a:buFont typeface="Arial" panose="020B0604020202020204" pitchFamily="34" charset="0"/>
              <a:buChar char="•"/>
            </a:pPr>
            <a:r>
              <a:rPr lang="en-US" sz="3600" dirty="0">
                <a:solidFill>
                  <a:srgbClr val="BC6872"/>
                </a:solidFill>
                <a:latin typeface="DM Serif Display"/>
                <a:ea typeface="DM Serif Display"/>
                <a:cs typeface="DM Serif Display"/>
                <a:sym typeface="DM Serif Display"/>
              </a:rPr>
              <a:t>Limited online sales growth</a:t>
            </a:r>
          </a:p>
          <a:p>
            <a:pPr marL="457200" indent="-457200">
              <a:lnSpc>
                <a:spcPct val="200000"/>
              </a:lnSpc>
              <a:buFont typeface="Arial" panose="020B0604020202020204" pitchFamily="34" charset="0"/>
              <a:buChar char="•"/>
            </a:pPr>
            <a:r>
              <a:rPr lang="en-US" sz="3600" dirty="0">
                <a:solidFill>
                  <a:srgbClr val="BC6872"/>
                </a:solidFill>
                <a:latin typeface="DM Serif Display"/>
                <a:ea typeface="DM Serif Display"/>
                <a:cs typeface="DM Serif Display"/>
                <a:sym typeface="DM Serif Display"/>
              </a:rPr>
              <a:t>Rising costs: flowers, packaging, inflation</a:t>
            </a:r>
          </a:p>
          <a:p>
            <a:pPr marL="457200" indent="-457200">
              <a:lnSpc>
                <a:spcPct val="200000"/>
              </a:lnSpc>
              <a:buFont typeface="Arial" panose="020B0604020202020204" pitchFamily="34" charset="0"/>
              <a:buChar char="•"/>
            </a:pPr>
            <a:r>
              <a:rPr lang="en-US" sz="3600" dirty="0">
                <a:solidFill>
                  <a:srgbClr val="BC6872"/>
                </a:solidFill>
                <a:latin typeface="DM Serif Display"/>
                <a:ea typeface="DM Serif Display"/>
                <a:cs typeface="DM Serif Display"/>
                <a:sym typeface="DM Serif Display"/>
              </a:rPr>
              <a:t>Weak digital presence</a:t>
            </a:r>
          </a:p>
          <a:p>
            <a:pPr marL="457200" indent="-457200">
              <a:lnSpc>
                <a:spcPct val="200000"/>
              </a:lnSpc>
              <a:buFont typeface="Arial" panose="020B0604020202020204" pitchFamily="34" charset="0"/>
              <a:buChar char="•"/>
            </a:pPr>
            <a:r>
              <a:rPr lang="en-US" sz="3600" dirty="0">
                <a:solidFill>
                  <a:srgbClr val="BC6872"/>
                </a:solidFill>
                <a:latin typeface="DM Serif Display"/>
                <a:ea typeface="DM Serif Display"/>
                <a:cs typeface="DM Serif Display"/>
                <a:sym typeface="DM Serif Display"/>
              </a:rPr>
              <a:t>High competition: boutique + national chain</a:t>
            </a:r>
          </a:p>
          <a:p>
            <a:pPr marL="457200" indent="-457200">
              <a:lnSpc>
                <a:spcPct val="200000"/>
              </a:lnSpc>
              <a:buFont typeface="Arial" panose="020B0604020202020204" pitchFamily="34" charset="0"/>
              <a:buChar char="•"/>
            </a:pPr>
            <a:r>
              <a:rPr lang="en-US" sz="3600" dirty="0">
                <a:solidFill>
                  <a:srgbClr val="BC6872"/>
                </a:solidFill>
                <a:latin typeface="DM Serif Display"/>
                <a:ea typeface="DM Serif Display"/>
                <a:cs typeface="DM Serif Display"/>
                <a:sym typeface="DM Serif Display"/>
              </a:rPr>
              <a:t>Reduced high-street traffic</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9E9E9"/>
        </a:solidFill>
        <a:effectLst/>
      </p:bgPr>
    </p:bg>
    <p:spTree>
      <p:nvGrpSpPr>
        <p:cNvPr id="1" name=""/>
        <p:cNvGrpSpPr/>
        <p:nvPr/>
      </p:nvGrpSpPr>
      <p:grpSpPr>
        <a:xfrm>
          <a:off x="0" y="0"/>
          <a:ext cx="0" cy="0"/>
          <a:chOff x="0" y="0"/>
          <a:chExt cx="0" cy="0"/>
        </a:xfrm>
      </p:grpSpPr>
      <p:sp>
        <p:nvSpPr>
          <p:cNvPr id="2" name="Freeform 2"/>
          <p:cNvSpPr/>
          <p:nvPr/>
        </p:nvSpPr>
        <p:spPr>
          <a:xfrm>
            <a:off x="-11642607" y="0"/>
            <a:ext cx="16226477" cy="10750041"/>
          </a:xfrm>
          <a:custGeom>
            <a:avLst/>
            <a:gdLst/>
            <a:ahLst/>
            <a:cxnLst/>
            <a:rect l="l" t="t" r="r" b="b"/>
            <a:pathLst>
              <a:path w="16226477" h="10750041">
                <a:moveTo>
                  <a:pt x="0" y="0"/>
                </a:moveTo>
                <a:lnTo>
                  <a:pt x="16226478" y="0"/>
                </a:lnTo>
                <a:lnTo>
                  <a:pt x="16226478" y="10750041"/>
                </a:lnTo>
                <a:lnTo>
                  <a:pt x="0" y="10750041"/>
                </a:lnTo>
                <a:lnTo>
                  <a:pt x="0" y="0"/>
                </a:lnTo>
                <a:close/>
              </a:path>
            </a:pathLst>
          </a:custGeom>
          <a:blipFill>
            <a:blip r:embed="rId3"/>
            <a:stretch>
              <a:fillRect/>
            </a:stretch>
          </a:blipFill>
        </p:spPr>
        <p:txBody>
          <a:bodyPr/>
          <a:lstStyle/>
          <a:p>
            <a:endParaRPr lang="en-GB"/>
          </a:p>
        </p:txBody>
      </p:sp>
      <p:grpSp>
        <p:nvGrpSpPr>
          <p:cNvPr id="3" name="Group 3"/>
          <p:cNvGrpSpPr/>
          <p:nvPr/>
        </p:nvGrpSpPr>
        <p:grpSpPr>
          <a:xfrm>
            <a:off x="4250730" y="-326276"/>
            <a:ext cx="666282" cy="10755385"/>
            <a:chOff x="0" y="0"/>
            <a:chExt cx="175482" cy="2832694"/>
          </a:xfrm>
        </p:grpSpPr>
        <p:sp>
          <p:nvSpPr>
            <p:cNvPr id="4" name="Freeform 4"/>
            <p:cNvSpPr/>
            <p:nvPr/>
          </p:nvSpPr>
          <p:spPr>
            <a:xfrm>
              <a:off x="0" y="0"/>
              <a:ext cx="175482" cy="2832694"/>
            </a:xfrm>
            <a:custGeom>
              <a:avLst/>
              <a:gdLst/>
              <a:ahLst/>
              <a:cxnLst/>
              <a:rect l="l" t="t" r="r" b="b"/>
              <a:pathLst>
                <a:path w="175482" h="2832694">
                  <a:moveTo>
                    <a:pt x="0" y="0"/>
                  </a:moveTo>
                  <a:lnTo>
                    <a:pt x="175482" y="0"/>
                  </a:lnTo>
                  <a:lnTo>
                    <a:pt x="175482" y="2832694"/>
                  </a:lnTo>
                  <a:lnTo>
                    <a:pt x="0" y="2832694"/>
                  </a:lnTo>
                  <a:close/>
                </a:path>
              </a:pathLst>
            </a:custGeom>
            <a:solidFill>
              <a:srgbClr val="BC6872"/>
            </a:solidFill>
          </p:spPr>
          <p:txBody>
            <a:bodyPr/>
            <a:lstStyle/>
            <a:p>
              <a:endParaRPr lang="en-GB"/>
            </a:p>
          </p:txBody>
        </p:sp>
        <p:sp>
          <p:nvSpPr>
            <p:cNvPr id="5" name="TextBox 5"/>
            <p:cNvSpPr txBox="1"/>
            <p:nvPr/>
          </p:nvSpPr>
          <p:spPr>
            <a:xfrm>
              <a:off x="0" y="-38100"/>
              <a:ext cx="175482" cy="2870794"/>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15713709" y="-1308048"/>
            <a:ext cx="5656583" cy="6940592"/>
          </a:xfrm>
          <a:custGeom>
            <a:avLst/>
            <a:gdLst/>
            <a:ahLst/>
            <a:cxnLst/>
            <a:rect l="l" t="t" r="r" b="b"/>
            <a:pathLst>
              <a:path w="5656583" h="6940592">
                <a:moveTo>
                  <a:pt x="0" y="0"/>
                </a:moveTo>
                <a:lnTo>
                  <a:pt x="5656582" y="0"/>
                </a:lnTo>
                <a:lnTo>
                  <a:pt x="5656582" y="6940592"/>
                </a:lnTo>
                <a:lnTo>
                  <a:pt x="0" y="6940592"/>
                </a:lnTo>
                <a:lnTo>
                  <a:pt x="0" y="0"/>
                </a:lnTo>
                <a:close/>
              </a:path>
            </a:pathLst>
          </a:custGeom>
          <a:blipFill>
            <a:blip r:embed="rId4"/>
            <a:stretch>
              <a:fillRect/>
            </a:stretch>
          </a:blipFill>
        </p:spPr>
        <p:txBody>
          <a:bodyPr/>
          <a:lstStyle/>
          <a:p>
            <a:endParaRPr lang="en-GB"/>
          </a:p>
        </p:txBody>
      </p:sp>
      <p:sp>
        <p:nvSpPr>
          <p:cNvPr id="7" name="Freeform 7"/>
          <p:cNvSpPr/>
          <p:nvPr/>
        </p:nvSpPr>
        <p:spPr>
          <a:xfrm rot="2846120">
            <a:off x="15828009" y="3771349"/>
            <a:ext cx="5656583" cy="6940592"/>
          </a:xfrm>
          <a:custGeom>
            <a:avLst/>
            <a:gdLst/>
            <a:ahLst/>
            <a:cxnLst/>
            <a:rect l="l" t="t" r="r" b="b"/>
            <a:pathLst>
              <a:path w="5656583" h="6940592">
                <a:moveTo>
                  <a:pt x="0" y="0"/>
                </a:moveTo>
                <a:lnTo>
                  <a:pt x="5656582" y="0"/>
                </a:lnTo>
                <a:lnTo>
                  <a:pt x="5656582" y="6940592"/>
                </a:lnTo>
                <a:lnTo>
                  <a:pt x="0" y="6940592"/>
                </a:lnTo>
                <a:lnTo>
                  <a:pt x="0" y="0"/>
                </a:lnTo>
                <a:close/>
              </a:path>
            </a:pathLst>
          </a:custGeom>
          <a:blipFill>
            <a:blip r:embed="rId4"/>
            <a:stretch>
              <a:fillRect/>
            </a:stretch>
          </a:blipFill>
        </p:spPr>
        <p:txBody>
          <a:bodyPr/>
          <a:lstStyle/>
          <a:p>
            <a:endParaRPr lang="en-GB"/>
          </a:p>
        </p:txBody>
      </p:sp>
      <p:sp>
        <p:nvSpPr>
          <p:cNvPr id="8" name="TextBox 8"/>
          <p:cNvSpPr txBox="1"/>
          <p:nvPr/>
        </p:nvSpPr>
        <p:spPr>
          <a:xfrm>
            <a:off x="9144000" y="440214"/>
            <a:ext cx="5491924" cy="1000274"/>
          </a:xfrm>
          <a:prstGeom prst="rect">
            <a:avLst/>
          </a:prstGeom>
        </p:spPr>
        <p:txBody>
          <a:bodyPr lIns="0" tIns="0" rIns="0" bIns="0" rtlCol="0" anchor="t">
            <a:spAutoFit/>
          </a:bodyPr>
          <a:lstStyle/>
          <a:p>
            <a:pPr algn="ctr">
              <a:lnSpc>
                <a:spcPts val="7840"/>
              </a:lnSpc>
            </a:pPr>
            <a:r>
              <a:rPr lang="en-US" sz="5600" b="1" dirty="0">
                <a:solidFill>
                  <a:srgbClr val="BC6872"/>
                </a:solidFill>
                <a:latin typeface="DM Serif Display"/>
                <a:ea typeface="DM Serif Display"/>
                <a:cs typeface="DM Serif Display"/>
                <a:sym typeface="DM Serif Display"/>
              </a:rPr>
              <a:t>5W2H</a:t>
            </a:r>
            <a:r>
              <a:rPr lang="en-US" sz="5600" dirty="0">
                <a:solidFill>
                  <a:srgbClr val="BC6872"/>
                </a:solidFill>
                <a:latin typeface="DM Serif Display"/>
                <a:ea typeface="DM Serif Display"/>
                <a:cs typeface="DM Serif Display"/>
                <a:sym typeface="DM Serif Display"/>
              </a:rPr>
              <a:t> Model</a:t>
            </a:r>
          </a:p>
        </p:txBody>
      </p:sp>
      <p:sp>
        <p:nvSpPr>
          <p:cNvPr id="14" name="TextBox 14"/>
          <p:cNvSpPr txBox="1"/>
          <p:nvPr/>
        </p:nvSpPr>
        <p:spPr>
          <a:xfrm>
            <a:off x="5294837" y="1238369"/>
            <a:ext cx="11234355" cy="10341293"/>
          </a:xfrm>
          <a:prstGeom prst="rect">
            <a:avLst/>
          </a:prstGeom>
        </p:spPr>
        <p:txBody>
          <a:bodyPr wrap="square" lIns="0" tIns="0" rIns="0" bIns="0" rtlCol="0" anchor="t">
            <a:spAutoFit/>
          </a:bodyPr>
          <a:lstStyle/>
          <a:p>
            <a:pPr marL="342900" indent="-342900">
              <a:lnSpc>
                <a:spcPct val="150000"/>
              </a:lnSpc>
              <a:buFont typeface="Arial" panose="020B0604020202020204" pitchFamily="34" charset="0"/>
              <a:buChar char="•"/>
            </a:pPr>
            <a:r>
              <a:rPr lang="en-US" sz="5600" b="1" dirty="0">
                <a:solidFill>
                  <a:srgbClr val="BC6872"/>
                </a:solidFill>
                <a:latin typeface="DM Serif Display"/>
                <a:ea typeface="DM Serif Display"/>
                <a:cs typeface="DM Serif Display"/>
                <a:sym typeface="DM Sans"/>
              </a:rPr>
              <a:t>Definition: </a:t>
            </a:r>
            <a:r>
              <a:rPr lang="en-US" sz="4000" dirty="0">
                <a:solidFill>
                  <a:srgbClr val="000000"/>
                </a:solidFill>
                <a:latin typeface="DM Sans"/>
                <a:ea typeface="DM Sans"/>
                <a:cs typeface="DM Sans"/>
                <a:sym typeface="DM Sans"/>
              </a:rPr>
              <a:t>5W2H Model</a:t>
            </a:r>
          </a:p>
          <a:p>
            <a:pPr marL="342900" indent="-342900">
              <a:lnSpc>
                <a:spcPct val="150000"/>
              </a:lnSpc>
              <a:buFont typeface="Arial" panose="020B0604020202020204" pitchFamily="34" charset="0"/>
              <a:buChar char="•"/>
            </a:pPr>
            <a:r>
              <a:rPr lang="en-US" sz="5600" b="1" dirty="0">
                <a:solidFill>
                  <a:srgbClr val="BC6872"/>
                </a:solidFill>
                <a:latin typeface="DM Serif Display"/>
                <a:ea typeface="DM Serif Display"/>
                <a:cs typeface="DM Serif Display"/>
                <a:sym typeface="DM Sans"/>
              </a:rPr>
              <a:t>What: </a:t>
            </a:r>
            <a:r>
              <a:rPr lang="en-US" sz="4000" dirty="0">
                <a:solidFill>
                  <a:srgbClr val="000000"/>
                </a:solidFill>
                <a:latin typeface="DM Sans"/>
                <a:ea typeface="DM Sans"/>
                <a:cs typeface="DM Sans"/>
                <a:sym typeface="DM Sans"/>
              </a:rPr>
              <a:t>30% sales decline</a:t>
            </a:r>
          </a:p>
          <a:p>
            <a:pPr marL="342900" indent="-342900">
              <a:lnSpc>
                <a:spcPct val="150000"/>
              </a:lnSpc>
              <a:buFont typeface="Arial" panose="020B0604020202020204" pitchFamily="34" charset="0"/>
              <a:buChar char="•"/>
            </a:pPr>
            <a:r>
              <a:rPr lang="en-US" sz="5600" b="1" dirty="0">
                <a:solidFill>
                  <a:srgbClr val="BC6872"/>
                </a:solidFill>
                <a:latin typeface="DM Serif Display"/>
                <a:ea typeface="DM Serif Display"/>
                <a:cs typeface="DM Serif Display"/>
                <a:sym typeface="DM Sans"/>
              </a:rPr>
              <a:t>Where: </a:t>
            </a:r>
            <a:r>
              <a:rPr lang="en-US" sz="4000" dirty="0">
                <a:solidFill>
                  <a:srgbClr val="000000"/>
                </a:solidFill>
                <a:latin typeface="DM Sans"/>
                <a:ea typeface="DM Sans"/>
                <a:cs typeface="DM Sans"/>
                <a:sym typeface="DM Sans"/>
              </a:rPr>
              <a:t>Norwich high street store</a:t>
            </a:r>
          </a:p>
          <a:p>
            <a:pPr marL="342900" indent="-342900">
              <a:lnSpc>
                <a:spcPct val="150000"/>
              </a:lnSpc>
              <a:buFont typeface="Arial" panose="020B0604020202020204" pitchFamily="34" charset="0"/>
              <a:buChar char="•"/>
            </a:pPr>
            <a:r>
              <a:rPr lang="en-US" sz="5600" b="1" dirty="0">
                <a:solidFill>
                  <a:srgbClr val="BC6872"/>
                </a:solidFill>
                <a:latin typeface="DM Serif Display"/>
                <a:ea typeface="DM Serif Display"/>
                <a:cs typeface="DM Serif Display"/>
                <a:sym typeface="DM Sans"/>
              </a:rPr>
              <a:t>When: </a:t>
            </a:r>
            <a:r>
              <a:rPr lang="en-US" sz="4000" dirty="0">
                <a:solidFill>
                  <a:srgbClr val="000000"/>
                </a:solidFill>
                <a:latin typeface="DM Sans"/>
                <a:ea typeface="DM Sans"/>
                <a:cs typeface="DM Sans"/>
                <a:sym typeface="DM Sans"/>
              </a:rPr>
              <a:t>Past 12 months</a:t>
            </a:r>
          </a:p>
          <a:p>
            <a:pPr marL="342900" indent="-342900">
              <a:lnSpc>
                <a:spcPct val="150000"/>
              </a:lnSpc>
              <a:buFont typeface="Arial" panose="020B0604020202020204" pitchFamily="34" charset="0"/>
              <a:buChar char="•"/>
            </a:pPr>
            <a:r>
              <a:rPr lang="en-US" sz="5600" b="1" dirty="0">
                <a:solidFill>
                  <a:srgbClr val="BC6872"/>
                </a:solidFill>
                <a:latin typeface="DM Serif Display"/>
                <a:ea typeface="DM Serif Display"/>
                <a:cs typeface="DM Serif Display"/>
                <a:sym typeface="DM Sans"/>
              </a:rPr>
              <a:t>Who: </a:t>
            </a:r>
            <a:r>
              <a:rPr lang="en-US" sz="4000" dirty="0">
                <a:solidFill>
                  <a:srgbClr val="000000"/>
                </a:solidFill>
                <a:latin typeface="DM Sans"/>
                <a:ea typeface="DM Sans"/>
                <a:cs typeface="DM Sans"/>
                <a:sym typeface="DM Sans"/>
              </a:rPr>
              <a:t>Customers, owners, staff</a:t>
            </a:r>
          </a:p>
          <a:p>
            <a:pPr marL="342900" indent="-342900">
              <a:lnSpc>
                <a:spcPct val="150000"/>
              </a:lnSpc>
              <a:buFont typeface="Arial" panose="020B0604020202020204" pitchFamily="34" charset="0"/>
              <a:buChar char="•"/>
            </a:pPr>
            <a:r>
              <a:rPr lang="en-US" sz="5600" b="1" dirty="0">
                <a:solidFill>
                  <a:srgbClr val="BC6872"/>
                </a:solidFill>
                <a:latin typeface="DM Serif Display"/>
                <a:ea typeface="DM Serif Display"/>
                <a:cs typeface="DM Serif Display"/>
                <a:sym typeface="DM Sans"/>
              </a:rPr>
              <a:t>Why: </a:t>
            </a:r>
            <a:r>
              <a:rPr lang="en-US" sz="4000" dirty="0">
                <a:solidFill>
                  <a:srgbClr val="000000"/>
                </a:solidFill>
                <a:latin typeface="DM Sans"/>
                <a:ea typeface="DM Sans"/>
                <a:cs typeface="DM Sans"/>
                <a:sym typeface="DM Sans"/>
              </a:rPr>
              <a:t>Online shift, competition, rising costs</a:t>
            </a:r>
          </a:p>
          <a:p>
            <a:pPr marL="342900" indent="-342900">
              <a:lnSpc>
                <a:spcPct val="150000"/>
              </a:lnSpc>
              <a:buFont typeface="Arial" panose="020B0604020202020204" pitchFamily="34" charset="0"/>
              <a:buChar char="•"/>
            </a:pPr>
            <a:r>
              <a:rPr lang="en-US" sz="5600" b="1" dirty="0">
                <a:solidFill>
                  <a:srgbClr val="BC6872"/>
                </a:solidFill>
                <a:latin typeface="DM Serif Display"/>
                <a:ea typeface="DM Serif Display"/>
                <a:cs typeface="DM Serif Display"/>
                <a:sym typeface="DM Sans"/>
              </a:rPr>
              <a:t>How: </a:t>
            </a:r>
            <a:r>
              <a:rPr lang="en-US" sz="4000" dirty="0">
                <a:solidFill>
                  <a:srgbClr val="000000"/>
                </a:solidFill>
                <a:latin typeface="DM Sans"/>
                <a:ea typeface="DM Sans"/>
                <a:cs typeface="DM Sans"/>
                <a:sym typeface="DM Sans"/>
              </a:rPr>
              <a:t>Outdated website, weak marketing</a:t>
            </a:r>
          </a:p>
          <a:p>
            <a:pPr marL="342900" indent="-342900">
              <a:lnSpc>
                <a:spcPct val="150000"/>
              </a:lnSpc>
              <a:buFont typeface="Arial" panose="020B0604020202020204" pitchFamily="34" charset="0"/>
              <a:buChar char="•"/>
            </a:pPr>
            <a:r>
              <a:rPr lang="en-US" sz="5600" b="1" dirty="0">
                <a:solidFill>
                  <a:srgbClr val="BC6872"/>
                </a:solidFill>
                <a:latin typeface="DM Serif Display"/>
                <a:ea typeface="DM Serif Display"/>
                <a:cs typeface="DM Serif Display"/>
                <a:sym typeface="DM Sans"/>
              </a:rPr>
              <a:t>How Much: </a:t>
            </a:r>
            <a:r>
              <a:rPr lang="en-US" sz="4000" dirty="0">
                <a:solidFill>
                  <a:srgbClr val="000000"/>
                </a:solidFill>
                <a:latin typeface="DM Sans"/>
                <a:ea typeface="DM Sans"/>
                <a:cs typeface="DM Sans"/>
                <a:sym typeface="DM Sans"/>
              </a:rPr>
              <a:t>Significant revenue loss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B9FA7"/>
        </a:solidFill>
        <a:effectLst/>
      </p:bgPr>
    </p:bg>
    <p:spTree>
      <p:nvGrpSpPr>
        <p:cNvPr id="1" name=""/>
        <p:cNvGrpSpPr/>
        <p:nvPr/>
      </p:nvGrpSpPr>
      <p:grpSpPr>
        <a:xfrm>
          <a:off x="0" y="0"/>
          <a:ext cx="0" cy="0"/>
          <a:chOff x="0" y="0"/>
          <a:chExt cx="0" cy="0"/>
        </a:xfrm>
      </p:grpSpPr>
      <p:sp>
        <p:nvSpPr>
          <p:cNvPr id="2" name="Freeform 2"/>
          <p:cNvSpPr/>
          <p:nvPr/>
        </p:nvSpPr>
        <p:spPr>
          <a:xfrm>
            <a:off x="0" y="2364494"/>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8888" b="-8888"/>
            </a:stretch>
          </a:blipFill>
        </p:spPr>
        <p:txBody>
          <a:bodyPr/>
          <a:lstStyle/>
          <a:p>
            <a:endParaRPr lang="en-GB"/>
          </a:p>
        </p:txBody>
      </p:sp>
      <p:grpSp>
        <p:nvGrpSpPr>
          <p:cNvPr id="3" name="Group 3"/>
          <p:cNvGrpSpPr/>
          <p:nvPr/>
        </p:nvGrpSpPr>
        <p:grpSpPr>
          <a:xfrm>
            <a:off x="-81490" y="1745614"/>
            <a:ext cx="18450979" cy="618879"/>
            <a:chOff x="0" y="0"/>
            <a:chExt cx="4859517" cy="162997"/>
          </a:xfrm>
        </p:grpSpPr>
        <p:sp>
          <p:nvSpPr>
            <p:cNvPr id="4" name="Freeform 4"/>
            <p:cNvSpPr/>
            <p:nvPr/>
          </p:nvSpPr>
          <p:spPr>
            <a:xfrm>
              <a:off x="0" y="0"/>
              <a:ext cx="4859517" cy="162997"/>
            </a:xfrm>
            <a:custGeom>
              <a:avLst/>
              <a:gdLst/>
              <a:ahLst/>
              <a:cxnLst/>
              <a:rect l="l" t="t" r="r" b="b"/>
              <a:pathLst>
                <a:path w="4859517" h="162997">
                  <a:moveTo>
                    <a:pt x="0" y="0"/>
                  </a:moveTo>
                  <a:lnTo>
                    <a:pt x="4859517" y="0"/>
                  </a:lnTo>
                  <a:lnTo>
                    <a:pt x="4859517" y="162997"/>
                  </a:lnTo>
                  <a:lnTo>
                    <a:pt x="0" y="162997"/>
                  </a:lnTo>
                  <a:close/>
                </a:path>
              </a:pathLst>
            </a:custGeom>
            <a:solidFill>
              <a:srgbClr val="BC6872"/>
            </a:solidFill>
          </p:spPr>
          <p:txBody>
            <a:bodyPr/>
            <a:lstStyle/>
            <a:p>
              <a:endParaRPr lang="en-GB"/>
            </a:p>
          </p:txBody>
        </p:sp>
        <p:sp>
          <p:nvSpPr>
            <p:cNvPr id="5" name="TextBox 5"/>
            <p:cNvSpPr txBox="1"/>
            <p:nvPr/>
          </p:nvSpPr>
          <p:spPr>
            <a:xfrm>
              <a:off x="0" y="-38100"/>
              <a:ext cx="4859517" cy="201097"/>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990600" y="2946400"/>
            <a:ext cx="16383000" cy="8750300"/>
            <a:chOff x="0" y="0"/>
            <a:chExt cx="2726057" cy="1157320"/>
          </a:xfrm>
        </p:grpSpPr>
        <p:sp>
          <p:nvSpPr>
            <p:cNvPr id="7" name="Freeform 7"/>
            <p:cNvSpPr/>
            <p:nvPr/>
          </p:nvSpPr>
          <p:spPr>
            <a:xfrm>
              <a:off x="0" y="0"/>
              <a:ext cx="2726057" cy="1157320"/>
            </a:xfrm>
            <a:custGeom>
              <a:avLst/>
              <a:gdLst/>
              <a:ahLst/>
              <a:cxnLst/>
              <a:rect l="l" t="t" r="r" b="b"/>
              <a:pathLst>
                <a:path w="2726057" h="1157320">
                  <a:moveTo>
                    <a:pt x="38147" y="0"/>
                  </a:moveTo>
                  <a:lnTo>
                    <a:pt x="2687911" y="0"/>
                  </a:lnTo>
                  <a:cubicBezTo>
                    <a:pt x="2708979" y="0"/>
                    <a:pt x="2726057" y="17079"/>
                    <a:pt x="2726057" y="38147"/>
                  </a:cubicBezTo>
                  <a:lnTo>
                    <a:pt x="2726057" y="1119173"/>
                  </a:lnTo>
                  <a:cubicBezTo>
                    <a:pt x="2726057" y="1129291"/>
                    <a:pt x="2722039" y="1138993"/>
                    <a:pt x="2714884" y="1146147"/>
                  </a:cubicBezTo>
                  <a:cubicBezTo>
                    <a:pt x="2707731" y="1153301"/>
                    <a:pt x="2698028" y="1157320"/>
                    <a:pt x="2687911" y="1157320"/>
                  </a:cubicBezTo>
                  <a:lnTo>
                    <a:pt x="38147" y="1157320"/>
                  </a:lnTo>
                  <a:cubicBezTo>
                    <a:pt x="17079" y="1157320"/>
                    <a:pt x="0" y="1140241"/>
                    <a:pt x="0" y="1119173"/>
                  </a:cubicBezTo>
                  <a:lnTo>
                    <a:pt x="0" y="38147"/>
                  </a:lnTo>
                  <a:cubicBezTo>
                    <a:pt x="0" y="28030"/>
                    <a:pt x="4019" y="18327"/>
                    <a:pt x="11173" y="11173"/>
                  </a:cubicBezTo>
                  <a:cubicBezTo>
                    <a:pt x="18327" y="4019"/>
                    <a:pt x="28030" y="0"/>
                    <a:pt x="38147" y="0"/>
                  </a:cubicBezTo>
                  <a:close/>
                </a:path>
              </a:pathLst>
            </a:custGeom>
            <a:solidFill>
              <a:srgbClr val="E9E9E9"/>
            </a:solidFill>
            <a:ln w="161925" cap="rnd">
              <a:solidFill>
                <a:srgbClr val="BC6872"/>
              </a:solidFill>
              <a:prstDash val="solid"/>
              <a:round/>
            </a:ln>
          </p:spPr>
          <p:txBody>
            <a:bodyPr/>
            <a:lstStyle/>
            <a:p>
              <a:endParaRPr lang="en-GB"/>
            </a:p>
          </p:txBody>
        </p:sp>
        <p:sp>
          <p:nvSpPr>
            <p:cNvPr id="8" name="TextBox 8"/>
            <p:cNvSpPr txBox="1"/>
            <p:nvPr/>
          </p:nvSpPr>
          <p:spPr>
            <a:xfrm>
              <a:off x="0" y="-38100"/>
              <a:ext cx="2726057" cy="1195420"/>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1562099" y="3492308"/>
            <a:ext cx="15163800" cy="7370416"/>
          </a:xfrm>
          <a:prstGeom prst="rect">
            <a:avLst/>
          </a:prstGeom>
        </p:spPr>
        <p:txBody>
          <a:bodyPr wrap="square" lIns="0" tIns="0" rIns="0" bIns="0" rtlCol="0" anchor="t">
            <a:spAutoFit/>
          </a:bodyPr>
          <a:lstStyle/>
          <a:p>
            <a:pPr marL="571500" indent="-571500">
              <a:lnSpc>
                <a:spcPct val="150000"/>
              </a:lnSpc>
              <a:buFont typeface="Arial" panose="020B0604020202020204" pitchFamily="34" charset="0"/>
              <a:buChar char="•"/>
            </a:pPr>
            <a:r>
              <a:rPr lang="en-US" sz="5400" dirty="0">
                <a:solidFill>
                  <a:srgbClr val="BC6872"/>
                </a:solidFill>
                <a:latin typeface="DM Serif Display"/>
                <a:ea typeface="DM Serif Display"/>
                <a:cs typeface="DM Serif Display"/>
                <a:sym typeface="DM Serif Display"/>
              </a:rPr>
              <a:t>External environment analysis tool</a:t>
            </a:r>
          </a:p>
          <a:p>
            <a:pPr marL="571500" indent="-571500">
              <a:lnSpc>
                <a:spcPct val="150000"/>
              </a:lnSpc>
              <a:buFont typeface="Arial" panose="020B0604020202020204" pitchFamily="34" charset="0"/>
              <a:buChar char="•"/>
            </a:pPr>
            <a:r>
              <a:rPr lang="en-US" sz="5400" dirty="0">
                <a:solidFill>
                  <a:srgbClr val="BC6872"/>
                </a:solidFill>
                <a:latin typeface="DM Serif Display"/>
                <a:ea typeface="DM Serif Display"/>
                <a:cs typeface="DM Serif Display"/>
                <a:sym typeface="DM Serif Display"/>
              </a:rPr>
              <a:t>Covers: Political, Economic, Social, Technological, Environmental, Legal</a:t>
            </a:r>
          </a:p>
          <a:p>
            <a:pPr marL="571500" indent="-571500">
              <a:lnSpc>
                <a:spcPct val="150000"/>
              </a:lnSpc>
              <a:buFont typeface="Arial" panose="020B0604020202020204" pitchFamily="34" charset="0"/>
              <a:buChar char="•"/>
            </a:pPr>
            <a:r>
              <a:rPr lang="en-US" sz="5400" dirty="0">
                <a:solidFill>
                  <a:srgbClr val="BC6872"/>
                </a:solidFill>
                <a:latin typeface="DM Serif Display"/>
                <a:ea typeface="DM Serif Display"/>
                <a:cs typeface="DM Serif Display"/>
                <a:sym typeface="DM Serif Display"/>
              </a:rPr>
              <a:t>Benefits: broad scanning, structured approach</a:t>
            </a:r>
          </a:p>
          <a:p>
            <a:pPr marL="571500" indent="-571500">
              <a:lnSpc>
                <a:spcPct val="150000"/>
              </a:lnSpc>
              <a:buFont typeface="Arial" panose="020B0604020202020204" pitchFamily="34" charset="0"/>
              <a:buChar char="•"/>
            </a:pPr>
            <a:r>
              <a:rPr lang="en-US" sz="5400" dirty="0">
                <a:solidFill>
                  <a:srgbClr val="BC6872"/>
                </a:solidFill>
                <a:latin typeface="DM Serif Display"/>
                <a:ea typeface="DM Serif Display"/>
                <a:cs typeface="DM Serif Display"/>
                <a:sym typeface="DM Serif Display"/>
              </a:rPr>
              <a:t>Limitations: descriptive, may oversimplify</a:t>
            </a:r>
          </a:p>
          <a:p>
            <a:pPr marL="571500" indent="-571500">
              <a:lnSpc>
                <a:spcPct val="150000"/>
              </a:lnSpc>
              <a:buFont typeface="Arial" panose="020B0604020202020204" pitchFamily="34" charset="0"/>
              <a:buChar char="•"/>
            </a:pPr>
            <a:r>
              <a:rPr lang="en-US" sz="5400" dirty="0">
                <a:solidFill>
                  <a:srgbClr val="BC6872"/>
                </a:solidFill>
                <a:latin typeface="DM Serif Display"/>
                <a:ea typeface="DM Serif Display"/>
                <a:cs typeface="DM Serif Display"/>
                <a:sym typeface="DM Serif Display"/>
              </a:rPr>
              <a:t>Useful but requires deeper insights</a:t>
            </a:r>
          </a:p>
        </p:txBody>
      </p:sp>
      <p:sp>
        <p:nvSpPr>
          <p:cNvPr id="10" name="TextBox 10"/>
          <p:cNvSpPr txBox="1"/>
          <p:nvPr/>
        </p:nvSpPr>
        <p:spPr>
          <a:xfrm>
            <a:off x="990600" y="342378"/>
            <a:ext cx="16383000" cy="1354217"/>
          </a:xfrm>
          <a:prstGeom prst="rect">
            <a:avLst/>
          </a:prstGeom>
        </p:spPr>
        <p:txBody>
          <a:bodyPr wrap="square" lIns="0" tIns="0" rIns="0" bIns="0" rtlCol="0" anchor="t">
            <a:spAutoFit/>
          </a:bodyPr>
          <a:lstStyle/>
          <a:p>
            <a:pPr lvl="1" algn="ctr"/>
            <a:r>
              <a:rPr lang="en-US" sz="8800" dirty="0">
                <a:solidFill>
                  <a:srgbClr val="000000"/>
                </a:solidFill>
                <a:latin typeface="DM Serif Display"/>
                <a:ea typeface="DM Serif Display"/>
                <a:cs typeface="DM Serif Display"/>
                <a:sym typeface="DM Serif Display"/>
              </a:rPr>
              <a:t>PESTEL Framework (Critique)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B9FA7"/>
        </a:solidFill>
        <a:effectLst/>
      </p:bgPr>
    </p:bg>
    <p:spTree>
      <p:nvGrpSpPr>
        <p:cNvPr id="1" name=""/>
        <p:cNvGrpSpPr/>
        <p:nvPr/>
      </p:nvGrpSpPr>
      <p:grpSpPr>
        <a:xfrm>
          <a:off x="0" y="0"/>
          <a:ext cx="0" cy="0"/>
          <a:chOff x="0" y="0"/>
          <a:chExt cx="0" cy="0"/>
        </a:xfrm>
      </p:grpSpPr>
      <p:sp>
        <p:nvSpPr>
          <p:cNvPr id="2" name="Freeform 2"/>
          <p:cNvSpPr/>
          <p:nvPr/>
        </p:nvSpPr>
        <p:spPr>
          <a:xfrm>
            <a:off x="0" y="2317077"/>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8888" b="-8888"/>
            </a:stretch>
          </a:blipFill>
        </p:spPr>
        <p:txBody>
          <a:bodyPr/>
          <a:lstStyle/>
          <a:p>
            <a:endParaRPr lang="en-GB"/>
          </a:p>
        </p:txBody>
      </p:sp>
      <p:grpSp>
        <p:nvGrpSpPr>
          <p:cNvPr id="3" name="Group 3"/>
          <p:cNvGrpSpPr/>
          <p:nvPr/>
        </p:nvGrpSpPr>
        <p:grpSpPr>
          <a:xfrm>
            <a:off x="-81490" y="1745614"/>
            <a:ext cx="18450979" cy="571462"/>
            <a:chOff x="0" y="0"/>
            <a:chExt cx="4859517" cy="150509"/>
          </a:xfrm>
        </p:grpSpPr>
        <p:sp>
          <p:nvSpPr>
            <p:cNvPr id="4" name="Freeform 4"/>
            <p:cNvSpPr/>
            <p:nvPr/>
          </p:nvSpPr>
          <p:spPr>
            <a:xfrm>
              <a:off x="0" y="0"/>
              <a:ext cx="4859517" cy="150509"/>
            </a:xfrm>
            <a:custGeom>
              <a:avLst/>
              <a:gdLst/>
              <a:ahLst/>
              <a:cxnLst/>
              <a:rect l="l" t="t" r="r" b="b"/>
              <a:pathLst>
                <a:path w="4859517" h="150509">
                  <a:moveTo>
                    <a:pt x="0" y="0"/>
                  </a:moveTo>
                  <a:lnTo>
                    <a:pt x="4859517" y="0"/>
                  </a:lnTo>
                  <a:lnTo>
                    <a:pt x="4859517" y="150509"/>
                  </a:lnTo>
                  <a:lnTo>
                    <a:pt x="0" y="150509"/>
                  </a:lnTo>
                  <a:close/>
                </a:path>
              </a:pathLst>
            </a:custGeom>
            <a:solidFill>
              <a:srgbClr val="BC6872"/>
            </a:solidFill>
          </p:spPr>
          <p:txBody>
            <a:bodyPr/>
            <a:lstStyle/>
            <a:p>
              <a:endParaRPr lang="en-GB"/>
            </a:p>
          </p:txBody>
        </p:sp>
        <p:sp>
          <p:nvSpPr>
            <p:cNvPr id="5" name="TextBox 5"/>
            <p:cNvSpPr txBox="1"/>
            <p:nvPr/>
          </p:nvSpPr>
          <p:spPr>
            <a:xfrm>
              <a:off x="0" y="-38100"/>
              <a:ext cx="4859517" cy="188609"/>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987425" y="927100"/>
            <a:ext cx="16313149" cy="8331200"/>
            <a:chOff x="0" y="0"/>
            <a:chExt cx="4296467" cy="2194225"/>
          </a:xfrm>
        </p:grpSpPr>
        <p:sp>
          <p:nvSpPr>
            <p:cNvPr id="7" name="Freeform 7"/>
            <p:cNvSpPr/>
            <p:nvPr/>
          </p:nvSpPr>
          <p:spPr>
            <a:xfrm>
              <a:off x="0" y="0"/>
              <a:ext cx="4296467" cy="2194225"/>
            </a:xfrm>
            <a:custGeom>
              <a:avLst/>
              <a:gdLst/>
              <a:ahLst/>
              <a:cxnLst/>
              <a:rect l="l" t="t" r="r" b="b"/>
              <a:pathLst>
                <a:path w="4296467" h="2194225">
                  <a:moveTo>
                    <a:pt x="24204" y="0"/>
                  </a:moveTo>
                  <a:lnTo>
                    <a:pt x="4272264" y="0"/>
                  </a:lnTo>
                  <a:cubicBezTo>
                    <a:pt x="4285631" y="0"/>
                    <a:pt x="4296467" y="10836"/>
                    <a:pt x="4296467" y="24204"/>
                  </a:cubicBezTo>
                  <a:lnTo>
                    <a:pt x="4296467" y="2170022"/>
                  </a:lnTo>
                  <a:cubicBezTo>
                    <a:pt x="4296467" y="2183389"/>
                    <a:pt x="4285631" y="2194225"/>
                    <a:pt x="4272264" y="2194225"/>
                  </a:cubicBezTo>
                  <a:lnTo>
                    <a:pt x="24204" y="2194225"/>
                  </a:lnTo>
                  <a:cubicBezTo>
                    <a:pt x="17784" y="2194225"/>
                    <a:pt x="11628" y="2191675"/>
                    <a:pt x="7089" y="2187136"/>
                  </a:cubicBezTo>
                  <a:cubicBezTo>
                    <a:pt x="2550" y="2182597"/>
                    <a:pt x="0" y="2176441"/>
                    <a:pt x="0" y="2170022"/>
                  </a:cubicBezTo>
                  <a:lnTo>
                    <a:pt x="0" y="24204"/>
                  </a:lnTo>
                  <a:cubicBezTo>
                    <a:pt x="0" y="10836"/>
                    <a:pt x="10836" y="0"/>
                    <a:pt x="24204" y="0"/>
                  </a:cubicBezTo>
                  <a:close/>
                </a:path>
              </a:pathLst>
            </a:custGeom>
            <a:solidFill>
              <a:srgbClr val="E9E9E9"/>
            </a:solidFill>
            <a:ln w="161925" cap="rnd">
              <a:solidFill>
                <a:srgbClr val="BC6872"/>
              </a:solidFill>
              <a:prstDash val="solid"/>
              <a:round/>
            </a:ln>
          </p:spPr>
          <p:txBody>
            <a:bodyPr/>
            <a:lstStyle/>
            <a:p>
              <a:endParaRPr lang="en-GB"/>
            </a:p>
          </p:txBody>
        </p:sp>
        <p:sp>
          <p:nvSpPr>
            <p:cNvPr id="8" name="TextBox 8"/>
            <p:cNvSpPr txBox="1"/>
            <p:nvPr/>
          </p:nvSpPr>
          <p:spPr>
            <a:xfrm>
              <a:off x="0" y="-38100"/>
              <a:ext cx="4296467" cy="2232325"/>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0013315" y="2317077"/>
            <a:ext cx="6014720" cy="6014720"/>
            <a:chOff x="0" y="0"/>
            <a:chExt cx="812800" cy="812800"/>
          </a:xfrm>
        </p:grpSpPr>
        <p:sp>
          <p:nvSpPr>
            <p:cNvPr id="10" name="Freeform 10"/>
            <p:cNvSpPr/>
            <p:nvPr/>
          </p:nvSpPr>
          <p:spPr>
            <a:xfrm>
              <a:off x="0" y="0"/>
              <a:ext cx="812800" cy="812800"/>
            </a:xfrm>
            <a:custGeom>
              <a:avLst/>
              <a:gdLst/>
              <a:ahLst/>
              <a:cxnLst/>
              <a:rect l="l" t="t" r="r" b="b"/>
              <a:pathLst>
                <a:path w="812800" h="812800">
                  <a:moveTo>
                    <a:pt x="29605" y="0"/>
                  </a:moveTo>
                  <a:lnTo>
                    <a:pt x="783195" y="0"/>
                  </a:lnTo>
                  <a:cubicBezTo>
                    <a:pt x="799546" y="0"/>
                    <a:pt x="812800" y="13254"/>
                    <a:pt x="812800" y="29605"/>
                  </a:cubicBezTo>
                  <a:lnTo>
                    <a:pt x="812800" y="783195"/>
                  </a:lnTo>
                  <a:cubicBezTo>
                    <a:pt x="812800" y="799546"/>
                    <a:pt x="799546" y="812800"/>
                    <a:pt x="783195" y="812800"/>
                  </a:cubicBezTo>
                  <a:lnTo>
                    <a:pt x="29605" y="812800"/>
                  </a:lnTo>
                  <a:cubicBezTo>
                    <a:pt x="13254" y="812800"/>
                    <a:pt x="0" y="799546"/>
                    <a:pt x="0" y="783195"/>
                  </a:cubicBezTo>
                  <a:lnTo>
                    <a:pt x="0" y="29605"/>
                  </a:lnTo>
                  <a:cubicBezTo>
                    <a:pt x="0" y="13254"/>
                    <a:pt x="13254" y="0"/>
                    <a:pt x="29605" y="0"/>
                  </a:cubicBezTo>
                  <a:close/>
                </a:path>
              </a:pathLst>
            </a:custGeom>
            <a:blipFill>
              <a:blip r:embed="rId4"/>
              <a:stretch>
                <a:fillRect t="-25046" b="-25046"/>
              </a:stretch>
            </a:blipFill>
          </p:spPr>
          <p:txBody>
            <a:bodyPr/>
            <a:lstStyle/>
            <a:p>
              <a:endParaRPr lang="en-GB"/>
            </a:p>
          </p:txBody>
        </p:sp>
      </p:grpSp>
      <p:sp>
        <p:nvSpPr>
          <p:cNvPr id="11" name="TextBox 11"/>
          <p:cNvSpPr txBox="1"/>
          <p:nvPr/>
        </p:nvSpPr>
        <p:spPr>
          <a:xfrm>
            <a:off x="1292975" y="1234553"/>
            <a:ext cx="8945099" cy="1661993"/>
          </a:xfrm>
          <a:prstGeom prst="rect">
            <a:avLst/>
          </a:prstGeom>
        </p:spPr>
        <p:txBody>
          <a:bodyPr wrap="square" lIns="0" tIns="0" rIns="0" bIns="0" rtlCol="0" anchor="t">
            <a:spAutoFit/>
          </a:bodyPr>
          <a:lstStyle/>
          <a:p>
            <a:pPr algn="ctr"/>
            <a:r>
              <a:rPr lang="en-US" sz="5400" dirty="0">
                <a:solidFill>
                  <a:srgbClr val="BC6872"/>
                </a:solidFill>
                <a:latin typeface="DM Serif Display"/>
                <a:ea typeface="DM Serif Display"/>
                <a:cs typeface="DM Serif Display"/>
                <a:sym typeface="DM Serif Display"/>
              </a:rPr>
              <a:t>PESTEL Applied to Green Haven</a:t>
            </a:r>
          </a:p>
        </p:txBody>
      </p:sp>
      <p:sp>
        <p:nvSpPr>
          <p:cNvPr id="13" name="TextBox 13"/>
          <p:cNvSpPr txBox="1"/>
          <p:nvPr/>
        </p:nvSpPr>
        <p:spPr>
          <a:xfrm>
            <a:off x="1374775" y="3058343"/>
            <a:ext cx="8378825" cy="5103833"/>
          </a:xfrm>
          <a:prstGeom prst="rect">
            <a:avLst/>
          </a:prstGeom>
        </p:spPr>
        <p:txBody>
          <a:bodyPr wrap="square" lIns="0" tIns="0" rIns="0" bIns="0" rtlCol="0" anchor="t">
            <a:spAutoFit/>
          </a:bodyPr>
          <a:lstStyle/>
          <a:p>
            <a:pPr marL="342900" indent="-342900">
              <a:lnSpc>
                <a:spcPct val="150000"/>
              </a:lnSpc>
              <a:buFont typeface="Arial" panose="020B0604020202020204" pitchFamily="34" charset="0"/>
              <a:buChar char="•"/>
            </a:pPr>
            <a:r>
              <a:rPr lang="en-US" sz="2800" b="1" dirty="0">
                <a:solidFill>
                  <a:srgbClr val="000000"/>
                </a:solidFill>
                <a:latin typeface="DM Sans"/>
                <a:ea typeface="DM Sans"/>
                <a:cs typeface="DM Sans"/>
                <a:sym typeface="DM Sans"/>
              </a:rPr>
              <a:t>Political: </a:t>
            </a:r>
            <a:r>
              <a:rPr lang="en-US" sz="2800" dirty="0" err="1">
                <a:solidFill>
                  <a:srgbClr val="000000"/>
                </a:solidFill>
                <a:latin typeface="DM Sans"/>
                <a:ea typeface="DM Sans"/>
                <a:cs typeface="DM Sans"/>
                <a:sym typeface="DM Sans"/>
              </a:rPr>
              <a:t>Brexit</a:t>
            </a:r>
            <a:r>
              <a:rPr lang="en-US" sz="2800" dirty="0">
                <a:solidFill>
                  <a:srgbClr val="000000"/>
                </a:solidFill>
                <a:latin typeface="DM Sans"/>
                <a:ea typeface="DM Sans"/>
                <a:cs typeface="DM Sans"/>
                <a:sym typeface="DM Sans"/>
              </a:rPr>
              <a:t>, trade regulations</a:t>
            </a:r>
          </a:p>
          <a:p>
            <a:pPr marL="342900" indent="-342900">
              <a:lnSpc>
                <a:spcPct val="150000"/>
              </a:lnSpc>
              <a:buFont typeface="Arial" panose="020B0604020202020204" pitchFamily="34" charset="0"/>
              <a:buChar char="•"/>
            </a:pPr>
            <a:r>
              <a:rPr lang="en-US" sz="2800" b="1" dirty="0">
                <a:solidFill>
                  <a:srgbClr val="000000"/>
                </a:solidFill>
                <a:latin typeface="DM Sans"/>
                <a:ea typeface="DM Sans"/>
                <a:cs typeface="DM Sans"/>
                <a:sym typeface="DM Sans"/>
              </a:rPr>
              <a:t>Economic: </a:t>
            </a:r>
            <a:r>
              <a:rPr lang="en-US" sz="2800" dirty="0">
                <a:solidFill>
                  <a:srgbClr val="000000"/>
                </a:solidFill>
                <a:latin typeface="DM Sans"/>
                <a:ea typeface="DM Sans"/>
                <a:cs typeface="DM Sans"/>
                <a:sym typeface="DM Sans"/>
              </a:rPr>
              <a:t>Inflation, lower spending power</a:t>
            </a:r>
          </a:p>
          <a:p>
            <a:pPr marL="342900" indent="-342900">
              <a:lnSpc>
                <a:spcPct val="150000"/>
              </a:lnSpc>
              <a:buFont typeface="Arial" panose="020B0604020202020204" pitchFamily="34" charset="0"/>
              <a:buChar char="•"/>
            </a:pPr>
            <a:r>
              <a:rPr lang="en-US" sz="2800" b="1" dirty="0">
                <a:solidFill>
                  <a:srgbClr val="000000"/>
                </a:solidFill>
                <a:latin typeface="DM Sans"/>
                <a:ea typeface="DM Sans"/>
                <a:cs typeface="DM Sans"/>
                <a:sym typeface="DM Sans"/>
              </a:rPr>
              <a:t>Social: </a:t>
            </a:r>
            <a:r>
              <a:rPr lang="en-US" sz="2800" dirty="0">
                <a:solidFill>
                  <a:srgbClr val="000000"/>
                </a:solidFill>
                <a:latin typeface="DM Sans"/>
                <a:ea typeface="DM Sans"/>
                <a:cs typeface="DM Sans"/>
                <a:sym typeface="DM Sans"/>
              </a:rPr>
              <a:t>Shift to online, demand for eco-products</a:t>
            </a:r>
          </a:p>
          <a:p>
            <a:pPr marL="342900" indent="-342900">
              <a:lnSpc>
                <a:spcPct val="150000"/>
              </a:lnSpc>
              <a:buFont typeface="Arial" panose="020B0604020202020204" pitchFamily="34" charset="0"/>
              <a:buChar char="•"/>
            </a:pPr>
            <a:r>
              <a:rPr lang="en-US" sz="2800" b="1" dirty="0">
                <a:solidFill>
                  <a:srgbClr val="000000"/>
                </a:solidFill>
                <a:latin typeface="DM Sans"/>
                <a:ea typeface="DM Sans"/>
                <a:cs typeface="DM Sans"/>
                <a:sym typeface="DM Sans"/>
              </a:rPr>
              <a:t>Technological: </a:t>
            </a:r>
            <a:r>
              <a:rPr lang="en-US" sz="2800" dirty="0">
                <a:solidFill>
                  <a:srgbClr val="000000"/>
                </a:solidFill>
                <a:latin typeface="DM Sans"/>
                <a:ea typeface="DM Sans"/>
                <a:cs typeface="DM Sans"/>
                <a:sym typeface="DM Sans"/>
              </a:rPr>
              <a:t>Need for e-commerce &amp; digital tools</a:t>
            </a:r>
          </a:p>
          <a:p>
            <a:pPr marL="342900" indent="-342900">
              <a:lnSpc>
                <a:spcPct val="150000"/>
              </a:lnSpc>
              <a:buFont typeface="Arial" panose="020B0604020202020204" pitchFamily="34" charset="0"/>
              <a:buChar char="•"/>
            </a:pPr>
            <a:r>
              <a:rPr lang="en-US" sz="2800" b="1" dirty="0">
                <a:solidFill>
                  <a:srgbClr val="000000"/>
                </a:solidFill>
                <a:latin typeface="DM Sans"/>
                <a:ea typeface="DM Sans"/>
                <a:cs typeface="DM Sans"/>
                <a:sym typeface="DM Sans"/>
              </a:rPr>
              <a:t>Environmental: </a:t>
            </a:r>
            <a:r>
              <a:rPr lang="en-US" sz="2800" dirty="0">
                <a:solidFill>
                  <a:srgbClr val="000000"/>
                </a:solidFill>
                <a:latin typeface="DM Sans"/>
                <a:ea typeface="DM Sans"/>
                <a:cs typeface="DM Sans"/>
                <a:sym typeface="DM Sans"/>
              </a:rPr>
              <a:t>Sustainability expectations, supply affected by climate</a:t>
            </a:r>
          </a:p>
          <a:p>
            <a:pPr marL="342900" indent="-342900">
              <a:lnSpc>
                <a:spcPct val="150000"/>
              </a:lnSpc>
              <a:buFont typeface="Arial" panose="020B0604020202020204" pitchFamily="34" charset="0"/>
              <a:buChar char="•"/>
            </a:pPr>
            <a:r>
              <a:rPr lang="en-US" sz="2800" b="1" dirty="0"/>
              <a:t>Legal:</a:t>
            </a:r>
            <a:r>
              <a:rPr lang="en-US" sz="2800" dirty="0"/>
              <a:t> Packaging, trade compliance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B9FA7"/>
        </a:solidFill>
        <a:effectLst/>
      </p:bgPr>
    </p:bg>
    <p:spTree>
      <p:nvGrpSpPr>
        <p:cNvPr id="1" name=""/>
        <p:cNvGrpSpPr/>
        <p:nvPr/>
      </p:nvGrpSpPr>
      <p:grpSpPr>
        <a:xfrm>
          <a:off x="0" y="0"/>
          <a:ext cx="0" cy="0"/>
          <a:chOff x="0" y="0"/>
          <a:chExt cx="0" cy="0"/>
        </a:xfrm>
      </p:grpSpPr>
      <p:sp>
        <p:nvSpPr>
          <p:cNvPr id="2" name="Freeform 2"/>
          <p:cNvSpPr/>
          <p:nvPr/>
        </p:nvSpPr>
        <p:spPr>
          <a:xfrm>
            <a:off x="0" y="2317077"/>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8888" b="-8888"/>
            </a:stretch>
          </a:blipFill>
        </p:spPr>
        <p:txBody>
          <a:bodyPr/>
          <a:lstStyle/>
          <a:p>
            <a:endParaRPr lang="en-GB"/>
          </a:p>
        </p:txBody>
      </p:sp>
      <p:grpSp>
        <p:nvGrpSpPr>
          <p:cNvPr id="3" name="Group 3"/>
          <p:cNvGrpSpPr/>
          <p:nvPr/>
        </p:nvGrpSpPr>
        <p:grpSpPr>
          <a:xfrm>
            <a:off x="-81490" y="1745614"/>
            <a:ext cx="18450979" cy="571462"/>
            <a:chOff x="0" y="0"/>
            <a:chExt cx="4859517" cy="150509"/>
          </a:xfrm>
        </p:grpSpPr>
        <p:sp>
          <p:nvSpPr>
            <p:cNvPr id="4" name="Freeform 4"/>
            <p:cNvSpPr/>
            <p:nvPr/>
          </p:nvSpPr>
          <p:spPr>
            <a:xfrm>
              <a:off x="0" y="0"/>
              <a:ext cx="4859517" cy="150509"/>
            </a:xfrm>
            <a:custGeom>
              <a:avLst/>
              <a:gdLst/>
              <a:ahLst/>
              <a:cxnLst/>
              <a:rect l="l" t="t" r="r" b="b"/>
              <a:pathLst>
                <a:path w="4859517" h="150509">
                  <a:moveTo>
                    <a:pt x="0" y="0"/>
                  </a:moveTo>
                  <a:lnTo>
                    <a:pt x="4859517" y="0"/>
                  </a:lnTo>
                  <a:lnTo>
                    <a:pt x="4859517" y="150509"/>
                  </a:lnTo>
                  <a:lnTo>
                    <a:pt x="0" y="150509"/>
                  </a:lnTo>
                  <a:close/>
                </a:path>
              </a:pathLst>
            </a:custGeom>
            <a:solidFill>
              <a:srgbClr val="BC6872"/>
            </a:solidFill>
          </p:spPr>
          <p:txBody>
            <a:bodyPr/>
            <a:lstStyle/>
            <a:p>
              <a:endParaRPr lang="en-GB"/>
            </a:p>
          </p:txBody>
        </p:sp>
        <p:sp>
          <p:nvSpPr>
            <p:cNvPr id="5" name="TextBox 5"/>
            <p:cNvSpPr txBox="1"/>
            <p:nvPr/>
          </p:nvSpPr>
          <p:spPr>
            <a:xfrm>
              <a:off x="0" y="-38100"/>
              <a:ext cx="4859517" cy="188609"/>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987425" y="927100"/>
            <a:ext cx="16313149" cy="9779000"/>
            <a:chOff x="0" y="0"/>
            <a:chExt cx="4296467" cy="2194225"/>
          </a:xfrm>
        </p:grpSpPr>
        <p:sp>
          <p:nvSpPr>
            <p:cNvPr id="7" name="Freeform 7"/>
            <p:cNvSpPr/>
            <p:nvPr/>
          </p:nvSpPr>
          <p:spPr>
            <a:xfrm>
              <a:off x="0" y="0"/>
              <a:ext cx="4296467" cy="2194225"/>
            </a:xfrm>
            <a:custGeom>
              <a:avLst/>
              <a:gdLst/>
              <a:ahLst/>
              <a:cxnLst/>
              <a:rect l="l" t="t" r="r" b="b"/>
              <a:pathLst>
                <a:path w="4296467" h="2194225">
                  <a:moveTo>
                    <a:pt x="24204" y="0"/>
                  </a:moveTo>
                  <a:lnTo>
                    <a:pt x="4272264" y="0"/>
                  </a:lnTo>
                  <a:cubicBezTo>
                    <a:pt x="4285631" y="0"/>
                    <a:pt x="4296467" y="10836"/>
                    <a:pt x="4296467" y="24204"/>
                  </a:cubicBezTo>
                  <a:lnTo>
                    <a:pt x="4296467" y="2170022"/>
                  </a:lnTo>
                  <a:cubicBezTo>
                    <a:pt x="4296467" y="2183389"/>
                    <a:pt x="4285631" y="2194225"/>
                    <a:pt x="4272264" y="2194225"/>
                  </a:cubicBezTo>
                  <a:lnTo>
                    <a:pt x="24204" y="2194225"/>
                  </a:lnTo>
                  <a:cubicBezTo>
                    <a:pt x="17784" y="2194225"/>
                    <a:pt x="11628" y="2191675"/>
                    <a:pt x="7089" y="2187136"/>
                  </a:cubicBezTo>
                  <a:cubicBezTo>
                    <a:pt x="2550" y="2182597"/>
                    <a:pt x="0" y="2176441"/>
                    <a:pt x="0" y="2170022"/>
                  </a:cubicBezTo>
                  <a:lnTo>
                    <a:pt x="0" y="24204"/>
                  </a:lnTo>
                  <a:cubicBezTo>
                    <a:pt x="0" y="10836"/>
                    <a:pt x="10836" y="0"/>
                    <a:pt x="24204" y="0"/>
                  </a:cubicBezTo>
                  <a:close/>
                </a:path>
              </a:pathLst>
            </a:custGeom>
            <a:solidFill>
              <a:srgbClr val="E9E9E9"/>
            </a:solidFill>
            <a:ln w="161925" cap="rnd">
              <a:solidFill>
                <a:srgbClr val="BC6872"/>
              </a:solidFill>
              <a:prstDash val="solid"/>
              <a:round/>
            </a:ln>
          </p:spPr>
          <p:txBody>
            <a:bodyPr/>
            <a:lstStyle/>
            <a:p>
              <a:endParaRPr lang="en-GB"/>
            </a:p>
          </p:txBody>
        </p:sp>
        <p:sp>
          <p:nvSpPr>
            <p:cNvPr id="8" name="TextBox 8"/>
            <p:cNvSpPr txBox="1"/>
            <p:nvPr/>
          </p:nvSpPr>
          <p:spPr>
            <a:xfrm>
              <a:off x="0" y="-38100"/>
              <a:ext cx="4296467" cy="2232325"/>
            </a:xfrm>
            <a:prstGeom prst="rect">
              <a:avLst/>
            </a:prstGeom>
          </p:spPr>
          <p:txBody>
            <a:bodyPr lIns="50800" tIns="50800" rIns="50800" bIns="50800" rtlCol="0" anchor="ctr"/>
            <a:lstStyle/>
            <a:p>
              <a:pPr algn="ctr">
                <a:lnSpc>
                  <a:spcPts val="2659"/>
                </a:lnSpc>
              </a:pPr>
              <a:endParaRPr/>
            </a:p>
          </p:txBody>
        </p:sp>
      </p:grpSp>
      <p:sp>
        <p:nvSpPr>
          <p:cNvPr id="11" name="TextBox 11"/>
          <p:cNvSpPr txBox="1"/>
          <p:nvPr/>
        </p:nvSpPr>
        <p:spPr>
          <a:xfrm>
            <a:off x="2702382" y="1171119"/>
            <a:ext cx="12883234" cy="1000274"/>
          </a:xfrm>
          <a:prstGeom prst="rect">
            <a:avLst/>
          </a:prstGeom>
        </p:spPr>
        <p:txBody>
          <a:bodyPr wrap="square" lIns="0" tIns="0" rIns="0" bIns="0" rtlCol="0" anchor="t">
            <a:spAutoFit/>
          </a:bodyPr>
          <a:lstStyle/>
          <a:p>
            <a:pPr algn="ctr">
              <a:lnSpc>
                <a:spcPts val="7840"/>
              </a:lnSpc>
            </a:pPr>
            <a:r>
              <a:rPr lang="en-US" sz="5600" dirty="0">
                <a:solidFill>
                  <a:srgbClr val="BC6872"/>
                </a:solidFill>
                <a:latin typeface="DM Serif Display"/>
                <a:ea typeface="DM Serif Display"/>
                <a:cs typeface="DM Serif Display"/>
                <a:sym typeface="DM Serif Display"/>
              </a:rPr>
              <a:t>Cause-and-Effect (Fishbone)</a:t>
            </a:r>
          </a:p>
        </p:txBody>
      </p:sp>
      <p:sp>
        <p:nvSpPr>
          <p:cNvPr id="13" name="TextBox 13"/>
          <p:cNvSpPr txBox="1"/>
          <p:nvPr/>
        </p:nvSpPr>
        <p:spPr>
          <a:xfrm>
            <a:off x="2082525" y="3382649"/>
            <a:ext cx="7366001" cy="414922"/>
          </a:xfrm>
          <a:prstGeom prst="rect">
            <a:avLst/>
          </a:prstGeom>
        </p:spPr>
        <p:txBody>
          <a:bodyPr lIns="0" tIns="0" rIns="0" bIns="0" rtlCol="0" anchor="t">
            <a:spAutoFit/>
          </a:bodyPr>
          <a:lstStyle/>
          <a:p>
            <a:pPr algn="l">
              <a:lnSpc>
                <a:spcPts val="3359"/>
              </a:lnSpc>
            </a:pPr>
            <a:r>
              <a:rPr lang="en-US" sz="2400" dirty="0">
                <a:solidFill>
                  <a:srgbClr val="000000"/>
                </a:solidFill>
                <a:latin typeface="DM Sans"/>
                <a:ea typeface="DM Sans"/>
                <a:cs typeface="DM Sans"/>
                <a:sym typeface="DM Sans"/>
              </a:rPr>
              <a:t> </a:t>
            </a:r>
          </a:p>
        </p:txBody>
      </p:sp>
      <p:pic>
        <p:nvPicPr>
          <p:cNvPr id="12" name="Picture 11"/>
          <p:cNvPicPr>
            <a:picLocks noChangeAspect="1"/>
          </p:cNvPicPr>
          <p:nvPr/>
        </p:nvPicPr>
        <p:blipFill>
          <a:blip r:embed="rId4"/>
          <a:stretch>
            <a:fillRect/>
          </a:stretch>
        </p:blipFill>
        <p:spPr>
          <a:xfrm>
            <a:off x="3288953" y="2486876"/>
            <a:ext cx="12400636" cy="7568159"/>
          </a:xfrm>
          <a:prstGeom prst="rect">
            <a:avLst/>
          </a:prstGeom>
          <a:ln w="228600" cap="sq" cmpd="thickThin">
            <a:solidFill>
              <a:srgbClr val="000000"/>
            </a:solidFill>
            <a:prstDash val="solid"/>
            <a:miter lim="800000"/>
          </a:ln>
          <a:effectLst>
            <a:innerShdw blurRad="76200">
              <a:srgbClr val="000000"/>
            </a:innerShdw>
          </a:effectLst>
        </p:spPr>
      </p:pic>
      <p:cxnSp>
        <p:nvCxnSpPr>
          <p:cNvPr id="16" name="Straight Connector 15"/>
          <p:cNvCxnSpPr/>
          <p:nvPr/>
        </p:nvCxnSpPr>
        <p:spPr>
          <a:xfrm flipH="1">
            <a:off x="6019800" y="5524500"/>
            <a:ext cx="60960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4216675" y="5328102"/>
            <a:ext cx="2107925" cy="707886"/>
          </a:xfrm>
          <a:prstGeom prst="rect">
            <a:avLst/>
          </a:prstGeom>
          <a:noFill/>
        </p:spPr>
        <p:txBody>
          <a:bodyPr wrap="square" rtlCol="0">
            <a:spAutoFit/>
          </a:bodyPr>
          <a:lstStyle/>
          <a:p>
            <a:r>
              <a:rPr lang="en-US" sz="2000" dirty="0"/>
              <a:t>Lack of product knowledge </a:t>
            </a:r>
          </a:p>
        </p:txBody>
      </p:sp>
      <p:sp>
        <p:nvSpPr>
          <p:cNvPr id="18" name="TextBox 17"/>
          <p:cNvSpPr txBox="1"/>
          <p:nvPr/>
        </p:nvSpPr>
        <p:spPr>
          <a:xfrm>
            <a:off x="7642344" y="5377757"/>
            <a:ext cx="2562077" cy="707886"/>
          </a:xfrm>
          <a:prstGeom prst="rect">
            <a:avLst/>
          </a:prstGeom>
          <a:noFill/>
        </p:spPr>
        <p:txBody>
          <a:bodyPr wrap="square" rtlCol="0">
            <a:spAutoFit/>
          </a:bodyPr>
          <a:lstStyle/>
          <a:p>
            <a:r>
              <a:rPr lang="en-US" sz="2000" dirty="0"/>
              <a:t>Inefficient inventory management</a:t>
            </a:r>
          </a:p>
        </p:txBody>
      </p:sp>
      <p:cxnSp>
        <p:nvCxnSpPr>
          <p:cNvPr id="20" name="Straight Connector 19"/>
          <p:cNvCxnSpPr/>
          <p:nvPr/>
        </p:nvCxnSpPr>
        <p:spPr>
          <a:xfrm flipH="1">
            <a:off x="9899621" y="5682045"/>
            <a:ext cx="539779"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flipH="1">
            <a:off x="10204421" y="7048500"/>
            <a:ext cx="539779"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10744200" y="6848445"/>
            <a:ext cx="2562077" cy="400110"/>
          </a:xfrm>
          <a:prstGeom prst="rect">
            <a:avLst/>
          </a:prstGeom>
          <a:noFill/>
        </p:spPr>
        <p:txBody>
          <a:bodyPr wrap="square" rtlCol="0">
            <a:spAutoFit/>
          </a:bodyPr>
          <a:lstStyle/>
          <a:p>
            <a:r>
              <a:rPr lang="en-US" sz="2000" dirty="0"/>
              <a:t>No website</a:t>
            </a:r>
          </a:p>
        </p:txBody>
      </p:sp>
      <p:sp>
        <p:nvSpPr>
          <p:cNvPr id="23" name="TextBox 22"/>
          <p:cNvSpPr txBox="1"/>
          <p:nvPr/>
        </p:nvSpPr>
        <p:spPr>
          <a:xfrm>
            <a:off x="3200400" y="8017014"/>
            <a:ext cx="2562077" cy="707886"/>
          </a:xfrm>
          <a:prstGeom prst="rect">
            <a:avLst/>
          </a:prstGeom>
          <a:noFill/>
        </p:spPr>
        <p:txBody>
          <a:bodyPr wrap="square" rtlCol="0">
            <a:spAutoFit/>
          </a:bodyPr>
          <a:lstStyle/>
          <a:p>
            <a:r>
              <a:rPr lang="en-US" sz="2000" dirty="0"/>
              <a:t>Limited promotional activity </a:t>
            </a:r>
          </a:p>
        </p:txBody>
      </p:sp>
      <p:cxnSp>
        <p:nvCxnSpPr>
          <p:cNvPr id="24" name="Straight Connector 23"/>
          <p:cNvCxnSpPr/>
          <p:nvPr/>
        </p:nvCxnSpPr>
        <p:spPr>
          <a:xfrm flipH="1">
            <a:off x="4947266" y="8421249"/>
            <a:ext cx="539779"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B9FA7"/>
        </a:solidFill>
        <a:effectLst/>
      </p:bgPr>
    </p:bg>
    <p:spTree>
      <p:nvGrpSpPr>
        <p:cNvPr id="1" name=""/>
        <p:cNvGrpSpPr/>
        <p:nvPr/>
      </p:nvGrpSpPr>
      <p:grpSpPr>
        <a:xfrm>
          <a:off x="0" y="0"/>
          <a:ext cx="0" cy="0"/>
          <a:chOff x="0" y="0"/>
          <a:chExt cx="0" cy="0"/>
        </a:xfrm>
      </p:grpSpPr>
      <p:sp>
        <p:nvSpPr>
          <p:cNvPr id="2" name="Freeform 2"/>
          <p:cNvSpPr/>
          <p:nvPr/>
        </p:nvSpPr>
        <p:spPr>
          <a:xfrm>
            <a:off x="0" y="2317077"/>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8888" b="-8888"/>
            </a:stretch>
          </a:blipFill>
        </p:spPr>
        <p:txBody>
          <a:bodyPr/>
          <a:lstStyle/>
          <a:p>
            <a:endParaRPr lang="en-GB"/>
          </a:p>
        </p:txBody>
      </p:sp>
      <p:grpSp>
        <p:nvGrpSpPr>
          <p:cNvPr id="3" name="Group 3"/>
          <p:cNvGrpSpPr/>
          <p:nvPr/>
        </p:nvGrpSpPr>
        <p:grpSpPr>
          <a:xfrm>
            <a:off x="-81490" y="1745614"/>
            <a:ext cx="18450979" cy="571462"/>
            <a:chOff x="0" y="0"/>
            <a:chExt cx="4859517" cy="150509"/>
          </a:xfrm>
        </p:grpSpPr>
        <p:sp>
          <p:nvSpPr>
            <p:cNvPr id="4" name="Freeform 4"/>
            <p:cNvSpPr/>
            <p:nvPr/>
          </p:nvSpPr>
          <p:spPr>
            <a:xfrm>
              <a:off x="0" y="0"/>
              <a:ext cx="4859517" cy="150509"/>
            </a:xfrm>
            <a:custGeom>
              <a:avLst/>
              <a:gdLst/>
              <a:ahLst/>
              <a:cxnLst/>
              <a:rect l="l" t="t" r="r" b="b"/>
              <a:pathLst>
                <a:path w="4859517" h="150509">
                  <a:moveTo>
                    <a:pt x="0" y="0"/>
                  </a:moveTo>
                  <a:lnTo>
                    <a:pt x="4859517" y="0"/>
                  </a:lnTo>
                  <a:lnTo>
                    <a:pt x="4859517" y="150509"/>
                  </a:lnTo>
                  <a:lnTo>
                    <a:pt x="0" y="150509"/>
                  </a:lnTo>
                  <a:close/>
                </a:path>
              </a:pathLst>
            </a:custGeom>
            <a:solidFill>
              <a:srgbClr val="BC6872"/>
            </a:solidFill>
          </p:spPr>
          <p:txBody>
            <a:bodyPr/>
            <a:lstStyle/>
            <a:p>
              <a:endParaRPr lang="en-GB"/>
            </a:p>
          </p:txBody>
        </p:sp>
        <p:sp>
          <p:nvSpPr>
            <p:cNvPr id="5" name="TextBox 5"/>
            <p:cNvSpPr txBox="1"/>
            <p:nvPr/>
          </p:nvSpPr>
          <p:spPr>
            <a:xfrm>
              <a:off x="0" y="-38100"/>
              <a:ext cx="4859517" cy="188609"/>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987425" y="927100"/>
            <a:ext cx="16313149" cy="8331200"/>
            <a:chOff x="0" y="0"/>
            <a:chExt cx="4296467" cy="2194225"/>
          </a:xfrm>
        </p:grpSpPr>
        <p:sp>
          <p:nvSpPr>
            <p:cNvPr id="7" name="Freeform 7"/>
            <p:cNvSpPr/>
            <p:nvPr/>
          </p:nvSpPr>
          <p:spPr>
            <a:xfrm>
              <a:off x="0" y="0"/>
              <a:ext cx="4296467" cy="2194225"/>
            </a:xfrm>
            <a:custGeom>
              <a:avLst/>
              <a:gdLst/>
              <a:ahLst/>
              <a:cxnLst/>
              <a:rect l="l" t="t" r="r" b="b"/>
              <a:pathLst>
                <a:path w="4296467" h="2194225">
                  <a:moveTo>
                    <a:pt x="24204" y="0"/>
                  </a:moveTo>
                  <a:lnTo>
                    <a:pt x="4272264" y="0"/>
                  </a:lnTo>
                  <a:cubicBezTo>
                    <a:pt x="4285631" y="0"/>
                    <a:pt x="4296467" y="10836"/>
                    <a:pt x="4296467" y="24204"/>
                  </a:cubicBezTo>
                  <a:lnTo>
                    <a:pt x="4296467" y="2170022"/>
                  </a:lnTo>
                  <a:cubicBezTo>
                    <a:pt x="4296467" y="2183389"/>
                    <a:pt x="4285631" y="2194225"/>
                    <a:pt x="4272264" y="2194225"/>
                  </a:cubicBezTo>
                  <a:lnTo>
                    <a:pt x="24204" y="2194225"/>
                  </a:lnTo>
                  <a:cubicBezTo>
                    <a:pt x="17784" y="2194225"/>
                    <a:pt x="11628" y="2191675"/>
                    <a:pt x="7089" y="2187136"/>
                  </a:cubicBezTo>
                  <a:cubicBezTo>
                    <a:pt x="2550" y="2182597"/>
                    <a:pt x="0" y="2176441"/>
                    <a:pt x="0" y="2170022"/>
                  </a:cubicBezTo>
                  <a:lnTo>
                    <a:pt x="0" y="24204"/>
                  </a:lnTo>
                  <a:cubicBezTo>
                    <a:pt x="0" y="10836"/>
                    <a:pt x="10836" y="0"/>
                    <a:pt x="24204" y="0"/>
                  </a:cubicBezTo>
                  <a:close/>
                </a:path>
              </a:pathLst>
            </a:custGeom>
            <a:solidFill>
              <a:srgbClr val="E9E9E9"/>
            </a:solidFill>
            <a:ln w="161925" cap="rnd">
              <a:solidFill>
                <a:srgbClr val="BC6872"/>
              </a:solidFill>
              <a:prstDash val="solid"/>
              <a:round/>
            </a:ln>
          </p:spPr>
          <p:txBody>
            <a:bodyPr/>
            <a:lstStyle/>
            <a:p>
              <a:endParaRPr lang="en-GB"/>
            </a:p>
          </p:txBody>
        </p:sp>
        <p:sp>
          <p:nvSpPr>
            <p:cNvPr id="8" name="TextBox 8"/>
            <p:cNvSpPr txBox="1"/>
            <p:nvPr/>
          </p:nvSpPr>
          <p:spPr>
            <a:xfrm>
              <a:off x="0" y="-38100"/>
              <a:ext cx="4296467" cy="2232325"/>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0013315" y="2317077"/>
            <a:ext cx="6014720" cy="6014720"/>
            <a:chOff x="0" y="0"/>
            <a:chExt cx="812800" cy="812800"/>
          </a:xfrm>
        </p:grpSpPr>
        <p:sp>
          <p:nvSpPr>
            <p:cNvPr id="10" name="Freeform 10"/>
            <p:cNvSpPr/>
            <p:nvPr/>
          </p:nvSpPr>
          <p:spPr>
            <a:xfrm>
              <a:off x="0" y="0"/>
              <a:ext cx="812800" cy="812800"/>
            </a:xfrm>
            <a:custGeom>
              <a:avLst/>
              <a:gdLst/>
              <a:ahLst/>
              <a:cxnLst/>
              <a:rect l="l" t="t" r="r" b="b"/>
              <a:pathLst>
                <a:path w="812800" h="812800">
                  <a:moveTo>
                    <a:pt x="29605" y="0"/>
                  </a:moveTo>
                  <a:lnTo>
                    <a:pt x="783195" y="0"/>
                  </a:lnTo>
                  <a:cubicBezTo>
                    <a:pt x="799546" y="0"/>
                    <a:pt x="812800" y="13254"/>
                    <a:pt x="812800" y="29605"/>
                  </a:cubicBezTo>
                  <a:lnTo>
                    <a:pt x="812800" y="783195"/>
                  </a:lnTo>
                  <a:cubicBezTo>
                    <a:pt x="812800" y="799546"/>
                    <a:pt x="799546" y="812800"/>
                    <a:pt x="783195" y="812800"/>
                  </a:cubicBezTo>
                  <a:lnTo>
                    <a:pt x="29605" y="812800"/>
                  </a:lnTo>
                  <a:cubicBezTo>
                    <a:pt x="13254" y="812800"/>
                    <a:pt x="0" y="799546"/>
                    <a:pt x="0" y="783195"/>
                  </a:cubicBezTo>
                  <a:lnTo>
                    <a:pt x="0" y="29605"/>
                  </a:lnTo>
                  <a:cubicBezTo>
                    <a:pt x="0" y="13254"/>
                    <a:pt x="13254" y="0"/>
                    <a:pt x="29605" y="0"/>
                  </a:cubicBezTo>
                  <a:close/>
                </a:path>
              </a:pathLst>
            </a:custGeom>
            <a:blipFill>
              <a:blip r:embed="rId4"/>
              <a:stretch>
                <a:fillRect l="-25046" r="-25046"/>
              </a:stretch>
            </a:blipFill>
          </p:spPr>
          <p:txBody>
            <a:bodyPr/>
            <a:lstStyle/>
            <a:p>
              <a:endParaRPr lang="en-GB"/>
            </a:p>
          </p:txBody>
        </p:sp>
      </p:grpSp>
      <p:sp>
        <p:nvSpPr>
          <p:cNvPr id="11" name="TextBox 11"/>
          <p:cNvSpPr txBox="1"/>
          <p:nvPr/>
        </p:nvSpPr>
        <p:spPr>
          <a:xfrm>
            <a:off x="1909851" y="1349452"/>
            <a:ext cx="7181039" cy="1000274"/>
          </a:xfrm>
          <a:prstGeom prst="rect">
            <a:avLst/>
          </a:prstGeom>
        </p:spPr>
        <p:txBody>
          <a:bodyPr wrap="square" lIns="0" tIns="0" rIns="0" bIns="0" rtlCol="0" anchor="t">
            <a:spAutoFit/>
          </a:bodyPr>
          <a:lstStyle/>
          <a:p>
            <a:pPr algn="ctr">
              <a:lnSpc>
                <a:spcPts val="7840"/>
              </a:lnSpc>
            </a:pPr>
            <a:r>
              <a:rPr lang="en-US" sz="5600" dirty="0">
                <a:solidFill>
                  <a:srgbClr val="BC6872"/>
                </a:solidFill>
                <a:latin typeface="DM Serif Display"/>
                <a:ea typeface="DM Serif Display"/>
                <a:cs typeface="DM Serif Display"/>
                <a:sym typeface="DM Serif Display"/>
              </a:rPr>
              <a:t>Slide 9 – Key Findings</a:t>
            </a:r>
          </a:p>
        </p:txBody>
      </p:sp>
      <p:sp>
        <p:nvSpPr>
          <p:cNvPr id="13" name="TextBox 13"/>
          <p:cNvSpPr txBox="1"/>
          <p:nvPr/>
        </p:nvSpPr>
        <p:spPr>
          <a:xfrm>
            <a:off x="1374775" y="2610890"/>
            <a:ext cx="8302625" cy="5841920"/>
          </a:xfrm>
          <a:prstGeom prst="rect">
            <a:avLst/>
          </a:prstGeom>
        </p:spPr>
        <p:txBody>
          <a:bodyPr wrap="square" lIns="0" tIns="0" rIns="0" bIns="0" rtlCol="0" anchor="t">
            <a:spAutoFit/>
          </a:bodyPr>
          <a:lstStyle/>
          <a:p>
            <a:pPr marL="342900" indent="-342900">
              <a:lnSpc>
                <a:spcPct val="150000"/>
              </a:lnSpc>
              <a:buFont typeface="Arial" panose="020B0604020202020204" pitchFamily="34" charset="0"/>
              <a:buChar char="•"/>
            </a:pPr>
            <a:r>
              <a:rPr lang="en-US" sz="3200" dirty="0">
                <a:solidFill>
                  <a:srgbClr val="000000"/>
                </a:solidFill>
                <a:latin typeface="DM Sans"/>
                <a:ea typeface="DM Sans"/>
                <a:cs typeface="DM Sans"/>
                <a:sym typeface="DM Sans"/>
              </a:rPr>
              <a:t>Sales decline = internal + external causes</a:t>
            </a:r>
          </a:p>
          <a:p>
            <a:pPr marL="342900" indent="-342900">
              <a:lnSpc>
                <a:spcPct val="150000"/>
              </a:lnSpc>
              <a:buFont typeface="Arial" panose="020B0604020202020204" pitchFamily="34" charset="0"/>
              <a:buChar char="•"/>
            </a:pPr>
            <a:r>
              <a:rPr lang="en-US" sz="3200" dirty="0">
                <a:solidFill>
                  <a:srgbClr val="000000"/>
                </a:solidFill>
                <a:latin typeface="DM Sans"/>
                <a:ea typeface="DM Sans"/>
                <a:cs typeface="DM Sans"/>
                <a:sym typeface="DM Sans"/>
              </a:rPr>
              <a:t>Economic &amp; environmental pressures raise costs</a:t>
            </a:r>
          </a:p>
          <a:p>
            <a:pPr marL="342900" indent="-342900">
              <a:lnSpc>
                <a:spcPct val="150000"/>
              </a:lnSpc>
              <a:buFont typeface="Arial" panose="020B0604020202020204" pitchFamily="34" charset="0"/>
              <a:buChar char="•"/>
            </a:pPr>
            <a:r>
              <a:rPr lang="en-US" sz="3200" dirty="0">
                <a:solidFill>
                  <a:srgbClr val="000000"/>
                </a:solidFill>
                <a:latin typeface="DM Sans"/>
                <a:ea typeface="DM Sans"/>
                <a:cs typeface="DM Sans"/>
                <a:sym typeface="DM Sans"/>
              </a:rPr>
              <a:t>Digital gaps reduce competitiveness</a:t>
            </a:r>
          </a:p>
          <a:p>
            <a:pPr marL="342900" indent="-342900">
              <a:lnSpc>
                <a:spcPct val="150000"/>
              </a:lnSpc>
              <a:buFont typeface="Arial" panose="020B0604020202020204" pitchFamily="34" charset="0"/>
              <a:buChar char="•"/>
            </a:pPr>
            <a:r>
              <a:rPr lang="en-US" sz="3200" dirty="0">
                <a:solidFill>
                  <a:srgbClr val="000000"/>
                </a:solidFill>
                <a:latin typeface="DM Sans"/>
                <a:ea typeface="DM Sans"/>
                <a:cs typeface="DM Sans"/>
                <a:sym typeface="DM Sans"/>
              </a:rPr>
              <a:t>Customer demand = sustainability + convenience</a:t>
            </a:r>
          </a:p>
          <a:p>
            <a:pPr marL="342900" indent="-342900">
              <a:lnSpc>
                <a:spcPct val="150000"/>
              </a:lnSpc>
              <a:buFont typeface="Arial" panose="020B0604020202020204" pitchFamily="34" charset="0"/>
              <a:buChar char="•"/>
            </a:pPr>
            <a:r>
              <a:rPr lang="en-US" sz="3200" dirty="0">
                <a:solidFill>
                  <a:srgbClr val="000000"/>
                </a:solidFill>
                <a:latin typeface="DM Sans"/>
                <a:ea typeface="DM Sans"/>
                <a:cs typeface="DM Sans"/>
                <a:sym typeface="DM Sans"/>
              </a:rPr>
              <a:t>Need to adapt digital strategy while sustaining eco-identity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B9FA7"/>
        </a:solidFill>
        <a:effectLst/>
      </p:bgPr>
    </p:bg>
    <p:spTree>
      <p:nvGrpSpPr>
        <p:cNvPr id="1" name=""/>
        <p:cNvGrpSpPr/>
        <p:nvPr/>
      </p:nvGrpSpPr>
      <p:grpSpPr>
        <a:xfrm>
          <a:off x="0" y="0"/>
          <a:ext cx="0" cy="0"/>
          <a:chOff x="0" y="0"/>
          <a:chExt cx="0" cy="0"/>
        </a:xfrm>
      </p:grpSpPr>
      <p:sp>
        <p:nvSpPr>
          <p:cNvPr id="2" name="Freeform 2"/>
          <p:cNvSpPr/>
          <p:nvPr/>
        </p:nvSpPr>
        <p:spPr>
          <a:xfrm>
            <a:off x="0" y="218215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8888" b="-8888"/>
            </a:stretch>
          </a:blipFill>
        </p:spPr>
        <p:txBody>
          <a:bodyPr/>
          <a:lstStyle/>
          <a:p>
            <a:endParaRPr lang="en-GB"/>
          </a:p>
        </p:txBody>
      </p:sp>
      <p:grpSp>
        <p:nvGrpSpPr>
          <p:cNvPr id="3" name="Group 3"/>
          <p:cNvGrpSpPr/>
          <p:nvPr/>
        </p:nvGrpSpPr>
        <p:grpSpPr>
          <a:xfrm>
            <a:off x="-81490" y="1745614"/>
            <a:ext cx="18450979" cy="436536"/>
            <a:chOff x="0" y="0"/>
            <a:chExt cx="4859517" cy="114972"/>
          </a:xfrm>
        </p:grpSpPr>
        <p:sp>
          <p:nvSpPr>
            <p:cNvPr id="4" name="Freeform 4"/>
            <p:cNvSpPr/>
            <p:nvPr/>
          </p:nvSpPr>
          <p:spPr>
            <a:xfrm>
              <a:off x="0" y="0"/>
              <a:ext cx="4859517" cy="114972"/>
            </a:xfrm>
            <a:custGeom>
              <a:avLst/>
              <a:gdLst/>
              <a:ahLst/>
              <a:cxnLst/>
              <a:rect l="l" t="t" r="r" b="b"/>
              <a:pathLst>
                <a:path w="4859517" h="114972">
                  <a:moveTo>
                    <a:pt x="0" y="0"/>
                  </a:moveTo>
                  <a:lnTo>
                    <a:pt x="4859517" y="0"/>
                  </a:lnTo>
                  <a:lnTo>
                    <a:pt x="4859517" y="114972"/>
                  </a:lnTo>
                  <a:lnTo>
                    <a:pt x="0" y="114972"/>
                  </a:lnTo>
                  <a:close/>
                </a:path>
              </a:pathLst>
            </a:custGeom>
            <a:solidFill>
              <a:srgbClr val="BC6872"/>
            </a:solidFill>
          </p:spPr>
          <p:txBody>
            <a:bodyPr/>
            <a:lstStyle/>
            <a:p>
              <a:endParaRPr lang="en-GB"/>
            </a:p>
          </p:txBody>
        </p:sp>
        <p:sp>
          <p:nvSpPr>
            <p:cNvPr id="5" name="TextBox 5"/>
            <p:cNvSpPr txBox="1"/>
            <p:nvPr/>
          </p:nvSpPr>
          <p:spPr>
            <a:xfrm>
              <a:off x="0" y="-38100"/>
              <a:ext cx="4859517" cy="153072"/>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5699911" y="904621"/>
            <a:ext cx="6888178" cy="8477757"/>
            <a:chOff x="0" y="0"/>
            <a:chExt cx="660400" cy="812800"/>
          </a:xfrm>
        </p:grpSpPr>
        <p:sp>
          <p:nvSpPr>
            <p:cNvPr id="7" name="Freeform 7"/>
            <p:cNvSpPr/>
            <p:nvPr/>
          </p:nvSpPr>
          <p:spPr>
            <a:xfrm>
              <a:off x="0" y="0"/>
              <a:ext cx="660400" cy="812800"/>
            </a:xfrm>
            <a:custGeom>
              <a:avLst/>
              <a:gdLst/>
              <a:ahLst/>
              <a:cxnLst/>
              <a:rect l="l" t="t" r="r" b="b"/>
              <a:pathLst>
                <a:path w="660400" h="812800">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8502"/>
                  </a:cubicBezTo>
                  <a:lnTo>
                    <a:pt x="660400" y="812800"/>
                  </a:lnTo>
                  <a:lnTo>
                    <a:pt x="0" y="812800"/>
                  </a:lnTo>
                  <a:lnTo>
                    <a:pt x="0" y="328861"/>
                  </a:lnTo>
                  <a:cubicBezTo>
                    <a:pt x="1782" y="185660"/>
                    <a:pt x="93019" y="64045"/>
                    <a:pt x="220252" y="19070"/>
                  </a:cubicBezTo>
                  <a:close/>
                </a:path>
              </a:pathLst>
            </a:custGeom>
            <a:solidFill>
              <a:srgbClr val="E9E9E9"/>
            </a:solidFill>
            <a:ln w="161925" cap="sq">
              <a:solidFill>
                <a:srgbClr val="BC6872"/>
              </a:solidFill>
              <a:prstDash val="solid"/>
              <a:miter/>
            </a:ln>
          </p:spPr>
          <p:txBody>
            <a:bodyPr/>
            <a:lstStyle/>
            <a:p>
              <a:endParaRPr lang="en-GB"/>
            </a:p>
          </p:txBody>
        </p:sp>
        <p:sp>
          <p:nvSpPr>
            <p:cNvPr id="8" name="TextBox 8"/>
            <p:cNvSpPr txBox="1"/>
            <p:nvPr/>
          </p:nvSpPr>
          <p:spPr>
            <a:xfrm>
              <a:off x="0" y="88900"/>
              <a:ext cx="660400" cy="72390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8043490" y="1415307"/>
            <a:ext cx="2358878" cy="2358878"/>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l="-25046" r="-25046"/>
              </a:stretch>
            </a:blipFill>
          </p:spPr>
          <p:txBody>
            <a:bodyPr/>
            <a:lstStyle/>
            <a:p>
              <a:endParaRPr lang="en-GB"/>
            </a:p>
          </p:txBody>
        </p:sp>
      </p:grpSp>
      <p:sp>
        <p:nvSpPr>
          <p:cNvPr id="11" name="TextBox 11"/>
          <p:cNvSpPr txBox="1"/>
          <p:nvPr/>
        </p:nvSpPr>
        <p:spPr>
          <a:xfrm>
            <a:off x="7722245" y="3788515"/>
            <a:ext cx="3001367" cy="900631"/>
          </a:xfrm>
          <a:prstGeom prst="rect">
            <a:avLst/>
          </a:prstGeom>
        </p:spPr>
        <p:txBody>
          <a:bodyPr lIns="0" tIns="0" rIns="0" bIns="0" rtlCol="0" anchor="t">
            <a:spAutoFit/>
          </a:bodyPr>
          <a:lstStyle/>
          <a:p>
            <a:pPr algn="ctr">
              <a:lnSpc>
                <a:spcPts val="7840"/>
              </a:lnSpc>
            </a:pPr>
            <a:r>
              <a:rPr lang="en-US" sz="4000" dirty="0">
                <a:solidFill>
                  <a:srgbClr val="BC6872"/>
                </a:solidFill>
                <a:latin typeface="DM Serif Display"/>
                <a:ea typeface="DM Serif Display"/>
                <a:cs typeface="DM Serif Display"/>
                <a:sym typeface="DM Serif Display"/>
              </a:rPr>
              <a:t>Conclusion</a:t>
            </a:r>
          </a:p>
        </p:txBody>
      </p:sp>
      <p:sp>
        <p:nvSpPr>
          <p:cNvPr id="12" name="TextBox 12"/>
          <p:cNvSpPr txBox="1"/>
          <p:nvPr/>
        </p:nvSpPr>
        <p:spPr>
          <a:xfrm>
            <a:off x="6019800" y="4817784"/>
            <a:ext cx="6324600" cy="4360168"/>
          </a:xfrm>
          <a:prstGeom prst="rect">
            <a:avLst/>
          </a:prstGeom>
        </p:spPr>
        <p:txBody>
          <a:bodyPr wrap="square" lIns="0" tIns="0" rIns="0" bIns="0" rtlCol="0" anchor="t">
            <a:spAutoFit/>
          </a:bodyPr>
          <a:lstStyle/>
          <a:p>
            <a:pPr marL="342900" indent="-342900">
              <a:lnSpc>
                <a:spcPts val="3359"/>
              </a:lnSpc>
              <a:buFont typeface="Arial" panose="020B0604020202020204" pitchFamily="34" charset="0"/>
              <a:buChar char="•"/>
            </a:pPr>
            <a:r>
              <a:rPr lang="en-US" sz="2400" dirty="0">
                <a:solidFill>
                  <a:srgbClr val="000000"/>
                </a:solidFill>
                <a:latin typeface="DM Sans"/>
                <a:ea typeface="DM Sans"/>
                <a:cs typeface="DM Sans"/>
                <a:sym typeface="DM Sans"/>
              </a:rPr>
              <a:t>Green Haven faces declining sales &amp; rising costs</a:t>
            </a:r>
          </a:p>
          <a:p>
            <a:pPr marL="342900" indent="-342900">
              <a:lnSpc>
                <a:spcPts val="3359"/>
              </a:lnSpc>
              <a:buFont typeface="Arial" panose="020B0604020202020204" pitchFamily="34" charset="0"/>
              <a:buChar char="•"/>
            </a:pPr>
            <a:r>
              <a:rPr lang="en-US" sz="2400" dirty="0">
                <a:solidFill>
                  <a:srgbClr val="000000"/>
                </a:solidFill>
                <a:latin typeface="DM Sans"/>
                <a:ea typeface="DM Sans"/>
                <a:cs typeface="DM Sans"/>
                <a:sym typeface="DM Sans"/>
              </a:rPr>
              <a:t>Internal weaknesses: outdated website, weak digital strategy</a:t>
            </a:r>
          </a:p>
          <a:p>
            <a:pPr marL="342900" indent="-342900">
              <a:lnSpc>
                <a:spcPts val="3359"/>
              </a:lnSpc>
              <a:buFont typeface="Arial" panose="020B0604020202020204" pitchFamily="34" charset="0"/>
              <a:buChar char="•"/>
            </a:pPr>
            <a:r>
              <a:rPr lang="en-US" sz="2400" dirty="0">
                <a:solidFill>
                  <a:srgbClr val="000000"/>
                </a:solidFill>
                <a:latin typeface="DM Sans"/>
                <a:ea typeface="DM Sans"/>
                <a:cs typeface="DM Sans"/>
                <a:sym typeface="DM Sans"/>
              </a:rPr>
              <a:t>External pressures: inflation, competition, trade, sustainability costs</a:t>
            </a:r>
          </a:p>
          <a:p>
            <a:pPr marL="342900" indent="-342900">
              <a:lnSpc>
                <a:spcPts val="3359"/>
              </a:lnSpc>
              <a:buFont typeface="Arial" panose="020B0604020202020204" pitchFamily="34" charset="0"/>
              <a:buChar char="•"/>
            </a:pPr>
            <a:r>
              <a:rPr lang="en-US" sz="2400" dirty="0">
                <a:solidFill>
                  <a:srgbClr val="000000"/>
                </a:solidFill>
                <a:latin typeface="DM Sans"/>
                <a:ea typeface="DM Sans"/>
                <a:cs typeface="DM Sans"/>
                <a:sym typeface="DM Sans"/>
              </a:rPr>
              <a:t>Frameworks (5W2H, PESTEL, Fishbone) reveal root causes</a:t>
            </a:r>
          </a:p>
          <a:p>
            <a:pPr marL="342900" indent="-342900">
              <a:lnSpc>
                <a:spcPts val="3359"/>
              </a:lnSpc>
              <a:buFont typeface="Arial" panose="020B0604020202020204" pitchFamily="34" charset="0"/>
              <a:buChar char="•"/>
            </a:pPr>
            <a:r>
              <a:rPr lang="en-US" sz="2400" dirty="0">
                <a:solidFill>
                  <a:srgbClr val="000000"/>
                </a:solidFill>
                <a:latin typeface="DM Sans"/>
                <a:ea typeface="DM Sans"/>
                <a:cs typeface="DM Sans"/>
                <a:sym typeface="DM Sans"/>
              </a:rPr>
              <a:t>Success requires digital transformation + eco-friendly focus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B9FA7"/>
        </a:solidFill>
        <a:effectLst/>
      </p:bgPr>
    </p:bg>
    <p:spTree>
      <p:nvGrpSpPr>
        <p:cNvPr id="1" name=""/>
        <p:cNvGrpSpPr/>
        <p:nvPr/>
      </p:nvGrpSpPr>
      <p:grpSpPr>
        <a:xfrm>
          <a:off x="0" y="0"/>
          <a:ext cx="0" cy="0"/>
          <a:chOff x="0" y="0"/>
          <a:chExt cx="0" cy="0"/>
        </a:xfrm>
      </p:grpSpPr>
      <p:sp>
        <p:nvSpPr>
          <p:cNvPr id="2" name="Freeform 2"/>
          <p:cNvSpPr/>
          <p:nvPr/>
        </p:nvSpPr>
        <p:spPr>
          <a:xfrm>
            <a:off x="0" y="2279634"/>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8888" b="-8888"/>
            </a:stretch>
          </a:blipFill>
        </p:spPr>
        <p:txBody>
          <a:bodyPr/>
          <a:lstStyle/>
          <a:p>
            <a:endParaRPr lang="en-GB"/>
          </a:p>
        </p:txBody>
      </p:sp>
      <p:grpSp>
        <p:nvGrpSpPr>
          <p:cNvPr id="3" name="Group 3"/>
          <p:cNvGrpSpPr/>
          <p:nvPr/>
        </p:nvGrpSpPr>
        <p:grpSpPr>
          <a:xfrm>
            <a:off x="-81490" y="1745614"/>
            <a:ext cx="18450979" cy="534019"/>
            <a:chOff x="0" y="0"/>
            <a:chExt cx="4859517" cy="140647"/>
          </a:xfrm>
        </p:grpSpPr>
        <p:sp>
          <p:nvSpPr>
            <p:cNvPr id="4" name="Freeform 4"/>
            <p:cNvSpPr/>
            <p:nvPr/>
          </p:nvSpPr>
          <p:spPr>
            <a:xfrm>
              <a:off x="0" y="0"/>
              <a:ext cx="4859517" cy="140647"/>
            </a:xfrm>
            <a:custGeom>
              <a:avLst/>
              <a:gdLst/>
              <a:ahLst/>
              <a:cxnLst/>
              <a:rect l="l" t="t" r="r" b="b"/>
              <a:pathLst>
                <a:path w="4859517" h="140647">
                  <a:moveTo>
                    <a:pt x="0" y="0"/>
                  </a:moveTo>
                  <a:lnTo>
                    <a:pt x="4859517" y="0"/>
                  </a:lnTo>
                  <a:lnTo>
                    <a:pt x="4859517" y="140647"/>
                  </a:lnTo>
                  <a:lnTo>
                    <a:pt x="0" y="140647"/>
                  </a:lnTo>
                  <a:close/>
                </a:path>
              </a:pathLst>
            </a:custGeom>
            <a:solidFill>
              <a:srgbClr val="BC6872"/>
            </a:solidFill>
          </p:spPr>
          <p:txBody>
            <a:bodyPr/>
            <a:lstStyle/>
            <a:p>
              <a:endParaRPr lang="en-GB"/>
            </a:p>
          </p:txBody>
        </p:sp>
        <p:sp>
          <p:nvSpPr>
            <p:cNvPr id="5" name="TextBox 5"/>
            <p:cNvSpPr txBox="1"/>
            <p:nvPr/>
          </p:nvSpPr>
          <p:spPr>
            <a:xfrm>
              <a:off x="0" y="-38100"/>
              <a:ext cx="4859517" cy="178747"/>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838200" y="904621"/>
            <a:ext cx="15925799" cy="11173079"/>
            <a:chOff x="0" y="0"/>
            <a:chExt cx="660400" cy="812800"/>
          </a:xfrm>
        </p:grpSpPr>
        <p:sp>
          <p:nvSpPr>
            <p:cNvPr id="7" name="Freeform 7"/>
            <p:cNvSpPr/>
            <p:nvPr/>
          </p:nvSpPr>
          <p:spPr>
            <a:xfrm>
              <a:off x="0" y="0"/>
              <a:ext cx="660400" cy="812800"/>
            </a:xfrm>
            <a:custGeom>
              <a:avLst/>
              <a:gdLst/>
              <a:ahLst/>
              <a:cxnLst/>
              <a:rect l="l" t="t" r="r" b="b"/>
              <a:pathLst>
                <a:path w="660400" h="812800">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8502"/>
                  </a:cubicBezTo>
                  <a:lnTo>
                    <a:pt x="660400" y="812800"/>
                  </a:lnTo>
                  <a:lnTo>
                    <a:pt x="0" y="812800"/>
                  </a:lnTo>
                  <a:lnTo>
                    <a:pt x="0" y="328861"/>
                  </a:lnTo>
                  <a:cubicBezTo>
                    <a:pt x="1782" y="185660"/>
                    <a:pt x="93019" y="64045"/>
                    <a:pt x="220252" y="19070"/>
                  </a:cubicBezTo>
                  <a:close/>
                </a:path>
              </a:pathLst>
            </a:custGeom>
            <a:solidFill>
              <a:srgbClr val="E9E9E9"/>
            </a:solidFill>
            <a:ln w="161925" cap="sq">
              <a:solidFill>
                <a:srgbClr val="BC6872"/>
              </a:solidFill>
              <a:prstDash val="solid"/>
              <a:miter/>
            </a:ln>
          </p:spPr>
          <p:txBody>
            <a:bodyPr/>
            <a:lstStyle/>
            <a:p>
              <a:endParaRPr lang="en-GB"/>
            </a:p>
          </p:txBody>
        </p:sp>
        <p:sp>
          <p:nvSpPr>
            <p:cNvPr id="8" name="TextBox 8"/>
            <p:cNvSpPr txBox="1"/>
            <p:nvPr/>
          </p:nvSpPr>
          <p:spPr>
            <a:xfrm>
              <a:off x="0" y="88900"/>
              <a:ext cx="660400" cy="723900"/>
            </a:xfrm>
            <a:prstGeom prst="rect">
              <a:avLst/>
            </a:prstGeom>
          </p:spPr>
          <p:txBody>
            <a:bodyPr lIns="50800" tIns="50800" rIns="50800" bIns="50800" rtlCol="0" anchor="ctr"/>
            <a:lstStyle/>
            <a:p>
              <a:pPr algn="ctr">
                <a:lnSpc>
                  <a:spcPts val="2659"/>
                </a:lnSpc>
              </a:pPr>
              <a:endParaRPr/>
            </a:p>
          </p:txBody>
        </p:sp>
      </p:grpSp>
      <p:sp>
        <p:nvSpPr>
          <p:cNvPr id="11" name="TextBox 11"/>
          <p:cNvSpPr txBox="1"/>
          <p:nvPr/>
        </p:nvSpPr>
        <p:spPr>
          <a:xfrm>
            <a:off x="5507615" y="1916937"/>
            <a:ext cx="7272768" cy="725391"/>
          </a:xfrm>
          <a:prstGeom prst="rect">
            <a:avLst/>
          </a:prstGeom>
        </p:spPr>
        <p:txBody>
          <a:bodyPr lIns="0" tIns="0" rIns="0" bIns="0" rtlCol="0" anchor="t">
            <a:spAutoFit/>
          </a:bodyPr>
          <a:lstStyle/>
          <a:p>
            <a:pPr algn="ctr">
              <a:lnSpc>
                <a:spcPts val="5880"/>
              </a:lnSpc>
            </a:pPr>
            <a:r>
              <a:rPr lang="en-US" sz="4200" dirty="0">
                <a:solidFill>
                  <a:srgbClr val="BC6872"/>
                </a:solidFill>
                <a:latin typeface="DM Serif Display"/>
                <a:ea typeface="DM Serif Display"/>
                <a:cs typeface="DM Serif Display"/>
                <a:sym typeface="DM Serif Display"/>
              </a:rPr>
              <a:t>References</a:t>
            </a:r>
          </a:p>
        </p:txBody>
      </p:sp>
      <p:sp>
        <p:nvSpPr>
          <p:cNvPr id="12" name="TextBox 12"/>
          <p:cNvSpPr txBox="1"/>
          <p:nvPr/>
        </p:nvSpPr>
        <p:spPr>
          <a:xfrm>
            <a:off x="1910289" y="3101092"/>
            <a:ext cx="14935200" cy="9002464"/>
          </a:xfrm>
          <a:prstGeom prst="rect">
            <a:avLst/>
          </a:prstGeom>
        </p:spPr>
        <p:txBody>
          <a:bodyPr wrap="square" lIns="0" tIns="0" rIns="0" bIns="0" rtlCol="0" anchor="t">
            <a:spAutoFit/>
          </a:bodyPr>
          <a:lstStyle/>
          <a:p>
            <a:pPr marL="457200" indent="-457200">
              <a:lnSpc>
                <a:spcPts val="3919"/>
              </a:lnSpc>
              <a:buFont typeface="Arial" panose="020B0604020202020204" pitchFamily="34" charset="0"/>
              <a:buChar char="•"/>
            </a:pPr>
            <a:endParaRPr lang="en-US" sz="2799" dirty="0">
              <a:solidFill>
                <a:srgbClr val="000000"/>
              </a:solidFill>
              <a:latin typeface="DM Sans"/>
              <a:ea typeface="DM Sans"/>
              <a:cs typeface="DM Sans"/>
              <a:sym typeface="DM Sans"/>
            </a:endParaRPr>
          </a:p>
          <a:p>
            <a:pPr marL="514350" indent="-514350">
              <a:lnSpc>
                <a:spcPts val="3919"/>
              </a:lnSpc>
              <a:buFont typeface="+mj-lt"/>
              <a:buAutoNum type="arabicPeriod"/>
            </a:pPr>
            <a:r>
              <a:rPr lang="en-US" sz="2799" dirty="0">
                <a:solidFill>
                  <a:srgbClr val="000000"/>
                </a:solidFill>
                <a:latin typeface="DM Sans"/>
                <a:ea typeface="DM Sans"/>
                <a:cs typeface="DM Sans"/>
                <a:sym typeface="DM Sans"/>
              </a:rPr>
              <a:t>Andersen, P. D. (2025) ‘The PESTEL Framework and its Variants for </a:t>
            </a:r>
            <a:r>
              <a:rPr lang="en-US" sz="2799" dirty="0" err="1">
                <a:solidFill>
                  <a:srgbClr val="000000"/>
                </a:solidFill>
                <a:latin typeface="DM Sans"/>
                <a:ea typeface="DM Sans"/>
                <a:cs typeface="DM Sans"/>
                <a:sym typeface="DM Sans"/>
              </a:rPr>
              <a:t>Analysing</a:t>
            </a:r>
            <a:r>
              <a:rPr lang="en-US" sz="2799" dirty="0">
                <a:solidFill>
                  <a:srgbClr val="000000"/>
                </a:solidFill>
                <a:latin typeface="DM Sans"/>
                <a:ea typeface="DM Sans"/>
                <a:cs typeface="DM Sans"/>
                <a:sym typeface="DM Sans"/>
              </a:rPr>
              <a:t> the Strategic Environment’, SSRN.</a:t>
            </a:r>
          </a:p>
          <a:p>
            <a:pPr marL="514350" indent="-514350">
              <a:lnSpc>
                <a:spcPts val="3919"/>
              </a:lnSpc>
              <a:buFont typeface="+mj-lt"/>
              <a:buAutoNum type="arabicPeriod"/>
            </a:pPr>
            <a:r>
              <a:rPr lang="en-US" sz="2799" dirty="0">
                <a:solidFill>
                  <a:srgbClr val="000000"/>
                </a:solidFill>
                <a:latin typeface="DM Sans"/>
                <a:ea typeface="DM Sans"/>
                <a:cs typeface="DM Sans"/>
                <a:sym typeface="DM Sans"/>
              </a:rPr>
              <a:t>Chaffey, D. and Ellis-Chadwick, F., 2022. Digital Marketing: Strategy, Implementation and Practice. 8th ed. Harlow: Pearson Education.</a:t>
            </a:r>
          </a:p>
          <a:p>
            <a:pPr marL="514350" indent="-514350">
              <a:lnSpc>
                <a:spcPts val="3919"/>
              </a:lnSpc>
              <a:buFont typeface="+mj-lt"/>
              <a:buAutoNum type="arabicPeriod"/>
            </a:pPr>
            <a:r>
              <a:rPr lang="en-US" sz="2799" dirty="0">
                <a:solidFill>
                  <a:srgbClr val="000000"/>
                </a:solidFill>
                <a:latin typeface="DM Sans"/>
                <a:ea typeface="DM Sans"/>
                <a:cs typeface="DM Sans"/>
                <a:sym typeface="DM Sans"/>
              </a:rPr>
              <a:t>CIPD (2025) PESTLE analysis factsheet. CIPD.</a:t>
            </a:r>
          </a:p>
          <a:p>
            <a:pPr marL="514350" indent="-514350">
              <a:lnSpc>
                <a:spcPts val="3919"/>
              </a:lnSpc>
              <a:buFont typeface="+mj-lt"/>
              <a:buAutoNum type="arabicPeriod"/>
            </a:pPr>
            <a:r>
              <a:rPr lang="en-US" sz="2799" dirty="0" err="1">
                <a:solidFill>
                  <a:srgbClr val="000000"/>
                </a:solidFill>
                <a:latin typeface="DM Sans"/>
                <a:ea typeface="DM Sans"/>
                <a:cs typeface="DM Sans"/>
                <a:sym typeface="DM Sans"/>
              </a:rPr>
              <a:t>Dannemand</a:t>
            </a:r>
            <a:r>
              <a:rPr lang="en-US" sz="2799" dirty="0">
                <a:solidFill>
                  <a:srgbClr val="000000"/>
                </a:solidFill>
                <a:latin typeface="DM Sans"/>
                <a:ea typeface="DM Sans"/>
                <a:cs typeface="DM Sans"/>
                <a:sym typeface="DM Sans"/>
              </a:rPr>
              <a:t> Andersen, P. D. (2025) ‘Evolution, limitations and adoption of the PESTEL framework’, SSRN.</a:t>
            </a:r>
          </a:p>
          <a:p>
            <a:pPr marL="514350" indent="-514350">
              <a:lnSpc>
                <a:spcPts val="3919"/>
              </a:lnSpc>
              <a:buFont typeface="+mj-lt"/>
              <a:buAutoNum type="arabicPeriod"/>
            </a:pPr>
            <a:r>
              <a:rPr lang="en-US" sz="2799" dirty="0">
                <a:solidFill>
                  <a:srgbClr val="000000"/>
                </a:solidFill>
                <a:latin typeface="DM Sans"/>
                <a:ea typeface="DM Sans"/>
                <a:cs typeface="DM Sans"/>
                <a:sym typeface="DM Sans"/>
              </a:rPr>
              <a:t>Grant, R. (2021) Contemporary Strategy Analysis: Text and Cases Edition. 11th ed. Wiley.</a:t>
            </a:r>
          </a:p>
          <a:p>
            <a:pPr marL="514350" indent="-514350">
              <a:lnSpc>
                <a:spcPts val="3919"/>
              </a:lnSpc>
              <a:buFont typeface="+mj-lt"/>
              <a:buAutoNum type="arabicPeriod"/>
            </a:pPr>
            <a:r>
              <a:rPr lang="en-US" sz="2799" dirty="0" err="1">
                <a:solidFill>
                  <a:srgbClr val="000000"/>
                </a:solidFill>
                <a:latin typeface="DM Sans"/>
                <a:ea typeface="DM Sans"/>
                <a:cs typeface="DM Sans"/>
                <a:sym typeface="DM Sans"/>
              </a:rPr>
              <a:t>Heizer</a:t>
            </a:r>
            <a:r>
              <a:rPr lang="en-US" sz="2799" dirty="0">
                <a:solidFill>
                  <a:srgbClr val="000000"/>
                </a:solidFill>
                <a:latin typeface="DM Sans"/>
                <a:ea typeface="DM Sans"/>
                <a:cs typeface="DM Sans"/>
                <a:sym typeface="DM Sans"/>
              </a:rPr>
              <a:t>, J., Render, B., Munson, C., &amp; Griffin, P. (2023) Operations Management: Sustainability and Supply Chain Management. 14th ed. Pearson.</a:t>
            </a:r>
          </a:p>
          <a:p>
            <a:pPr marL="514350" indent="-514350">
              <a:lnSpc>
                <a:spcPts val="3919"/>
              </a:lnSpc>
              <a:buFont typeface="+mj-lt"/>
              <a:buAutoNum type="arabicPeriod"/>
            </a:pPr>
            <a:r>
              <a:rPr lang="en-US" sz="2799" dirty="0">
                <a:solidFill>
                  <a:srgbClr val="000000"/>
                </a:solidFill>
                <a:latin typeface="DM Sans"/>
                <a:ea typeface="DM Sans"/>
                <a:cs typeface="DM Sans"/>
                <a:sym typeface="DM Sans"/>
              </a:rPr>
              <a:t>Kotler, P. &amp; Keller, K.L. (2022) Marketing Management. 16th ed. Pearson Education.</a:t>
            </a:r>
          </a:p>
          <a:p>
            <a:pPr marL="514350" indent="-514350">
              <a:lnSpc>
                <a:spcPts val="3919"/>
              </a:lnSpc>
              <a:buFont typeface="+mj-lt"/>
              <a:buAutoNum type="arabicPeriod"/>
            </a:pPr>
            <a:r>
              <a:rPr lang="en-US" sz="2799" dirty="0" err="1">
                <a:solidFill>
                  <a:srgbClr val="000000"/>
                </a:solidFill>
                <a:latin typeface="DM Sans"/>
                <a:ea typeface="DM Sans"/>
                <a:cs typeface="DM Sans"/>
                <a:sym typeface="DM Sans"/>
              </a:rPr>
              <a:t>Krol</a:t>
            </a:r>
            <a:r>
              <a:rPr lang="en-US" sz="2799" dirty="0">
                <a:solidFill>
                  <a:srgbClr val="000000"/>
                </a:solidFill>
                <a:latin typeface="DM Sans"/>
                <a:ea typeface="DM Sans"/>
                <a:cs typeface="DM Sans"/>
                <a:sym typeface="DM Sans"/>
              </a:rPr>
              <a:t>, J. (2020) cited in Foundations in Management – PESTEL and SWOT.</a:t>
            </a:r>
          </a:p>
          <a:p>
            <a:pPr marL="514350" indent="-514350">
              <a:lnSpc>
                <a:spcPts val="3919"/>
              </a:lnSpc>
              <a:buFont typeface="+mj-lt"/>
              <a:buAutoNum type="arabicPeriod"/>
            </a:pPr>
            <a:r>
              <a:rPr lang="en-US" sz="2799" dirty="0">
                <a:solidFill>
                  <a:srgbClr val="000000"/>
                </a:solidFill>
                <a:latin typeface="DM Sans"/>
                <a:ea typeface="DM Sans"/>
                <a:cs typeface="DM Sans"/>
                <a:sym typeface="DM Sans"/>
              </a:rPr>
              <a:t>Lei Luo et al. (2024) ‘The application of 5W2H management model in the construction of enterprise economic and strategic management system’, Applied Mathematics and Nonlinear Sciences, 9(1).</a:t>
            </a:r>
          </a:p>
          <a:p>
            <a:pPr marL="514350" indent="-514350">
              <a:lnSpc>
                <a:spcPts val="3919"/>
              </a:lnSpc>
              <a:buFont typeface="+mj-lt"/>
              <a:buAutoNum type="arabicPeriod"/>
            </a:pPr>
            <a:r>
              <a:rPr lang="en-US" sz="2799" dirty="0" err="1">
                <a:solidFill>
                  <a:srgbClr val="000000"/>
                </a:solidFill>
                <a:latin typeface="DM Sans"/>
                <a:ea typeface="DM Sans"/>
                <a:cs typeface="DM Sans"/>
                <a:sym typeface="DM Sans"/>
              </a:rPr>
              <a:t>Tague</a:t>
            </a:r>
            <a:r>
              <a:rPr lang="en-US" sz="2799" dirty="0">
                <a:solidFill>
                  <a:srgbClr val="000000"/>
                </a:solidFill>
                <a:latin typeface="DM Sans"/>
                <a:ea typeface="DM Sans"/>
                <a:cs typeface="DM Sans"/>
                <a:sym typeface="DM Sans"/>
              </a:rPr>
              <a:t>, N.R. (2020) The Quality Toolbox. 3rd ed. ASQ Quality Press.</a:t>
            </a:r>
          </a:p>
          <a:p>
            <a:pPr marL="514350" indent="-514350">
              <a:lnSpc>
                <a:spcPts val="3919"/>
              </a:lnSpc>
              <a:buFont typeface="+mj-lt"/>
              <a:buAutoNum type="arabicPeriod"/>
            </a:pPr>
            <a:endParaRPr lang="en-US" sz="2799" dirty="0">
              <a:solidFill>
                <a:srgbClr val="000000"/>
              </a:solidFill>
              <a:latin typeface="DM Sans"/>
              <a:ea typeface="DM Sans"/>
              <a:cs typeface="DM Sans"/>
              <a:sym typeface="DM San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294</TotalTime>
  <Words>2327</Words>
  <Application>Microsoft Office PowerPoint</Application>
  <PresentationFormat>Custom</PresentationFormat>
  <Paragraphs>108</Paragraphs>
  <Slides>11</Slides>
  <Notes>11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Pink White Simple Elegant Florist Portfolio Presentation</dc:title>
  <dc:creator>My PC</dc:creator>
  <cp:lastModifiedBy>ALEXANDRA FLOREA</cp:lastModifiedBy>
  <cp:revision>15</cp:revision>
  <dcterms:created xsi:type="dcterms:W3CDTF">2006-08-16T00:00:00Z</dcterms:created>
  <dcterms:modified xsi:type="dcterms:W3CDTF">2025-10-12T18:05:13Z</dcterms:modified>
  <dc:identifier>DAG03HJp3g4</dc:identifier>
</cp:coreProperties>
</file>