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5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6E587A-973D-45F5-BBBF-CF2F596F1A5F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DA3B31-DFDE-403F-BDD6-DB25ED84B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868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C6F48C-1A36-403B-987A-926B37D4767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663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649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60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215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33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85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197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237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114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49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04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43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40A4D-17B9-4960-BB46-FFC37553918E}" type="datetimeFigureOut">
              <a:rPr lang="en-GB" smtClean="0"/>
              <a:t>21/11/2014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987415-9332-489C-B95B-23AAF37DD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117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AHAN5007</a:t>
            </a:r>
            <a:br>
              <a:rPr lang="en-GB" dirty="0" smtClean="0"/>
            </a:br>
            <a:r>
              <a:rPr lang="en-GB" dirty="0" smtClean="0"/>
              <a:t>The Body, Culture and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Gendered Power and Regulation of </a:t>
            </a:r>
            <a:r>
              <a:rPr lang="en-GB" dirty="0" smtClean="0"/>
              <a:t>Bodies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81904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Michel Foucault (1926-1984)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See Paul </a:t>
            </a:r>
            <a:r>
              <a:rPr lang="en-GB" dirty="0" err="1" smtClean="0"/>
              <a:t>Rabinow’s</a:t>
            </a:r>
            <a:r>
              <a:rPr lang="en-GB" dirty="0" smtClean="0"/>
              <a:t> Introduction to </a:t>
            </a:r>
            <a:r>
              <a:rPr lang="en-GB" i="1" dirty="0" smtClean="0"/>
              <a:t>The Foucault Reader</a:t>
            </a:r>
            <a:r>
              <a:rPr lang="en-GB" dirty="0" smtClean="0"/>
              <a:t> (on Moodle)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http://www.michel-foucault.com/gallery/pictures/foucault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628800"/>
            <a:ext cx="3324225" cy="44767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39264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way that elements in a discourse are related to one another</a:t>
            </a:r>
          </a:p>
          <a:p>
            <a:r>
              <a:rPr lang="en-GB" dirty="0" smtClean="0"/>
              <a:t>Discourse</a:t>
            </a:r>
            <a:r>
              <a:rPr lang="en-GB" baseline="0" dirty="0" smtClean="0"/>
              <a:t> = a set of propositions with a regular and systematic organisation</a:t>
            </a:r>
            <a:endParaRPr lang="en-GB" dirty="0" smtClean="0"/>
          </a:p>
          <a:p>
            <a:pPr lvl="1"/>
            <a:r>
              <a:rPr lang="en-GB" dirty="0" smtClean="0"/>
              <a:t>E.g. medicine (propositions are governed by the rules of scientific enquiry and their application to ill or healthy bodies)</a:t>
            </a:r>
          </a:p>
          <a:p>
            <a:pPr lvl="1"/>
            <a:r>
              <a:rPr lang="en-GB" i="1" dirty="0" smtClean="0"/>
              <a:t>Illness </a:t>
            </a:r>
            <a:r>
              <a:rPr lang="en-GB" dirty="0" smtClean="0"/>
              <a:t>is a category that emerges from medical discourse</a:t>
            </a:r>
          </a:p>
          <a:p>
            <a:pPr lvl="1"/>
            <a:r>
              <a:rPr lang="en-GB" i="1" dirty="0" smtClean="0"/>
              <a:t>Knowledge </a:t>
            </a:r>
            <a:r>
              <a:rPr lang="en-GB" dirty="0" smtClean="0"/>
              <a:t>relates illness to symptoms, physiological processes, behaviours or environmental conditions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31662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Foucauldian</a:t>
            </a:r>
            <a:r>
              <a:rPr lang="en-GB" dirty="0" smtClean="0"/>
              <a:t> analysis </a:t>
            </a:r>
            <a:br>
              <a:rPr lang="en-GB" dirty="0" smtClean="0"/>
            </a:br>
            <a:r>
              <a:rPr lang="en-GB" dirty="0" smtClean="0"/>
              <a:t>of discourse and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Identify the rules of the production of statements</a:t>
            </a:r>
          </a:p>
          <a:p>
            <a:pPr lvl="1"/>
            <a:r>
              <a:rPr lang="en-GB" dirty="0" smtClean="0"/>
              <a:t>Especially what sort of statements are </a:t>
            </a:r>
            <a:r>
              <a:rPr lang="en-GB" dirty="0" err="1" smtClean="0"/>
              <a:t>permissable</a:t>
            </a:r>
            <a:endParaRPr lang="en-GB" dirty="0" smtClean="0"/>
          </a:p>
          <a:p>
            <a:pPr lvl="1"/>
            <a:r>
              <a:rPr lang="en-GB" dirty="0" smtClean="0"/>
              <a:t>And how new propositions may be produced</a:t>
            </a:r>
          </a:p>
          <a:p>
            <a:r>
              <a:rPr lang="en-GB" dirty="0" smtClean="0"/>
              <a:t>Identify the ways that material practice and thought are linked</a:t>
            </a:r>
          </a:p>
          <a:p>
            <a:r>
              <a:rPr lang="en-GB" dirty="0" smtClean="0"/>
              <a:t>Exercise: Describe the public health discourse linking body weight to health outcomes; what material practices follow from this knowledge?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428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and Resistance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process by which the practical and abstract components of knowledge are connected </a:t>
            </a:r>
          </a:p>
          <a:p>
            <a:r>
              <a:rPr lang="en-GB" dirty="0" smtClean="0"/>
              <a:t>Power is always manifested as an “exercise,” i.e. it does not exist separately from actors and their actions</a:t>
            </a:r>
          </a:p>
          <a:p>
            <a:r>
              <a:rPr lang="en-GB" dirty="0" smtClean="0"/>
              <a:t>For every exercise of power, there will be an equal and opposite counter-exercise of power. This is known as </a:t>
            </a:r>
            <a:r>
              <a:rPr lang="en-GB" i="1" dirty="0" smtClean="0"/>
              <a:t>resistance.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003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Biopower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close </a:t>
            </a:r>
            <a:r>
              <a:rPr lang="en-GB" dirty="0" err="1" smtClean="0"/>
              <a:t>allignment</a:t>
            </a:r>
            <a:r>
              <a:rPr lang="en-GB" dirty="0" smtClean="0"/>
              <a:t> of knowledge and power relations to manage and regulate life projects</a:t>
            </a:r>
          </a:p>
          <a:p>
            <a:r>
              <a:rPr lang="en-GB" dirty="0" smtClean="0"/>
              <a:t>A regime “whose task is to take charge of life needs regulatory and corrective mechanisms… [it] has to qualify, measure, appraise and hierarchize” (Foucault, 1984:266).</a:t>
            </a:r>
          </a:p>
          <a:p>
            <a:r>
              <a:rPr lang="en-GB" dirty="0" smtClean="0"/>
              <a:t>Public health becomes increasingly involved in people’s day-to-day lives, exercising bio-power through surveillance and intervention efforts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016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Governmentality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Mechanisms for regulating and controlling populations</a:t>
            </a:r>
          </a:p>
          <a:p>
            <a:r>
              <a:rPr lang="en-GB" dirty="0" smtClean="0"/>
              <a:t>Requires many specific ‘experts’ drawing on their expert knowledge</a:t>
            </a:r>
          </a:p>
          <a:p>
            <a:r>
              <a:rPr lang="en-GB" dirty="0" smtClean="0"/>
              <a:t>May operate directly or indirectly (perhaps even without people being fully aware of it)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14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Panopticon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Jeremy Bentham’s model for an ideal prison</a:t>
            </a:r>
          </a:p>
          <a:p>
            <a:r>
              <a:rPr lang="en-GB" dirty="0" smtClean="0"/>
              <a:t>Foucault’s influential work </a:t>
            </a:r>
            <a:r>
              <a:rPr lang="en-GB" i="1" dirty="0" smtClean="0"/>
              <a:t>Discipline and Punish: The Birth of the Prison </a:t>
            </a:r>
            <a:r>
              <a:rPr lang="en-GB" dirty="0" smtClean="0"/>
              <a:t>(1977/9)</a:t>
            </a:r>
          </a:p>
          <a:p>
            <a:r>
              <a:rPr lang="en-GB" dirty="0" smtClean="0"/>
              <a:t>Thinking that they could be observed at any time, people begin to regulate their own behaviour.</a:t>
            </a:r>
            <a:endParaRPr lang="en-GB" dirty="0"/>
          </a:p>
        </p:txBody>
      </p:sp>
      <p:pic>
        <p:nvPicPr>
          <p:cNvPr id="16390" name="Picture 6" descr="http://www.digitalcrossrhodes.com/wp-content/uploads/2009/09/Presidio-model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01054" y="4581128"/>
            <a:ext cx="3399338" cy="22768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86373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Subjectification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 ways in which people are made subjects:</a:t>
            </a:r>
          </a:p>
          <a:p>
            <a:pPr lvl="1"/>
            <a:r>
              <a:rPr lang="en-GB" dirty="0" smtClean="0"/>
              <a:t>Dividing practices</a:t>
            </a:r>
          </a:p>
          <a:p>
            <a:pPr lvl="1"/>
            <a:r>
              <a:rPr lang="en-GB" dirty="0" smtClean="0"/>
              <a:t>Creation of expert knowledge/scientific disciplines</a:t>
            </a:r>
          </a:p>
          <a:p>
            <a:pPr lvl="1"/>
            <a:r>
              <a:rPr lang="en-GB" dirty="0" err="1" smtClean="0"/>
              <a:t>Subjectification</a:t>
            </a:r>
            <a:r>
              <a:rPr lang="en-GB" dirty="0" smtClean="0"/>
              <a:t> – people make subjects of themselves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628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Health Surveillance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Power and surveillance may be exercised directly, as in the case of prisoners, or indirectly as in the risk calculations of public health.</a:t>
            </a:r>
          </a:p>
          <a:p>
            <a:r>
              <a:rPr lang="en-GB" dirty="0" smtClean="0"/>
              <a:t>Extending the </a:t>
            </a:r>
            <a:r>
              <a:rPr lang="en-GB" dirty="0" err="1" smtClean="0"/>
              <a:t>panopticon</a:t>
            </a:r>
            <a:r>
              <a:rPr lang="en-GB" dirty="0" smtClean="0"/>
              <a:t> metaphor, expert notions of risk and monitoring of risk factors become internalised, causing people to monitor and change their own risk factors and behaviours.</a:t>
            </a:r>
          </a:p>
        </p:txBody>
      </p:sp>
    </p:spTree>
    <p:extLst>
      <p:ext uri="{BB962C8B-B14F-4D97-AF65-F5344CB8AC3E}">
        <p14:creationId xmlns:p14="http://schemas.microsoft.com/office/powerpoint/2010/main" val="3842112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 and Sexuality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The History of Sexuality</a:t>
            </a:r>
            <a:r>
              <a:rPr lang="en-GB" dirty="0" smtClean="0"/>
              <a:t> (Foucault 1976/8) did not examine questions of gender per se, but rather examines sexuality as a historically situated discourse</a:t>
            </a:r>
          </a:p>
          <a:p>
            <a:r>
              <a:rPr lang="en-GB" dirty="0" smtClean="0"/>
              <a:t>Other authors, however, have sought to apply Foucault’s ideas specifically to expressions of power that divide, regulate and </a:t>
            </a:r>
            <a:r>
              <a:rPr lang="en-GB" dirty="0" err="1" smtClean="0"/>
              <a:t>subjectify</a:t>
            </a:r>
            <a:r>
              <a:rPr lang="en-GB" dirty="0" smtClean="0"/>
              <a:t> women and men in distinct ways.</a:t>
            </a:r>
          </a:p>
        </p:txBody>
      </p:sp>
    </p:spTree>
    <p:extLst>
      <p:ext uri="{BB962C8B-B14F-4D97-AF65-F5344CB8AC3E}">
        <p14:creationId xmlns:p14="http://schemas.microsoft.com/office/powerpoint/2010/main" val="2110305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494</Words>
  <Application>Microsoft Office PowerPoint</Application>
  <PresentationFormat>On-screen Show (4:3)</PresentationFormat>
  <Paragraphs>44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AHAN5007 The Body, Culture and Society</vt:lpstr>
      <vt:lpstr>Michel Foucault (1926-1984)</vt:lpstr>
      <vt:lpstr>Knowledge</vt:lpstr>
      <vt:lpstr>Foucauldian analysis  of discourse and knowledge</vt:lpstr>
      <vt:lpstr>Power and Resistance</vt:lpstr>
      <vt:lpstr>Biopower</vt:lpstr>
      <vt:lpstr>Governmentality</vt:lpstr>
      <vt:lpstr>The Panopticon</vt:lpstr>
      <vt:lpstr>Subjectification</vt:lpstr>
      <vt:lpstr>Public Health Surveillance</vt:lpstr>
      <vt:lpstr>Gender and Sexuality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AHAN5007 The Body, Culture and Society</dc:title>
  <dc:creator>Rachel Casiday</dc:creator>
  <cp:lastModifiedBy>Rachel Casiday</cp:lastModifiedBy>
  <cp:revision>1</cp:revision>
  <dcterms:created xsi:type="dcterms:W3CDTF">2014-11-21T15:41:29Z</dcterms:created>
  <dcterms:modified xsi:type="dcterms:W3CDTF">2014-11-21T15:42:30Z</dcterms:modified>
</cp:coreProperties>
</file>