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1" r:id="rId1"/>
  </p:sldMasterIdLst>
  <p:sldIdLst>
    <p:sldId id="256" r:id="rId2"/>
    <p:sldId id="263" r:id="rId3"/>
    <p:sldId id="262" r:id="rId4"/>
    <p:sldId id="257" r:id="rId5"/>
    <p:sldId id="287" r:id="rId6"/>
    <p:sldId id="288" r:id="rId7"/>
    <p:sldId id="276" r:id="rId8"/>
    <p:sldId id="283" r:id="rId9"/>
    <p:sldId id="284" r:id="rId10"/>
    <p:sldId id="277" r:id="rId11"/>
    <p:sldId id="278" r:id="rId12"/>
    <p:sldId id="281" r:id="rId13"/>
    <p:sldId id="280" r:id="rId14"/>
    <p:sldId id="279" r:id="rId15"/>
    <p:sldId id="258" r:id="rId16"/>
    <p:sldId id="286" r:id="rId17"/>
    <p:sldId id="265" r:id="rId18"/>
    <p:sldId id="259" r:id="rId19"/>
    <p:sldId id="266" r:id="rId20"/>
    <p:sldId id="267" r:id="rId21"/>
    <p:sldId id="264" r:id="rId22"/>
    <p:sldId id="268" r:id="rId23"/>
    <p:sldId id="269" r:id="rId24"/>
    <p:sldId id="275" r:id="rId25"/>
    <p:sldId id="260" r:id="rId26"/>
    <p:sldId id="270" r:id="rId27"/>
    <p:sldId id="272" r:id="rId28"/>
    <p:sldId id="271" r:id="rId29"/>
    <p:sldId id="261" r:id="rId30"/>
    <p:sldId id="273" r:id="rId31"/>
    <p:sldId id="282" r:id="rId32"/>
    <p:sldId id="285" r:id="rId33"/>
    <p:sldId id="274"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5" d="100"/>
          <a:sy n="85" d="100"/>
        </p:scale>
        <p:origin x="90"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566637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2A57D7DE-61AE-4BC6-A87E-9454F8FD646E}" type="datetimeFigureOut">
              <a:rPr lang="en-US" smtClean="0"/>
              <a:t>3/5/2017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3AAA0FC-AF95-454C-A4E6-937690C7EEE5}" type="slidenum">
              <a:rPr lang="en-US" smtClean="0"/>
              <a:t>‹#›</a:t>
            </a:fld>
            <a:endParaRPr lang="en-US" dirty="0"/>
          </a:p>
        </p:txBody>
      </p:sp>
    </p:spTree>
    <p:extLst>
      <p:ext uri="{BB962C8B-B14F-4D97-AF65-F5344CB8AC3E}">
        <p14:creationId xmlns:p14="http://schemas.microsoft.com/office/powerpoint/2010/main" val="1621656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3/5/2017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348479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DFF08F-DC6B-4601-B491-B0F83F6DD2DA}" type="datetimeFigureOut">
              <a:rPr lang="en-US" smtClean="0"/>
              <a:t>3/5/2017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9432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DFF08F-DC6B-4601-B491-B0F83F6DD2DA}" type="datetimeFigureOut">
              <a:rPr lang="en-US" smtClean="0"/>
              <a:t>3/5/2017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56827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6DFF08F-DC6B-4601-B491-B0F83F6DD2DA}" type="datetimeFigureOut">
              <a:rPr lang="en-US" smtClean="0"/>
              <a:t>3/5/2017</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170444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78400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210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937637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605969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27343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22446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76075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7734218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6DFF08F-DC6B-4601-B491-B0F83F6DD2DA}" type="datetimeFigureOut">
              <a:rPr lang="en-US" smtClean="0"/>
              <a:pPr/>
              <a:t>3/5/2017</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3602106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0421547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DFF08F-DC6B-4601-B491-B0F83F6DD2DA}" type="datetimeFigureOut">
              <a:rPr lang="en-US" smtClean="0"/>
              <a:t>3/5/2017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51574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6DFF08F-DC6B-4601-B491-B0F83F6DD2DA}" type="datetimeFigureOut">
              <a:rPr lang="en-US" smtClean="0"/>
              <a:pPr/>
              <a:t>3/5/2017</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76283448"/>
      </p:ext>
    </p:extLst>
  </p:cSld>
  <p:clrMap bg1="dk1" tx1="lt1" bg2="dk2" tx2="lt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gif"/><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slideLayout" Target="../slideLayouts/slideLayout7.xml"/><Relationship Id="rId4" Type="http://schemas.openxmlformats.org/officeDocument/2006/relationships/image" Target="../media/image30.jpg"/></Relationships>
</file>

<file path=ppt/slides/_rels/slide18.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2" Type="http://schemas.openxmlformats.org/officeDocument/2006/relationships/image" Target="../media/image35.gi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g"/><Relationship Id="rId1" Type="http://schemas.openxmlformats.org/officeDocument/2006/relationships/slideLayout" Target="../slideLayouts/slideLayout7.xml"/><Relationship Id="rId5" Type="http://schemas.openxmlformats.org/officeDocument/2006/relationships/image" Target="../media/image42.jpg"/><Relationship Id="rId4" Type="http://schemas.openxmlformats.org/officeDocument/2006/relationships/image" Target="../media/image41.jpg"/></Relationships>
</file>

<file path=ppt/slides/_rels/slide25.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jp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7.jpg"/><Relationship Id="rId2" Type="http://schemas.openxmlformats.org/officeDocument/2006/relationships/image" Target="../media/image46.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5.jpg"/><Relationship Id="rId2" Type="http://schemas.openxmlformats.org/officeDocument/2006/relationships/image" Target="../media/image54.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5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056467"/>
          </a:xfrm>
        </p:spPr>
        <p:txBody>
          <a:bodyPr>
            <a:normAutofit/>
          </a:bodyPr>
          <a:lstStyle/>
          <a:p>
            <a:r>
              <a:rPr lang="en-GB" sz="6600" dirty="0" smtClean="0"/>
              <a:t>Managing </a:t>
            </a:r>
            <a:r>
              <a:rPr lang="en-GB" sz="6600" dirty="0" smtClean="0"/>
              <a:t>Heritage Tourism Attractions</a:t>
            </a:r>
            <a:endParaRPr lang="en-GB" sz="6600" dirty="0"/>
          </a:p>
        </p:txBody>
      </p:sp>
      <p:sp>
        <p:nvSpPr>
          <p:cNvPr id="3" name="Subtitle 2"/>
          <p:cNvSpPr>
            <a:spLocks noGrp="1"/>
          </p:cNvSpPr>
          <p:nvPr>
            <p:ph type="subTitle" idx="1"/>
          </p:nvPr>
        </p:nvSpPr>
        <p:spPr/>
        <p:txBody>
          <a:bodyPr/>
          <a:lstStyle/>
          <a:p>
            <a:r>
              <a:rPr lang="en-GB" dirty="0"/>
              <a:t>The Operation and Management of Complex </a:t>
            </a:r>
            <a:r>
              <a:rPr lang="en-GB" dirty="0" smtClean="0"/>
              <a:t>Heritage Attractions </a:t>
            </a:r>
            <a:r>
              <a:rPr lang="en-GB" dirty="0"/>
              <a:t>–  A Case Study of UK Heritage Railways</a:t>
            </a:r>
          </a:p>
        </p:txBody>
      </p:sp>
    </p:spTree>
    <p:extLst>
      <p:ext uri="{BB962C8B-B14F-4D97-AF65-F5344CB8AC3E}">
        <p14:creationId xmlns:p14="http://schemas.microsoft.com/office/powerpoint/2010/main" val="242759737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idx="1"/>
          </p:nvPr>
        </p:nvSpPr>
        <p:spPr>
          <a:xfrm>
            <a:off x="646111" y="2042808"/>
            <a:ext cx="11046537" cy="4186542"/>
          </a:xfrm>
        </p:spPr>
        <p:txBody>
          <a:bodyPr>
            <a:normAutofit fontScale="92500" lnSpcReduction="10000"/>
          </a:bodyPr>
          <a:lstStyle/>
          <a:p>
            <a:pPr marL="360000" indent="457200">
              <a:spcBef>
                <a:spcPts val="600"/>
              </a:spcBef>
              <a:spcAft>
                <a:spcPts val="1200"/>
              </a:spcAft>
              <a:buClr>
                <a:srgbClr val="C00000"/>
              </a:buClr>
              <a:buSzPct val="150000"/>
              <a:buFont typeface="Arial" panose="020B0604020202020204" pitchFamily="34" charset="0"/>
              <a:buChar char="•"/>
            </a:pPr>
            <a:r>
              <a:rPr lang="en-GB" sz="2800" dirty="0" smtClean="0"/>
              <a:t>Visitor Operations &amp; Meeting Visitor Expectations </a:t>
            </a:r>
            <a:endParaRPr lang="en-GB" sz="2800" dirty="0"/>
          </a:p>
          <a:p>
            <a:pPr marL="360000" indent="457200">
              <a:spcBef>
                <a:spcPts val="600"/>
              </a:spcBef>
              <a:spcAft>
                <a:spcPts val="1200"/>
              </a:spcAft>
              <a:buClr>
                <a:srgbClr val="C00000"/>
              </a:buClr>
              <a:buSzPct val="150000"/>
              <a:buFont typeface="Arial" panose="020B0604020202020204" pitchFamily="34" charset="0"/>
              <a:buChar char="•"/>
            </a:pPr>
            <a:r>
              <a:rPr lang="en-GB" sz="2800" dirty="0" smtClean="0"/>
              <a:t>The Basics (see “the visitor journey”)</a:t>
            </a:r>
            <a:endParaRPr lang="en-GB" sz="2800" dirty="0"/>
          </a:p>
          <a:p>
            <a:pPr marL="360000" indent="457200">
              <a:spcBef>
                <a:spcPts val="600"/>
              </a:spcBef>
              <a:spcAft>
                <a:spcPts val="1200"/>
              </a:spcAft>
              <a:buClr>
                <a:srgbClr val="C00000"/>
              </a:buClr>
              <a:buSzPct val="150000"/>
              <a:buFont typeface="Arial" panose="020B0604020202020204" pitchFamily="34" charset="0"/>
              <a:buChar char="•"/>
            </a:pPr>
            <a:r>
              <a:rPr lang="en-GB" sz="2800" dirty="0" smtClean="0"/>
              <a:t>Heritage railways as major tourist destinations</a:t>
            </a:r>
          </a:p>
          <a:p>
            <a:pPr marL="360000" indent="457200">
              <a:spcBef>
                <a:spcPts val="600"/>
              </a:spcBef>
              <a:spcAft>
                <a:spcPts val="1200"/>
              </a:spcAft>
              <a:buClr>
                <a:srgbClr val="C00000"/>
              </a:buClr>
              <a:buSzPct val="150000"/>
              <a:buFont typeface="Arial" panose="020B0604020202020204" pitchFamily="34" charset="0"/>
              <a:buChar char="•"/>
            </a:pPr>
            <a:r>
              <a:rPr lang="en-GB" sz="2800" dirty="0" smtClean="0"/>
              <a:t>Origin </a:t>
            </a:r>
            <a:r>
              <a:rPr lang="en-GB" sz="2800" dirty="0"/>
              <a:t>of the heritage railway “movement”</a:t>
            </a:r>
          </a:p>
          <a:p>
            <a:pPr marL="360000" indent="457200">
              <a:spcBef>
                <a:spcPts val="600"/>
              </a:spcBef>
              <a:spcAft>
                <a:spcPts val="1200"/>
              </a:spcAft>
              <a:buClr>
                <a:srgbClr val="C00000"/>
              </a:buClr>
              <a:buSzPct val="150000"/>
              <a:buFont typeface="Arial" panose="020B0604020202020204" pitchFamily="34" charset="0"/>
              <a:buChar char="•"/>
            </a:pPr>
            <a:r>
              <a:rPr lang="en-GB" sz="2800" dirty="0" smtClean="0"/>
              <a:t>Operational framework – “The Regulation of Railways Act(s)”</a:t>
            </a:r>
          </a:p>
          <a:p>
            <a:pPr marL="360000" indent="457200">
              <a:spcBef>
                <a:spcPts val="600"/>
              </a:spcBef>
              <a:spcAft>
                <a:spcPts val="1200"/>
              </a:spcAft>
              <a:buClr>
                <a:srgbClr val="C00000"/>
              </a:buClr>
              <a:buSzPct val="150000"/>
              <a:buFont typeface="Arial" panose="020B0604020202020204" pitchFamily="34" charset="0"/>
              <a:buChar char="•"/>
            </a:pPr>
            <a:r>
              <a:rPr lang="en-GB" sz="2800" dirty="0" smtClean="0"/>
              <a:t>Staff and Volunteers – some demographic issues</a:t>
            </a:r>
          </a:p>
          <a:p>
            <a:pPr marL="360000" indent="457200">
              <a:spcBef>
                <a:spcPts val="600"/>
              </a:spcBef>
              <a:spcAft>
                <a:spcPts val="1200"/>
              </a:spcAft>
              <a:buClr>
                <a:srgbClr val="C00000"/>
              </a:buClr>
              <a:buSzPct val="150000"/>
              <a:buFont typeface="Arial" panose="020B0604020202020204" pitchFamily="34" charset="0"/>
              <a:buChar char="•"/>
            </a:pPr>
            <a:r>
              <a:rPr lang="en-GB" sz="2800" dirty="0" smtClean="0"/>
              <a:t>Developing a customer orientated stance </a:t>
            </a:r>
            <a:endParaRPr lang="en-GB" sz="2800" dirty="0"/>
          </a:p>
          <a:p>
            <a:endParaRPr lang="en-GB" dirty="0"/>
          </a:p>
        </p:txBody>
      </p:sp>
    </p:spTree>
    <p:extLst>
      <p:ext uri="{BB962C8B-B14F-4D97-AF65-F5344CB8AC3E}">
        <p14:creationId xmlns:p14="http://schemas.microsoft.com/office/powerpoint/2010/main" val="31295471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rtlCol="0">
            <a:normAutofit/>
          </a:bodyPr>
          <a:lstStyle/>
          <a:p>
            <a:pPr>
              <a:defRPr/>
            </a:pPr>
            <a:r>
              <a:rPr lang="en-GB" dirty="0"/>
              <a:t>Welcoming Visitors </a:t>
            </a:r>
            <a:br>
              <a:rPr lang="en-GB" dirty="0"/>
            </a:br>
            <a:r>
              <a:rPr lang="en-GB" dirty="0"/>
              <a:t>&amp; the Visitor Experience</a:t>
            </a:r>
          </a:p>
        </p:txBody>
      </p:sp>
      <p:sp>
        <p:nvSpPr>
          <p:cNvPr id="4099" name="Rectangle 3"/>
          <p:cNvSpPr>
            <a:spLocks noGrp="1" noChangeArrowheads="1"/>
          </p:cNvSpPr>
          <p:nvPr>
            <p:ph idx="1"/>
          </p:nvPr>
        </p:nvSpPr>
        <p:spPr>
          <a:xfrm>
            <a:off x="1097280" y="1863090"/>
            <a:ext cx="10058400" cy="4480560"/>
          </a:xfrm>
        </p:spPr>
        <p:txBody>
          <a:bodyPr>
            <a:noAutofit/>
          </a:bodyPr>
          <a:lstStyle/>
          <a:p>
            <a:pPr marL="180000" indent="324000">
              <a:buClr>
                <a:srgbClr val="C00000"/>
              </a:buClr>
              <a:buFont typeface="Calibri" panose="020F0502020204030204" pitchFamily="34" charset="0"/>
              <a:buChar char="•"/>
            </a:pPr>
            <a:r>
              <a:rPr lang="en-GB" sz="2800" dirty="0" smtClean="0"/>
              <a:t>Access</a:t>
            </a:r>
          </a:p>
          <a:p>
            <a:pPr marL="180000" indent="324000">
              <a:buClr>
                <a:srgbClr val="C00000"/>
              </a:buClr>
              <a:buFont typeface="Calibri" panose="020F0502020204030204" pitchFamily="34" charset="0"/>
              <a:buChar char="•"/>
            </a:pPr>
            <a:r>
              <a:rPr lang="en-GB" sz="2800" dirty="0" smtClean="0"/>
              <a:t>Entrance</a:t>
            </a:r>
          </a:p>
          <a:p>
            <a:pPr marL="180000" indent="324000">
              <a:buClr>
                <a:srgbClr val="C00000"/>
              </a:buClr>
              <a:buFont typeface="Calibri" panose="020F0502020204030204" pitchFamily="34" charset="0"/>
              <a:buChar char="•"/>
            </a:pPr>
            <a:r>
              <a:rPr lang="en-GB" sz="2800" dirty="0" smtClean="0"/>
              <a:t>Signage</a:t>
            </a:r>
          </a:p>
          <a:p>
            <a:pPr marL="180000" indent="324000">
              <a:buClr>
                <a:srgbClr val="C00000"/>
              </a:buClr>
              <a:buFont typeface="Calibri" panose="020F0502020204030204" pitchFamily="34" charset="0"/>
              <a:buChar char="•"/>
            </a:pPr>
            <a:r>
              <a:rPr lang="en-GB" sz="2800" dirty="0" smtClean="0"/>
              <a:t>Interpretation</a:t>
            </a:r>
          </a:p>
          <a:p>
            <a:pPr marL="180000" indent="324000">
              <a:buClr>
                <a:srgbClr val="C00000"/>
              </a:buClr>
              <a:buFont typeface="Calibri" panose="020F0502020204030204" pitchFamily="34" charset="0"/>
              <a:buChar char="•"/>
            </a:pPr>
            <a:r>
              <a:rPr lang="en-GB" sz="2800" dirty="0" smtClean="0"/>
              <a:t>Education</a:t>
            </a:r>
          </a:p>
          <a:p>
            <a:pPr marL="180000" indent="324000">
              <a:buClr>
                <a:srgbClr val="C00000"/>
              </a:buClr>
              <a:buFont typeface="Calibri" panose="020F0502020204030204" pitchFamily="34" charset="0"/>
              <a:buChar char="•"/>
            </a:pPr>
            <a:r>
              <a:rPr lang="en-GB" sz="2800" dirty="0" smtClean="0"/>
              <a:t>Facilities</a:t>
            </a:r>
          </a:p>
          <a:p>
            <a:pPr marL="180000" indent="324000">
              <a:buClr>
                <a:srgbClr val="C00000"/>
              </a:buClr>
              <a:buFont typeface="Calibri" panose="020F0502020204030204" pitchFamily="34" charset="0"/>
              <a:buChar char="•"/>
            </a:pPr>
            <a:r>
              <a:rPr lang="en-GB" sz="2800" dirty="0" smtClean="0"/>
              <a:t>Commercialisation</a:t>
            </a:r>
          </a:p>
          <a:p>
            <a:pPr marL="180000" indent="324000">
              <a:buClr>
                <a:srgbClr val="C00000"/>
              </a:buClr>
              <a:buFont typeface="Calibri" panose="020F0502020204030204" pitchFamily="34" charset="0"/>
              <a:buChar char="•"/>
            </a:pPr>
            <a:r>
              <a:rPr lang="en-GB" sz="2800" dirty="0" smtClean="0"/>
              <a:t>Unseen elements (Health &amp; Safety etc.)</a:t>
            </a:r>
          </a:p>
        </p:txBody>
      </p:sp>
    </p:spTree>
    <p:extLst>
      <p:ext uri="{BB962C8B-B14F-4D97-AF65-F5344CB8AC3E}">
        <p14:creationId xmlns:p14="http://schemas.microsoft.com/office/powerpoint/2010/main" val="30798305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Heritage Railways as Destinations</a:t>
            </a:r>
            <a:endParaRPr lang="en-GB" dirty="0"/>
          </a:p>
        </p:txBody>
      </p:sp>
      <p:sp>
        <p:nvSpPr>
          <p:cNvPr id="3" name="Content Placeholder 2"/>
          <p:cNvSpPr>
            <a:spLocks noGrp="1"/>
          </p:cNvSpPr>
          <p:nvPr>
            <p:ph idx="1"/>
          </p:nvPr>
        </p:nvSpPr>
        <p:spPr>
          <a:xfrm>
            <a:off x="7943850" y="1883936"/>
            <a:ext cx="3211830" cy="4253974"/>
          </a:xfrm>
        </p:spPr>
        <p:txBody>
          <a:bodyPr>
            <a:normAutofit/>
          </a:bodyPr>
          <a:lstStyle/>
          <a:p>
            <a:r>
              <a:rPr lang="en-GB" sz="2800" dirty="0" smtClean="0"/>
              <a:t>What is a heritage railway?</a:t>
            </a:r>
          </a:p>
          <a:p>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7770" y="1883936"/>
            <a:ext cx="6548054" cy="4356843"/>
          </a:xfrm>
          <a:prstGeom prst="rect">
            <a:avLst/>
          </a:prstGeom>
        </p:spPr>
      </p:pic>
    </p:spTree>
    <p:extLst>
      <p:ext uri="{BB962C8B-B14F-4D97-AF65-F5344CB8AC3E}">
        <p14:creationId xmlns:p14="http://schemas.microsoft.com/office/powerpoint/2010/main" val="29767636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59393" y="1000336"/>
            <a:ext cx="8717952" cy="519429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7629" y="230076"/>
            <a:ext cx="4231132" cy="3203381"/>
          </a:xfrm>
          <a:prstGeom prst="rect">
            <a:avLst/>
          </a:prstGeom>
        </p:spPr>
      </p:pic>
    </p:spTree>
    <p:extLst>
      <p:ext uri="{BB962C8B-B14F-4D97-AF65-F5344CB8AC3E}">
        <p14:creationId xmlns:p14="http://schemas.microsoft.com/office/powerpoint/2010/main" val="35635213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045577" y="176684"/>
            <a:ext cx="8003856" cy="6002891"/>
          </a:xfrm>
          <a:prstGeom prst="rect">
            <a:avLst/>
          </a:prstGeom>
        </p:spPr>
      </p:pic>
    </p:spTree>
    <p:extLst>
      <p:ext uri="{BB962C8B-B14F-4D97-AF65-F5344CB8AC3E}">
        <p14:creationId xmlns:p14="http://schemas.microsoft.com/office/powerpoint/2010/main" val="34294700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398" y="176980"/>
            <a:ext cx="7300451" cy="486696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0463" y="2477728"/>
            <a:ext cx="5571203" cy="3714135"/>
          </a:xfrm>
          <a:prstGeom prst="rect">
            <a:avLst/>
          </a:prstGeom>
        </p:spPr>
      </p:pic>
    </p:spTree>
    <p:extLst>
      <p:ext uri="{BB962C8B-B14F-4D97-AF65-F5344CB8AC3E}">
        <p14:creationId xmlns:p14="http://schemas.microsoft.com/office/powerpoint/2010/main" val="16096366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202" t="-269" r="25202" b="269"/>
          <a:stretch/>
        </p:blipFill>
        <p:spPr>
          <a:xfrm>
            <a:off x="6548285" y="194187"/>
            <a:ext cx="5486399" cy="5486400"/>
          </a:xfrm>
          <a:prstGeom prst="rect">
            <a:avLst/>
          </a:prstGeom>
        </p:spPr>
      </p:pic>
      <p:pic>
        <p:nvPicPr>
          <p:cNvPr id="8" name="Picture 7"/>
          <p:cNvPicPr>
            <a:picLocks noChangeAspect="1"/>
          </p:cNvPicPr>
          <p:nvPr/>
        </p:nvPicPr>
        <p:blipFill rotWithShape="1">
          <a:blip r:embed="rId3">
            <a:extLst>
              <a:ext uri="{28A0092B-C50C-407E-A947-70E740481C1C}">
                <a14:useLocalDpi xmlns:a14="http://schemas.microsoft.com/office/drawing/2010/main" val="0"/>
              </a:ext>
            </a:extLst>
          </a:blip>
          <a:srcRect l="1949" t="9324" r="3496" b="11139"/>
          <a:stretch/>
        </p:blipFill>
        <p:spPr>
          <a:xfrm>
            <a:off x="192959" y="194187"/>
            <a:ext cx="5018985" cy="2814484"/>
          </a:xfrm>
          <a:prstGeom prst="rect">
            <a:avLst/>
          </a:prstGeom>
        </p:spPr>
      </p:pic>
      <p:pic>
        <p:nvPicPr>
          <p:cNvPr id="7" name="Picture 6"/>
          <p:cNvPicPr>
            <a:picLocks noChangeAspect="1"/>
          </p:cNvPicPr>
          <p:nvPr/>
        </p:nvPicPr>
        <p:blipFill rotWithShape="1">
          <a:blip r:embed="rId4"/>
          <a:srcRect t="608" b="16718"/>
          <a:stretch/>
        </p:blipFill>
        <p:spPr>
          <a:xfrm>
            <a:off x="662492" y="2787444"/>
            <a:ext cx="7115558" cy="3923073"/>
          </a:xfrm>
          <a:prstGeom prst="rect">
            <a:avLst/>
          </a:prstGeom>
        </p:spPr>
      </p:pic>
    </p:spTree>
    <p:extLst>
      <p:ext uri="{BB962C8B-B14F-4D97-AF65-F5344CB8AC3E}">
        <p14:creationId xmlns:p14="http://schemas.microsoft.com/office/powerpoint/2010/main" val="13513313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704" y="186608"/>
            <a:ext cx="7053006" cy="4705677"/>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61353" y="2180303"/>
            <a:ext cx="5371691" cy="4028768"/>
          </a:xfrm>
          <a:prstGeom prst="rect">
            <a:avLst/>
          </a:prstGeom>
        </p:spPr>
      </p:pic>
      <p:sp>
        <p:nvSpPr>
          <p:cNvPr id="5" name="TextBox 4"/>
          <p:cNvSpPr txBox="1"/>
          <p:nvPr/>
        </p:nvSpPr>
        <p:spPr>
          <a:xfrm>
            <a:off x="309716" y="5289068"/>
            <a:ext cx="5545394" cy="523220"/>
          </a:xfrm>
          <a:prstGeom prst="rect">
            <a:avLst/>
          </a:prstGeom>
          <a:noFill/>
        </p:spPr>
        <p:txBody>
          <a:bodyPr wrap="square" rtlCol="0">
            <a:spAutoFit/>
          </a:bodyPr>
          <a:lstStyle/>
          <a:p>
            <a:r>
              <a:rPr lang="en-GB" sz="2800" dirty="0" smtClean="0"/>
              <a:t>“Events dear boy, Events…”</a:t>
            </a:r>
            <a:endParaRPr lang="en-GB" sz="2800" dirty="0"/>
          </a:p>
        </p:txBody>
      </p:sp>
    </p:spTree>
    <p:extLst>
      <p:ext uri="{BB962C8B-B14F-4D97-AF65-F5344CB8AC3E}">
        <p14:creationId xmlns:p14="http://schemas.microsoft.com/office/powerpoint/2010/main" val="46917364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8823" y="214005"/>
            <a:ext cx="4503144" cy="3369853"/>
          </a:xfrm>
          <a:prstGeom prst="rect">
            <a:avLst/>
          </a:prstGeom>
        </p:spPr>
      </p:pic>
      <p:pic>
        <p:nvPicPr>
          <p:cNvPr id="4" name="Picture 3"/>
          <p:cNvPicPr>
            <a:picLocks noChangeAspect="1"/>
          </p:cNvPicPr>
          <p:nvPr/>
        </p:nvPicPr>
        <p:blipFill>
          <a:blip r:embed="rId3"/>
          <a:stretch>
            <a:fillRect/>
          </a:stretch>
        </p:blipFill>
        <p:spPr>
          <a:xfrm>
            <a:off x="5120807" y="214005"/>
            <a:ext cx="6838843" cy="5124911"/>
          </a:xfrm>
          <a:prstGeom prst="rect">
            <a:avLst/>
          </a:prstGeom>
        </p:spPr>
      </p:pic>
    </p:spTree>
    <p:extLst>
      <p:ext uri="{BB962C8B-B14F-4D97-AF65-F5344CB8AC3E}">
        <p14:creationId xmlns:p14="http://schemas.microsoft.com/office/powerpoint/2010/main" val="10985866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76981" y="208123"/>
            <a:ext cx="11833559" cy="5853465"/>
          </a:xfrm>
          <a:prstGeom prst="rect">
            <a:avLst/>
          </a:prstGeom>
        </p:spPr>
      </p:pic>
    </p:spTree>
    <p:extLst>
      <p:ext uri="{BB962C8B-B14F-4D97-AF65-F5344CB8AC3E}">
        <p14:creationId xmlns:p14="http://schemas.microsoft.com/office/powerpoint/2010/main" val="25970669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45360" y="203925"/>
            <a:ext cx="7615529" cy="5893546"/>
          </a:xfrm>
          <a:prstGeom prst="rect">
            <a:avLst/>
          </a:prstGeom>
        </p:spPr>
      </p:pic>
      <p:pic>
        <p:nvPicPr>
          <p:cNvPr id="3" name="Picture 2"/>
          <p:cNvPicPr>
            <a:picLocks noChangeAspect="1"/>
          </p:cNvPicPr>
          <p:nvPr/>
        </p:nvPicPr>
        <p:blipFill>
          <a:blip r:embed="rId3"/>
          <a:stretch>
            <a:fillRect/>
          </a:stretch>
        </p:blipFill>
        <p:spPr>
          <a:xfrm>
            <a:off x="4698199" y="203925"/>
            <a:ext cx="7346317" cy="4895512"/>
          </a:xfrm>
          <a:prstGeom prst="rect">
            <a:avLst/>
          </a:prstGeom>
        </p:spPr>
      </p:pic>
    </p:spTree>
    <p:extLst>
      <p:ext uri="{BB962C8B-B14F-4D97-AF65-F5344CB8AC3E}">
        <p14:creationId xmlns:p14="http://schemas.microsoft.com/office/powerpoint/2010/main" val="1027177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61599" y="352031"/>
            <a:ext cx="11758336" cy="5645125"/>
          </a:xfrm>
          <a:prstGeom prst="rect">
            <a:avLst/>
          </a:prstGeom>
        </p:spPr>
      </p:pic>
    </p:spTree>
    <p:extLst>
      <p:ext uri="{BB962C8B-B14F-4D97-AF65-F5344CB8AC3E}">
        <p14:creationId xmlns:p14="http://schemas.microsoft.com/office/powerpoint/2010/main" val="9043964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1057" y="212721"/>
            <a:ext cx="5679687" cy="3784092"/>
          </a:xfrm>
          <a:prstGeom prst="rect">
            <a:avLst/>
          </a:prstGeom>
        </p:spPr>
      </p:pic>
      <p:pic>
        <p:nvPicPr>
          <p:cNvPr id="6" name="Picture 5"/>
          <p:cNvPicPr>
            <a:picLocks noChangeAspect="1"/>
          </p:cNvPicPr>
          <p:nvPr/>
        </p:nvPicPr>
        <p:blipFill>
          <a:blip r:embed="rId3"/>
          <a:stretch>
            <a:fillRect/>
          </a:stretch>
        </p:blipFill>
        <p:spPr>
          <a:xfrm>
            <a:off x="6061587" y="2232598"/>
            <a:ext cx="5849379" cy="3875214"/>
          </a:xfrm>
          <a:prstGeom prst="rect">
            <a:avLst/>
          </a:prstGeom>
        </p:spPr>
      </p:pic>
    </p:spTree>
    <p:extLst>
      <p:ext uri="{BB962C8B-B14F-4D97-AF65-F5344CB8AC3E}">
        <p14:creationId xmlns:p14="http://schemas.microsoft.com/office/powerpoint/2010/main" val="20824074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Origins of the Heritage Railway “Movement”</a:t>
            </a:r>
            <a:endParaRPr lang="en-GB" dirty="0"/>
          </a:p>
        </p:txBody>
      </p:sp>
      <p:sp>
        <p:nvSpPr>
          <p:cNvPr id="3" name="Content Placeholder 2"/>
          <p:cNvSpPr>
            <a:spLocks noGrp="1"/>
          </p:cNvSpPr>
          <p:nvPr>
            <p:ph idx="1"/>
          </p:nvPr>
        </p:nvSpPr>
        <p:spPr>
          <a:xfrm>
            <a:off x="1097280" y="1908811"/>
            <a:ext cx="10058400" cy="1748790"/>
          </a:xfrm>
        </p:spPr>
        <p:txBody>
          <a:bodyPr>
            <a:normAutofit fontScale="92500" lnSpcReduction="20000"/>
          </a:bodyPr>
          <a:lstStyle/>
          <a:p>
            <a:r>
              <a:rPr lang="en-GB" dirty="0" smtClean="0"/>
              <a:t>Enthusiasm for railways goes back to the very dawn of the railway age </a:t>
            </a:r>
          </a:p>
          <a:p>
            <a:r>
              <a:rPr lang="en-GB" dirty="0" smtClean="0"/>
              <a:t>Several railway companies ran their own museums and in a spate of 100</a:t>
            </a:r>
            <a:r>
              <a:rPr lang="en-GB" baseline="30000" dirty="0" smtClean="0"/>
              <a:t>th</a:t>
            </a:r>
            <a:r>
              <a:rPr lang="en-GB" dirty="0" smtClean="0"/>
              <a:t> anniversaries between 1925 and 1935 staged a series of pageants to mark the event and promote their own business.  These collections of “stuff” were the nucleus of the Science Museum collections and those of its out station the National Railway Museum</a:t>
            </a:r>
          </a:p>
        </p:txBody>
      </p:sp>
      <p:pic>
        <p:nvPicPr>
          <p:cNvPr id="4" name="Picture 3"/>
          <p:cNvPicPr>
            <a:picLocks noChangeAspect="1"/>
          </p:cNvPicPr>
          <p:nvPr/>
        </p:nvPicPr>
        <p:blipFill>
          <a:blip r:embed="rId2"/>
          <a:stretch>
            <a:fillRect/>
          </a:stretch>
        </p:blipFill>
        <p:spPr>
          <a:xfrm>
            <a:off x="1253613" y="3657601"/>
            <a:ext cx="1936769" cy="2371398"/>
          </a:xfrm>
          <a:prstGeom prst="rect">
            <a:avLst/>
          </a:prstGeom>
        </p:spPr>
      </p:pic>
      <p:sp>
        <p:nvSpPr>
          <p:cNvPr id="5" name="Content Placeholder 2"/>
          <p:cNvSpPr txBox="1">
            <a:spLocks/>
          </p:cNvSpPr>
          <p:nvPr/>
        </p:nvSpPr>
        <p:spPr>
          <a:xfrm>
            <a:off x="4277031" y="4173794"/>
            <a:ext cx="7222777" cy="174031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r>
              <a:rPr lang="en-GB" dirty="0" smtClean="0"/>
              <a:t>The idea of “preserving” a whole railway originates with the</a:t>
            </a:r>
          </a:p>
          <a:p>
            <a:pPr>
              <a:spcBef>
                <a:spcPts val="0"/>
              </a:spcBef>
            </a:pPr>
            <a:r>
              <a:rPr lang="en-GB" dirty="0" smtClean="0"/>
              <a:t>remarkable LTC </a:t>
            </a:r>
            <a:r>
              <a:rPr lang="en-GB" dirty="0" err="1" smtClean="0"/>
              <a:t>Rolt</a:t>
            </a:r>
            <a:r>
              <a:rPr lang="en-GB" dirty="0" smtClean="0"/>
              <a:t> in 1950 when he discovered the </a:t>
            </a:r>
          </a:p>
          <a:p>
            <a:pPr>
              <a:spcBef>
                <a:spcPts val="0"/>
              </a:spcBef>
            </a:pPr>
            <a:r>
              <a:rPr lang="en-GB" dirty="0" err="1" smtClean="0"/>
              <a:t>Talyllyn</a:t>
            </a:r>
            <a:r>
              <a:rPr lang="en-GB" dirty="0" smtClean="0"/>
              <a:t> Railway in Mid Wales.</a:t>
            </a:r>
            <a:endParaRPr lang="en-GB" dirty="0"/>
          </a:p>
        </p:txBody>
      </p:sp>
    </p:spTree>
    <p:extLst>
      <p:ext uri="{BB962C8B-B14F-4D97-AF65-F5344CB8AC3E}">
        <p14:creationId xmlns:p14="http://schemas.microsoft.com/office/powerpoint/2010/main" val="204274678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506" y="249646"/>
            <a:ext cx="4581525" cy="526732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1781" y="1621246"/>
            <a:ext cx="7689441" cy="4536770"/>
          </a:xfrm>
          <a:prstGeom prst="rect">
            <a:avLst/>
          </a:prstGeom>
        </p:spPr>
      </p:pic>
    </p:spTree>
    <p:extLst>
      <p:ext uri="{BB962C8B-B14F-4D97-AF65-F5344CB8AC3E}">
        <p14:creationId xmlns:p14="http://schemas.microsoft.com/office/powerpoint/2010/main" val="11930527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4310" y="172945"/>
            <a:ext cx="6044258" cy="4319415"/>
          </a:xfrm>
          <a:prstGeom prst="rect">
            <a:avLst/>
          </a:prstGeom>
        </p:spPr>
      </p:pic>
      <p:pic>
        <p:nvPicPr>
          <p:cNvPr id="8" name="Picture 7"/>
          <p:cNvPicPr>
            <a:picLocks noChangeAspect="1"/>
          </p:cNvPicPr>
          <p:nvPr/>
        </p:nvPicPr>
        <p:blipFill>
          <a:blip r:embed="rId3"/>
          <a:stretch>
            <a:fillRect/>
          </a:stretch>
        </p:blipFill>
        <p:spPr>
          <a:xfrm>
            <a:off x="5486401" y="172946"/>
            <a:ext cx="6665484" cy="5081766"/>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197510" y="2404722"/>
            <a:ext cx="4787573" cy="3712398"/>
          </a:xfrm>
          <a:prstGeom prst="rect">
            <a:avLst/>
          </a:prstGeom>
        </p:spPr>
      </p:pic>
    </p:spTree>
    <p:extLst>
      <p:ext uri="{BB962C8B-B14F-4D97-AF65-F5344CB8AC3E}">
        <p14:creationId xmlns:p14="http://schemas.microsoft.com/office/powerpoint/2010/main" val="555321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a:extLst>
              <a:ext uri="{28A0092B-C50C-407E-A947-70E740481C1C}">
                <a14:useLocalDpi xmlns:a14="http://schemas.microsoft.com/office/drawing/2010/main" val="0"/>
              </a:ext>
            </a:extLst>
          </a:blip>
          <a:srcRect l="16875" r="17425"/>
          <a:stretch/>
        </p:blipFill>
        <p:spPr>
          <a:xfrm>
            <a:off x="297180" y="226551"/>
            <a:ext cx="3646170" cy="5549726"/>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19142" y="2628900"/>
            <a:ext cx="5423466" cy="3613384"/>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51052" y="226551"/>
            <a:ext cx="4736180" cy="3533919"/>
          </a:xfrm>
          <a:prstGeom prst="rect">
            <a:avLst/>
          </a:prstGeom>
        </p:spPr>
      </p:pic>
      <p:pic>
        <p:nvPicPr>
          <p:cNvPr id="9" name="Picture 8"/>
          <p:cNvPicPr>
            <a:picLocks noChangeAspect="1"/>
          </p:cNvPicPr>
          <p:nvPr/>
        </p:nvPicPr>
        <p:blipFill>
          <a:blip r:embed="rId5"/>
          <a:stretch>
            <a:fillRect/>
          </a:stretch>
        </p:blipFill>
        <p:spPr>
          <a:xfrm>
            <a:off x="3394710" y="3892480"/>
            <a:ext cx="3076751" cy="2349804"/>
          </a:xfrm>
          <a:prstGeom prst="rect">
            <a:avLst/>
          </a:prstGeom>
        </p:spPr>
      </p:pic>
    </p:spTree>
    <p:extLst>
      <p:ext uri="{BB962C8B-B14F-4D97-AF65-F5344CB8AC3E}">
        <p14:creationId xmlns:p14="http://schemas.microsoft.com/office/powerpoint/2010/main" val="21466239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69330" y="249554"/>
            <a:ext cx="5800725" cy="5800725"/>
          </a:xfrm>
          <a:prstGeom prst="rect">
            <a:avLst/>
          </a:prstGeom>
        </p:spPr>
      </p:pic>
      <p:sp>
        <p:nvSpPr>
          <p:cNvPr id="4" name="Content Placeholder 2"/>
          <p:cNvSpPr txBox="1">
            <a:spLocks/>
          </p:cNvSpPr>
          <p:nvPr/>
        </p:nvSpPr>
        <p:spPr>
          <a:xfrm>
            <a:off x="560070" y="523875"/>
            <a:ext cx="4229100" cy="4366260"/>
          </a:xfrm>
          <a:prstGeom prst="rect">
            <a:avLst/>
          </a:prstGeom>
        </p:spPr>
        <p:txBody>
          <a:bodyPr>
            <a:norm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800" dirty="0" smtClean="0"/>
              <a:t>In the space age of the 1960’s and 70’s many poked fun at the eccentric quest to keep alive Victorian engineering traditions….</a:t>
            </a:r>
            <a:endParaRPr lang="en-GB" dirty="0"/>
          </a:p>
        </p:txBody>
      </p:sp>
    </p:spTree>
    <p:extLst>
      <p:ext uri="{BB962C8B-B14F-4D97-AF65-F5344CB8AC3E}">
        <p14:creationId xmlns:p14="http://schemas.microsoft.com/office/powerpoint/2010/main" val="27403248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68766" y="153670"/>
            <a:ext cx="11928215" cy="373253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766" y="3225165"/>
            <a:ext cx="4546600" cy="2984500"/>
          </a:xfrm>
          <a:prstGeom prst="rect">
            <a:avLst/>
          </a:prstGeom>
        </p:spPr>
      </p:pic>
    </p:spTree>
    <p:extLst>
      <p:ext uri="{BB962C8B-B14F-4D97-AF65-F5344CB8AC3E}">
        <p14:creationId xmlns:p14="http://schemas.microsoft.com/office/powerpoint/2010/main" val="107012951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joke no more…</a:t>
            </a:r>
            <a:endParaRPr lang="en-GB" dirty="0"/>
          </a:p>
        </p:txBody>
      </p:sp>
      <p:sp>
        <p:nvSpPr>
          <p:cNvPr id="3" name="Content Placeholder 2"/>
          <p:cNvSpPr>
            <a:spLocks noGrp="1"/>
          </p:cNvSpPr>
          <p:nvPr>
            <p:ph idx="1"/>
          </p:nvPr>
        </p:nvSpPr>
        <p:spPr>
          <a:xfrm>
            <a:off x="1097280" y="1885950"/>
            <a:ext cx="10058400" cy="4366260"/>
          </a:xfrm>
        </p:spPr>
        <p:txBody>
          <a:bodyPr>
            <a:normAutofit/>
          </a:bodyPr>
          <a:lstStyle/>
          <a:p>
            <a:r>
              <a:rPr lang="en-GB" sz="2800" dirty="0" smtClean="0"/>
              <a:t>Today the heritage </a:t>
            </a:r>
            <a:r>
              <a:rPr lang="en-GB" sz="2800" dirty="0"/>
              <a:t>railway industry collectively owns, operates and maintains:</a:t>
            </a:r>
          </a:p>
          <a:p>
            <a:pPr marL="180000" indent="324000">
              <a:lnSpc>
                <a:spcPct val="70000"/>
              </a:lnSpc>
              <a:spcAft>
                <a:spcPts val="600"/>
              </a:spcAft>
              <a:buClr>
                <a:srgbClr val="C00000"/>
              </a:buClr>
              <a:buFont typeface="Calibri" panose="020F0502020204030204" pitchFamily="34" charset="0"/>
              <a:buChar char="•"/>
            </a:pPr>
            <a:r>
              <a:rPr lang="en-GB" sz="2800" dirty="0"/>
              <a:t>500 route miles</a:t>
            </a:r>
          </a:p>
          <a:p>
            <a:pPr marL="180000" indent="324000">
              <a:lnSpc>
                <a:spcPct val="70000"/>
              </a:lnSpc>
              <a:spcAft>
                <a:spcPts val="600"/>
              </a:spcAft>
              <a:buClr>
                <a:srgbClr val="C00000"/>
              </a:buClr>
              <a:buFont typeface="Calibri" panose="020F0502020204030204" pitchFamily="34" charset="0"/>
              <a:buChar char="•"/>
            </a:pPr>
            <a:r>
              <a:rPr lang="en-GB" sz="2800" dirty="0"/>
              <a:t>767 steam locomotives</a:t>
            </a:r>
          </a:p>
          <a:p>
            <a:pPr marL="180000" indent="324000">
              <a:lnSpc>
                <a:spcPct val="70000"/>
              </a:lnSpc>
              <a:spcAft>
                <a:spcPts val="600"/>
              </a:spcAft>
              <a:buClr>
                <a:srgbClr val="C00000"/>
              </a:buClr>
              <a:buFont typeface="Calibri" panose="020F0502020204030204" pitchFamily="34" charset="0"/>
              <a:buChar char="•"/>
            </a:pPr>
            <a:r>
              <a:rPr lang="en-GB" sz="2800" dirty="0"/>
              <a:t>990 diesel locomotives</a:t>
            </a:r>
          </a:p>
          <a:p>
            <a:pPr marL="180000" indent="324000">
              <a:lnSpc>
                <a:spcPct val="70000"/>
              </a:lnSpc>
              <a:spcAft>
                <a:spcPts val="600"/>
              </a:spcAft>
              <a:buClr>
                <a:srgbClr val="C00000"/>
              </a:buClr>
              <a:buFont typeface="Calibri" panose="020F0502020204030204" pitchFamily="34" charset="0"/>
              <a:buChar char="•"/>
            </a:pPr>
            <a:r>
              <a:rPr lang="en-GB" sz="2800" dirty="0"/>
              <a:t>2000 carriages</a:t>
            </a:r>
          </a:p>
          <a:p>
            <a:pPr marL="180000" indent="324000">
              <a:lnSpc>
                <a:spcPct val="70000"/>
              </a:lnSpc>
              <a:spcAft>
                <a:spcPts val="600"/>
              </a:spcAft>
              <a:buClr>
                <a:srgbClr val="C00000"/>
              </a:buClr>
              <a:buFont typeface="Calibri" panose="020F0502020204030204" pitchFamily="34" charset="0"/>
              <a:buChar char="•"/>
            </a:pPr>
            <a:r>
              <a:rPr lang="en-GB" sz="2800" dirty="0"/>
              <a:t>367 stations</a:t>
            </a:r>
          </a:p>
          <a:p>
            <a:pPr marL="180000" indent="324000">
              <a:lnSpc>
                <a:spcPct val="70000"/>
              </a:lnSpc>
              <a:spcAft>
                <a:spcPts val="600"/>
              </a:spcAft>
              <a:buClr>
                <a:srgbClr val="C00000"/>
              </a:buClr>
              <a:buFont typeface="Calibri" panose="020F0502020204030204" pitchFamily="34" charset="0"/>
              <a:buChar char="•"/>
            </a:pPr>
            <a:r>
              <a:rPr lang="en-GB" sz="2800" dirty="0"/>
              <a:t>180 depots and workshops</a:t>
            </a:r>
          </a:p>
          <a:p>
            <a:endParaRPr lang="en-GB" dirty="0"/>
          </a:p>
        </p:txBody>
      </p:sp>
      <p:sp>
        <p:nvSpPr>
          <p:cNvPr id="4" name="Content Placeholder 2"/>
          <p:cNvSpPr txBox="1">
            <a:spLocks/>
          </p:cNvSpPr>
          <p:nvPr/>
        </p:nvSpPr>
        <p:spPr>
          <a:xfrm>
            <a:off x="5932170" y="2606040"/>
            <a:ext cx="5375910" cy="337185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endParaRPr lang="en-GB" dirty="0"/>
          </a:p>
        </p:txBody>
      </p:sp>
      <p:sp>
        <p:nvSpPr>
          <p:cNvPr id="7" name="Content Placeholder 2"/>
          <p:cNvSpPr txBox="1">
            <a:spLocks/>
          </p:cNvSpPr>
          <p:nvPr/>
        </p:nvSpPr>
        <p:spPr>
          <a:xfrm>
            <a:off x="6282813" y="2875934"/>
            <a:ext cx="4872867" cy="2976225"/>
          </a:xfrm>
          <a:prstGeom prst="rect">
            <a:avLst/>
          </a:prstGeom>
          <a:solidFill>
            <a:schemeClr val="accent1">
              <a:lumMod val="20000"/>
              <a:lumOff val="80000"/>
            </a:schemeClr>
          </a:solidFill>
        </p:spPr>
        <p:txBody>
          <a:bodyPr>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r>
              <a:rPr lang="en-GB" sz="2800" i="1" dirty="0" smtClean="0">
                <a:solidFill>
                  <a:schemeClr val="bg1">
                    <a:lumMod val="85000"/>
                    <a:lumOff val="15000"/>
                  </a:schemeClr>
                </a:solidFill>
              </a:rPr>
              <a:t>“This </a:t>
            </a:r>
            <a:r>
              <a:rPr lang="en-GB" sz="2800" i="1" dirty="0">
                <a:solidFill>
                  <a:schemeClr val="bg1">
                    <a:lumMod val="85000"/>
                    <a:lumOff val="15000"/>
                  </a:schemeClr>
                </a:solidFill>
              </a:rPr>
              <a:t>does not happen accidentally. There are over 1,500 full-time staff and over 16,000 volunteers managing and operating over 150 heritage railway centres in the </a:t>
            </a:r>
            <a:r>
              <a:rPr lang="en-GB" sz="2800" i="1" dirty="0" smtClean="0">
                <a:solidFill>
                  <a:schemeClr val="bg1">
                    <a:lumMod val="85000"/>
                    <a:lumOff val="15000"/>
                  </a:schemeClr>
                </a:solidFill>
              </a:rPr>
              <a:t>UK”.</a:t>
            </a:r>
            <a:r>
              <a:rPr lang="en-GB" sz="2800" dirty="0" smtClean="0">
                <a:solidFill>
                  <a:schemeClr val="bg1">
                    <a:lumMod val="85000"/>
                    <a:lumOff val="15000"/>
                  </a:schemeClr>
                </a:solidFill>
              </a:rPr>
              <a:t>  </a:t>
            </a:r>
          </a:p>
          <a:p>
            <a:r>
              <a:rPr lang="en-GB" sz="2400" dirty="0" smtClean="0">
                <a:solidFill>
                  <a:schemeClr val="bg1">
                    <a:lumMod val="85000"/>
                    <a:lumOff val="15000"/>
                  </a:schemeClr>
                </a:solidFill>
              </a:rPr>
              <a:t>(Heritage Railways Association 2013)</a:t>
            </a:r>
            <a:endParaRPr lang="en-GB" sz="2400" dirty="0">
              <a:solidFill>
                <a:schemeClr val="bg1">
                  <a:lumMod val="85000"/>
                  <a:lumOff val="15000"/>
                </a:schemeClr>
              </a:solidFill>
            </a:endParaRPr>
          </a:p>
        </p:txBody>
      </p:sp>
    </p:spTree>
    <p:extLst>
      <p:ext uri="{BB962C8B-B14F-4D97-AF65-F5344CB8AC3E}">
        <p14:creationId xmlns:p14="http://schemas.microsoft.com/office/powerpoint/2010/main" val="6628937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They are major visitor attractions</a:t>
            </a:r>
            <a:endParaRPr lang="en-GB" dirty="0"/>
          </a:p>
        </p:txBody>
      </p:sp>
      <p:sp>
        <p:nvSpPr>
          <p:cNvPr id="3" name="Content Placeholder 2"/>
          <p:cNvSpPr>
            <a:spLocks noGrp="1"/>
          </p:cNvSpPr>
          <p:nvPr>
            <p:ph idx="1"/>
          </p:nvPr>
        </p:nvSpPr>
        <p:spPr>
          <a:xfrm>
            <a:off x="646111" y="1596571"/>
            <a:ext cx="10509569" cy="4272523"/>
          </a:xfrm>
        </p:spPr>
        <p:txBody>
          <a:bodyPr>
            <a:normAutofit/>
          </a:bodyPr>
          <a:lstStyle/>
          <a:p>
            <a:r>
              <a:rPr lang="en-GB" sz="3000" dirty="0"/>
              <a:t>Every year the heritage railway </a:t>
            </a:r>
            <a:r>
              <a:rPr lang="en-GB" sz="3000" dirty="0" smtClean="0"/>
              <a:t>sector:</a:t>
            </a:r>
            <a:endParaRPr lang="en-GB" sz="3000" dirty="0"/>
          </a:p>
          <a:p>
            <a:pPr marL="180000" indent="324000">
              <a:buClr>
                <a:srgbClr val="C00000"/>
              </a:buClr>
              <a:buFont typeface="Calibri" panose="020F0502020204030204" pitchFamily="34" charset="0"/>
              <a:buChar char="•"/>
            </a:pPr>
            <a:r>
              <a:rPr lang="en-GB" sz="3000" dirty="0"/>
              <a:t>Entertains 8.5 million visitors</a:t>
            </a:r>
          </a:p>
          <a:p>
            <a:pPr marL="180000" indent="324000">
              <a:buClr>
                <a:srgbClr val="C00000"/>
              </a:buClr>
              <a:buFont typeface="Calibri" panose="020F0502020204030204" pitchFamily="34" charset="0"/>
              <a:buChar char="•"/>
            </a:pPr>
            <a:r>
              <a:rPr lang="en-GB" sz="3000" dirty="0"/>
              <a:t>Carries 6.1 million passengers</a:t>
            </a:r>
          </a:p>
          <a:p>
            <a:pPr marL="180000" indent="324000">
              <a:buClr>
                <a:srgbClr val="C00000"/>
              </a:buClr>
              <a:buFont typeface="Calibri" panose="020F0502020204030204" pitchFamily="34" charset="0"/>
              <a:buChar char="•"/>
            </a:pPr>
            <a:r>
              <a:rPr lang="en-GB" sz="3000" dirty="0"/>
              <a:t>Operates 1.1 million train miles</a:t>
            </a:r>
          </a:p>
          <a:p>
            <a:pPr marL="180000" indent="324000">
              <a:buClr>
                <a:srgbClr val="C00000"/>
              </a:buClr>
              <a:buFont typeface="Calibri" panose="020F0502020204030204" pitchFamily="34" charset="0"/>
              <a:buChar char="•"/>
            </a:pPr>
            <a:r>
              <a:rPr lang="en-GB" sz="3000" dirty="0"/>
              <a:t>Operates 13 million passenger journeys</a:t>
            </a:r>
          </a:p>
          <a:p>
            <a:pPr marL="180000" indent="324000">
              <a:buClr>
                <a:srgbClr val="C00000"/>
              </a:buClr>
              <a:buFont typeface="Calibri" panose="020F0502020204030204" pitchFamily="34" charset="0"/>
              <a:buChar char="•"/>
            </a:pPr>
            <a:r>
              <a:rPr lang="en-GB" sz="3000" dirty="0"/>
              <a:t>A total of 95 million passenger miles</a:t>
            </a:r>
          </a:p>
          <a:p>
            <a:endParaRPr lang="en-GB"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9495" r="15211"/>
          <a:stretch/>
        </p:blipFill>
        <p:spPr>
          <a:xfrm>
            <a:off x="8614461" y="3258992"/>
            <a:ext cx="3406879" cy="3393556"/>
          </a:xfrm>
          <a:prstGeom prst="rect">
            <a:avLst/>
          </a:prstGeom>
        </p:spPr>
      </p:pic>
    </p:spTree>
    <p:extLst>
      <p:ext uri="{BB962C8B-B14F-4D97-AF65-F5344CB8AC3E}">
        <p14:creationId xmlns:p14="http://schemas.microsoft.com/office/powerpoint/2010/main" val="30331246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Output</a:t>
            </a:r>
            <a:endParaRPr lang="en-GB" dirty="0"/>
          </a:p>
        </p:txBody>
      </p:sp>
      <p:sp>
        <p:nvSpPr>
          <p:cNvPr id="3" name="Content Placeholder 2"/>
          <p:cNvSpPr>
            <a:spLocks noGrp="1"/>
          </p:cNvSpPr>
          <p:nvPr>
            <p:ph idx="1"/>
          </p:nvPr>
        </p:nvSpPr>
        <p:spPr>
          <a:xfrm>
            <a:off x="1097280" y="1596571"/>
            <a:ext cx="10058400" cy="4615543"/>
          </a:xfrm>
        </p:spPr>
        <p:txBody>
          <a:bodyPr>
            <a:normAutofit fontScale="55000" lnSpcReduction="20000"/>
          </a:bodyPr>
          <a:lstStyle/>
          <a:p>
            <a:pPr>
              <a:lnSpc>
                <a:spcPct val="120000"/>
              </a:lnSpc>
              <a:spcBef>
                <a:spcPts val="0"/>
              </a:spcBef>
              <a:spcAft>
                <a:spcPts val="600"/>
              </a:spcAft>
            </a:pPr>
            <a:r>
              <a:rPr lang="en-GB" sz="4400" dirty="0" smtClean="0"/>
              <a:t>Heritage Railways directly contribute </a:t>
            </a:r>
            <a:r>
              <a:rPr lang="en-GB" sz="4400" dirty="0"/>
              <a:t>over £500m to local </a:t>
            </a:r>
            <a:r>
              <a:rPr lang="en-GB" sz="4400" dirty="0" smtClean="0"/>
              <a:t>economy</a:t>
            </a:r>
          </a:p>
          <a:p>
            <a:pPr>
              <a:lnSpc>
                <a:spcPct val="120000"/>
              </a:lnSpc>
              <a:spcBef>
                <a:spcPts val="0"/>
              </a:spcBef>
              <a:spcAft>
                <a:spcPts val="600"/>
              </a:spcAft>
            </a:pPr>
            <a:r>
              <a:rPr lang="en-GB" sz="4400" dirty="0" smtClean="0"/>
              <a:t>When the additional non-railway spend of visitors coming to “play trains” is taken into account this nearly doubles the contribution</a:t>
            </a:r>
          </a:p>
          <a:p>
            <a:pPr>
              <a:lnSpc>
                <a:spcPct val="120000"/>
              </a:lnSpc>
              <a:spcBef>
                <a:spcPts val="0"/>
              </a:spcBef>
              <a:spcAft>
                <a:spcPts val="600"/>
              </a:spcAft>
            </a:pPr>
            <a:r>
              <a:rPr lang="en-GB" sz="4400" dirty="0" smtClean="0"/>
              <a:t>Anyone doubting the value of heritage railways to the local economy should look at the case of the Seven Valley Railway in 2007-2008</a:t>
            </a:r>
          </a:p>
          <a:p>
            <a:pPr>
              <a:lnSpc>
                <a:spcPct val="120000"/>
              </a:lnSpc>
              <a:spcBef>
                <a:spcPts val="0"/>
              </a:spcBef>
              <a:spcAft>
                <a:spcPts val="600"/>
              </a:spcAft>
            </a:pPr>
            <a:r>
              <a:rPr lang="en-GB" sz="4400" dirty="0" smtClean="0"/>
              <a:t>The loss of the SVR due to flood damage was felt throughout the Wyre Forest area and required intervention from the European Social Fund </a:t>
            </a:r>
            <a:endParaRPr lang="en-GB" dirty="0"/>
          </a:p>
        </p:txBody>
      </p:sp>
    </p:spTree>
    <p:extLst>
      <p:ext uri="{BB962C8B-B14F-4D97-AF65-F5344CB8AC3E}">
        <p14:creationId xmlns:p14="http://schemas.microsoft.com/office/powerpoint/2010/main" val="409066071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0890" y="185320"/>
            <a:ext cx="7108999" cy="5331749"/>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0192" y="1782523"/>
            <a:ext cx="4979394" cy="373454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1445" y="2840238"/>
            <a:ext cx="4095136" cy="3192610"/>
          </a:xfrm>
          <a:prstGeom prst="rect">
            <a:avLst/>
          </a:prstGeom>
        </p:spPr>
      </p:pic>
      <p:pic>
        <p:nvPicPr>
          <p:cNvPr id="6" name="Picture 5"/>
          <p:cNvPicPr>
            <a:picLocks noChangeAspect="1"/>
          </p:cNvPicPr>
          <p:nvPr/>
        </p:nvPicPr>
        <p:blipFill rotWithShape="1">
          <a:blip r:embed="rId5">
            <a:extLst>
              <a:ext uri="{28A0092B-C50C-407E-A947-70E740481C1C}">
                <a14:useLocalDpi xmlns:a14="http://schemas.microsoft.com/office/drawing/2010/main" val="0"/>
              </a:ext>
            </a:extLst>
          </a:blip>
          <a:srcRect l="33924" t="5670" r="33517" b="7680"/>
          <a:stretch/>
        </p:blipFill>
        <p:spPr>
          <a:xfrm>
            <a:off x="9077632" y="185321"/>
            <a:ext cx="2757949" cy="5722374"/>
          </a:xfrm>
          <a:prstGeom prst="rect">
            <a:avLst/>
          </a:prstGeom>
        </p:spPr>
      </p:pic>
    </p:spTree>
    <p:extLst>
      <p:ext uri="{BB962C8B-B14F-4D97-AF65-F5344CB8AC3E}">
        <p14:creationId xmlns:p14="http://schemas.microsoft.com/office/powerpoint/2010/main" val="338183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Operating Heritage Railways </a:t>
            </a:r>
            <a:endParaRPr lang="en-GB" dirty="0"/>
          </a:p>
        </p:txBody>
      </p:sp>
      <p:sp>
        <p:nvSpPr>
          <p:cNvPr id="3" name="Content Placeholder 2"/>
          <p:cNvSpPr>
            <a:spLocks noGrp="1"/>
          </p:cNvSpPr>
          <p:nvPr>
            <p:ph idx="1"/>
          </p:nvPr>
        </p:nvSpPr>
        <p:spPr>
          <a:xfrm>
            <a:off x="1238865" y="2020528"/>
            <a:ext cx="3141406" cy="4091292"/>
          </a:xfrm>
        </p:spPr>
        <p:txBody>
          <a:bodyPr>
            <a:normAutofit fontScale="70000" lnSpcReduction="20000"/>
          </a:bodyPr>
          <a:lstStyle/>
          <a:p>
            <a:pPr>
              <a:lnSpc>
                <a:spcPct val="120000"/>
              </a:lnSpc>
            </a:pPr>
            <a:r>
              <a:rPr lang="en-GB" sz="2800" dirty="0"/>
              <a:t>The operating standards, requirements and responsibilities are those of a full-size, main line, commercial concern</a:t>
            </a:r>
            <a:r>
              <a:rPr lang="en-GB" sz="2800" dirty="0" smtClean="0"/>
              <a:t>.</a:t>
            </a:r>
          </a:p>
          <a:p>
            <a:pPr>
              <a:lnSpc>
                <a:spcPct val="120000"/>
              </a:lnSpc>
            </a:pPr>
            <a:r>
              <a:rPr lang="en-GB" sz="2800" dirty="0" smtClean="0"/>
              <a:t>They are both governed by the Regulation of Railways Acts </a:t>
            </a:r>
            <a:endParaRPr lang="en-GB" sz="2800"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8048" y="2020528"/>
            <a:ext cx="6537632" cy="4091292"/>
          </a:xfrm>
          <a:prstGeom prst="rect">
            <a:avLst/>
          </a:prstGeom>
        </p:spPr>
      </p:pic>
    </p:spTree>
    <p:extLst>
      <p:ext uri="{BB962C8B-B14F-4D97-AF65-F5344CB8AC3E}">
        <p14:creationId xmlns:p14="http://schemas.microsoft.com/office/powerpoint/2010/main" val="181724993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9393" y="192701"/>
            <a:ext cx="7971214" cy="5905756"/>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3856" y="3145579"/>
            <a:ext cx="4630993" cy="3473245"/>
          </a:xfrm>
          <a:prstGeom prst="rect">
            <a:avLst/>
          </a:prstGeom>
        </p:spPr>
      </p:pic>
    </p:spTree>
    <p:extLst>
      <p:ext uri="{BB962C8B-B14F-4D97-AF65-F5344CB8AC3E}">
        <p14:creationId xmlns:p14="http://schemas.microsoft.com/office/powerpoint/2010/main" val="222417849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7651" y="188964"/>
            <a:ext cx="7315200" cy="485775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53897" y="715297"/>
            <a:ext cx="7315200" cy="5486400"/>
          </a:xfrm>
          <a:prstGeom prst="rect">
            <a:avLst/>
          </a:prstGeom>
        </p:spPr>
      </p:pic>
    </p:spTree>
    <p:extLst>
      <p:ext uri="{BB962C8B-B14F-4D97-AF65-F5344CB8AC3E}">
        <p14:creationId xmlns:p14="http://schemas.microsoft.com/office/powerpoint/2010/main" val="2664394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142" y="294968"/>
            <a:ext cx="7192297" cy="539422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4207" y="2536723"/>
            <a:ext cx="5525729" cy="4144297"/>
          </a:xfrm>
          <a:prstGeom prst="rect">
            <a:avLst/>
          </a:prstGeom>
        </p:spPr>
      </p:pic>
    </p:spTree>
    <p:extLst>
      <p:ext uri="{BB962C8B-B14F-4D97-AF65-F5344CB8AC3E}">
        <p14:creationId xmlns:p14="http://schemas.microsoft.com/office/powerpoint/2010/main" val="21138575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Staff &amp; Volunteers</a:t>
            </a:r>
            <a:endParaRPr lang="en-GB" dirty="0"/>
          </a:p>
        </p:txBody>
      </p:sp>
      <p:sp>
        <p:nvSpPr>
          <p:cNvPr id="3" name="Content Placeholder 2"/>
          <p:cNvSpPr>
            <a:spLocks noGrp="1"/>
          </p:cNvSpPr>
          <p:nvPr>
            <p:ph idx="1"/>
          </p:nvPr>
        </p:nvSpPr>
        <p:spPr>
          <a:xfrm>
            <a:off x="1097280" y="1932038"/>
            <a:ext cx="10058400" cy="3937055"/>
          </a:xfrm>
        </p:spPr>
        <p:txBody>
          <a:bodyPr>
            <a:normAutofit/>
          </a:bodyPr>
          <a:lstStyle/>
          <a:p>
            <a:pPr marL="180000" indent="324000">
              <a:spcBef>
                <a:spcPts val="2400"/>
              </a:spcBef>
              <a:buClr>
                <a:srgbClr val="C00000"/>
              </a:buClr>
              <a:buFont typeface="Calibri" panose="020F0502020204030204" pitchFamily="34" charset="0"/>
              <a:buChar char="•"/>
            </a:pPr>
            <a:r>
              <a:rPr lang="en-GB" sz="3000" dirty="0"/>
              <a:t>Both are employees in the eyes of the law</a:t>
            </a:r>
          </a:p>
          <a:p>
            <a:pPr marL="180000" indent="324000">
              <a:spcBef>
                <a:spcPts val="2400"/>
              </a:spcBef>
              <a:buClr>
                <a:srgbClr val="C00000"/>
              </a:buClr>
              <a:buFont typeface="Calibri" panose="020F0502020204030204" pitchFamily="34" charset="0"/>
              <a:buChar char="•"/>
            </a:pPr>
            <a:r>
              <a:rPr lang="en-GB" sz="3000" dirty="0"/>
              <a:t>Subject to the full force of the RORA</a:t>
            </a:r>
          </a:p>
          <a:p>
            <a:pPr marL="180000" indent="324000">
              <a:spcBef>
                <a:spcPts val="2400"/>
              </a:spcBef>
              <a:buClr>
                <a:srgbClr val="C00000"/>
              </a:buClr>
              <a:buFont typeface="Calibri" panose="020F0502020204030204" pitchFamily="34" charset="0"/>
              <a:buChar char="•"/>
            </a:pPr>
            <a:r>
              <a:rPr lang="en-GB" sz="3000" dirty="0"/>
              <a:t>Demographic Challenges</a:t>
            </a:r>
          </a:p>
        </p:txBody>
      </p:sp>
    </p:spTree>
    <p:extLst>
      <p:ext uri="{BB962C8B-B14F-4D97-AF65-F5344CB8AC3E}">
        <p14:creationId xmlns:p14="http://schemas.microsoft.com/office/powerpoint/2010/main" val="11975627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252" y="575187"/>
            <a:ext cx="4109089" cy="5471652"/>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47420" y="560439"/>
            <a:ext cx="7315200" cy="5486400"/>
          </a:xfrm>
          <a:prstGeom prst="rect">
            <a:avLst/>
          </a:prstGeom>
        </p:spPr>
      </p:pic>
    </p:spTree>
    <p:extLst>
      <p:ext uri="{BB962C8B-B14F-4D97-AF65-F5344CB8AC3E}">
        <p14:creationId xmlns:p14="http://schemas.microsoft.com/office/powerpoint/2010/main" val="118744024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81" y="228600"/>
            <a:ext cx="7315200" cy="5486400"/>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33134" y="840658"/>
            <a:ext cx="7888479" cy="5238443"/>
          </a:xfrm>
          <a:prstGeom prst="rect">
            <a:avLst/>
          </a:prstGeom>
        </p:spPr>
      </p:pic>
    </p:spTree>
    <p:extLst>
      <p:ext uri="{BB962C8B-B14F-4D97-AF65-F5344CB8AC3E}">
        <p14:creationId xmlns:p14="http://schemas.microsoft.com/office/powerpoint/2010/main" val="237975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a:xfrm>
            <a:off x="0" y="162232"/>
            <a:ext cx="7669161" cy="2610465"/>
          </a:xfrm>
          <a:prstGeom prst="rect">
            <a:avLst/>
          </a:prstGeom>
        </p:spPr>
        <p:txBody>
          <a:bodyPr>
            <a:normAutofit lnSpcReduction="10000"/>
          </a:bodyPr>
          <a:lst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a:lstStyle>
          <a:p>
            <a:pPr marL="180000" indent="0">
              <a:buClr>
                <a:srgbClr val="C00000"/>
              </a:buClr>
              <a:buNone/>
            </a:pPr>
            <a:r>
              <a:rPr lang="en-GB" sz="4000" dirty="0" smtClean="0"/>
              <a:t>The Challenge of Working Heritage </a:t>
            </a:r>
          </a:p>
          <a:p>
            <a:pPr marL="180000" indent="0">
              <a:buClr>
                <a:srgbClr val="C00000"/>
              </a:buClr>
              <a:buNone/>
            </a:pPr>
            <a:r>
              <a:rPr lang="en-GB" sz="3000" dirty="0" smtClean="0"/>
              <a:t>It is not just the volunteers that are wearing out – so are the locomotives! </a:t>
            </a:r>
          </a:p>
          <a:p>
            <a:pPr marL="180000" indent="0">
              <a:buClr>
                <a:srgbClr val="C00000"/>
              </a:buClr>
              <a:buNone/>
            </a:pPr>
            <a:r>
              <a:rPr lang="en-GB" sz="3000" dirty="0" smtClean="0"/>
              <a:t>Replication versus restoration.</a:t>
            </a:r>
            <a:endParaRPr lang="en-GB" sz="30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6946" b="23276"/>
          <a:stretch/>
        </p:blipFill>
        <p:spPr>
          <a:xfrm>
            <a:off x="265470" y="2979175"/>
            <a:ext cx="8244349" cy="2705177"/>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87148" y="162232"/>
            <a:ext cx="4203569" cy="5945380"/>
          </a:xfrm>
          <a:prstGeom prst="rect">
            <a:avLst/>
          </a:prstGeom>
        </p:spPr>
      </p:pic>
    </p:spTree>
    <p:extLst>
      <p:ext uri="{BB962C8B-B14F-4D97-AF65-F5344CB8AC3E}">
        <p14:creationId xmlns:p14="http://schemas.microsoft.com/office/powerpoint/2010/main" val="231300258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03977" y="1905256"/>
            <a:ext cx="5919493" cy="4254636"/>
          </a:xfrm>
          <a:prstGeom prst="rect">
            <a:avLst/>
          </a:prstGeom>
        </p:spPr>
      </p:pic>
    </p:spTree>
    <p:extLst>
      <p:ext uri="{BB962C8B-B14F-4D97-AF65-F5344CB8AC3E}">
        <p14:creationId xmlns:p14="http://schemas.microsoft.com/office/powerpoint/2010/main" val="363068299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121</TotalTime>
  <Words>501</Words>
  <Application>Microsoft Office PowerPoint</Application>
  <PresentationFormat>Widescreen</PresentationFormat>
  <Paragraphs>62</Paragraphs>
  <Slides>33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Arial</vt:lpstr>
      <vt:lpstr>Calibri</vt:lpstr>
      <vt:lpstr>Century Gothic</vt:lpstr>
      <vt:lpstr>Wingdings 3</vt:lpstr>
      <vt:lpstr>Ion</vt:lpstr>
      <vt:lpstr>Managing Heritage Tourism Attractions</vt:lpstr>
      <vt:lpstr>Structure</vt:lpstr>
      <vt:lpstr>Welcoming Visitors  &amp; the Visitor Experience</vt:lpstr>
      <vt:lpstr>Heritage Railways as Destinations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Origins of the Heritage Railway “Movement”</vt:lpstr>
      <vt:lpstr>PowerPoint Presentation</vt:lpstr>
      <vt:lpstr>PowerPoint Presentation</vt:lpstr>
      <vt:lpstr>PowerPoint Presentation</vt:lpstr>
      <vt:lpstr>PowerPoint Presentation</vt:lpstr>
      <vt:lpstr>PowerPoint Presentation</vt:lpstr>
      <vt:lpstr>A joke no more…</vt:lpstr>
      <vt:lpstr>They are major visitor attractions</vt:lpstr>
      <vt:lpstr>Economic Output</vt:lpstr>
      <vt:lpstr>PowerPoint Presentation</vt:lpstr>
      <vt:lpstr>Operating Heritage Railways </vt:lpstr>
      <vt:lpstr>PowerPoint Presentation</vt:lpstr>
      <vt:lpstr>PowerPoint Presentation</vt:lpstr>
      <vt:lpstr>PowerPoint Presentation</vt:lpstr>
      <vt:lpstr>Staff &amp; Volunteers</vt:lpstr>
      <vt:lpstr>PowerPoint Presentation</vt:lpstr>
      <vt:lpstr>PowerPoint Presentation</vt:lpstr>
      <vt:lpstr>PowerPoint Presentation</vt:lpstr>
      <vt:lpstr>Conclusions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Visitor Attractions</dc:title>
  <dc:creator>Geraint Coles</dc:creator>
  <cp:lastModifiedBy>Geraint Coles</cp:lastModifiedBy>
  <cp:revision>20</cp:revision>
  <dcterms:created xsi:type="dcterms:W3CDTF">2014-02-03T22:48:28Z</dcterms:created>
  <dcterms:modified xsi:type="dcterms:W3CDTF">2017-03-05T22:44:06Z</dcterms:modified>
</cp:coreProperties>
</file>