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277" r:id="rId2"/>
    <p:sldId id="289" r:id="rId3"/>
    <p:sldId id="272" r:id="rId4"/>
    <p:sldId id="269" r:id="rId5"/>
    <p:sldId id="304" r:id="rId6"/>
    <p:sldId id="270" r:id="rId7"/>
    <p:sldId id="305" r:id="rId8"/>
    <p:sldId id="271" r:id="rId9"/>
    <p:sldId id="267" r:id="rId10"/>
    <p:sldId id="286" r:id="rId11"/>
    <p:sldId id="257" r:id="rId12"/>
    <p:sldId id="266" r:id="rId13"/>
    <p:sldId id="265" r:id="rId14"/>
    <p:sldId id="264" r:id="rId15"/>
    <p:sldId id="298" r:id="rId16"/>
    <p:sldId id="258" r:id="rId17"/>
    <p:sldId id="273" r:id="rId18"/>
    <p:sldId id="274" r:id="rId19"/>
    <p:sldId id="278" r:id="rId20"/>
    <p:sldId id="301" r:id="rId21"/>
    <p:sldId id="306" r:id="rId22"/>
    <p:sldId id="259" r:id="rId23"/>
    <p:sldId id="279" r:id="rId24"/>
    <p:sldId id="280" r:id="rId25"/>
    <p:sldId id="281" r:id="rId26"/>
    <p:sldId id="260" r:id="rId27"/>
    <p:sldId id="284" r:id="rId28"/>
    <p:sldId id="283" r:id="rId29"/>
    <p:sldId id="307" r:id="rId30"/>
    <p:sldId id="282" r:id="rId31"/>
    <p:sldId id="287" r:id="rId32"/>
    <p:sldId id="288" r:id="rId33"/>
    <p:sldId id="261" r:id="rId34"/>
    <p:sldId id="302" r:id="rId35"/>
    <p:sldId id="291" r:id="rId36"/>
    <p:sldId id="308" r:id="rId37"/>
    <p:sldId id="292" r:id="rId38"/>
    <p:sldId id="303" r:id="rId39"/>
    <p:sldId id="294" r:id="rId40"/>
    <p:sldId id="296" r:id="rId41"/>
    <p:sldId id="309" r:id="rId42"/>
    <p:sldId id="300" r:id="rId4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539552" y="1556792"/>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5">
            <a:extLst>
              <a:ext uri="{FF2B5EF4-FFF2-40B4-BE49-F238E27FC236}">
                <a16:creationId xmlns:a16="http://schemas.microsoft.com/office/drawing/2014/main" id="{3B4C6F13-A80F-4A39-A4A0-19B5FE3B9C95}"/>
              </a:ext>
            </a:extLst>
          </p:cNvPr>
          <p:cNvSpPr>
            <a:spLocks noGrp="1"/>
          </p:cNvSpPr>
          <p:nvPr>
            <p:ph type="sldNum" sz="quarter" idx="11"/>
          </p:nvPr>
        </p:nvSpPr>
        <p:spPr>
          <a:xfrm>
            <a:off x="8321675" y="5334488"/>
            <a:ext cx="730250" cy="339725"/>
          </a:xfrm>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8316416" y="5323407"/>
            <a:ext cx="730250" cy="339725"/>
          </a:xfrm>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883892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8321675" y="5334488"/>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tOK9vG9bM94"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hyperlink" Target="https://mintzberg.org/"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I9eDntumN5o" TargetMode="External"/><Relationship Id="rId2" Type="http://schemas.openxmlformats.org/officeDocument/2006/relationships/hyperlink" Target="https://www.youtube.com/watch?v=HhE2eCqdovw"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linkedin.com/feed/update/urn:li:activity:6530699199514836992/?commentUrn=urn:li:comment:(ugcPost:6530699199154130944,6531169505027198976)"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hel-primo.hosted.exlibrisgroup.com/primo-explore/search?query=title,begins_with,peter%20drucker,AND&amp;pfilter=pfilter,exact,books,AND&amp;tab=tab2&amp;search_scope=LSCOP_44WHELF&amp;sortby=title&amp;vid=44WHELF_UWTSD_VU1&amp;lang=en_US&amp;mode=advanced&amp;offset=0" TargetMode="External"/><Relationship Id="rId2" Type="http://schemas.openxmlformats.org/officeDocument/2006/relationships/hyperlink" Target="https://www.youtube.com/watch?v=UHgxGBt2mmQ"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395536" y="2060848"/>
            <a:ext cx="8867154" cy="2520280"/>
          </a:xfrm>
        </p:spPr>
        <p:txBody>
          <a:bodyPr/>
          <a:lstStyle/>
          <a:p>
            <a:br>
              <a:rPr lang="en-GB" altLang="en-US" sz="3200" dirty="0"/>
            </a:br>
            <a:br>
              <a:rPr lang="en-GB" altLang="en-US" sz="3200" dirty="0"/>
            </a:br>
            <a:r>
              <a:rPr lang="en-GB" sz="3200" dirty="0"/>
              <a:t>Visions for Future - Theoretical Perspectives on Management </a:t>
            </a:r>
            <a:br>
              <a:rPr lang="en-GB" sz="3200" dirty="0"/>
            </a:br>
            <a:r>
              <a:rPr lang="en-GB" sz="3200" dirty="0"/>
              <a:t>(LCDB7008)</a:t>
            </a:r>
            <a:br>
              <a:rPr lang="en-GB" sz="3200" dirty="0"/>
            </a:br>
            <a:br>
              <a:rPr lang="en-US" altLang="en-US" sz="2000" b="1" dirty="0"/>
            </a:br>
            <a:r>
              <a:rPr lang="en-US" altLang="en-US" sz="3200" b="1" dirty="0">
                <a:solidFill>
                  <a:srgbClr val="FF0000"/>
                </a:solidFill>
              </a:rPr>
              <a:t>Week  3 (Part 1 of 2)</a:t>
            </a:r>
            <a:br>
              <a:rPr lang="en-US" altLang="en-US" sz="3200" b="1" dirty="0">
                <a:solidFill>
                  <a:srgbClr val="FF0000"/>
                </a:solidFill>
              </a:rPr>
            </a:br>
            <a:br>
              <a:rPr lang="en-US" altLang="en-US" sz="3200" b="1" dirty="0">
                <a:solidFill>
                  <a:srgbClr val="FF0000"/>
                </a:solidFill>
              </a:rPr>
            </a:br>
            <a:br>
              <a:rPr lang="en-US" altLang="en-US" sz="3200" b="1" dirty="0">
                <a:solidFill>
                  <a:srgbClr val="FF0000"/>
                </a:solidFill>
              </a:rPr>
            </a:br>
            <a:r>
              <a:rPr lang="en-US" altLang="en-US" sz="3200" b="1" dirty="0">
                <a:solidFill>
                  <a:srgbClr val="0000FF"/>
                </a:solidFill>
                <a:highlight>
                  <a:srgbClr val="FFFF00"/>
                </a:highlight>
              </a:rPr>
              <a:t>Contemporary Thinking, </a:t>
            </a:r>
            <a:r>
              <a:rPr lang="en-GB" sz="3200" b="1" dirty="0">
                <a:solidFill>
                  <a:srgbClr val="0000FF"/>
                </a:solidFill>
                <a:highlight>
                  <a:srgbClr val="FFFF00"/>
                </a:highlight>
              </a:rPr>
              <a:t>Organisations </a:t>
            </a:r>
            <a:br>
              <a:rPr lang="en-GB" sz="3200" b="1" dirty="0">
                <a:solidFill>
                  <a:srgbClr val="0000FF"/>
                </a:solidFill>
                <a:highlight>
                  <a:srgbClr val="FFFF00"/>
                </a:highlight>
              </a:rPr>
            </a:br>
            <a:r>
              <a:rPr lang="en-GB" sz="3200" b="1" dirty="0">
                <a:solidFill>
                  <a:srgbClr val="0000FF"/>
                </a:solidFill>
                <a:highlight>
                  <a:srgbClr val="FFFF00"/>
                </a:highlight>
              </a:rPr>
              <a:t>&amp; </a:t>
            </a:r>
            <a:br>
              <a:rPr lang="en-GB" sz="3200" b="1" dirty="0">
                <a:solidFill>
                  <a:srgbClr val="0000FF"/>
                </a:solidFill>
                <a:highlight>
                  <a:srgbClr val="FFFF00"/>
                </a:highlight>
              </a:rPr>
            </a:br>
            <a:r>
              <a:rPr lang="en-GB" sz="3200" b="1" dirty="0">
                <a:solidFill>
                  <a:srgbClr val="0000FF"/>
                </a:solidFill>
                <a:highlight>
                  <a:srgbClr val="FFFF00"/>
                </a:highlight>
              </a:rPr>
              <a:t>Management</a:t>
            </a:r>
            <a:br>
              <a:rPr lang="en-GB" sz="3200" b="1" dirty="0">
                <a:highlight>
                  <a:srgbClr val="FFFF00"/>
                </a:highlight>
              </a:rPr>
            </a:br>
            <a:endParaRPr lang="en-US" b="1" dirty="0">
              <a:solidFill>
                <a:srgbClr val="FF0000"/>
              </a:solidFill>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Learning outcomes</a:t>
            </a:r>
          </a:p>
        </p:txBody>
      </p:sp>
      <p:sp>
        <p:nvSpPr>
          <p:cNvPr id="3" name="Content Placeholder 2"/>
          <p:cNvSpPr>
            <a:spLocks noGrp="1"/>
          </p:cNvSpPr>
          <p:nvPr>
            <p:ph idx="1"/>
          </p:nvPr>
        </p:nvSpPr>
        <p:spPr/>
        <p:txBody>
          <a:bodyPr/>
          <a:lstStyle/>
          <a:p>
            <a:r>
              <a:rPr lang="en-GB" dirty="0"/>
              <a:t>Apply the theory of business and management </a:t>
            </a:r>
          </a:p>
          <a:p>
            <a:r>
              <a:rPr lang="en-GB" dirty="0"/>
              <a:t>Asses Business Achievement(s) &amp; Assumptions</a:t>
            </a:r>
          </a:p>
          <a:p>
            <a:r>
              <a:rPr lang="en-GB" dirty="0"/>
              <a:t>Know how to analyse management theories critically</a:t>
            </a:r>
          </a:p>
          <a:p>
            <a:endParaRPr lang="en-GB" dirty="0"/>
          </a:p>
        </p:txBody>
      </p:sp>
    </p:spTree>
    <p:extLst>
      <p:ext uri="{BB962C8B-B14F-4D97-AF65-F5344CB8AC3E}">
        <p14:creationId xmlns:p14="http://schemas.microsoft.com/office/powerpoint/2010/main" val="219911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0000FF"/>
                </a:solidFill>
              </a:rPr>
              <a:t>Greatest achievements in the last 500 years</a:t>
            </a:r>
          </a:p>
        </p:txBody>
      </p:sp>
      <p:sp>
        <p:nvSpPr>
          <p:cNvPr id="3" name="Content Placeholder 2"/>
          <p:cNvSpPr>
            <a:spLocks noGrp="1"/>
          </p:cNvSpPr>
          <p:nvPr>
            <p:ph idx="1"/>
          </p:nvPr>
        </p:nvSpPr>
        <p:spPr/>
        <p:txBody>
          <a:bodyPr/>
          <a:lstStyle/>
          <a:p>
            <a:r>
              <a:rPr lang="en-GB" dirty="0"/>
              <a:t>What would you say they are?</a:t>
            </a:r>
          </a:p>
          <a:p>
            <a:r>
              <a:rPr lang="en-GB" dirty="0"/>
              <a:t>Scientific Theory</a:t>
            </a:r>
          </a:p>
          <a:p>
            <a:r>
              <a:rPr lang="en-GB" dirty="0"/>
              <a:t>Engineering &amp; Technology</a:t>
            </a:r>
          </a:p>
          <a:p>
            <a:pPr marL="0" indent="0">
              <a:buNone/>
            </a:pPr>
            <a:endParaRPr lang="en-GB" dirty="0"/>
          </a:p>
          <a:p>
            <a:pPr marL="0" indent="0">
              <a:buNone/>
            </a:pPr>
            <a:endParaRPr lang="en-GB" dirty="0"/>
          </a:p>
        </p:txBody>
      </p:sp>
      <p:sp>
        <p:nvSpPr>
          <p:cNvPr id="4" name="TextBox 3"/>
          <p:cNvSpPr txBox="1"/>
          <p:nvPr/>
        </p:nvSpPr>
        <p:spPr>
          <a:xfrm>
            <a:off x="179512" y="3717032"/>
            <a:ext cx="8964488" cy="1384995"/>
          </a:xfrm>
          <a:prstGeom prst="rect">
            <a:avLst/>
          </a:prstGeom>
          <a:noFill/>
        </p:spPr>
        <p:txBody>
          <a:bodyPr wrap="square" rtlCol="0">
            <a:spAutoFit/>
          </a:bodyPr>
          <a:lstStyle/>
          <a:p>
            <a:r>
              <a:rPr lang="en-GB" sz="2800" dirty="0">
                <a:solidFill>
                  <a:srgbClr val="0000FF"/>
                </a:solidFill>
              </a:rPr>
              <a:t>What is theory?</a:t>
            </a:r>
          </a:p>
          <a:p>
            <a:r>
              <a:rPr lang="en-GB" sz="2800" dirty="0">
                <a:solidFill>
                  <a:srgbClr val="0000FF"/>
                </a:solidFill>
              </a:rPr>
              <a:t>How do we use scientific thinking to build management theory?</a:t>
            </a:r>
          </a:p>
        </p:txBody>
      </p:sp>
    </p:spTree>
    <p:extLst>
      <p:ext uri="{BB962C8B-B14F-4D97-AF65-F5344CB8AC3E}">
        <p14:creationId xmlns:p14="http://schemas.microsoft.com/office/powerpoint/2010/main" val="69571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370633"/>
            <a:ext cx="7940489" cy="3539430"/>
          </a:xfrm>
          <a:prstGeom prst="rect">
            <a:avLst/>
          </a:prstGeom>
        </p:spPr>
        <p:txBody>
          <a:bodyPr wrap="square">
            <a:spAutoFit/>
          </a:bodyPr>
          <a:lstStyle/>
          <a:p>
            <a:r>
              <a:rPr lang="en-GB" sz="2800" dirty="0"/>
              <a:t>‘Knowledge is different from all other resources. It makes itself constantly obsolete, so today’s advanced knowledge is tomorrow’s ignorance. And the knowledge that matters is subject to rapid and abrupt shifts – from pharmacology to genetics in the health care industry, for example, or from PCs to the Internet in the computer industry.’</a:t>
            </a:r>
          </a:p>
        </p:txBody>
      </p:sp>
      <p:sp>
        <p:nvSpPr>
          <p:cNvPr id="3" name="TextBox 2"/>
          <p:cNvSpPr txBox="1"/>
          <p:nvPr/>
        </p:nvSpPr>
        <p:spPr>
          <a:xfrm>
            <a:off x="2789594" y="85887"/>
            <a:ext cx="3236784" cy="646331"/>
          </a:xfrm>
          <a:prstGeom prst="rect">
            <a:avLst/>
          </a:prstGeom>
          <a:noFill/>
        </p:spPr>
        <p:txBody>
          <a:bodyPr wrap="none" rtlCol="0">
            <a:spAutoFit/>
          </a:bodyPr>
          <a:lstStyle/>
          <a:p>
            <a:r>
              <a:rPr lang="en-GB" sz="3600" b="1" dirty="0">
                <a:solidFill>
                  <a:srgbClr val="0000FF"/>
                </a:solidFill>
              </a:rPr>
              <a:t>KNOWLEDGE</a:t>
            </a:r>
          </a:p>
        </p:txBody>
      </p:sp>
      <p:sp>
        <p:nvSpPr>
          <p:cNvPr id="4" name="TextBox 3"/>
          <p:cNvSpPr txBox="1"/>
          <p:nvPr/>
        </p:nvSpPr>
        <p:spPr>
          <a:xfrm>
            <a:off x="8028384" y="6765749"/>
            <a:ext cx="1811714" cy="461665"/>
          </a:xfrm>
          <a:prstGeom prst="rect">
            <a:avLst/>
          </a:prstGeom>
          <a:noFill/>
        </p:spPr>
        <p:txBody>
          <a:bodyPr wrap="none" rtlCol="0">
            <a:spAutoFit/>
          </a:bodyPr>
          <a:lstStyle/>
          <a:p>
            <a:r>
              <a:rPr lang="en-GB" sz="2400" dirty="0">
                <a:solidFill>
                  <a:srgbClr val="00B050"/>
                </a:solidFill>
              </a:rPr>
              <a:t>Implications</a:t>
            </a:r>
          </a:p>
        </p:txBody>
      </p:sp>
      <p:sp>
        <p:nvSpPr>
          <p:cNvPr id="6" name="TextBox 5"/>
          <p:cNvSpPr txBox="1"/>
          <p:nvPr/>
        </p:nvSpPr>
        <p:spPr>
          <a:xfrm>
            <a:off x="3185536" y="732218"/>
            <a:ext cx="2444900" cy="738664"/>
          </a:xfrm>
          <a:prstGeom prst="rect">
            <a:avLst/>
          </a:prstGeom>
          <a:noFill/>
        </p:spPr>
        <p:txBody>
          <a:bodyPr wrap="none" rtlCol="0">
            <a:spAutoFit/>
          </a:bodyPr>
          <a:lstStyle/>
          <a:p>
            <a:r>
              <a:rPr lang="en-GB" sz="2400" dirty="0">
                <a:solidFill>
                  <a:srgbClr val="FF0000"/>
                </a:solidFill>
              </a:rPr>
              <a:t>Significant event</a:t>
            </a:r>
          </a:p>
          <a:p>
            <a:endParaRPr lang="en-GB" dirty="0"/>
          </a:p>
        </p:txBody>
      </p:sp>
    </p:spTree>
    <p:extLst>
      <p:ext uri="{BB962C8B-B14F-4D97-AF65-F5344CB8AC3E}">
        <p14:creationId xmlns:p14="http://schemas.microsoft.com/office/powerpoint/2010/main" val="4201028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89594" y="85887"/>
            <a:ext cx="3236784" cy="646331"/>
          </a:xfrm>
          <a:prstGeom prst="rect">
            <a:avLst/>
          </a:prstGeom>
          <a:noFill/>
        </p:spPr>
        <p:txBody>
          <a:bodyPr wrap="none" rtlCol="0">
            <a:spAutoFit/>
          </a:bodyPr>
          <a:lstStyle/>
          <a:p>
            <a:r>
              <a:rPr lang="en-GB" sz="3600" b="1" dirty="0">
                <a:solidFill>
                  <a:srgbClr val="0000FF"/>
                </a:solidFill>
              </a:rPr>
              <a:t>KNOWLEDGE</a:t>
            </a:r>
          </a:p>
        </p:txBody>
      </p:sp>
      <p:sp>
        <p:nvSpPr>
          <p:cNvPr id="4" name="TextBox 3"/>
          <p:cNvSpPr txBox="1"/>
          <p:nvPr/>
        </p:nvSpPr>
        <p:spPr>
          <a:xfrm>
            <a:off x="3059832" y="740852"/>
            <a:ext cx="1811714" cy="461665"/>
          </a:xfrm>
          <a:prstGeom prst="rect">
            <a:avLst/>
          </a:prstGeom>
          <a:noFill/>
        </p:spPr>
        <p:txBody>
          <a:bodyPr wrap="none" rtlCol="0">
            <a:spAutoFit/>
          </a:bodyPr>
          <a:lstStyle/>
          <a:p>
            <a:r>
              <a:rPr lang="en-GB" sz="2400" dirty="0">
                <a:solidFill>
                  <a:srgbClr val="00B050"/>
                </a:solidFill>
              </a:rPr>
              <a:t>Implications</a:t>
            </a:r>
          </a:p>
        </p:txBody>
      </p:sp>
      <p:sp>
        <p:nvSpPr>
          <p:cNvPr id="5" name="TextBox 4"/>
          <p:cNvSpPr txBox="1"/>
          <p:nvPr/>
        </p:nvSpPr>
        <p:spPr>
          <a:xfrm>
            <a:off x="20567" y="1202517"/>
            <a:ext cx="9015929" cy="3785652"/>
          </a:xfrm>
          <a:prstGeom prst="rect">
            <a:avLst/>
          </a:prstGeom>
          <a:noFill/>
        </p:spPr>
        <p:txBody>
          <a:bodyPr wrap="square" rtlCol="0">
            <a:spAutoFit/>
          </a:bodyPr>
          <a:lstStyle/>
          <a:p>
            <a:r>
              <a:rPr lang="en-GB" sz="2400" dirty="0"/>
              <a:t>Great and ‘highly turbulent &amp; highly competitive’ world economy.</a:t>
            </a:r>
          </a:p>
          <a:p>
            <a:endParaRPr lang="en-GB" sz="2400" dirty="0"/>
          </a:p>
          <a:p>
            <a:r>
              <a:rPr lang="en-GB" sz="2400" dirty="0"/>
              <a:t>- Executives information needs likely to change rapidly.</a:t>
            </a:r>
          </a:p>
          <a:p>
            <a:r>
              <a:rPr lang="en-GB" sz="2400" dirty="0"/>
              <a:t>- Inside the company and outside knowledge needs of company are likely to change continually</a:t>
            </a:r>
          </a:p>
          <a:p>
            <a:endParaRPr lang="en-GB" sz="2400" dirty="0"/>
          </a:p>
          <a:p>
            <a:r>
              <a:rPr lang="en-GB" sz="2400" dirty="0"/>
              <a:t>- Knowledge makes resources mobile ‘Knowledge workers, unlike manual workers in manufacturing, own the means of production: they carry that knowledge in their heads and can therefore take it with them.’ </a:t>
            </a:r>
          </a:p>
        </p:txBody>
      </p:sp>
    </p:spTree>
    <p:extLst>
      <p:ext uri="{BB962C8B-B14F-4D97-AF65-F5344CB8AC3E}">
        <p14:creationId xmlns:p14="http://schemas.microsoft.com/office/powerpoint/2010/main" val="458999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87824" y="553679"/>
            <a:ext cx="1811714" cy="461665"/>
          </a:xfrm>
          <a:prstGeom prst="rect">
            <a:avLst/>
          </a:prstGeom>
          <a:noFill/>
        </p:spPr>
        <p:txBody>
          <a:bodyPr wrap="none" rtlCol="0">
            <a:spAutoFit/>
          </a:bodyPr>
          <a:lstStyle/>
          <a:p>
            <a:r>
              <a:rPr lang="en-GB" sz="2400" dirty="0">
                <a:solidFill>
                  <a:srgbClr val="00B050"/>
                </a:solidFill>
              </a:rPr>
              <a:t>Implications</a:t>
            </a:r>
          </a:p>
        </p:txBody>
      </p:sp>
      <p:sp>
        <p:nvSpPr>
          <p:cNvPr id="3" name="TextBox 2"/>
          <p:cNvSpPr txBox="1"/>
          <p:nvPr/>
        </p:nvSpPr>
        <p:spPr>
          <a:xfrm>
            <a:off x="206390" y="1128724"/>
            <a:ext cx="8830106" cy="3662541"/>
          </a:xfrm>
          <a:prstGeom prst="rect">
            <a:avLst/>
          </a:prstGeom>
          <a:noFill/>
        </p:spPr>
        <p:txBody>
          <a:bodyPr wrap="square" rtlCol="0">
            <a:spAutoFit/>
          </a:bodyPr>
          <a:lstStyle/>
          <a:p>
            <a:endParaRPr lang="en-GB" dirty="0"/>
          </a:p>
          <a:p>
            <a:r>
              <a:rPr lang="en-GB" sz="2800" dirty="0"/>
              <a:t>There is no </a:t>
            </a:r>
            <a:r>
              <a:rPr lang="en-GB" sz="2800" i="1" dirty="0"/>
              <a:t>right </a:t>
            </a:r>
            <a:r>
              <a:rPr lang="en-GB" sz="2800" dirty="0"/>
              <a:t> organisation; there will be only “ organisations”, each radically different</a:t>
            </a:r>
          </a:p>
          <a:p>
            <a:endParaRPr lang="en-GB" sz="2800" dirty="0"/>
          </a:p>
          <a:p>
            <a:r>
              <a:rPr lang="en-GB" sz="2800" dirty="0"/>
              <a:t>.</a:t>
            </a:r>
            <a:r>
              <a:rPr lang="en-GB" sz="2800" dirty="0">
                <a:solidFill>
                  <a:srgbClr val="0070C0"/>
                </a:solidFill>
              </a:rPr>
              <a:t> ‘Each organisation is the developed countries (and not only businesses) will have to be designed a specific task, time, and place (or culture).’</a:t>
            </a:r>
          </a:p>
          <a:p>
            <a:endParaRPr lang="en-GB" sz="2800" dirty="0"/>
          </a:p>
          <a:p>
            <a:r>
              <a:rPr lang="en-GB" dirty="0"/>
              <a:t> </a:t>
            </a:r>
          </a:p>
        </p:txBody>
      </p:sp>
      <p:sp>
        <p:nvSpPr>
          <p:cNvPr id="6" name="Rectangle 5">
            <a:extLst>
              <a:ext uri="{FF2B5EF4-FFF2-40B4-BE49-F238E27FC236}">
                <a16:creationId xmlns:a16="http://schemas.microsoft.com/office/drawing/2014/main" id="{E026AF84-5BA1-6E45-96CD-2614B6C91C1E}"/>
              </a:ext>
            </a:extLst>
          </p:cNvPr>
          <p:cNvSpPr/>
          <p:nvPr/>
        </p:nvSpPr>
        <p:spPr>
          <a:xfrm>
            <a:off x="1763688" y="17420"/>
            <a:ext cx="4891083" cy="584775"/>
          </a:xfrm>
          <a:prstGeom prst="rect">
            <a:avLst/>
          </a:prstGeom>
        </p:spPr>
        <p:txBody>
          <a:bodyPr wrap="none">
            <a:spAutoFit/>
          </a:bodyPr>
          <a:lstStyle/>
          <a:p>
            <a:r>
              <a:rPr lang="en-GB" sz="3200" b="1" i="1" dirty="0">
                <a:solidFill>
                  <a:srgbClr val="0000FF"/>
                </a:solidFill>
              </a:rPr>
              <a:t>Organisational</a:t>
            </a:r>
            <a:r>
              <a:rPr lang="en-GB" sz="3200" b="1" dirty="0">
                <a:solidFill>
                  <a:srgbClr val="0000FF"/>
                </a:solidFill>
              </a:rPr>
              <a:t> changes</a:t>
            </a:r>
            <a:r>
              <a:rPr lang="en-GB" dirty="0"/>
              <a:t>.</a:t>
            </a:r>
          </a:p>
        </p:txBody>
      </p:sp>
    </p:spTree>
    <p:extLst>
      <p:ext uri="{BB962C8B-B14F-4D97-AF65-F5344CB8AC3E}">
        <p14:creationId xmlns:p14="http://schemas.microsoft.com/office/powerpoint/2010/main" val="617072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604151"/>
            <a:ext cx="9144000" cy="3785652"/>
          </a:xfrm>
          <a:prstGeom prst="rect">
            <a:avLst/>
          </a:prstGeom>
          <a:noFill/>
        </p:spPr>
        <p:txBody>
          <a:bodyPr wrap="square" rtlCol="0">
            <a:spAutoFit/>
          </a:bodyPr>
          <a:lstStyle/>
          <a:p>
            <a:r>
              <a:rPr lang="en-GB" dirty="0">
                <a:solidFill>
                  <a:srgbClr val="0070C0"/>
                </a:solidFill>
              </a:rPr>
              <a:t>‘</a:t>
            </a:r>
            <a:r>
              <a:rPr lang="en-GB" sz="2400" dirty="0">
                <a:solidFill>
                  <a:srgbClr val="0070C0"/>
                </a:solidFill>
              </a:rPr>
              <a:t>There are </a:t>
            </a:r>
            <a:r>
              <a:rPr lang="en-GB" sz="2400" dirty="0">
                <a:solidFill>
                  <a:srgbClr val="00B050"/>
                </a:solidFill>
              </a:rPr>
              <a:t>implications</a:t>
            </a:r>
            <a:r>
              <a:rPr lang="en-GB" sz="2400" dirty="0">
                <a:solidFill>
                  <a:srgbClr val="0070C0"/>
                </a:solidFill>
              </a:rPr>
              <a:t> for the art and science of management.’</a:t>
            </a:r>
          </a:p>
          <a:p>
            <a:endParaRPr lang="en-GB" sz="2400" dirty="0">
              <a:solidFill>
                <a:srgbClr val="0070C0"/>
              </a:solidFill>
            </a:endParaRPr>
          </a:p>
          <a:p>
            <a:r>
              <a:rPr lang="en-GB" sz="2400" dirty="0">
                <a:solidFill>
                  <a:srgbClr val="0070C0"/>
                </a:solidFill>
              </a:rPr>
              <a:t>‘Management will increasingly extend beyond business enterprises, where it originated 125 years ago as an attempt to organise the production of </a:t>
            </a:r>
            <a:r>
              <a:rPr lang="en-GB" sz="2400" i="1" dirty="0">
                <a:solidFill>
                  <a:srgbClr val="0070C0"/>
                </a:solidFill>
              </a:rPr>
              <a:t>things</a:t>
            </a:r>
            <a:r>
              <a:rPr lang="en-GB" sz="2400" dirty="0">
                <a:solidFill>
                  <a:srgbClr val="0070C0"/>
                </a:solidFill>
              </a:rPr>
              <a:t>.’</a:t>
            </a:r>
          </a:p>
          <a:p>
            <a:endParaRPr lang="en-GB" sz="2400" dirty="0">
              <a:solidFill>
                <a:srgbClr val="0070C0"/>
              </a:solidFill>
            </a:endParaRPr>
          </a:p>
          <a:p>
            <a:r>
              <a:rPr lang="en-GB" sz="2400" dirty="0">
                <a:solidFill>
                  <a:srgbClr val="0070C0"/>
                </a:solidFill>
              </a:rPr>
              <a:t>‘The most important area for developing new concepts, methods, and practices will be in the management of society’s </a:t>
            </a:r>
            <a:r>
              <a:rPr lang="en-GB" sz="2400" i="1" dirty="0">
                <a:solidFill>
                  <a:srgbClr val="0070C0"/>
                </a:solidFill>
              </a:rPr>
              <a:t>knowledge resources</a:t>
            </a:r>
            <a:r>
              <a:rPr lang="en-GB" sz="2400" dirty="0">
                <a:solidFill>
                  <a:srgbClr val="0070C0"/>
                </a:solidFill>
              </a:rPr>
              <a:t> – specifically, education and health care,</a:t>
            </a:r>
          </a:p>
          <a:p>
            <a:r>
              <a:rPr lang="en-GB" sz="2400" dirty="0">
                <a:solidFill>
                  <a:srgbClr val="0070C0"/>
                </a:solidFill>
              </a:rPr>
              <a:t>both of which are today over administered and undermanaged.’</a:t>
            </a:r>
            <a:endParaRPr lang="en-GB" dirty="0">
              <a:solidFill>
                <a:srgbClr val="0070C0"/>
              </a:solidFill>
            </a:endParaRPr>
          </a:p>
        </p:txBody>
      </p:sp>
      <p:sp>
        <p:nvSpPr>
          <p:cNvPr id="6" name="Rectangle 5">
            <a:extLst>
              <a:ext uri="{FF2B5EF4-FFF2-40B4-BE49-F238E27FC236}">
                <a16:creationId xmlns:a16="http://schemas.microsoft.com/office/drawing/2014/main" id="{E026AF84-5BA1-6E45-96CD-2614B6C91C1E}"/>
              </a:ext>
            </a:extLst>
          </p:cNvPr>
          <p:cNvSpPr/>
          <p:nvPr/>
        </p:nvSpPr>
        <p:spPr>
          <a:xfrm>
            <a:off x="1763688" y="17420"/>
            <a:ext cx="4891083" cy="584775"/>
          </a:xfrm>
          <a:prstGeom prst="rect">
            <a:avLst/>
          </a:prstGeom>
        </p:spPr>
        <p:txBody>
          <a:bodyPr wrap="none">
            <a:spAutoFit/>
          </a:bodyPr>
          <a:lstStyle/>
          <a:p>
            <a:r>
              <a:rPr lang="en-GB" sz="3200" b="1" i="1" dirty="0">
                <a:solidFill>
                  <a:srgbClr val="0000FF"/>
                </a:solidFill>
              </a:rPr>
              <a:t>Organisational</a:t>
            </a:r>
            <a:r>
              <a:rPr lang="en-GB" sz="3200" b="1" dirty="0">
                <a:solidFill>
                  <a:srgbClr val="0000FF"/>
                </a:solidFill>
              </a:rPr>
              <a:t> changes</a:t>
            </a:r>
            <a:r>
              <a:rPr lang="en-GB" dirty="0"/>
              <a:t>.</a:t>
            </a:r>
          </a:p>
        </p:txBody>
      </p:sp>
    </p:spTree>
    <p:extLst>
      <p:ext uri="{BB962C8B-B14F-4D97-AF65-F5344CB8AC3E}">
        <p14:creationId xmlns:p14="http://schemas.microsoft.com/office/powerpoint/2010/main" val="2673274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837851"/>
            <a:ext cx="8784976" cy="369332"/>
          </a:xfrm>
          <a:prstGeom prst="rect">
            <a:avLst/>
          </a:prstGeom>
          <a:noFill/>
        </p:spPr>
        <p:txBody>
          <a:bodyPr wrap="square" rtlCol="0">
            <a:spAutoFit/>
          </a:bodyPr>
          <a:lstStyle/>
          <a:p>
            <a:r>
              <a:rPr lang="en-GB" dirty="0">
                <a:solidFill>
                  <a:srgbClr val="0070C0"/>
                </a:solidFill>
              </a:rPr>
              <a:t>‘Predictions?  No. These are the </a:t>
            </a:r>
            <a:r>
              <a:rPr lang="en-GB" dirty="0">
                <a:solidFill>
                  <a:srgbClr val="00B050"/>
                </a:solidFill>
              </a:rPr>
              <a:t>implications</a:t>
            </a:r>
            <a:r>
              <a:rPr lang="en-GB" dirty="0">
                <a:solidFill>
                  <a:srgbClr val="0070C0"/>
                </a:solidFill>
              </a:rPr>
              <a:t> of a future </a:t>
            </a:r>
            <a:r>
              <a:rPr lang="en-GB" i="1" dirty="0">
                <a:solidFill>
                  <a:srgbClr val="0070C0"/>
                </a:solidFill>
              </a:rPr>
              <a:t>that has already happened.’</a:t>
            </a:r>
            <a:endParaRPr lang="en-GB" dirty="0">
              <a:solidFill>
                <a:srgbClr val="0070C0"/>
              </a:solidFill>
            </a:endParaRPr>
          </a:p>
        </p:txBody>
      </p:sp>
      <p:sp>
        <p:nvSpPr>
          <p:cNvPr id="4" name="Title 1"/>
          <p:cNvSpPr txBox="1">
            <a:spLocks/>
          </p:cNvSpPr>
          <p:nvPr/>
        </p:nvSpPr>
        <p:spPr>
          <a:xfrm>
            <a:off x="1115616" y="142360"/>
            <a:ext cx="7543800" cy="1207008"/>
          </a:xfrm>
          <a:prstGeom prst="rect">
            <a:avLst/>
          </a:prstGeom>
        </p:spPr>
        <p:txBody>
          <a:bodyPr/>
          <a:lstStyle>
            <a:lvl1pPr algn="l" defTabSz="914400" rtl="0" eaLnBrk="1" latinLnBrk="0" hangingPunct="1">
              <a:lnSpc>
                <a:spcPct val="90000"/>
              </a:lnSpc>
              <a:spcBef>
                <a:spcPct val="0"/>
              </a:spcBef>
              <a:buNone/>
              <a:defRPr sz="5400" kern="1200" cap="all" baseline="0">
                <a:blipFill>
                  <a:blip r:embed="rId2">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GB" sz="4050" b="1" cap="none" dirty="0">
                <a:solidFill>
                  <a:srgbClr val="0000FF"/>
                </a:solidFill>
              </a:rPr>
              <a:t>Identify major events</a:t>
            </a:r>
          </a:p>
        </p:txBody>
      </p:sp>
      <p:sp>
        <p:nvSpPr>
          <p:cNvPr id="5" name="Rectangle 4"/>
          <p:cNvSpPr/>
          <p:nvPr/>
        </p:nvSpPr>
        <p:spPr>
          <a:xfrm>
            <a:off x="179512" y="1214859"/>
            <a:ext cx="8784976" cy="4493538"/>
          </a:xfrm>
          <a:prstGeom prst="rect">
            <a:avLst/>
          </a:prstGeom>
        </p:spPr>
        <p:txBody>
          <a:bodyPr wrap="square">
            <a:spAutoFit/>
          </a:bodyPr>
          <a:lstStyle/>
          <a:p>
            <a:r>
              <a:rPr lang="en-GB" sz="2200" dirty="0"/>
              <a:t>As a manager, how do you keep scanning the environment to ensure your business remains viable? </a:t>
            </a:r>
          </a:p>
          <a:p>
            <a:endParaRPr lang="en-GB" sz="2200" dirty="0"/>
          </a:p>
          <a:p>
            <a:r>
              <a:rPr lang="en-GB" sz="2200" dirty="0"/>
              <a:t>Scanning the business environment, what are the </a:t>
            </a:r>
            <a:r>
              <a:rPr lang="en-GB" sz="2200" b="1" dirty="0">
                <a:solidFill>
                  <a:srgbClr val="00B050"/>
                </a:solidFill>
              </a:rPr>
              <a:t>major events</a:t>
            </a:r>
            <a:r>
              <a:rPr lang="en-GB" sz="2200" dirty="0">
                <a:solidFill>
                  <a:srgbClr val="00B050"/>
                </a:solidFill>
              </a:rPr>
              <a:t> </a:t>
            </a:r>
            <a:r>
              <a:rPr lang="en-GB" sz="2200" dirty="0"/>
              <a:t>that have happened, even since Drucker wrote that in 1994, that will impact business?</a:t>
            </a:r>
          </a:p>
          <a:p>
            <a:endParaRPr lang="en-GB" sz="2200" dirty="0"/>
          </a:p>
          <a:p>
            <a:r>
              <a:rPr lang="en-GB" sz="2200" dirty="0"/>
              <a:t>What are the </a:t>
            </a:r>
            <a:r>
              <a:rPr lang="en-GB" sz="2200" b="1" dirty="0">
                <a:solidFill>
                  <a:srgbClr val="00B050"/>
                </a:solidFill>
              </a:rPr>
              <a:t>implications</a:t>
            </a:r>
            <a:r>
              <a:rPr lang="en-GB" sz="2200" dirty="0"/>
              <a:t> of these events for management practice?</a:t>
            </a:r>
          </a:p>
          <a:p>
            <a:endParaRPr lang="en-GB" sz="2200" dirty="0"/>
          </a:p>
          <a:p>
            <a:r>
              <a:rPr lang="en-GB" sz="2200" dirty="0">
                <a:solidFill>
                  <a:srgbClr val="0000FF"/>
                </a:solidFill>
              </a:rPr>
              <a:t>Unlike, the executives at Nokia (Apple usurped them), IBM (underestimated the PC market), Zeiss (said of Kodak: ‘It’s a stupid fad and will be gone in three years.’)</a:t>
            </a:r>
          </a:p>
        </p:txBody>
      </p:sp>
    </p:spTree>
    <p:extLst>
      <p:ext uri="{BB962C8B-B14F-4D97-AF65-F5344CB8AC3E}">
        <p14:creationId xmlns:p14="http://schemas.microsoft.com/office/powerpoint/2010/main" val="2396563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945" y="-243408"/>
            <a:ext cx="8229600" cy="936104"/>
          </a:xfrm>
        </p:spPr>
        <p:txBody>
          <a:bodyPr/>
          <a:lstStyle/>
          <a:p>
            <a:r>
              <a:rPr lang="en-GB" b="1" dirty="0">
                <a:solidFill>
                  <a:srgbClr val="0000FF"/>
                </a:solidFill>
              </a:rPr>
              <a:t>Management techniques</a:t>
            </a:r>
          </a:p>
        </p:txBody>
      </p:sp>
      <p:sp>
        <p:nvSpPr>
          <p:cNvPr id="3" name="Content Placeholder 2"/>
          <p:cNvSpPr>
            <a:spLocks noGrp="1"/>
          </p:cNvSpPr>
          <p:nvPr>
            <p:ph idx="1"/>
          </p:nvPr>
        </p:nvSpPr>
        <p:spPr>
          <a:xfrm>
            <a:off x="251520" y="692696"/>
            <a:ext cx="8784976" cy="4968552"/>
          </a:xfrm>
        </p:spPr>
        <p:txBody>
          <a:bodyPr/>
          <a:lstStyle/>
          <a:p>
            <a:r>
              <a:rPr lang="en-GB" dirty="0"/>
              <a:t>Downsizing</a:t>
            </a:r>
          </a:p>
          <a:p>
            <a:r>
              <a:rPr lang="en-GB" dirty="0"/>
              <a:t>Outsourcing</a:t>
            </a:r>
          </a:p>
          <a:p>
            <a:r>
              <a:rPr lang="en-GB" dirty="0"/>
              <a:t>Total Quality Management</a:t>
            </a:r>
          </a:p>
          <a:p>
            <a:r>
              <a:rPr lang="en-GB" dirty="0"/>
              <a:t>Economic value analysis</a:t>
            </a:r>
          </a:p>
          <a:p>
            <a:r>
              <a:rPr lang="en-GB" dirty="0"/>
              <a:t>Benchmarking</a:t>
            </a:r>
          </a:p>
          <a:p>
            <a:r>
              <a:rPr lang="en-GB" dirty="0"/>
              <a:t>Business Process Re-engineering </a:t>
            </a:r>
          </a:p>
          <a:p>
            <a:r>
              <a:rPr lang="en-GB" dirty="0">
                <a:solidFill>
                  <a:srgbClr val="0070C0"/>
                </a:solidFill>
              </a:rPr>
              <a:t>‘…these tools are designed primarily to do differently what is already being done. They are “how to do” tools.’</a:t>
            </a:r>
          </a:p>
          <a:p>
            <a:endParaRPr lang="en-GB" dirty="0"/>
          </a:p>
        </p:txBody>
      </p:sp>
    </p:spTree>
    <p:extLst>
      <p:ext uri="{BB962C8B-B14F-4D97-AF65-F5344CB8AC3E}">
        <p14:creationId xmlns:p14="http://schemas.microsoft.com/office/powerpoint/2010/main" val="3698266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3" y="260648"/>
            <a:ext cx="8856984" cy="1323439"/>
          </a:xfrm>
          <a:prstGeom prst="rect">
            <a:avLst/>
          </a:prstGeom>
          <a:noFill/>
        </p:spPr>
        <p:txBody>
          <a:bodyPr wrap="square" rtlCol="0">
            <a:spAutoFit/>
          </a:bodyPr>
          <a:lstStyle/>
          <a:p>
            <a:pPr algn="ctr"/>
            <a:r>
              <a:rPr lang="en-GB" sz="3200" b="1" dirty="0">
                <a:solidFill>
                  <a:srgbClr val="0000FF"/>
                </a:solidFill>
              </a:rPr>
              <a:t>Scientific Theory</a:t>
            </a:r>
            <a:endParaRPr lang="en-GB" sz="3200" b="1" dirty="0">
              <a:solidFill>
                <a:schemeClr val="tx1">
                  <a:lumMod val="85000"/>
                  <a:lumOff val="15000"/>
                </a:schemeClr>
              </a:solidFill>
            </a:endParaRPr>
          </a:p>
          <a:p>
            <a:r>
              <a:rPr lang="en-GB" sz="2400" b="1" dirty="0">
                <a:solidFill>
                  <a:schemeClr val="tx1">
                    <a:lumMod val="85000"/>
                    <a:lumOff val="15000"/>
                  </a:schemeClr>
                </a:solidFill>
              </a:rPr>
              <a:t>Observe the phenomenon and explain it such that predictions can be made.</a:t>
            </a:r>
          </a:p>
        </p:txBody>
      </p:sp>
      <p:sp>
        <p:nvSpPr>
          <p:cNvPr id="4" name="TextBox 3"/>
          <p:cNvSpPr txBox="1"/>
          <p:nvPr/>
        </p:nvSpPr>
        <p:spPr>
          <a:xfrm>
            <a:off x="179513" y="1673707"/>
            <a:ext cx="8856983" cy="2523768"/>
          </a:xfrm>
          <a:prstGeom prst="rect">
            <a:avLst/>
          </a:prstGeom>
          <a:noFill/>
        </p:spPr>
        <p:txBody>
          <a:bodyPr wrap="square" rtlCol="0">
            <a:spAutoFit/>
          </a:bodyPr>
          <a:lstStyle/>
          <a:p>
            <a:r>
              <a:rPr lang="en-GB" sz="2800" b="1" dirty="0"/>
              <a:t>Phenomenon:  </a:t>
            </a:r>
          </a:p>
          <a:p>
            <a:pPr marL="285750" indent="-285750">
              <a:buFont typeface="Arial" panose="020B0604020202020204" pitchFamily="34" charset="0"/>
              <a:buChar char="•"/>
            </a:pPr>
            <a:r>
              <a:rPr lang="en-GB" sz="2800" dirty="0"/>
              <a:t>Physical objects</a:t>
            </a:r>
          </a:p>
          <a:p>
            <a:pPr marL="285750" indent="-285750">
              <a:buFont typeface="Arial" panose="020B0604020202020204" pitchFamily="34" charset="0"/>
              <a:buChar char="•"/>
            </a:pPr>
            <a:r>
              <a:rPr lang="en-GB" sz="2800" dirty="0"/>
              <a:t>Market</a:t>
            </a:r>
          </a:p>
          <a:p>
            <a:pPr marL="285750" indent="-285750">
              <a:buFont typeface="Arial" panose="020B0604020202020204" pitchFamily="34" charset="0"/>
              <a:buChar char="•"/>
            </a:pPr>
            <a:r>
              <a:rPr lang="en-GB" sz="2800" dirty="0"/>
              <a:t>Business environment</a:t>
            </a:r>
          </a:p>
          <a:p>
            <a:pPr marL="285750" indent="-285750">
              <a:buFont typeface="Arial" panose="020B0604020202020204" pitchFamily="34" charset="0"/>
              <a:buChar char="•"/>
            </a:pPr>
            <a:r>
              <a:rPr lang="en-GB" sz="2800" dirty="0"/>
              <a:t>Technology</a:t>
            </a:r>
          </a:p>
          <a:p>
            <a:endParaRPr lang="en-GB" dirty="0"/>
          </a:p>
        </p:txBody>
      </p:sp>
    </p:spTree>
    <p:extLst>
      <p:ext uri="{BB962C8B-B14F-4D97-AF65-F5344CB8AC3E}">
        <p14:creationId xmlns:p14="http://schemas.microsoft.com/office/powerpoint/2010/main" val="813519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lstStyle/>
          <a:p>
            <a:br>
              <a:rPr lang="en-GB" dirty="0">
                <a:solidFill>
                  <a:srgbClr val="0070C0"/>
                </a:solidFill>
              </a:rPr>
            </a:br>
            <a:r>
              <a:rPr lang="en-GB" dirty="0">
                <a:solidFill>
                  <a:srgbClr val="0000FF"/>
                </a:solidFill>
              </a:rPr>
              <a:t>Theory of Business</a:t>
            </a:r>
            <a:br>
              <a:rPr lang="en-GB" b="1" dirty="0">
                <a:solidFill>
                  <a:srgbClr val="0070C0"/>
                </a:solidFill>
              </a:rPr>
            </a:br>
            <a:r>
              <a:rPr lang="en-GB" sz="2400" b="1" dirty="0">
                <a:solidFill>
                  <a:srgbClr val="0070C0"/>
                </a:solidFill>
              </a:rPr>
              <a:t>Observe the phenomenon and respond to its implications</a:t>
            </a:r>
            <a:br>
              <a:rPr lang="en-GB" sz="2400" b="1" dirty="0">
                <a:solidFill>
                  <a:srgbClr val="0070C0"/>
                </a:solidFill>
              </a:rPr>
            </a:br>
            <a:r>
              <a:rPr lang="en-GB" sz="2400" b="1" dirty="0">
                <a:solidFill>
                  <a:srgbClr val="0070C0"/>
                </a:solidFill>
              </a:rPr>
              <a:t>for business.</a:t>
            </a:r>
            <a:br>
              <a:rPr lang="en-GB" sz="2400" b="1" dirty="0">
                <a:solidFill>
                  <a:srgbClr val="0070C0"/>
                </a:solidFill>
              </a:rPr>
            </a:br>
            <a:endParaRPr lang="en-GB" dirty="0">
              <a:solidFill>
                <a:srgbClr val="0070C0"/>
              </a:solidFill>
            </a:endParaRPr>
          </a:p>
        </p:txBody>
      </p:sp>
      <p:sp>
        <p:nvSpPr>
          <p:cNvPr id="3" name="Content Placeholder 2"/>
          <p:cNvSpPr>
            <a:spLocks noGrp="1"/>
          </p:cNvSpPr>
          <p:nvPr>
            <p:ph idx="1"/>
          </p:nvPr>
        </p:nvSpPr>
        <p:spPr>
          <a:xfrm>
            <a:off x="107504" y="1556792"/>
            <a:ext cx="8928992" cy="3917032"/>
          </a:xfrm>
        </p:spPr>
        <p:txBody>
          <a:bodyPr/>
          <a:lstStyle/>
          <a:p>
            <a:r>
              <a:rPr lang="en-GB" dirty="0"/>
              <a:t>‘</a:t>
            </a:r>
            <a:r>
              <a:rPr lang="en-GB" sz="2800" dirty="0"/>
              <a:t>Yet, </a:t>
            </a:r>
            <a:r>
              <a:rPr lang="en-GB" sz="2800" dirty="0">
                <a:solidFill>
                  <a:srgbClr val="0070C0"/>
                </a:solidFill>
              </a:rPr>
              <a:t>“what to do” </a:t>
            </a:r>
            <a:r>
              <a:rPr lang="en-GB" sz="2800" dirty="0"/>
              <a:t>is increasingly becoming the central challenge facing management, especially those of big companies that have enjoyed long-term success.’ </a:t>
            </a:r>
          </a:p>
          <a:p>
            <a:r>
              <a:rPr lang="en-GB" sz="2800" dirty="0"/>
              <a:t>‘The </a:t>
            </a:r>
            <a:r>
              <a:rPr lang="en-GB" sz="2800" dirty="0">
                <a:solidFill>
                  <a:srgbClr val="00B050"/>
                </a:solidFill>
              </a:rPr>
              <a:t>assumptions</a:t>
            </a:r>
            <a:r>
              <a:rPr lang="en-GB" sz="2800" dirty="0"/>
              <a:t> on which the organisation is has been built and is being run now longer fit reality.’</a:t>
            </a:r>
          </a:p>
          <a:p>
            <a:r>
              <a:rPr lang="en-GB" sz="2800" dirty="0"/>
              <a:t>‘These are the assumptions that shape any organisation’s behaviour, dictate its decisions about what to do and what not to do, and define what the organisation consider meaningful results.’ </a:t>
            </a:r>
          </a:p>
        </p:txBody>
      </p:sp>
    </p:spTree>
    <p:extLst>
      <p:ext uri="{BB962C8B-B14F-4D97-AF65-F5344CB8AC3E}">
        <p14:creationId xmlns:p14="http://schemas.microsoft.com/office/powerpoint/2010/main" val="3382299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34082"/>
          </a:xfrm>
        </p:spPr>
        <p:txBody>
          <a:bodyPr/>
          <a:lstStyle/>
          <a:p>
            <a:r>
              <a:rPr lang="en-GB" b="1" dirty="0">
                <a:solidFill>
                  <a:srgbClr val="0000FF"/>
                </a:solidFill>
              </a:rPr>
              <a:t>Assumptions</a:t>
            </a:r>
          </a:p>
        </p:txBody>
      </p:sp>
      <p:sp>
        <p:nvSpPr>
          <p:cNvPr id="3" name="Content Placeholder 2"/>
          <p:cNvSpPr>
            <a:spLocks noGrp="1"/>
          </p:cNvSpPr>
          <p:nvPr>
            <p:ph idx="1"/>
          </p:nvPr>
        </p:nvSpPr>
        <p:spPr>
          <a:xfrm>
            <a:off x="0" y="634082"/>
            <a:ext cx="9036496" cy="5733256"/>
          </a:xfrm>
        </p:spPr>
        <p:txBody>
          <a:bodyPr/>
          <a:lstStyle/>
          <a:p>
            <a:r>
              <a:rPr lang="en-GB" dirty="0"/>
              <a:t>Markets</a:t>
            </a:r>
          </a:p>
          <a:p>
            <a:r>
              <a:rPr lang="en-GB" dirty="0"/>
              <a:t>Identifying customers, their values &amp; behaviour</a:t>
            </a:r>
          </a:p>
          <a:p>
            <a:r>
              <a:rPr lang="en-GB" dirty="0"/>
              <a:t>Identifying competitors</a:t>
            </a:r>
          </a:p>
          <a:p>
            <a:r>
              <a:rPr lang="en-GB" dirty="0"/>
              <a:t>Technology and its dynamics</a:t>
            </a:r>
          </a:p>
          <a:p>
            <a:r>
              <a:rPr lang="en-GB" dirty="0"/>
              <a:t>Company’s strengths and weaknesses</a:t>
            </a:r>
          </a:p>
          <a:p>
            <a:pPr marL="0" indent="0">
              <a:buNone/>
            </a:pPr>
            <a:r>
              <a:rPr lang="en-GB" sz="2400" dirty="0">
                <a:solidFill>
                  <a:srgbClr val="0070C0"/>
                </a:solidFill>
              </a:rPr>
              <a:t>‘These assumptions are about what a company get’s paid for. They are what I call a company’s </a:t>
            </a:r>
            <a:r>
              <a:rPr lang="en-GB" sz="2400" i="1" dirty="0">
                <a:solidFill>
                  <a:srgbClr val="0070C0"/>
                </a:solidFill>
              </a:rPr>
              <a:t>theory of the business.’</a:t>
            </a:r>
          </a:p>
          <a:p>
            <a:pPr marL="0" indent="0">
              <a:buNone/>
            </a:pPr>
            <a:r>
              <a:rPr lang="en-GB" sz="2400" i="1" dirty="0">
                <a:solidFill>
                  <a:srgbClr val="0070C0"/>
                </a:solidFill>
              </a:rPr>
              <a:t>‘</a:t>
            </a:r>
            <a:r>
              <a:rPr lang="en-GB" sz="2400" dirty="0">
                <a:solidFill>
                  <a:srgbClr val="0070C0"/>
                </a:solidFill>
              </a:rPr>
              <a:t>Every organisation, whether a business or not, has a theory of business. Indeed, a valid theory that is clear, consistent, and focused is extraordinarily powerful.’</a:t>
            </a:r>
          </a:p>
        </p:txBody>
      </p:sp>
    </p:spTree>
    <p:extLst>
      <p:ext uri="{BB962C8B-B14F-4D97-AF65-F5344CB8AC3E}">
        <p14:creationId xmlns:p14="http://schemas.microsoft.com/office/powerpoint/2010/main" val="583112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183" y="116632"/>
            <a:ext cx="8229600" cy="562074"/>
          </a:xfrm>
        </p:spPr>
        <p:txBody>
          <a:bodyPr/>
          <a:lstStyle/>
          <a:p>
            <a:r>
              <a:rPr lang="en-GB" b="1" dirty="0">
                <a:solidFill>
                  <a:srgbClr val="0000FF"/>
                </a:solidFill>
              </a:rPr>
              <a:t>Assumptions:</a:t>
            </a:r>
            <a:r>
              <a:rPr lang="en-GB" dirty="0"/>
              <a:t> IBM</a:t>
            </a:r>
          </a:p>
        </p:txBody>
      </p:sp>
      <p:sp>
        <p:nvSpPr>
          <p:cNvPr id="3" name="Content Placeholder 2"/>
          <p:cNvSpPr>
            <a:spLocks noGrp="1"/>
          </p:cNvSpPr>
          <p:nvPr>
            <p:ph idx="1"/>
          </p:nvPr>
        </p:nvSpPr>
        <p:spPr>
          <a:xfrm>
            <a:off x="90934" y="764704"/>
            <a:ext cx="8873553" cy="3917032"/>
          </a:xfrm>
        </p:spPr>
        <p:txBody>
          <a:bodyPr/>
          <a:lstStyle/>
          <a:p>
            <a:r>
              <a:rPr lang="en-GB" sz="2800" dirty="0"/>
              <a:t>What are its assumptions about its business environment? IBM executives assumed:</a:t>
            </a:r>
          </a:p>
          <a:p>
            <a:pPr lvl="1"/>
            <a:r>
              <a:rPr lang="en-GB" sz="2400" dirty="0"/>
              <a:t>That the company had no competitors</a:t>
            </a:r>
          </a:p>
          <a:p>
            <a:pPr lvl="1"/>
            <a:r>
              <a:rPr lang="en-GB" sz="2400" dirty="0"/>
              <a:t>Customers had requirement for mainframes only</a:t>
            </a:r>
          </a:p>
          <a:p>
            <a:pPr lvl="1"/>
            <a:r>
              <a:rPr lang="en-GB" sz="2400" dirty="0"/>
              <a:t>There was no alternative computing technology, only mainframe computers</a:t>
            </a:r>
          </a:p>
          <a:p>
            <a:pPr lvl="1"/>
            <a:r>
              <a:rPr lang="en-GB" sz="2400" dirty="0"/>
              <a:t>Their strength was in mainframe computing</a:t>
            </a:r>
          </a:p>
          <a:p>
            <a:r>
              <a:rPr lang="en-GB" sz="2800" dirty="0"/>
              <a:t>What are its assumptions about its mission?</a:t>
            </a:r>
            <a:endParaRPr lang="en-GB" sz="2400" dirty="0"/>
          </a:p>
          <a:p>
            <a:r>
              <a:rPr lang="en-GB" sz="2800" dirty="0"/>
              <a:t>What are its assumptions about its core competencies?</a:t>
            </a:r>
          </a:p>
          <a:p>
            <a:pPr lvl="1"/>
            <a:r>
              <a:rPr lang="en-GB" sz="2400" dirty="0"/>
              <a:t>To manufacture and maintain mainframe computers</a:t>
            </a:r>
          </a:p>
          <a:p>
            <a:endParaRPr lang="en-GB" dirty="0"/>
          </a:p>
        </p:txBody>
      </p:sp>
      <p:sp>
        <p:nvSpPr>
          <p:cNvPr id="4" name="TextBox 3"/>
          <p:cNvSpPr txBox="1"/>
          <p:nvPr/>
        </p:nvSpPr>
        <p:spPr>
          <a:xfrm>
            <a:off x="6895182" y="111854"/>
            <a:ext cx="2248818" cy="1246495"/>
          </a:xfrm>
          <a:prstGeom prst="rect">
            <a:avLst/>
          </a:prstGeom>
          <a:solidFill>
            <a:srgbClr val="FFC000"/>
          </a:solidFill>
        </p:spPr>
        <p:txBody>
          <a:bodyPr wrap="square" rtlCol="0">
            <a:spAutoFit/>
          </a:bodyPr>
          <a:lstStyle/>
          <a:p>
            <a:r>
              <a:rPr lang="en-GB" sz="1500" dirty="0">
                <a:solidFill>
                  <a:srgbClr val="00B050"/>
                </a:solidFill>
              </a:rPr>
              <a:t>What about Nokia?</a:t>
            </a:r>
          </a:p>
          <a:p>
            <a:r>
              <a:rPr lang="en-GB" sz="1500" dirty="0" err="1">
                <a:solidFill>
                  <a:srgbClr val="00B050"/>
                </a:solidFill>
              </a:rPr>
              <a:t>Blockbusters?Polariod</a:t>
            </a:r>
            <a:r>
              <a:rPr lang="en-GB" sz="1500" dirty="0">
                <a:solidFill>
                  <a:srgbClr val="00B050"/>
                </a:solidFill>
              </a:rPr>
              <a:t>? </a:t>
            </a:r>
          </a:p>
          <a:p>
            <a:r>
              <a:rPr lang="en-GB" sz="1500" dirty="0" err="1">
                <a:solidFill>
                  <a:srgbClr val="00B050"/>
                </a:solidFill>
              </a:rPr>
              <a:t>ToysRUs</a:t>
            </a:r>
            <a:r>
              <a:rPr lang="en-GB" sz="1500" dirty="0">
                <a:solidFill>
                  <a:srgbClr val="00B050"/>
                </a:solidFill>
              </a:rPr>
              <a:t>, </a:t>
            </a:r>
            <a:r>
              <a:rPr lang="en-GB" sz="1500" dirty="0" err="1">
                <a:solidFill>
                  <a:srgbClr val="00B050"/>
                </a:solidFill>
              </a:rPr>
              <a:t>PanAm</a:t>
            </a:r>
            <a:r>
              <a:rPr lang="en-GB" sz="1500" dirty="0">
                <a:solidFill>
                  <a:srgbClr val="00B050"/>
                </a:solidFill>
              </a:rPr>
              <a:t>, Tower Records, </a:t>
            </a:r>
          </a:p>
          <a:p>
            <a:r>
              <a:rPr lang="en-GB" sz="1500" dirty="0">
                <a:solidFill>
                  <a:srgbClr val="00B050"/>
                </a:solidFill>
              </a:rPr>
              <a:t>Kodak</a:t>
            </a:r>
          </a:p>
        </p:txBody>
      </p:sp>
    </p:spTree>
    <p:extLst>
      <p:ext uri="{BB962C8B-B14F-4D97-AF65-F5344CB8AC3E}">
        <p14:creationId xmlns:p14="http://schemas.microsoft.com/office/powerpoint/2010/main" val="2530163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GB" b="1" dirty="0">
                <a:solidFill>
                  <a:srgbClr val="0000FF"/>
                </a:solidFill>
              </a:rPr>
              <a:t>Failing business</a:t>
            </a:r>
          </a:p>
        </p:txBody>
      </p:sp>
      <p:sp>
        <p:nvSpPr>
          <p:cNvPr id="3" name="Content Placeholder 2"/>
          <p:cNvSpPr>
            <a:spLocks noGrp="1"/>
          </p:cNvSpPr>
          <p:nvPr>
            <p:ph idx="1"/>
          </p:nvPr>
        </p:nvSpPr>
        <p:spPr>
          <a:xfrm>
            <a:off x="0" y="836712"/>
            <a:ext cx="9144000" cy="3917032"/>
          </a:xfrm>
        </p:spPr>
        <p:txBody>
          <a:bodyPr/>
          <a:lstStyle/>
          <a:p>
            <a:pPr marL="0" indent="0" algn="ctr">
              <a:buNone/>
            </a:pPr>
            <a:r>
              <a:rPr lang="en-GB" dirty="0">
                <a:solidFill>
                  <a:srgbClr val="FF0000"/>
                </a:solidFill>
              </a:rPr>
              <a:t>Identify a business that is failing </a:t>
            </a:r>
            <a:r>
              <a:rPr lang="en-GB" dirty="0"/>
              <a:t>e.g. Debenhams </a:t>
            </a:r>
          </a:p>
          <a:p>
            <a:r>
              <a:rPr lang="en-GB" dirty="0"/>
              <a:t>What are its assumptions about its business environment?</a:t>
            </a:r>
          </a:p>
          <a:p>
            <a:r>
              <a:rPr lang="en-GB" dirty="0"/>
              <a:t>What are its assumptions about its mission?</a:t>
            </a:r>
          </a:p>
          <a:p>
            <a:r>
              <a:rPr lang="en-GB" dirty="0"/>
              <a:t>What are its assumptions about its core competencies?</a:t>
            </a:r>
          </a:p>
          <a:p>
            <a:r>
              <a:rPr lang="en-GB" dirty="0"/>
              <a:t>What should its new assumptions be?</a:t>
            </a:r>
          </a:p>
          <a:p>
            <a:r>
              <a:rPr lang="en-GB" dirty="0"/>
              <a:t>Therefore, what should its theory of the business be given the new reality?</a:t>
            </a:r>
          </a:p>
        </p:txBody>
      </p:sp>
    </p:spTree>
    <p:extLst>
      <p:ext uri="{BB962C8B-B14F-4D97-AF65-F5344CB8AC3E}">
        <p14:creationId xmlns:p14="http://schemas.microsoft.com/office/powerpoint/2010/main" val="2403565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1124744"/>
            <a:ext cx="8928992" cy="1815882"/>
          </a:xfrm>
          <a:prstGeom prst="rect">
            <a:avLst/>
          </a:prstGeom>
          <a:noFill/>
        </p:spPr>
        <p:txBody>
          <a:bodyPr wrap="square" rtlCol="0">
            <a:spAutoFit/>
          </a:bodyPr>
          <a:lstStyle/>
          <a:p>
            <a:r>
              <a:rPr lang="en-GB" sz="2800" b="1" dirty="0"/>
              <a:t>Management is enhanced by determining the events, assumptions, and implications.</a:t>
            </a:r>
          </a:p>
          <a:p>
            <a:endParaRPr lang="en-GB" sz="2800" b="1" dirty="0"/>
          </a:p>
          <a:p>
            <a:r>
              <a:rPr lang="en-GB" sz="2800" b="1" dirty="0"/>
              <a:t>How?   </a:t>
            </a:r>
          </a:p>
        </p:txBody>
      </p:sp>
      <p:sp>
        <p:nvSpPr>
          <p:cNvPr id="4" name="TextBox 3"/>
          <p:cNvSpPr txBox="1"/>
          <p:nvPr/>
        </p:nvSpPr>
        <p:spPr>
          <a:xfrm>
            <a:off x="2555776" y="260648"/>
            <a:ext cx="3005951" cy="646331"/>
          </a:xfrm>
          <a:prstGeom prst="rect">
            <a:avLst/>
          </a:prstGeom>
          <a:noFill/>
        </p:spPr>
        <p:txBody>
          <a:bodyPr wrap="none" rtlCol="0">
            <a:spAutoFit/>
          </a:bodyPr>
          <a:lstStyle/>
          <a:p>
            <a:r>
              <a:rPr lang="en-GB" sz="3600" b="1" dirty="0">
                <a:solidFill>
                  <a:srgbClr val="0000FF"/>
                </a:solidFill>
              </a:rPr>
              <a:t>Management</a:t>
            </a:r>
          </a:p>
        </p:txBody>
      </p:sp>
    </p:spTree>
    <p:extLst>
      <p:ext uri="{BB962C8B-B14F-4D97-AF65-F5344CB8AC3E}">
        <p14:creationId xmlns:p14="http://schemas.microsoft.com/office/powerpoint/2010/main" val="1274837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638" y="24125"/>
            <a:ext cx="8229600" cy="634082"/>
          </a:xfrm>
        </p:spPr>
        <p:txBody>
          <a:bodyPr/>
          <a:lstStyle/>
          <a:p>
            <a:r>
              <a:rPr lang="en-GB" b="1" dirty="0">
                <a:solidFill>
                  <a:srgbClr val="0000FF"/>
                </a:solidFill>
              </a:rPr>
              <a:t>Effective decision</a:t>
            </a:r>
          </a:p>
        </p:txBody>
      </p:sp>
      <p:sp>
        <p:nvSpPr>
          <p:cNvPr id="3" name="Content Placeholder 2"/>
          <p:cNvSpPr>
            <a:spLocks noGrp="1"/>
          </p:cNvSpPr>
          <p:nvPr>
            <p:ph idx="1"/>
          </p:nvPr>
        </p:nvSpPr>
        <p:spPr>
          <a:xfrm>
            <a:off x="0" y="593063"/>
            <a:ext cx="9036496" cy="3917032"/>
          </a:xfrm>
        </p:spPr>
        <p:txBody>
          <a:bodyPr/>
          <a:lstStyle/>
          <a:p>
            <a:r>
              <a:rPr lang="en-GB" sz="2800" dirty="0"/>
              <a:t>‘Executives do not make a great many decisions.’</a:t>
            </a:r>
          </a:p>
          <a:p>
            <a:r>
              <a:rPr lang="en-GB" sz="2800" dirty="0"/>
              <a:t>‘They try to make the few important decisions on the highest level of conceptual understanding.’</a:t>
            </a:r>
          </a:p>
          <a:p>
            <a:r>
              <a:rPr lang="en-GB" sz="2800" dirty="0"/>
              <a:t>‘They try to find the constants in a situation, to think through what is strategic and generic rather than to “solve problems”.’ </a:t>
            </a:r>
          </a:p>
          <a:p>
            <a:pPr marL="0" indent="0">
              <a:buNone/>
            </a:pPr>
            <a:r>
              <a:rPr lang="en-GB" sz="2800" dirty="0">
                <a:solidFill>
                  <a:srgbClr val="0000FF"/>
                </a:solidFill>
              </a:rPr>
              <a:t>Sever consequences for business of management’s ineffective decisions, and wrong decisions.</a:t>
            </a:r>
          </a:p>
          <a:p>
            <a:r>
              <a:rPr lang="en-GB" sz="2000" dirty="0">
                <a:solidFill>
                  <a:srgbClr val="0000FF"/>
                </a:solidFill>
              </a:rPr>
              <a:t>Drop in share price</a:t>
            </a:r>
          </a:p>
          <a:p>
            <a:r>
              <a:rPr lang="en-GB" sz="2000" dirty="0">
                <a:solidFill>
                  <a:srgbClr val="0000FF"/>
                </a:solidFill>
              </a:rPr>
              <a:t>Loss of market share</a:t>
            </a:r>
          </a:p>
          <a:p>
            <a:r>
              <a:rPr lang="en-GB" sz="2000" dirty="0">
                <a:solidFill>
                  <a:srgbClr val="0000FF"/>
                </a:solidFill>
              </a:rPr>
              <a:t>Threat to business survival</a:t>
            </a:r>
          </a:p>
          <a:p>
            <a:endParaRPr lang="en-GB" sz="2800" dirty="0">
              <a:solidFill>
                <a:srgbClr val="0070C0"/>
              </a:solidFill>
            </a:endParaRPr>
          </a:p>
        </p:txBody>
      </p:sp>
    </p:spTree>
    <p:extLst>
      <p:ext uri="{BB962C8B-B14F-4D97-AF65-F5344CB8AC3E}">
        <p14:creationId xmlns:p14="http://schemas.microsoft.com/office/powerpoint/2010/main" val="4188898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Features of effective decision</a:t>
            </a:r>
          </a:p>
        </p:txBody>
      </p:sp>
      <p:sp>
        <p:nvSpPr>
          <p:cNvPr id="3" name="Content Placeholder 2"/>
          <p:cNvSpPr>
            <a:spLocks noGrp="1"/>
          </p:cNvSpPr>
          <p:nvPr>
            <p:ph idx="1"/>
          </p:nvPr>
        </p:nvSpPr>
        <p:spPr>
          <a:xfrm>
            <a:off x="179512" y="1417638"/>
            <a:ext cx="8589640" cy="4056186"/>
          </a:xfrm>
        </p:spPr>
        <p:txBody>
          <a:bodyPr/>
          <a:lstStyle/>
          <a:p>
            <a:r>
              <a:rPr lang="en-GB" dirty="0"/>
              <a:t>Principle or pragmatics</a:t>
            </a:r>
          </a:p>
          <a:p>
            <a:r>
              <a:rPr lang="en-GB" dirty="0"/>
              <a:t>Right and wrong compromise</a:t>
            </a:r>
          </a:p>
          <a:p>
            <a:r>
              <a:rPr lang="en-GB" dirty="0"/>
              <a:t>Executing or implementing the decision – ‘action commitment’</a:t>
            </a:r>
          </a:p>
          <a:p>
            <a:r>
              <a:rPr lang="en-GB" dirty="0">
                <a:hlinkClick r:id="rId2"/>
              </a:rPr>
              <a:t>https://www.youtube.com/watch?v=tOK9vG9bM94</a:t>
            </a:r>
            <a:endParaRPr lang="en-GB" dirty="0"/>
          </a:p>
          <a:p>
            <a:endParaRPr lang="en-GB" dirty="0"/>
          </a:p>
        </p:txBody>
      </p:sp>
    </p:spTree>
    <p:extLst>
      <p:ext uri="{BB962C8B-B14F-4D97-AF65-F5344CB8AC3E}">
        <p14:creationId xmlns:p14="http://schemas.microsoft.com/office/powerpoint/2010/main" val="1657249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143000"/>
          </a:xfrm>
        </p:spPr>
        <p:txBody>
          <a:bodyPr/>
          <a:lstStyle/>
          <a:p>
            <a:r>
              <a:rPr lang="en-GB" b="1" dirty="0">
                <a:solidFill>
                  <a:srgbClr val="0000FF"/>
                </a:solidFill>
              </a:rPr>
              <a:t>Sequential steps</a:t>
            </a:r>
          </a:p>
        </p:txBody>
      </p:sp>
      <p:sp>
        <p:nvSpPr>
          <p:cNvPr id="3" name="Content Placeholder 2"/>
          <p:cNvSpPr>
            <a:spLocks noGrp="1"/>
          </p:cNvSpPr>
          <p:nvPr>
            <p:ph idx="1"/>
          </p:nvPr>
        </p:nvSpPr>
        <p:spPr>
          <a:xfrm>
            <a:off x="0" y="764704"/>
            <a:ext cx="9144000" cy="3917032"/>
          </a:xfrm>
        </p:spPr>
        <p:txBody>
          <a:bodyPr/>
          <a:lstStyle/>
          <a:p>
            <a:r>
              <a:rPr lang="en-GB" sz="2800" dirty="0"/>
              <a:t>Classifying the problem.</a:t>
            </a:r>
          </a:p>
          <a:p>
            <a:r>
              <a:rPr lang="en-GB" sz="2800" dirty="0"/>
              <a:t>Defining the problem.</a:t>
            </a:r>
          </a:p>
          <a:p>
            <a:r>
              <a:rPr lang="en-GB" sz="2800" dirty="0"/>
              <a:t>Specifying the answer to the problem.</a:t>
            </a:r>
          </a:p>
          <a:p>
            <a:r>
              <a:rPr lang="en-GB" sz="2800" dirty="0"/>
              <a:t>Deciding what is ‘right’, rather than what is acceptable, in order to meet the boundary conditions.</a:t>
            </a:r>
          </a:p>
          <a:p>
            <a:r>
              <a:rPr lang="en-GB" sz="2800" dirty="0"/>
              <a:t>Building into the decision the action to carry it out.</a:t>
            </a:r>
          </a:p>
          <a:p>
            <a:r>
              <a:rPr lang="en-GB" sz="2800" dirty="0"/>
              <a:t>Testing the validity and effectiveness of the decision against the actual course of events.</a:t>
            </a:r>
          </a:p>
        </p:txBody>
      </p:sp>
    </p:spTree>
    <p:extLst>
      <p:ext uri="{BB962C8B-B14F-4D97-AF65-F5344CB8AC3E}">
        <p14:creationId xmlns:p14="http://schemas.microsoft.com/office/powerpoint/2010/main" val="147577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588" y="104156"/>
            <a:ext cx="8229600" cy="778098"/>
          </a:xfrm>
        </p:spPr>
        <p:txBody>
          <a:bodyPr/>
          <a:lstStyle/>
          <a:p>
            <a:r>
              <a:rPr lang="en-GB" b="1" dirty="0">
                <a:solidFill>
                  <a:srgbClr val="0000FF"/>
                </a:solidFill>
              </a:rPr>
              <a:t>Effective decision</a:t>
            </a:r>
          </a:p>
        </p:txBody>
      </p:sp>
      <p:sp>
        <p:nvSpPr>
          <p:cNvPr id="3" name="Text Placeholder 2"/>
          <p:cNvSpPr>
            <a:spLocks noGrp="1"/>
          </p:cNvSpPr>
          <p:nvPr>
            <p:ph type="body" idx="1"/>
          </p:nvPr>
        </p:nvSpPr>
        <p:spPr>
          <a:xfrm>
            <a:off x="251520" y="882254"/>
            <a:ext cx="4040188" cy="639762"/>
          </a:xfrm>
        </p:spPr>
        <p:txBody>
          <a:bodyPr/>
          <a:lstStyle/>
          <a:p>
            <a:r>
              <a:rPr lang="en-GB" dirty="0"/>
              <a:t>Steps</a:t>
            </a:r>
          </a:p>
        </p:txBody>
      </p:sp>
      <p:sp>
        <p:nvSpPr>
          <p:cNvPr id="4" name="Content Placeholder 3"/>
          <p:cNvSpPr>
            <a:spLocks noGrp="1"/>
          </p:cNvSpPr>
          <p:nvPr>
            <p:ph sz="half" idx="2"/>
          </p:nvPr>
        </p:nvSpPr>
        <p:spPr>
          <a:xfrm>
            <a:off x="245060" y="1721817"/>
            <a:ext cx="4040188" cy="3414365"/>
          </a:xfrm>
        </p:spPr>
        <p:txBody>
          <a:bodyPr/>
          <a:lstStyle/>
          <a:p>
            <a:r>
              <a:rPr lang="en-GB" dirty="0"/>
              <a:t>Classification</a:t>
            </a:r>
          </a:p>
          <a:p>
            <a:r>
              <a:rPr lang="en-GB" dirty="0"/>
              <a:t>Definition</a:t>
            </a:r>
          </a:p>
          <a:p>
            <a:endParaRPr lang="en-GB" dirty="0"/>
          </a:p>
          <a:p>
            <a:r>
              <a:rPr lang="en-GB" dirty="0"/>
              <a:t>Specifications</a:t>
            </a:r>
          </a:p>
          <a:p>
            <a:r>
              <a:rPr lang="en-GB" dirty="0"/>
              <a:t>Decision</a:t>
            </a:r>
          </a:p>
          <a:p>
            <a:r>
              <a:rPr lang="en-GB" dirty="0"/>
              <a:t>Action</a:t>
            </a:r>
          </a:p>
          <a:p>
            <a:r>
              <a:rPr lang="en-GB" dirty="0"/>
              <a:t>Feedback</a:t>
            </a:r>
          </a:p>
        </p:txBody>
      </p:sp>
      <p:sp>
        <p:nvSpPr>
          <p:cNvPr id="5" name="Text Placeholder 4"/>
          <p:cNvSpPr>
            <a:spLocks noGrp="1"/>
          </p:cNvSpPr>
          <p:nvPr>
            <p:ph type="body" sz="quarter" idx="3"/>
          </p:nvPr>
        </p:nvSpPr>
        <p:spPr>
          <a:xfrm>
            <a:off x="4645025" y="1082055"/>
            <a:ext cx="4041775" cy="639762"/>
          </a:xfrm>
        </p:spPr>
        <p:txBody>
          <a:bodyPr/>
          <a:lstStyle/>
          <a:p>
            <a:r>
              <a:rPr lang="en-GB" dirty="0"/>
              <a:t>Issues</a:t>
            </a:r>
          </a:p>
        </p:txBody>
      </p:sp>
      <p:sp>
        <p:nvSpPr>
          <p:cNvPr id="6" name="Content Placeholder 5"/>
          <p:cNvSpPr>
            <a:spLocks noGrp="1"/>
          </p:cNvSpPr>
          <p:nvPr>
            <p:ph sz="quarter" idx="4"/>
          </p:nvPr>
        </p:nvSpPr>
        <p:spPr>
          <a:xfrm>
            <a:off x="3419872" y="1721817"/>
            <a:ext cx="5479068" cy="3795415"/>
          </a:xfrm>
        </p:spPr>
        <p:txBody>
          <a:bodyPr/>
          <a:lstStyle/>
          <a:p>
            <a:r>
              <a:rPr lang="en-GB" dirty="0"/>
              <a:t>Symptom or ‘fundamental disorder’?</a:t>
            </a:r>
          </a:p>
          <a:p>
            <a:r>
              <a:rPr lang="en-GB" dirty="0"/>
              <a:t>Danger of incomplete definition, check ‘observable facts’</a:t>
            </a:r>
          </a:p>
          <a:p>
            <a:r>
              <a:rPr lang="en-GB" dirty="0"/>
              <a:t>Satisfy the ‘boundary conditions’</a:t>
            </a:r>
          </a:p>
          <a:p>
            <a:r>
              <a:rPr lang="en-GB" dirty="0"/>
              <a:t>‘right decision’, </a:t>
            </a:r>
            <a:r>
              <a:rPr lang="en-GB" dirty="0">
                <a:solidFill>
                  <a:srgbClr val="FF0000"/>
                </a:solidFill>
              </a:rPr>
              <a:t>compromise is involved</a:t>
            </a:r>
          </a:p>
          <a:p>
            <a:r>
              <a:rPr lang="en-GB" dirty="0"/>
              <a:t>‘action commitment’</a:t>
            </a:r>
          </a:p>
          <a:p>
            <a:r>
              <a:rPr lang="en-GB" dirty="0"/>
              <a:t> information monitoring &amp; reporting</a:t>
            </a:r>
          </a:p>
        </p:txBody>
      </p:sp>
    </p:spTree>
    <p:extLst>
      <p:ext uri="{BB962C8B-B14F-4D97-AF65-F5344CB8AC3E}">
        <p14:creationId xmlns:p14="http://schemas.microsoft.com/office/powerpoint/2010/main" val="462896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1070" y="162697"/>
            <a:ext cx="5771773" cy="600164"/>
          </a:xfrm>
          <a:prstGeom prst="rect">
            <a:avLst/>
          </a:prstGeom>
        </p:spPr>
        <p:txBody>
          <a:bodyPr wrap="none">
            <a:spAutoFit/>
          </a:bodyPr>
          <a:lstStyle/>
          <a:p>
            <a:r>
              <a:rPr lang="en-GB" sz="3300" b="1" dirty="0">
                <a:solidFill>
                  <a:srgbClr val="0000FF"/>
                </a:solidFill>
              </a:rPr>
              <a:t>WHAT DO MANAGERS DO?</a:t>
            </a:r>
          </a:p>
        </p:txBody>
      </p:sp>
      <p:sp>
        <p:nvSpPr>
          <p:cNvPr id="4" name="Rectangle 3"/>
          <p:cNvSpPr/>
          <p:nvPr/>
        </p:nvSpPr>
        <p:spPr>
          <a:xfrm>
            <a:off x="143976" y="3914912"/>
            <a:ext cx="8837651" cy="954107"/>
          </a:xfrm>
          <a:prstGeom prst="rect">
            <a:avLst/>
          </a:prstGeom>
          <a:solidFill>
            <a:schemeClr val="bg1"/>
          </a:solidFill>
        </p:spPr>
        <p:txBody>
          <a:bodyPr wrap="square">
            <a:spAutoFit/>
          </a:bodyPr>
          <a:lstStyle/>
          <a:p>
            <a:r>
              <a:rPr lang="en-GB" sz="2800" dirty="0">
                <a:solidFill>
                  <a:srgbClr val="0000FF"/>
                </a:solidFill>
              </a:rPr>
              <a:t>The Manager at Work—Determining his Activities, Roles and Programs by Structured Observation</a:t>
            </a:r>
          </a:p>
        </p:txBody>
      </p:sp>
      <p:sp>
        <p:nvSpPr>
          <p:cNvPr id="5" name="TextBox 4"/>
          <p:cNvSpPr txBox="1"/>
          <p:nvPr/>
        </p:nvSpPr>
        <p:spPr>
          <a:xfrm>
            <a:off x="161175" y="1159084"/>
            <a:ext cx="8846463" cy="2677656"/>
          </a:xfrm>
          <a:prstGeom prst="rect">
            <a:avLst/>
          </a:prstGeom>
          <a:noFill/>
        </p:spPr>
        <p:txBody>
          <a:bodyPr wrap="square" rtlCol="0">
            <a:spAutoFit/>
          </a:bodyPr>
          <a:lstStyle/>
          <a:p>
            <a:r>
              <a:rPr lang="en-GB" sz="2800" dirty="0"/>
              <a:t>What do you think is the job of managers?</a:t>
            </a:r>
          </a:p>
          <a:p>
            <a:endParaRPr lang="en-GB" sz="2800" dirty="0"/>
          </a:p>
          <a:p>
            <a:r>
              <a:rPr lang="en-GB" sz="2800" dirty="0"/>
              <a:t>Detail the activities of managers.</a:t>
            </a:r>
          </a:p>
          <a:p>
            <a:endParaRPr lang="en-GB" sz="2800" dirty="0"/>
          </a:p>
          <a:p>
            <a:r>
              <a:rPr lang="en-GB" sz="2800" dirty="0"/>
              <a:t>Do the activities of managers differ across industries?</a:t>
            </a:r>
          </a:p>
          <a:p>
            <a:r>
              <a:rPr lang="en-GB" sz="2800" dirty="0"/>
              <a:t>Manufacturing, service, health care, education…</a:t>
            </a:r>
          </a:p>
        </p:txBody>
      </p:sp>
      <p:sp>
        <p:nvSpPr>
          <p:cNvPr id="7" name="TextBox 6">
            <a:extLst>
              <a:ext uri="{FF2B5EF4-FFF2-40B4-BE49-F238E27FC236}">
                <a16:creationId xmlns:a16="http://schemas.microsoft.com/office/drawing/2014/main" id="{22E5F98E-D974-5644-96E6-910A98A84EE4}"/>
              </a:ext>
            </a:extLst>
          </p:cNvPr>
          <p:cNvSpPr txBox="1"/>
          <p:nvPr/>
        </p:nvSpPr>
        <p:spPr>
          <a:xfrm>
            <a:off x="190486" y="5085184"/>
            <a:ext cx="8424936" cy="461665"/>
          </a:xfrm>
          <a:prstGeom prst="rect">
            <a:avLst/>
          </a:prstGeom>
          <a:noFill/>
        </p:spPr>
        <p:txBody>
          <a:bodyPr wrap="square" rtlCol="0">
            <a:spAutoFit/>
          </a:bodyPr>
          <a:lstStyle/>
          <a:p>
            <a:r>
              <a:rPr lang="en-GB" sz="2400" dirty="0"/>
              <a:t>Please read: Henry Mintzberg:  </a:t>
            </a:r>
            <a:r>
              <a:rPr lang="en-GB" sz="2400" dirty="0">
                <a:hlinkClick r:id="rId2"/>
              </a:rPr>
              <a:t>https://mintzberg.org/</a:t>
            </a:r>
            <a:endParaRPr lang="en-GB" sz="2400" dirty="0">
              <a:solidFill>
                <a:srgbClr val="00B0F0"/>
              </a:solidFill>
            </a:endParaRPr>
          </a:p>
        </p:txBody>
      </p:sp>
    </p:spTree>
    <p:extLst>
      <p:ext uri="{BB962C8B-B14F-4D97-AF65-F5344CB8AC3E}">
        <p14:creationId xmlns:p14="http://schemas.microsoft.com/office/powerpoint/2010/main" val="4233681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1070" y="162697"/>
            <a:ext cx="5771773" cy="600164"/>
          </a:xfrm>
          <a:prstGeom prst="rect">
            <a:avLst/>
          </a:prstGeom>
        </p:spPr>
        <p:txBody>
          <a:bodyPr wrap="none">
            <a:spAutoFit/>
          </a:bodyPr>
          <a:lstStyle/>
          <a:p>
            <a:r>
              <a:rPr lang="en-GB" sz="3300" b="1" dirty="0">
                <a:solidFill>
                  <a:srgbClr val="0000FF"/>
                </a:solidFill>
              </a:rPr>
              <a:t>WHAT DO MANAGERS DO?</a:t>
            </a:r>
          </a:p>
        </p:txBody>
      </p:sp>
      <p:sp>
        <p:nvSpPr>
          <p:cNvPr id="6" name="TextBox 5"/>
          <p:cNvSpPr txBox="1"/>
          <p:nvPr/>
        </p:nvSpPr>
        <p:spPr>
          <a:xfrm>
            <a:off x="157578" y="1124744"/>
            <a:ext cx="8986422" cy="4031873"/>
          </a:xfrm>
          <a:prstGeom prst="rect">
            <a:avLst/>
          </a:prstGeom>
          <a:solidFill>
            <a:srgbClr val="FFC000"/>
          </a:solidFill>
        </p:spPr>
        <p:txBody>
          <a:bodyPr wrap="square" rtlCol="0">
            <a:spAutoFit/>
          </a:bodyPr>
          <a:lstStyle/>
          <a:p>
            <a:r>
              <a:rPr lang="en-GB" sz="3200" dirty="0"/>
              <a:t>Make </a:t>
            </a:r>
            <a:r>
              <a:rPr lang="en-GB" sz="3200" dirty="0">
                <a:solidFill>
                  <a:srgbClr val="0070C0"/>
                </a:solidFill>
              </a:rPr>
              <a:t>decisions</a:t>
            </a:r>
            <a:r>
              <a:rPr lang="en-GB" sz="3200" dirty="0"/>
              <a:t> about:</a:t>
            </a:r>
          </a:p>
          <a:p>
            <a:r>
              <a:rPr lang="en-GB" sz="3200" dirty="0"/>
              <a:t>Determine the goal/mission</a:t>
            </a:r>
          </a:p>
          <a:p>
            <a:r>
              <a:rPr lang="en-GB" sz="3200" dirty="0"/>
              <a:t>Decide what to produce/service</a:t>
            </a:r>
          </a:p>
          <a:p>
            <a:r>
              <a:rPr lang="en-GB" sz="3200" dirty="0"/>
              <a:t>Organise operations – use technology well</a:t>
            </a:r>
          </a:p>
          <a:p>
            <a:r>
              <a:rPr lang="en-GB" sz="3200" dirty="0"/>
              <a:t>Focus all organisational activities on the customer</a:t>
            </a:r>
          </a:p>
          <a:p>
            <a:r>
              <a:rPr lang="en-GB" sz="3200" dirty="0"/>
              <a:t>Scan the business environment &amp; competition</a:t>
            </a:r>
          </a:p>
          <a:p>
            <a:r>
              <a:rPr lang="en-GB" sz="3200" dirty="0"/>
              <a:t>Decide what are strengths &amp; build them up</a:t>
            </a:r>
            <a:endParaRPr lang="en-GB" sz="1500" dirty="0"/>
          </a:p>
        </p:txBody>
      </p:sp>
    </p:spTree>
    <p:extLst>
      <p:ext uri="{BB962C8B-B14F-4D97-AF65-F5344CB8AC3E}">
        <p14:creationId xmlns:p14="http://schemas.microsoft.com/office/powerpoint/2010/main" val="36422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6"/>
            <a:ext cx="8229600" cy="1143000"/>
          </a:xfrm>
        </p:spPr>
        <p:txBody>
          <a:bodyPr/>
          <a:lstStyle/>
          <a:p>
            <a:r>
              <a:rPr lang="en-GB" b="1" dirty="0">
                <a:solidFill>
                  <a:srgbClr val="0000FF"/>
                </a:solidFill>
              </a:rPr>
              <a:t>People decisions</a:t>
            </a:r>
          </a:p>
        </p:txBody>
      </p:sp>
      <p:sp>
        <p:nvSpPr>
          <p:cNvPr id="3" name="Content Placeholder 2"/>
          <p:cNvSpPr>
            <a:spLocks noGrp="1"/>
          </p:cNvSpPr>
          <p:nvPr>
            <p:ph idx="1"/>
          </p:nvPr>
        </p:nvSpPr>
        <p:spPr>
          <a:xfrm>
            <a:off x="0" y="836712"/>
            <a:ext cx="9144000" cy="4680520"/>
          </a:xfrm>
        </p:spPr>
        <p:txBody>
          <a:bodyPr>
            <a:normAutofit fontScale="25000" lnSpcReduction="20000"/>
          </a:bodyPr>
          <a:lstStyle/>
          <a:p>
            <a:r>
              <a:rPr lang="en-GB" sz="8600" dirty="0"/>
              <a:t>‘</a:t>
            </a:r>
            <a:r>
              <a:rPr lang="en-GB" sz="11200" dirty="0"/>
              <a:t>Executives spend more time on managing people and making people decisions than on anything else – and they should.’</a:t>
            </a:r>
          </a:p>
          <a:p>
            <a:r>
              <a:rPr lang="en-GB" sz="11200" dirty="0"/>
              <a:t>‘…one-third of such decisions turn out right; one-third are minimally effective, and one-third are outright failure.’</a:t>
            </a:r>
          </a:p>
          <a:p>
            <a:r>
              <a:rPr lang="en-GB" sz="11200" dirty="0"/>
              <a:t>‘In no other area of management would we put up with such miserable performance. Indeed, we need not and should not.’</a:t>
            </a:r>
            <a:endParaRPr lang="en-GB" sz="8000" dirty="0">
              <a:solidFill>
                <a:srgbClr val="0070C0"/>
              </a:solidFill>
            </a:endParaRPr>
          </a:p>
          <a:p>
            <a:pPr marL="0" indent="0">
              <a:buNone/>
            </a:pPr>
            <a:r>
              <a:rPr lang="en-GB" sz="8000" dirty="0">
                <a:solidFill>
                  <a:srgbClr val="0070C0"/>
                </a:solidFill>
                <a:hlinkClick r:id="rId2"/>
              </a:rPr>
              <a:t>https://www.youtube.com/watch?v=HhE2eCqdovw</a:t>
            </a:r>
            <a:r>
              <a:rPr lang="en-GB" sz="8000" dirty="0">
                <a:solidFill>
                  <a:srgbClr val="0070C0"/>
                </a:solidFill>
              </a:rPr>
              <a:t> </a:t>
            </a:r>
            <a:r>
              <a:rPr lang="en-GB" sz="4400" dirty="0">
                <a:solidFill>
                  <a:srgbClr val="0070C0"/>
                </a:solidFill>
              </a:rPr>
              <a:t>(First minute)</a:t>
            </a:r>
            <a:endParaRPr lang="en-GB" sz="8000" dirty="0">
              <a:solidFill>
                <a:srgbClr val="0070C0"/>
              </a:solidFill>
            </a:endParaRPr>
          </a:p>
          <a:p>
            <a:pPr marL="0" indent="0">
              <a:buNone/>
            </a:pPr>
            <a:endParaRPr lang="en-GB" sz="8000" dirty="0">
              <a:solidFill>
                <a:srgbClr val="0070C0"/>
              </a:solidFill>
            </a:endParaRPr>
          </a:p>
          <a:p>
            <a:pPr marL="0" indent="0">
              <a:buNone/>
            </a:pPr>
            <a:r>
              <a:rPr lang="en-GB" sz="8000" dirty="0">
                <a:solidFill>
                  <a:srgbClr val="0070C0"/>
                </a:solidFill>
              </a:rPr>
              <a:t>Managing Myself:</a:t>
            </a:r>
          </a:p>
          <a:p>
            <a:pPr marL="0" indent="0">
              <a:buNone/>
            </a:pPr>
            <a:r>
              <a:rPr lang="en-GB" sz="8000" dirty="0">
                <a:solidFill>
                  <a:srgbClr val="0070C0"/>
                </a:solidFill>
                <a:hlinkClick r:id="rId3"/>
              </a:rPr>
              <a:t>https://www.youtube.com/watch?v=I9eDntumN5o</a:t>
            </a:r>
            <a:endParaRPr lang="en-GB" sz="8000" dirty="0">
              <a:solidFill>
                <a:srgbClr val="0070C0"/>
              </a:solidFill>
            </a:endParaRPr>
          </a:p>
          <a:p>
            <a:pPr marL="0" indent="0">
              <a:buNone/>
            </a:pPr>
            <a:endParaRPr lang="en-GB" dirty="0">
              <a:solidFill>
                <a:srgbClr val="0070C0"/>
              </a:solidFill>
            </a:endParaRPr>
          </a:p>
        </p:txBody>
      </p:sp>
    </p:spTree>
    <p:extLst>
      <p:ext uri="{BB962C8B-B14F-4D97-AF65-F5344CB8AC3E}">
        <p14:creationId xmlns:p14="http://schemas.microsoft.com/office/powerpoint/2010/main" val="770246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835344"/>
            <a:ext cx="8928992" cy="5139869"/>
          </a:xfrm>
          <a:prstGeom prst="rect">
            <a:avLst/>
          </a:prstGeom>
          <a:noFill/>
        </p:spPr>
        <p:txBody>
          <a:bodyPr wrap="square" rtlCol="0">
            <a:spAutoFit/>
          </a:bodyPr>
          <a:lstStyle/>
          <a:p>
            <a:r>
              <a:rPr lang="en-GB" sz="3200" dirty="0"/>
              <a:t>Alfred P Sloan, 40 years at GM. Personally selected every GM executive – down to the manufacturing managers, controllers, engineering managers, and master mechanics at even the smallest accessory division.</a:t>
            </a:r>
          </a:p>
          <a:p>
            <a:endParaRPr lang="en-GB" sz="3200" dirty="0">
              <a:solidFill>
                <a:srgbClr val="0000FF"/>
              </a:solidFill>
            </a:endParaRPr>
          </a:p>
          <a:p>
            <a:r>
              <a:rPr lang="en-GB" sz="3200" dirty="0">
                <a:solidFill>
                  <a:srgbClr val="0000FF"/>
                </a:solidFill>
              </a:rPr>
              <a:t>I have made a mistake.</a:t>
            </a:r>
          </a:p>
          <a:p>
            <a:pPr marL="457200" indent="-457200">
              <a:buFont typeface="Arial" panose="020B0604020202020204" pitchFamily="34" charset="0"/>
              <a:buChar char="•"/>
            </a:pPr>
            <a:r>
              <a:rPr lang="en-GB" sz="2400" dirty="0"/>
              <a:t>Mangers with responsibility must perform – lead effectively</a:t>
            </a:r>
          </a:p>
          <a:p>
            <a:pPr marL="457200" indent="-457200">
              <a:buFont typeface="Arial" panose="020B0604020202020204" pitchFamily="34" charset="0"/>
              <a:buChar char="•"/>
            </a:pPr>
            <a:r>
              <a:rPr lang="en-GB" sz="2400" dirty="0"/>
              <a:t>People decisions are the crucial decisions</a:t>
            </a:r>
          </a:p>
          <a:p>
            <a:pPr marL="457200" indent="-457200">
              <a:buFont typeface="Arial" panose="020B0604020202020204" pitchFamily="34" charset="0"/>
              <a:buChar char="•"/>
            </a:pPr>
            <a:r>
              <a:rPr lang="en-GB" sz="2400" dirty="0"/>
              <a:t>Do not give new people major assignments</a:t>
            </a:r>
          </a:p>
          <a:p>
            <a:endParaRPr lang="en-GB" sz="3200" dirty="0"/>
          </a:p>
        </p:txBody>
      </p:sp>
      <p:sp>
        <p:nvSpPr>
          <p:cNvPr id="3" name="TextBox 2"/>
          <p:cNvSpPr txBox="1"/>
          <p:nvPr/>
        </p:nvSpPr>
        <p:spPr>
          <a:xfrm>
            <a:off x="1717693" y="30803"/>
            <a:ext cx="5708614" cy="769441"/>
          </a:xfrm>
          <a:prstGeom prst="rect">
            <a:avLst/>
          </a:prstGeom>
          <a:noFill/>
        </p:spPr>
        <p:txBody>
          <a:bodyPr wrap="none" rtlCol="0">
            <a:spAutoFit/>
          </a:bodyPr>
          <a:lstStyle/>
          <a:p>
            <a:r>
              <a:rPr lang="en-GB" sz="4400" b="1" dirty="0">
                <a:solidFill>
                  <a:srgbClr val="0000FF"/>
                </a:solidFill>
              </a:rPr>
              <a:t>The Basic Principles</a:t>
            </a:r>
          </a:p>
        </p:txBody>
      </p:sp>
    </p:spTree>
    <p:extLst>
      <p:ext uri="{BB962C8B-B14F-4D97-AF65-F5344CB8AC3E}">
        <p14:creationId xmlns:p14="http://schemas.microsoft.com/office/powerpoint/2010/main" val="7366849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035" y="125719"/>
            <a:ext cx="8545929" cy="646331"/>
          </a:xfrm>
          <a:prstGeom prst="rect">
            <a:avLst/>
          </a:prstGeom>
          <a:noFill/>
        </p:spPr>
        <p:txBody>
          <a:bodyPr wrap="none" rtlCol="0">
            <a:spAutoFit/>
          </a:bodyPr>
          <a:lstStyle/>
          <a:p>
            <a:r>
              <a:rPr lang="en-GB" sz="3600" b="1" dirty="0">
                <a:solidFill>
                  <a:srgbClr val="0000FF"/>
                </a:solidFill>
              </a:rPr>
              <a:t>How would you appoint an executive?</a:t>
            </a:r>
          </a:p>
        </p:txBody>
      </p:sp>
      <p:sp>
        <p:nvSpPr>
          <p:cNvPr id="3" name="TextBox 2"/>
          <p:cNvSpPr txBox="1"/>
          <p:nvPr/>
        </p:nvSpPr>
        <p:spPr>
          <a:xfrm>
            <a:off x="179513" y="3080374"/>
            <a:ext cx="8665450" cy="2308324"/>
          </a:xfrm>
          <a:prstGeom prst="rect">
            <a:avLst/>
          </a:prstGeom>
          <a:solidFill>
            <a:schemeClr val="bg1"/>
          </a:solidFill>
        </p:spPr>
        <p:txBody>
          <a:bodyPr wrap="square" rtlCol="0">
            <a:spAutoFit/>
          </a:bodyPr>
          <a:lstStyle/>
          <a:p>
            <a:r>
              <a:rPr lang="en-GB" sz="2400" b="1" dirty="0">
                <a:solidFill>
                  <a:srgbClr val="FF0000"/>
                </a:solidFill>
              </a:rPr>
              <a:t>Think through the assignment.</a:t>
            </a:r>
          </a:p>
          <a:p>
            <a:pPr marL="342900" indent="-342900">
              <a:buFont typeface="Arial" panose="020B0604020202020204" pitchFamily="34" charset="0"/>
              <a:buChar char="•"/>
            </a:pPr>
            <a:r>
              <a:rPr lang="en-GB" sz="2400" dirty="0">
                <a:solidFill>
                  <a:srgbClr val="0000FF"/>
                </a:solidFill>
              </a:rPr>
              <a:t>Look at a number of potentially qualified people.</a:t>
            </a:r>
          </a:p>
          <a:p>
            <a:pPr marL="342900" indent="-342900">
              <a:buFont typeface="Arial" panose="020B0604020202020204" pitchFamily="34" charset="0"/>
              <a:buChar char="•"/>
            </a:pPr>
            <a:r>
              <a:rPr lang="en-GB" sz="2400" dirty="0">
                <a:solidFill>
                  <a:srgbClr val="0000FF"/>
                </a:solidFill>
              </a:rPr>
              <a:t>Think hard about how to look at these candidates.</a:t>
            </a:r>
          </a:p>
          <a:p>
            <a:pPr marL="342900" indent="-342900">
              <a:buFont typeface="Arial" panose="020B0604020202020204" pitchFamily="34" charset="0"/>
              <a:buChar char="•"/>
            </a:pPr>
            <a:r>
              <a:rPr lang="en-GB" sz="2400" dirty="0">
                <a:solidFill>
                  <a:srgbClr val="0000FF"/>
                </a:solidFill>
              </a:rPr>
              <a:t>Discuss each of the candidates with several people who have worked with them.</a:t>
            </a:r>
          </a:p>
          <a:p>
            <a:pPr marL="342900" indent="-342900">
              <a:buFont typeface="Arial" panose="020B0604020202020204" pitchFamily="34" charset="0"/>
              <a:buChar char="•"/>
            </a:pPr>
            <a:r>
              <a:rPr lang="en-GB" sz="2400" dirty="0">
                <a:solidFill>
                  <a:srgbClr val="0000FF"/>
                </a:solidFill>
              </a:rPr>
              <a:t>Make sure the appointee understands the job.</a:t>
            </a:r>
          </a:p>
        </p:txBody>
      </p:sp>
      <p:sp>
        <p:nvSpPr>
          <p:cNvPr id="4" name="TextBox 3"/>
          <p:cNvSpPr txBox="1"/>
          <p:nvPr/>
        </p:nvSpPr>
        <p:spPr>
          <a:xfrm>
            <a:off x="299035" y="772050"/>
            <a:ext cx="8545928" cy="2308324"/>
          </a:xfrm>
          <a:prstGeom prst="rect">
            <a:avLst/>
          </a:prstGeom>
          <a:noFill/>
        </p:spPr>
        <p:txBody>
          <a:bodyPr wrap="square" rtlCol="0">
            <a:spAutoFit/>
          </a:bodyPr>
          <a:lstStyle/>
          <a:p>
            <a:r>
              <a:rPr lang="en-GB" sz="2400" dirty="0"/>
              <a:t>You will need to think about the job of an executive. </a:t>
            </a:r>
          </a:p>
          <a:p>
            <a:r>
              <a:rPr lang="en-GB" sz="2400" dirty="0"/>
              <a:t>What does an executive do?</a:t>
            </a:r>
          </a:p>
          <a:p>
            <a:r>
              <a:rPr lang="en-GB" sz="2400" dirty="0"/>
              <a:t>What is their assignment/brief? </a:t>
            </a:r>
          </a:p>
          <a:p>
            <a:endParaRPr lang="en-GB" sz="2400" dirty="0"/>
          </a:p>
          <a:p>
            <a:r>
              <a:rPr lang="en-GB" sz="2400" dirty="0"/>
              <a:t>How would you judge a candidate for such a positions? What decision making process will you follow?</a:t>
            </a:r>
          </a:p>
        </p:txBody>
      </p:sp>
    </p:spTree>
    <p:extLst>
      <p:ext uri="{BB962C8B-B14F-4D97-AF65-F5344CB8AC3E}">
        <p14:creationId xmlns:p14="http://schemas.microsoft.com/office/powerpoint/2010/main" val="201240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23330"/>
          </a:xfrm>
        </p:spPr>
        <p:txBody>
          <a:bodyPr/>
          <a:lstStyle/>
          <a:p>
            <a:r>
              <a:rPr lang="en-GB" b="1" dirty="0">
                <a:solidFill>
                  <a:srgbClr val="0000FF"/>
                </a:solidFill>
              </a:rPr>
              <a:t>High risk decisions</a:t>
            </a:r>
          </a:p>
        </p:txBody>
      </p:sp>
      <p:sp>
        <p:nvSpPr>
          <p:cNvPr id="3" name="Content Placeholder 2"/>
          <p:cNvSpPr>
            <a:spLocks noGrp="1"/>
          </p:cNvSpPr>
          <p:nvPr>
            <p:ph idx="1"/>
          </p:nvPr>
        </p:nvSpPr>
        <p:spPr>
          <a:xfrm>
            <a:off x="179512" y="1057124"/>
            <a:ext cx="8856984" cy="1374020"/>
          </a:xfrm>
        </p:spPr>
        <p:txBody>
          <a:bodyPr/>
          <a:lstStyle/>
          <a:p>
            <a:r>
              <a:rPr lang="en-GB" sz="3000" dirty="0"/>
              <a:t>Managers/directors of professional organisations: a research lab, engineering, corporate legal department.</a:t>
            </a:r>
          </a:p>
          <a:p>
            <a:r>
              <a:rPr lang="en-GB" sz="3000" dirty="0"/>
              <a:t>Predicting a person’s temperament. Will it suit a new environment? </a:t>
            </a:r>
          </a:p>
          <a:p>
            <a:r>
              <a:rPr lang="en-GB" sz="3000" dirty="0"/>
              <a:t>‘Widow maker’ jobs: International Vice President</a:t>
            </a:r>
          </a:p>
        </p:txBody>
      </p:sp>
      <p:sp>
        <p:nvSpPr>
          <p:cNvPr id="4" name="TextBox 3"/>
          <p:cNvSpPr txBox="1"/>
          <p:nvPr/>
        </p:nvSpPr>
        <p:spPr>
          <a:xfrm>
            <a:off x="179512" y="4005064"/>
            <a:ext cx="9024667" cy="1569660"/>
          </a:xfrm>
          <a:prstGeom prst="rect">
            <a:avLst/>
          </a:prstGeom>
          <a:noFill/>
        </p:spPr>
        <p:txBody>
          <a:bodyPr wrap="square" rtlCol="0">
            <a:spAutoFit/>
          </a:bodyPr>
          <a:lstStyle/>
          <a:p>
            <a:r>
              <a:rPr lang="en-GB" sz="2400" dirty="0">
                <a:solidFill>
                  <a:srgbClr val="0070C0"/>
                </a:solidFill>
              </a:rPr>
              <a:t>Making the right people decisions is the ultimate means of controlling an organisation well. Such decisions reveal how competent management is, what its values are, and whether it takes job seriously.</a:t>
            </a:r>
          </a:p>
        </p:txBody>
      </p:sp>
    </p:spTree>
    <p:extLst>
      <p:ext uri="{BB962C8B-B14F-4D97-AF65-F5344CB8AC3E}">
        <p14:creationId xmlns:p14="http://schemas.microsoft.com/office/powerpoint/2010/main" val="6877124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dirty="0">
                <a:solidFill>
                  <a:srgbClr val="0000FF"/>
                </a:solidFill>
              </a:rPr>
              <a:t>Executive information</a:t>
            </a:r>
          </a:p>
        </p:txBody>
      </p:sp>
      <p:sp>
        <p:nvSpPr>
          <p:cNvPr id="3" name="Content Placeholder 2"/>
          <p:cNvSpPr>
            <a:spLocks noGrp="1"/>
          </p:cNvSpPr>
          <p:nvPr>
            <p:ph idx="1"/>
          </p:nvPr>
        </p:nvSpPr>
        <p:spPr>
          <a:xfrm>
            <a:off x="323528" y="1143000"/>
            <a:ext cx="8820472" cy="1342058"/>
          </a:xfrm>
        </p:spPr>
        <p:txBody>
          <a:bodyPr/>
          <a:lstStyle/>
          <a:p>
            <a:r>
              <a:rPr lang="en-GB" dirty="0"/>
              <a:t>Obtaining information</a:t>
            </a:r>
          </a:p>
          <a:p>
            <a:r>
              <a:rPr lang="en-GB" dirty="0"/>
              <a:t>Observing and talking</a:t>
            </a:r>
          </a:p>
          <a:p>
            <a:r>
              <a:rPr lang="en-GB" dirty="0"/>
              <a:t>Reports compiled by hand</a:t>
            </a:r>
          </a:p>
          <a:p>
            <a:r>
              <a:rPr lang="en-GB" dirty="0"/>
              <a:t>Computer generated reports</a:t>
            </a:r>
          </a:p>
          <a:p>
            <a:endParaRPr lang="en-GB" dirty="0"/>
          </a:p>
        </p:txBody>
      </p:sp>
      <p:sp>
        <p:nvSpPr>
          <p:cNvPr id="4" name="TextBox 3"/>
          <p:cNvSpPr txBox="1"/>
          <p:nvPr/>
        </p:nvSpPr>
        <p:spPr>
          <a:xfrm>
            <a:off x="0" y="3406676"/>
            <a:ext cx="9252520" cy="2523768"/>
          </a:xfrm>
          <a:prstGeom prst="rect">
            <a:avLst/>
          </a:prstGeom>
          <a:noFill/>
        </p:spPr>
        <p:txBody>
          <a:bodyPr wrap="square" rtlCol="0">
            <a:spAutoFit/>
          </a:bodyPr>
          <a:lstStyle/>
          <a:p>
            <a:r>
              <a:rPr lang="en-GB" sz="2000" b="1" dirty="0">
                <a:solidFill>
                  <a:srgbClr val="0070C0"/>
                </a:solidFill>
              </a:rPr>
              <a:t>Mr Morris</a:t>
            </a:r>
          </a:p>
          <a:p>
            <a:r>
              <a:rPr lang="en-GB" sz="2000" dirty="0">
                <a:solidFill>
                  <a:srgbClr val="0070C0"/>
                </a:solidFill>
              </a:rPr>
              <a:t>A well-seasoned stock control manager – probably began working in the 1950s. </a:t>
            </a:r>
          </a:p>
          <a:p>
            <a:r>
              <a:rPr lang="en-GB" sz="2000" dirty="0">
                <a:solidFill>
                  <a:srgbClr val="0070C0"/>
                </a:solidFill>
              </a:rPr>
              <a:t>Stock control is a routine and mundane business operation.</a:t>
            </a:r>
          </a:p>
          <a:p>
            <a:r>
              <a:rPr lang="en-GB" sz="2000" dirty="0">
                <a:solidFill>
                  <a:srgbClr val="0070C0"/>
                </a:solidFill>
              </a:rPr>
              <a:t>Hundreds of folders filled with stock-in and stock-out records. </a:t>
            </a:r>
          </a:p>
          <a:p>
            <a:r>
              <a:rPr lang="en-GB" sz="2000" dirty="0">
                <a:solidFill>
                  <a:srgbClr val="0070C0"/>
                </a:solidFill>
              </a:rPr>
              <a:t>Came into contact with computers in the early 1980s.</a:t>
            </a:r>
          </a:p>
          <a:p>
            <a:r>
              <a:rPr lang="en-GB" sz="2000" dirty="0">
                <a:solidFill>
                  <a:srgbClr val="0070C0"/>
                </a:solidFill>
              </a:rPr>
              <a:t>Immediately, he understood how to use computers for his stock control department.</a:t>
            </a:r>
          </a:p>
          <a:p>
            <a:endParaRPr lang="en-GB" dirty="0">
              <a:solidFill>
                <a:srgbClr val="0070C0"/>
              </a:solidFill>
            </a:endParaRPr>
          </a:p>
        </p:txBody>
      </p:sp>
    </p:spTree>
    <p:extLst>
      <p:ext uri="{BB962C8B-B14F-4D97-AF65-F5344CB8AC3E}">
        <p14:creationId xmlns:p14="http://schemas.microsoft.com/office/powerpoint/2010/main" val="4213308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Computers, IT &amp; ICT </a:t>
            </a:r>
            <a:r>
              <a:rPr lang="en-GB" dirty="0">
                <a:solidFill>
                  <a:srgbClr val="FF0000"/>
                </a:solidFill>
              </a:rPr>
              <a:t>tools</a:t>
            </a:r>
          </a:p>
        </p:txBody>
      </p:sp>
      <p:sp>
        <p:nvSpPr>
          <p:cNvPr id="3" name="Content Placeholder 2"/>
          <p:cNvSpPr>
            <a:spLocks noGrp="1"/>
          </p:cNvSpPr>
          <p:nvPr>
            <p:ph idx="1"/>
          </p:nvPr>
        </p:nvSpPr>
        <p:spPr>
          <a:xfrm>
            <a:off x="107504" y="1196752"/>
            <a:ext cx="8661648" cy="4277072"/>
          </a:xfrm>
        </p:spPr>
        <p:txBody>
          <a:bodyPr>
            <a:normAutofit fontScale="85000" lnSpcReduction="20000"/>
          </a:bodyPr>
          <a:lstStyle/>
          <a:p>
            <a:r>
              <a:rPr lang="en-GB" sz="2800" dirty="0">
                <a:solidFill>
                  <a:srgbClr val="FF0000"/>
                </a:solidFill>
              </a:rPr>
              <a:t>What tools were used before the telephone?</a:t>
            </a:r>
            <a:endParaRPr lang="en-GB" sz="2800" dirty="0"/>
          </a:p>
          <a:p>
            <a:r>
              <a:rPr lang="en-GB" sz="2800" dirty="0"/>
              <a:t>What was the first business technology? </a:t>
            </a:r>
          </a:p>
          <a:p>
            <a:r>
              <a:rPr lang="en-GB" sz="2800" dirty="0"/>
              <a:t>Typewriters, fax machines</a:t>
            </a:r>
          </a:p>
          <a:p>
            <a:r>
              <a:rPr lang="en-GB" sz="2800" dirty="0"/>
              <a:t>Calculators</a:t>
            </a:r>
          </a:p>
          <a:p>
            <a:r>
              <a:rPr lang="en-GB" sz="2800" dirty="0"/>
              <a:t>Mainframe computers</a:t>
            </a:r>
          </a:p>
          <a:p>
            <a:r>
              <a:rPr lang="en-GB" sz="2800" dirty="0"/>
              <a:t>PCs</a:t>
            </a:r>
          </a:p>
          <a:p>
            <a:r>
              <a:rPr lang="en-GB" sz="2800" dirty="0"/>
              <a:t>Laptops</a:t>
            </a:r>
          </a:p>
          <a:p>
            <a:r>
              <a:rPr lang="en-GB" sz="2800" dirty="0"/>
              <a:t>Notebooks, ‘iPad’</a:t>
            </a:r>
          </a:p>
          <a:p>
            <a:r>
              <a:rPr lang="en-GB" sz="2800" dirty="0"/>
              <a:t>Smartphones</a:t>
            </a:r>
          </a:p>
          <a:p>
            <a:r>
              <a:rPr lang="en-GB" sz="2800" dirty="0">
                <a:solidFill>
                  <a:srgbClr val="00B0F0"/>
                </a:solidFill>
              </a:rPr>
              <a:t>Future: business equivalent of Siri, Alexa?</a:t>
            </a:r>
          </a:p>
          <a:p>
            <a:r>
              <a:rPr lang="en-GB" sz="2800" dirty="0">
                <a:solidFill>
                  <a:srgbClr val="00B0F0"/>
                </a:solidFill>
              </a:rPr>
              <a:t>Artificial Intelligence - AI</a:t>
            </a:r>
          </a:p>
        </p:txBody>
      </p:sp>
    </p:spTree>
    <p:extLst>
      <p:ext uri="{BB962C8B-B14F-4D97-AF65-F5344CB8AC3E}">
        <p14:creationId xmlns:p14="http://schemas.microsoft.com/office/powerpoint/2010/main" val="3628776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393" y="116632"/>
            <a:ext cx="7543800" cy="715205"/>
          </a:xfrm>
        </p:spPr>
        <p:txBody>
          <a:bodyPr/>
          <a:lstStyle/>
          <a:p>
            <a:r>
              <a:rPr lang="en-GB" b="1" dirty="0">
                <a:solidFill>
                  <a:srgbClr val="0000FF"/>
                </a:solidFill>
              </a:rPr>
              <a:t>IT &amp; Business</a:t>
            </a:r>
          </a:p>
        </p:txBody>
      </p:sp>
      <p:sp>
        <p:nvSpPr>
          <p:cNvPr id="3" name="Content Placeholder 2"/>
          <p:cNvSpPr>
            <a:spLocks noGrp="1"/>
          </p:cNvSpPr>
          <p:nvPr>
            <p:ph idx="1"/>
          </p:nvPr>
        </p:nvSpPr>
        <p:spPr>
          <a:xfrm>
            <a:off x="0" y="809106"/>
            <a:ext cx="9144000" cy="1859045"/>
          </a:xfrm>
        </p:spPr>
        <p:txBody>
          <a:bodyPr>
            <a:noAutofit/>
          </a:bodyPr>
          <a:lstStyle/>
          <a:p>
            <a:r>
              <a:rPr lang="en-GB" sz="2800" dirty="0"/>
              <a:t>As a manager, what are your ideas about using information technology (IT) in a business?</a:t>
            </a:r>
          </a:p>
          <a:p>
            <a:r>
              <a:rPr lang="en-GB" sz="2800" dirty="0"/>
              <a:t>How would you decide to use IT?</a:t>
            </a:r>
          </a:p>
          <a:p>
            <a:pPr lvl="1"/>
            <a:r>
              <a:rPr lang="en-GB" dirty="0"/>
              <a:t>Computers, IT, Information &amp; Communication Technologies (ICT), Internet, World Wide Web, next tool – </a:t>
            </a:r>
            <a:r>
              <a:rPr lang="en-GB" dirty="0" err="1">
                <a:solidFill>
                  <a:srgbClr val="0070C0"/>
                </a:solidFill>
              </a:rPr>
              <a:t>Starlink</a:t>
            </a:r>
            <a:r>
              <a:rPr lang="en-GB" dirty="0">
                <a:solidFill>
                  <a:srgbClr val="0070C0"/>
                </a:solidFill>
              </a:rPr>
              <a:t>?</a:t>
            </a:r>
          </a:p>
          <a:p>
            <a:r>
              <a:rPr lang="en-GB" sz="2800" dirty="0"/>
              <a:t>Assume you are a director of business function, what information would you need to manage effectively? </a:t>
            </a:r>
          </a:p>
        </p:txBody>
      </p:sp>
    </p:spTree>
    <p:extLst>
      <p:ext uri="{BB962C8B-B14F-4D97-AF65-F5344CB8AC3E}">
        <p14:creationId xmlns:p14="http://schemas.microsoft.com/office/powerpoint/2010/main" val="413039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393" y="116632"/>
            <a:ext cx="7543800" cy="715205"/>
          </a:xfrm>
        </p:spPr>
        <p:txBody>
          <a:bodyPr/>
          <a:lstStyle/>
          <a:p>
            <a:r>
              <a:rPr lang="en-GB" b="1" dirty="0">
                <a:solidFill>
                  <a:srgbClr val="0000FF"/>
                </a:solidFill>
              </a:rPr>
              <a:t>IT &amp; Business</a:t>
            </a:r>
          </a:p>
        </p:txBody>
      </p:sp>
      <p:sp>
        <p:nvSpPr>
          <p:cNvPr id="4" name="TextBox 3"/>
          <p:cNvSpPr txBox="1"/>
          <p:nvPr/>
        </p:nvSpPr>
        <p:spPr>
          <a:xfrm>
            <a:off x="0" y="831837"/>
            <a:ext cx="8964488" cy="1569660"/>
          </a:xfrm>
          <a:prstGeom prst="rect">
            <a:avLst/>
          </a:prstGeom>
          <a:noFill/>
        </p:spPr>
        <p:txBody>
          <a:bodyPr wrap="square" rtlCol="0">
            <a:spAutoFit/>
          </a:bodyPr>
          <a:lstStyle/>
          <a:p>
            <a:r>
              <a:rPr lang="en-GB" sz="3200" dirty="0"/>
              <a:t>Information Systems, Decision Support Systems, Executive Information Systems,</a:t>
            </a:r>
          </a:p>
          <a:p>
            <a:r>
              <a:rPr lang="en-GB" sz="3200" dirty="0"/>
              <a:t>Enterprise Resource Planning Systems</a:t>
            </a:r>
          </a:p>
        </p:txBody>
      </p:sp>
      <p:sp>
        <p:nvSpPr>
          <p:cNvPr id="5" name="TextBox 4"/>
          <p:cNvSpPr txBox="1"/>
          <p:nvPr/>
        </p:nvSpPr>
        <p:spPr>
          <a:xfrm>
            <a:off x="107504" y="2586163"/>
            <a:ext cx="5642891" cy="523220"/>
          </a:xfrm>
          <a:prstGeom prst="rect">
            <a:avLst/>
          </a:prstGeom>
          <a:noFill/>
        </p:spPr>
        <p:txBody>
          <a:bodyPr wrap="none" rtlCol="0">
            <a:spAutoFit/>
          </a:bodyPr>
          <a:lstStyle/>
          <a:p>
            <a:r>
              <a:rPr lang="en-GB" sz="2800" dirty="0">
                <a:solidFill>
                  <a:srgbClr val="0000FF"/>
                </a:solidFill>
              </a:rPr>
              <a:t>Knowledge Management Systems</a:t>
            </a:r>
          </a:p>
        </p:txBody>
      </p:sp>
      <p:sp>
        <p:nvSpPr>
          <p:cNvPr id="6" name="TextBox 5"/>
          <p:cNvSpPr txBox="1"/>
          <p:nvPr/>
        </p:nvSpPr>
        <p:spPr>
          <a:xfrm>
            <a:off x="107504" y="3338978"/>
            <a:ext cx="8044190" cy="584775"/>
          </a:xfrm>
          <a:prstGeom prst="rect">
            <a:avLst/>
          </a:prstGeom>
          <a:noFill/>
        </p:spPr>
        <p:txBody>
          <a:bodyPr wrap="none" rtlCol="0">
            <a:spAutoFit/>
          </a:bodyPr>
          <a:lstStyle/>
          <a:p>
            <a:r>
              <a:rPr lang="en-GB" sz="3200" dirty="0">
                <a:solidFill>
                  <a:srgbClr val="0000FF"/>
                </a:solidFill>
              </a:rPr>
              <a:t>AI Systems, precursor was Expert Systems</a:t>
            </a:r>
          </a:p>
        </p:txBody>
      </p:sp>
    </p:spTree>
    <p:extLst>
      <p:ext uri="{BB962C8B-B14F-4D97-AF65-F5344CB8AC3E}">
        <p14:creationId xmlns:p14="http://schemas.microsoft.com/office/powerpoint/2010/main" val="3018074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 y="822746"/>
            <a:ext cx="9144000" cy="1077218"/>
          </a:xfrm>
          <a:prstGeom prst="rect">
            <a:avLst/>
          </a:prstGeom>
          <a:noFill/>
        </p:spPr>
        <p:txBody>
          <a:bodyPr wrap="square" rtlCol="0">
            <a:spAutoFit/>
          </a:bodyPr>
          <a:lstStyle/>
          <a:p>
            <a:r>
              <a:rPr lang="en-GB" sz="3200" dirty="0"/>
              <a:t>‘The greatest contribution of our data processing capacity so far has not even been management.’</a:t>
            </a:r>
          </a:p>
        </p:txBody>
      </p:sp>
      <p:sp>
        <p:nvSpPr>
          <p:cNvPr id="4" name="TextBox 3"/>
          <p:cNvSpPr txBox="1"/>
          <p:nvPr/>
        </p:nvSpPr>
        <p:spPr>
          <a:xfrm>
            <a:off x="22416" y="3280335"/>
            <a:ext cx="9099168" cy="1661993"/>
          </a:xfrm>
          <a:prstGeom prst="rect">
            <a:avLst/>
          </a:prstGeom>
          <a:noFill/>
        </p:spPr>
        <p:txBody>
          <a:bodyPr wrap="square" rtlCol="0">
            <a:spAutoFit/>
          </a:bodyPr>
          <a:lstStyle/>
          <a:p>
            <a:r>
              <a:rPr lang="en-GB" sz="2800" dirty="0"/>
              <a:t>Tools change the tasks to be tackled.</a:t>
            </a:r>
          </a:p>
          <a:p>
            <a:endParaRPr lang="en-GB" sz="2800" dirty="0"/>
          </a:p>
          <a:p>
            <a:r>
              <a:rPr lang="en-GB" sz="2800" dirty="0"/>
              <a:t>IT is - the tool - that is changing business - the concept</a:t>
            </a:r>
            <a:r>
              <a:rPr lang="en-GB" sz="1500" dirty="0"/>
              <a:t>.</a:t>
            </a:r>
          </a:p>
          <a:p>
            <a:endParaRPr lang="en-GB" dirty="0">
              <a:solidFill>
                <a:srgbClr val="0070C0"/>
              </a:solidFill>
            </a:endParaRPr>
          </a:p>
        </p:txBody>
      </p:sp>
      <p:sp>
        <p:nvSpPr>
          <p:cNvPr id="5" name="TextBox 4"/>
          <p:cNvSpPr txBox="1"/>
          <p:nvPr/>
        </p:nvSpPr>
        <p:spPr>
          <a:xfrm>
            <a:off x="2050123" y="135810"/>
            <a:ext cx="5043753" cy="707886"/>
          </a:xfrm>
          <a:prstGeom prst="rect">
            <a:avLst/>
          </a:prstGeom>
          <a:noFill/>
        </p:spPr>
        <p:txBody>
          <a:bodyPr wrap="none" rtlCol="0">
            <a:spAutoFit/>
          </a:bodyPr>
          <a:lstStyle/>
          <a:p>
            <a:r>
              <a:rPr lang="en-GB" sz="4000" b="1" dirty="0">
                <a:solidFill>
                  <a:srgbClr val="0000FF"/>
                </a:solidFill>
              </a:rPr>
              <a:t>Concepts and Tools</a:t>
            </a:r>
          </a:p>
        </p:txBody>
      </p:sp>
      <p:sp>
        <p:nvSpPr>
          <p:cNvPr id="6" name="TextBox 5"/>
          <p:cNvSpPr txBox="1"/>
          <p:nvPr/>
        </p:nvSpPr>
        <p:spPr>
          <a:xfrm>
            <a:off x="22416" y="2185126"/>
            <a:ext cx="8903638" cy="1231106"/>
          </a:xfrm>
          <a:prstGeom prst="rect">
            <a:avLst/>
          </a:prstGeom>
          <a:noFill/>
        </p:spPr>
        <p:txBody>
          <a:bodyPr wrap="square" rtlCol="0">
            <a:spAutoFit/>
          </a:bodyPr>
          <a:lstStyle/>
          <a:p>
            <a:r>
              <a:rPr lang="en-GB" sz="2800" dirty="0"/>
              <a:t>‘Concepts and tools…are mutually interdependent and interactive.’</a:t>
            </a:r>
          </a:p>
          <a:p>
            <a:endParaRPr lang="en-GB" dirty="0"/>
          </a:p>
        </p:txBody>
      </p:sp>
      <p:sp>
        <p:nvSpPr>
          <p:cNvPr id="2" name="TextBox 1"/>
          <p:cNvSpPr txBox="1"/>
          <p:nvPr/>
        </p:nvSpPr>
        <p:spPr>
          <a:xfrm>
            <a:off x="11441" y="4757662"/>
            <a:ext cx="8914614" cy="954107"/>
          </a:xfrm>
          <a:prstGeom prst="rect">
            <a:avLst/>
          </a:prstGeom>
          <a:noFill/>
        </p:spPr>
        <p:txBody>
          <a:bodyPr wrap="square" rtlCol="0">
            <a:spAutoFit/>
          </a:bodyPr>
          <a:lstStyle/>
          <a:p>
            <a:r>
              <a:rPr lang="en-GB" sz="2800" dirty="0">
                <a:solidFill>
                  <a:srgbClr val="0000FF"/>
                </a:solidFill>
              </a:rPr>
              <a:t>The new tools enable us – indeed, may force us - to see our businesses differently</a:t>
            </a:r>
            <a:r>
              <a:rPr lang="en-GB" dirty="0">
                <a:solidFill>
                  <a:srgbClr val="0000FF"/>
                </a:solidFill>
              </a:rPr>
              <a:t>. </a:t>
            </a:r>
          </a:p>
        </p:txBody>
      </p:sp>
    </p:spTree>
    <p:extLst>
      <p:ext uri="{BB962C8B-B14F-4D97-AF65-F5344CB8AC3E}">
        <p14:creationId xmlns:p14="http://schemas.microsoft.com/office/powerpoint/2010/main" val="360187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circle(in)">
                                      <p:cBhvr>
                                        <p:cTn id="1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1622" y="188640"/>
            <a:ext cx="8952378" cy="584775"/>
          </a:xfrm>
          <a:prstGeom prst="rect">
            <a:avLst/>
          </a:prstGeom>
          <a:noFill/>
        </p:spPr>
        <p:txBody>
          <a:bodyPr wrap="square" rtlCol="0">
            <a:spAutoFit/>
          </a:bodyPr>
          <a:lstStyle/>
          <a:p>
            <a:pPr algn="ctr"/>
            <a:r>
              <a:rPr lang="en-GB" sz="3200" dirty="0">
                <a:solidFill>
                  <a:srgbClr val="0000FF"/>
                </a:solidFill>
              </a:rPr>
              <a:t>Information is a tool: Tools change our concepts</a:t>
            </a:r>
          </a:p>
        </p:txBody>
      </p:sp>
      <p:sp>
        <p:nvSpPr>
          <p:cNvPr id="5" name="TextBox 4"/>
          <p:cNvSpPr txBox="1"/>
          <p:nvPr/>
        </p:nvSpPr>
        <p:spPr>
          <a:xfrm>
            <a:off x="139038" y="2605568"/>
            <a:ext cx="8972036" cy="3539430"/>
          </a:xfrm>
          <a:prstGeom prst="rect">
            <a:avLst/>
          </a:prstGeom>
          <a:noFill/>
        </p:spPr>
        <p:txBody>
          <a:bodyPr wrap="square" rtlCol="0">
            <a:spAutoFit/>
          </a:bodyPr>
          <a:lstStyle/>
          <a:p>
            <a:r>
              <a:rPr lang="en-GB" sz="2800" dirty="0"/>
              <a:t>What information is need in an executive information system to manage a business?</a:t>
            </a:r>
          </a:p>
          <a:p>
            <a:r>
              <a:rPr lang="en-GB" sz="2800" dirty="0">
                <a:solidFill>
                  <a:srgbClr val="0070C0"/>
                </a:solidFill>
              </a:rPr>
              <a:t>‘…can we begin to understand the concepts likely to underline the business – call it the Re-designed corporation – that executives will have to manage tomorrow.’</a:t>
            </a:r>
          </a:p>
          <a:p>
            <a:endParaRPr lang="en-GB" sz="2800" dirty="0"/>
          </a:p>
          <a:p>
            <a:endParaRPr lang="en-GB" sz="2800" dirty="0"/>
          </a:p>
        </p:txBody>
      </p:sp>
      <p:sp>
        <p:nvSpPr>
          <p:cNvPr id="7" name="TextBox 6"/>
          <p:cNvSpPr txBox="1"/>
          <p:nvPr/>
        </p:nvSpPr>
        <p:spPr>
          <a:xfrm>
            <a:off x="4919930" y="796939"/>
            <a:ext cx="4032448" cy="1200329"/>
          </a:xfrm>
          <a:prstGeom prst="rect">
            <a:avLst/>
          </a:prstGeom>
          <a:noFill/>
        </p:spPr>
        <p:txBody>
          <a:bodyPr wrap="square" rtlCol="0">
            <a:spAutoFit/>
          </a:bodyPr>
          <a:lstStyle/>
          <a:p>
            <a:r>
              <a:rPr lang="en-GB" dirty="0">
                <a:solidFill>
                  <a:srgbClr val="FF0000"/>
                </a:solidFill>
              </a:rPr>
              <a:t>From cost accounting to yield control</a:t>
            </a:r>
          </a:p>
          <a:p>
            <a:r>
              <a:rPr lang="en-GB" dirty="0">
                <a:solidFill>
                  <a:srgbClr val="FF0000"/>
                </a:solidFill>
              </a:rPr>
              <a:t>From legal fiction to economic reality – supply chain costs</a:t>
            </a:r>
          </a:p>
          <a:p>
            <a:r>
              <a:rPr lang="en-GB" dirty="0">
                <a:solidFill>
                  <a:srgbClr val="FF0000"/>
                </a:solidFill>
              </a:rPr>
              <a:t>Wealth creation – ‘going concerns’</a:t>
            </a:r>
          </a:p>
        </p:txBody>
      </p:sp>
      <p:sp>
        <p:nvSpPr>
          <p:cNvPr id="2" name="Rectangle 1">
            <a:extLst>
              <a:ext uri="{FF2B5EF4-FFF2-40B4-BE49-F238E27FC236}">
                <a16:creationId xmlns:a16="http://schemas.microsoft.com/office/drawing/2014/main" id="{608D7941-F4D8-A847-B223-E47A65D05551}"/>
              </a:ext>
            </a:extLst>
          </p:cNvPr>
          <p:cNvSpPr/>
          <p:nvPr/>
        </p:nvSpPr>
        <p:spPr>
          <a:xfrm>
            <a:off x="171964" y="773415"/>
            <a:ext cx="8780414" cy="1815882"/>
          </a:xfrm>
          <a:prstGeom prst="rect">
            <a:avLst/>
          </a:prstGeom>
        </p:spPr>
        <p:txBody>
          <a:bodyPr wrap="square">
            <a:spAutoFit/>
          </a:bodyPr>
          <a:lstStyle/>
          <a:p>
            <a:r>
              <a:rPr lang="en-GB" sz="2800" dirty="0"/>
              <a:t>Hammer: </a:t>
            </a:r>
          </a:p>
          <a:p>
            <a:r>
              <a:rPr lang="en-GB" sz="2800" dirty="0"/>
              <a:t>Hammer a nail</a:t>
            </a:r>
          </a:p>
          <a:p>
            <a:r>
              <a:rPr lang="en-GB" sz="2800" dirty="0"/>
              <a:t>Flatten metal</a:t>
            </a:r>
          </a:p>
          <a:p>
            <a:r>
              <a:rPr lang="en-GB" sz="2800" dirty="0"/>
              <a:t>Break glass, wood, etc. </a:t>
            </a:r>
          </a:p>
        </p:txBody>
      </p:sp>
    </p:spTree>
    <p:extLst>
      <p:ext uri="{BB962C8B-B14F-4D97-AF65-F5344CB8AC3E}">
        <p14:creationId xmlns:p14="http://schemas.microsoft.com/office/powerpoint/2010/main" val="1621343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352" y="0"/>
            <a:ext cx="8579296" cy="706090"/>
          </a:xfrm>
        </p:spPr>
        <p:txBody>
          <a:bodyPr/>
          <a:lstStyle/>
          <a:p>
            <a:r>
              <a:rPr lang="en-GB" b="1" dirty="0">
                <a:solidFill>
                  <a:srgbClr val="0000FF"/>
                </a:solidFill>
              </a:rPr>
              <a:t>Information for wealth creation</a:t>
            </a:r>
          </a:p>
        </p:txBody>
      </p:sp>
      <p:sp>
        <p:nvSpPr>
          <p:cNvPr id="3" name="Content Placeholder 2"/>
          <p:cNvSpPr>
            <a:spLocks noGrp="1"/>
          </p:cNvSpPr>
          <p:nvPr>
            <p:ph idx="1"/>
          </p:nvPr>
        </p:nvSpPr>
        <p:spPr>
          <a:xfrm>
            <a:off x="0" y="729504"/>
            <a:ext cx="9144000" cy="3917032"/>
          </a:xfrm>
        </p:spPr>
        <p:txBody>
          <a:bodyPr/>
          <a:lstStyle/>
          <a:p>
            <a:r>
              <a:rPr lang="en-GB" sz="2800" dirty="0"/>
              <a:t>Foundation information – cash-flow, liquidity projections, ration of inventory to sales, earning covering for interest payments etc.</a:t>
            </a:r>
          </a:p>
          <a:p>
            <a:r>
              <a:rPr lang="en-GB" sz="2800" dirty="0"/>
              <a:t>Productivity information – productivity of manual labour, productivity of knowledge work and service work</a:t>
            </a:r>
          </a:p>
          <a:p>
            <a:r>
              <a:rPr lang="en-GB" sz="2800" dirty="0"/>
              <a:t>Competence information – miniaturise electronic components (Japanese; culture of producing </a:t>
            </a:r>
            <a:r>
              <a:rPr lang="en-GB" sz="2800" dirty="0" err="1"/>
              <a:t>minatures</a:t>
            </a:r>
            <a:r>
              <a:rPr lang="en-GB" sz="2800" dirty="0"/>
              <a:t>: </a:t>
            </a:r>
            <a:r>
              <a:rPr lang="en-GB" sz="2800" dirty="0" err="1"/>
              <a:t>bonsie</a:t>
            </a:r>
            <a:r>
              <a:rPr lang="en-GB" sz="2800" dirty="0"/>
              <a:t> tree, </a:t>
            </a:r>
            <a:r>
              <a:rPr lang="en-GB" sz="2800" dirty="0" err="1"/>
              <a:t>inro</a:t>
            </a:r>
            <a:r>
              <a:rPr lang="en-GB" sz="2800" dirty="0"/>
              <a:t>, etc.). Core competencies</a:t>
            </a:r>
          </a:p>
          <a:p>
            <a:r>
              <a:rPr lang="en-GB" sz="2800" dirty="0"/>
              <a:t>Resource allocation information – capital and performing people.</a:t>
            </a:r>
          </a:p>
        </p:txBody>
      </p:sp>
    </p:spTree>
    <p:extLst>
      <p:ext uri="{BB962C8B-B14F-4D97-AF65-F5344CB8AC3E}">
        <p14:creationId xmlns:p14="http://schemas.microsoft.com/office/powerpoint/2010/main" val="38251473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593"/>
            <a:ext cx="8229600" cy="1143000"/>
          </a:xfrm>
        </p:spPr>
        <p:txBody>
          <a:bodyPr/>
          <a:lstStyle/>
          <a:p>
            <a:r>
              <a:rPr lang="en-GB" b="1" dirty="0">
                <a:solidFill>
                  <a:srgbClr val="0000FF"/>
                </a:solidFill>
              </a:rPr>
              <a:t>The new organisation</a:t>
            </a:r>
          </a:p>
        </p:txBody>
      </p:sp>
      <p:sp>
        <p:nvSpPr>
          <p:cNvPr id="3" name="Content Placeholder 2"/>
          <p:cNvSpPr>
            <a:spLocks noGrp="1"/>
          </p:cNvSpPr>
          <p:nvPr>
            <p:ph idx="1"/>
          </p:nvPr>
        </p:nvSpPr>
        <p:spPr>
          <a:xfrm>
            <a:off x="179512" y="1120407"/>
            <a:ext cx="8856984" cy="3917032"/>
          </a:xfrm>
        </p:spPr>
        <p:txBody>
          <a:bodyPr/>
          <a:lstStyle/>
          <a:p>
            <a:r>
              <a:rPr lang="en-GB" dirty="0"/>
              <a:t>What is the difference between:</a:t>
            </a:r>
          </a:p>
          <a:p>
            <a:endParaRPr lang="en-GB" dirty="0"/>
          </a:p>
          <a:p>
            <a:r>
              <a:rPr lang="en-GB" dirty="0"/>
              <a:t>Manufacturing businesses and hospital, university, ‘the symphony orchestra’</a:t>
            </a:r>
          </a:p>
          <a:p>
            <a:endParaRPr lang="en-GB" dirty="0"/>
          </a:p>
          <a:p>
            <a:r>
              <a:rPr lang="en-GB" dirty="0"/>
              <a:t>How do the latter manage organisational performance?</a:t>
            </a:r>
          </a:p>
        </p:txBody>
      </p:sp>
      <p:sp>
        <p:nvSpPr>
          <p:cNvPr id="6" name="TextBox 5"/>
          <p:cNvSpPr txBox="1"/>
          <p:nvPr/>
        </p:nvSpPr>
        <p:spPr>
          <a:xfrm>
            <a:off x="323528" y="5157192"/>
            <a:ext cx="8052204" cy="438582"/>
          </a:xfrm>
          <a:prstGeom prst="rect">
            <a:avLst/>
          </a:prstGeom>
          <a:noFill/>
        </p:spPr>
        <p:txBody>
          <a:bodyPr wrap="none" rtlCol="0">
            <a:spAutoFit/>
          </a:bodyPr>
          <a:lstStyle/>
          <a:p>
            <a:endParaRPr lang="en-GB" sz="750" dirty="0"/>
          </a:p>
          <a:p>
            <a:endParaRPr lang="en-GB" sz="750" dirty="0"/>
          </a:p>
          <a:p>
            <a:r>
              <a:rPr lang="en-GB" sz="750" dirty="0">
                <a:hlinkClick r:id="rId2"/>
              </a:rPr>
              <a:t>https://www.linkedin.com/feed/update/urn:li:activity:6530699199514836992/?commentUrn=urn%3Ali%3Acomment%3A(ugcPost%3A6530699199154130944%2C6531169505027198976)</a:t>
            </a:r>
            <a:endParaRPr lang="en-GB" sz="750" dirty="0"/>
          </a:p>
        </p:txBody>
      </p:sp>
      <p:sp>
        <p:nvSpPr>
          <p:cNvPr id="7" name="TextBox 6"/>
          <p:cNvSpPr txBox="1"/>
          <p:nvPr/>
        </p:nvSpPr>
        <p:spPr>
          <a:xfrm>
            <a:off x="315892" y="5132788"/>
            <a:ext cx="4769575" cy="450123"/>
          </a:xfrm>
          <a:prstGeom prst="rect">
            <a:avLst/>
          </a:prstGeom>
          <a:noFill/>
        </p:spPr>
        <p:txBody>
          <a:bodyPr wrap="none" rtlCol="0">
            <a:spAutoFit/>
          </a:bodyPr>
          <a:lstStyle/>
          <a:p>
            <a:r>
              <a:rPr lang="en-GB" sz="1500" dirty="0"/>
              <a:t>Tesla: Elon Musk says Tesla is not a car manufacturer</a:t>
            </a:r>
          </a:p>
          <a:p>
            <a:endParaRPr lang="en-GB" sz="825" dirty="0"/>
          </a:p>
        </p:txBody>
      </p:sp>
    </p:spTree>
    <p:extLst>
      <p:ext uri="{BB962C8B-B14F-4D97-AF65-F5344CB8AC3E}">
        <p14:creationId xmlns:p14="http://schemas.microsoft.com/office/powerpoint/2010/main" val="1964280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32473"/>
            <a:ext cx="9468544" cy="707886"/>
          </a:xfrm>
          <a:prstGeom prst="rect">
            <a:avLst/>
          </a:prstGeom>
          <a:noFill/>
        </p:spPr>
        <p:txBody>
          <a:bodyPr wrap="square" rtlCol="0">
            <a:spAutoFit/>
          </a:bodyPr>
          <a:lstStyle/>
          <a:p>
            <a:r>
              <a:rPr lang="en-GB" sz="4000" b="1" dirty="0">
                <a:solidFill>
                  <a:srgbClr val="0000FF"/>
                </a:solidFill>
              </a:rPr>
              <a:t>Information / Knowledge based </a:t>
            </a:r>
          </a:p>
        </p:txBody>
      </p:sp>
      <p:sp>
        <p:nvSpPr>
          <p:cNvPr id="4" name="TextBox 3"/>
          <p:cNvSpPr txBox="1"/>
          <p:nvPr/>
        </p:nvSpPr>
        <p:spPr>
          <a:xfrm>
            <a:off x="179512" y="1112785"/>
            <a:ext cx="8784976" cy="2062103"/>
          </a:xfrm>
          <a:prstGeom prst="rect">
            <a:avLst/>
          </a:prstGeom>
          <a:noFill/>
        </p:spPr>
        <p:txBody>
          <a:bodyPr wrap="square" rtlCol="0">
            <a:spAutoFit/>
          </a:bodyPr>
          <a:lstStyle/>
          <a:p>
            <a:r>
              <a:rPr lang="en-GB" sz="3200" dirty="0"/>
              <a:t>The facts and their implications:</a:t>
            </a:r>
          </a:p>
          <a:p>
            <a:endParaRPr lang="en-GB" sz="3200" dirty="0"/>
          </a:p>
          <a:p>
            <a:pPr marL="457200" indent="-457200">
              <a:buFont typeface="Arial" panose="020B0604020202020204" pitchFamily="34" charset="0"/>
              <a:buChar char="•"/>
            </a:pPr>
            <a:r>
              <a:rPr lang="en-GB" sz="3200" dirty="0"/>
              <a:t>Demographics</a:t>
            </a:r>
          </a:p>
          <a:p>
            <a:pPr marL="457200" indent="-457200">
              <a:buFont typeface="Arial" panose="020B0604020202020204" pitchFamily="34" charset="0"/>
              <a:buChar char="•"/>
            </a:pPr>
            <a:r>
              <a:rPr lang="en-GB" sz="3200" dirty="0"/>
              <a:t>Economics</a:t>
            </a:r>
          </a:p>
        </p:txBody>
      </p:sp>
      <p:sp>
        <p:nvSpPr>
          <p:cNvPr id="5" name="TextBox 4"/>
          <p:cNvSpPr txBox="1"/>
          <p:nvPr/>
        </p:nvSpPr>
        <p:spPr>
          <a:xfrm>
            <a:off x="179511" y="3191159"/>
            <a:ext cx="8784977" cy="2246769"/>
          </a:xfrm>
          <a:prstGeom prst="rect">
            <a:avLst/>
          </a:prstGeom>
          <a:noFill/>
        </p:spPr>
        <p:txBody>
          <a:bodyPr wrap="square" rtlCol="0">
            <a:spAutoFit/>
          </a:bodyPr>
          <a:lstStyle/>
          <a:p>
            <a:r>
              <a:rPr lang="en-GB" sz="2800" dirty="0">
                <a:solidFill>
                  <a:srgbClr val="0000FF"/>
                </a:solidFill>
              </a:rPr>
              <a:t>‘…as soon as a company takes the first tentative steps from data to information,</a:t>
            </a:r>
          </a:p>
          <a:p>
            <a:r>
              <a:rPr lang="en-GB" sz="2800" dirty="0">
                <a:solidFill>
                  <a:srgbClr val="0000FF"/>
                </a:solidFill>
              </a:rPr>
              <a:t>its decision-processes, management structures, and even the way its work gets done </a:t>
            </a:r>
          </a:p>
          <a:p>
            <a:r>
              <a:rPr lang="en-GB" sz="2800" dirty="0">
                <a:solidFill>
                  <a:srgbClr val="0000FF"/>
                </a:solidFill>
              </a:rPr>
              <a:t>begin to be transformed.’ </a:t>
            </a:r>
          </a:p>
        </p:txBody>
      </p:sp>
    </p:spTree>
    <p:extLst>
      <p:ext uri="{BB962C8B-B14F-4D97-AF65-F5344CB8AC3E}">
        <p14:creationId xmlns:p14="http://schemas.microsoft.com/office/powerpoint/2010/main" val="16019555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a:solidFill>
                  <a:srgbClr val="0000FF"/>
                </a:solidFill>
              </a:rPr>
              <a:t>Impact of It </a:t>
            </a:r>
          </a:p>
        </p:txBody>
      </p:sp>
      <p:sp>
        <p:nvSpPr>
          <p:cNvPr id="3" name="Content Placeholder 2"/>
          <p:cNvSpPr>
            <a:spLocks noGrp="1"/>
          </p:cNvSpPr>
          <p:nvPr>
            <p:ph idx="1"/>
          </p:nvPr>
        </p:nvSpPr>
        <p:spPr/>
        <p:txBody>
          <a:bodyPr/>
          <a:lstStyle/>
          <a:p>
            <a:r>
              <a:rPr lang="en-GB" dirty="0"/>
              <a:t>Capital investment decisions</a:t>
            </a:r>
          </a:p>
          <a:p>
            <a:r>
              <a:rPr lang="en-GB" dirty="0"/>
              <a:t>Organisation structure</a:t>
            </a:r>
          </a:p>
        </p:txBody>
      </p:sp>
    </p:spTree>
    <p:extLst>
      <p:ext uri="{BB962C8B-B14F-4D97-AF65-F5344CB8AC3E}">
        <p14:creationId xmlns:p14="http://schemas.microsoft.com/office/powerpoint/2010/main" val="24795581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lstStyle/>
          <a:p>
            <a:r>
              <a:rPr lang="en-GB" b="1" dirty="0">
                <a:solidFill>
                  <a:srgbClr val="0000FF"/>
                </a:solidFill>
              </a:rPr>
              <a:t>Data, information &amp; knowledge</a:t>
            </a:r>
          </a:p>
        </p:txBody>
      </p:sp>
      <p:sp>
        <p:nvSpPr>
          <p:cNvPr id="3" name="Content Placeholder 2"/>
          <p:cNvSpPr>
            <a:spLocks noGrp="1"/>
          </p:cNvSpPr>
          <p:nvPr>
            <p:ph idx="1"/>
          </p:nvPr>
        </p:nvSpPr>
        <p:spPr/>
        <p:txBody>
          <a:bodyPr/>
          <a:lstStyle/>
          <a:p>
            <a:pPr marL="0" indent="0">
              <a:buNone/>
            </a:pPr>
            <a:r>
              <a:rPr lang="en-GB" dirty="0"/>
              <a:t>Define data, information, and knowledge.</a:t>
            </a:r>
          </a:p>
          <a:p>
            <a:r>
              <a:rPr lang="en-GB" dirty="0"/>
              <a:t>What is the relationship between data and information?</a:t>
            </a:r>
          </a:p>
          <a:p>
            <a:r>
              <a:rPr lang="en-GB" dirty="0"/>
              <a:t>As an executive, which is most important to you?</a:t>
            </a:r>
          </a:p>
        </p:txBody>
      </p:sp>
    </p:spTree>
    <p:extLst>
      <p:ext uri="{BB962C8B-B14F-4D97-AF65-F5344CB8AC3E}">
        <p14:creationId xmlns:p14="http://schemas.microsoft.com/office/powerpoint/2010/main" val="13134899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lstStyle/>
          <a:p>
            <a:r>
              <a:rPr lang="en-GB" b="1" dirty="0">
                <a:solidFill>
                  <a:srgbClr val="0000FF"/>
                </a:solidFill>
              </a:rPr>
              <a:t>Data, information &amp; knowledge</a:t>
            </a:r>
          </a:p>
        </p:txBody>
      </p:sp>
      <p:sp>
        <p:nvSpPr>
          <p:cNvPr id="4" name="TextBox 3"/>
          <p:cNvSpPr txBox="1"/>
          <p:nvPr/>
        </p:nvSpPr>
        <p:spPr>
          <a:xfrm>
            <a:off x="257922" y="1417638"/>
            <a:ext cx="8784976" cy="954107"/>
          </a:xfrm>
          <a:prstGeom prst="rect">
            <a:avLst/>
          </a:prstGeom>
          <a:noFill/>
        </p:spPr>
        <p:txBody>
          <a:bodyPr wrap="square" rtlCol="0">
            <a:spAutoFit/>
          </a:bodyPr>
          <a:lstStyle/>
          <a:p>
            <a:r>
              <a:rPr lang="en-GB" sz="2800" dirty="0"/>
              <a:t>‘Information is data endowed with relevance and purpose.’ </a:t>
            </a:r>
          </a:p>
        </p:txBody>
      </p:sp>
      <p:sp>
        <p:nvSpPr>
          <p:cNvPr id="5" name="TextBox 4"/>
          <p:cNvSpPr txBox="1"/>
          <p:nvPr/>
        </p:nvSpPr>
        <p:spPr>
          <a:xfrm>
            <a:off x="252696" y="4869160"/>
            <a:ext cx="8042586" cy="523220"/>
          </a:xfrm>
          <a:prstGeom prst="rect">
            <a:avLst/>
          </a:prstGeom>
          <a:noFill/>
        </p:spPr>
        <p:txBody>
          <a:bodyPr wrap="none" rtlCol="0">
            <a:spAutoFit/>
          </a:bodyPr>
          <a:lstStyle/>
          <a:p>
            <a:r>
              <a:rPr lang="en-GB" sz="2800" dirty="0">
                <a:solidFill>
                  <a:srgbClr val="0000FF"/>
                </a:solidFill>
              </a:rPr>
              <a:t>Railway or bus timetable is it data or information?</a:t>
            </a:r>
          </a:p>
        </p:txBody>
      </p:sp>
      <p:sp>
        <p:nvSpPr>
          <p:cNvPr id="6" name="TextBox 5"/>
          <p:cNvSpPr txBox="1"/>
          <p:nvPr/>
        </p:nvSpPr>
        <p:spPr>
          <a:xfrm>
            <a:off x="266488" y="2683748"/>
            <a:ext cx="8784976" cy="1661993"/>
          </a:xfrm>
          <a:prstGeom prst="rect">
            <a:avLst/>
          </a:prstGeom>
          <a:noFill/>
        </p:spPr>
        <p:txBody>
          <a:bodyPr wrap="square" rtlCol="0">
            <a:spAutoFit/>
          </a:bodyPr>
          <a:lstStyle/>
          <a:p>
            <a:r>
              <a:rPr lang="en-GB" sz="2800" dirty="0"/>
              <a:t>‘Converting data into information</a:t>
            </a:r>
          </a:p>
          <a:p>
            <a:r>
              <a:rPr lang="en-GB" sz="2800" dirty="0"/>
              <a:t>Thus requires knowledge. And knowledge, by definition, is specialised.’</a:t>
            </a:r>
          </a:p>
          <a:p>
            <a:endParaRPr lang="en-GB" dirty="0"/>
          </a:p>
        </p:txBody>
      </p:sp>
    </p:spTree>
    <p:extLst>
      <p:ext uri="{BB962C8B-B14F-4D97-AF65-F5344CB8AC3E}">
        <p14:creationId xmlns:p14="http://schemas.microsoft.com/office/powerpoint/2010/main" val="251477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lstStyle/>
          <a:p>
            <a:r>
              <a:rPr lang="en-GB" b="1" dirty="0">
                <a:solidFill>
                  <a:srgbClr val="0000FF"/>
                </a:solidFill>
              </a:rPr>
              <a:t>Information-based organisation</a:t>
            </a:r>
          </a:p>
        </p:txBody>
      </p:sp>
      <p:sp>
        <p:nvSpPr>
          <p:cNvPr id="3" name="Content Placeholder 2"/>
          <p:cNvSpPr>
            <a:spLocks noGrp="1"/>
          </p:cNvSpPr>
          <p:nvPr>
            <p:ph idx="1"/>
          </p:nvPr>
        </p:nvSpPr>
        <p:spPr>
          <a:xfrm>
            <a:off x="323528" y="1268760"/>
            <a:ext cx="8229600" cy="3917032"/>
          </a:xfrm>
        </p:spPr>
        <p:txBody>
          <a:bodyPr/>
          <a:lstStyle/>
          <a:p>
            <a:r>
              <a:rPr lang="en-GB" dirty="0"/>
              <a:t>More specialists than command-and-control companies</a:t>
            </a:r>
          </a:p>
          <a:p>
            <a:r>
              <a:rPr lang="en-GB" dirty="0"/>
              <a:t>Specialists are in operations, not headquarters</a:t>
            </a:r>
          </a:p>
          <a:p>
            <a:r>
              <a:rPr lang="en-GB" dirty="0"/>
              <a:t>Flatter structure</a:t>
            </a:r>
          </a:p>
          <a:p>
            <a:r>
              <a:rPr lang="en-GB" dirty="0"/>
              <a:t>Work is done radically differently compared to traditional companies</a:t>
            </a:r>
          </a:p>
        </p:txBody>
      </p:sp>
    </p:spTree>
    <p:extLst>
      <p:ext uri="{BB962C8B-B14F-4D97-AF65-F5344CB8AC3E}">
        <p14:creationId xmlns:p14="http://schemas.microsoft.com/office/powerpoint/2010/main" val="2372624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Assignment surgery</a:t>
            </a:r>
          </a:p>
        </p:txBody>
      </p:sp>
      <p:sp>
        <p:nvSpPr>
          <p:cNvPr id="3" name="Content Placeholder 2"/>
          <p:cNvSpPr>
            <a:spLocks noGrp="1"/>
          </p:cNvSpPr>
          <p:nvPr>
            <p:ph idx="1"/>
          </p:nvPr>
        </p:nvSpPr>
        <p:spPr>
          <a:xfrm>
            <a:off x="251520" y="1556792"/>
            <a:ext cx="8640960" cy="4248472"/>
          </a:xfrm>
        </p:spPr>
        <p:txBody>
          <a:bodyPr>
            <a:normAutofit fontScale="70000" lnSpcReduction="20000"/>
          </a:bodyPr>
          <a:lstStyle/>
          <a:p>
            <a:pPr>
              <a:buFont typeface="+mj-lt"/>
              <a:buAutoNum type="arabicPeriod"/>
            </a:pPr>
            <a:r>
              <a:rPr lang="en-GB" sz="4200" dirty="0"/>
              <a:t>Determine the contemporary management issues and problems.</a:t>
            </a:r>
          </a:p>
          <a:p>
            <a:pPr>
              <a:buFont typeface="+mj-lt"/>
              <a:buAutoNum type="arabicPeriod"/>
            </a:pPr>
            <a:r>
              <a:rPr lang="en-GB" sz="4200" dirty="0"/>
              <a:t>Identify the ‘assumptions’, as in Drucker’s theory of the business.</a:t>
            </a:r>
          </a:p>
          <a:p>
            <a:pPr>
              <a:buFont typeface="+mj-lt"/>
              <a:buAutoNum type="arabicPeriod"/>
            </a:pPr>
            <a:r>
              <a:rPr lang="en-GB" sz="4200" dirty="0"/>
              <a:t>Relate 1 and 2 to management theory and ask: Is the management theory capable of providing practical guidance?</a:t>
            </a:r>
          </a:p>
          <a:p>
            <a:pPr>
              <a:buFont typeface="+mj-lt"/>
              <a:buAutoNum type="arabicPeriod"/>
            </a:pPr>
            <a:r>
              <a:rPr lang="en-GB" sz="4200" dirty="0"/>
              <a:t>Do 1-3 as a critique.</a:t>
            </a:r>
          </a:p>
          <a:p>
            <a:pPr>
              <a:buFont typeface="+mj-lt"/>
              <a:buAutoNum type="arabicPeriod"/>
            </a:pPr>
            <a:r>
              <a:rPr lang="en-GB" sz="4200" dirty="0"/>
              <a:t>Suggest your alternative – management principles, theory?</a:t>
            </a:r>
          </a:p>
          <a:p>
            <a:pPr marL="0" indent="0">
              <a:buNone/>
            </a:pPr>
            <a:endParaRPr lang="en-GB" dirty="0"/>
          </a:p>
        </p:txBody>
      </p:sp>
    </p:spTree>
    <p:extLst>
      <p:ext uri="{BB962C8B-B14F-4D97-AF65-F5344CB8AC3E}">
        <p14:creationId xmlns:p14="http://schemas.microsoft.com/office/powerpoint/2010/main" val="1015643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dirty="0">
                <a:solidFill>
                  <a:srgbClr val="0000FF"/>
                </a:solidFill>
              </a:rPr>
              <a:t>Critical:</a:t>
            </a:r>
            <a:r>
              <a:rPr lang="en-GB" dirty="0">
                <a:solidFill>
                  <a:srgbClr val="7030A0"/>
                </a:solidFill>
              </a:rPr>
              <a:t> </a:t>
            </a:r>
            <a:r>
              <a:rPr lang="en-GB" dirty="0">
                <a:solidFill>
                  <a:srgbClr val="FF0000"/>
                </a:solidFill>
              </a:rPr>
              <a:t>Apply the critique framework</a:t>
            </a:r>
          </a:p>
        </p:txBody>
      </p:sp>
      <p:sp>
        <p:nvSpPr>
          <p:cNvPr id="3" name="Content Placeholder 2"/>
          <p:cNvSpPr>
            <a:spLocks noGrp="1"/>
          </p:cNvSpPr>
          <p:nvPr>
            <p:ph idx="1"/>
          </p:nvPr>
        </p:nvSpPr>
        <p:spPr>
          <a:xfrm>
            <a:off x="0" y="1138278"/>
            <a:ext cx="9036496" cy="4522970"/>
          </a:xfrm>
        </p:spPr>
        <p:txBody>
          <a:bodyPr>
            <a:normAutofit fontScale="70000" lnSpcReduction="20000"/>
          </a:bodyPr>
          <a:lstStyle/>
          <a:p>
            <a:endParaRPr lang="en-GB" dirty="0"/>
          </a:p>
          <a:p>
            <a:pPr algn="just"/>
            <a:r>
              <a:rPr lang="en-GB" dirty="0">
                <a:solidFill>
                  <a:srgbClr val="0070C0"/>
                </a:solidFill>
              </a:rPr>
              <a:t>ARGUMENT </a:t>
            </a:r>
            <a:r>
              <a:rPr lang="en-GB" dirty="0"/>
              <a:t>Veracity of the argument. Is it believable? What is a counter argument?</a:t>
            </a:r>
          </a:p>
          <a:p>
            <a:r>
              <a:rPr lang="en-GB" dirty="0">
                <a:solidFill>
                  <a:srgbClr val="0070C0"/>
                </a:solidFill>
              </a:rPr>
              <a:t>ABSTRACTIONS </a:t>
            </a:r>
            <a:r>
              <a:rPr lang="en-GB" dirty="0"/>
              <a:t>Are they valid against your experience of reality? Definitions, concepts/constructs, relationships, and terms</a:t>
            </a:r>
          </a:p>
          <a:p>
            <a:r>
              <a:rPr lang="en-GB" dirty="0">
                <a:solidFill>
                  <a:srgbClr val="0070C0"/>
                </a:solidFill>
              </a:rPr>
              <a:t>PROPOSITIONS</a:t>
            </a:r>
            <a:r>
              <a:rPr lang="en-GB" dirty="0"/>
              <a:t> Are they believable?</a:t>
            </a:r>
          </a:p>
          <a:p>
            <a:r>
              <a:rPr lang="en-GB" dirty="0">
                <a:solidFill>
                  <a:srgbClr val="0070C0"/>
                </a:solidFill>
              </a:rPr>
              <a:t>ASSUMPTIONS</a:t>
            </a:r>
            <a:r>
              <a:rPr lang="en-GB" dirty="0"/>
              <a:t> What is stated without evidence?</a:t>
            </a:r>
          </a:p>
          <a:p>
            <a:r>
              <a:rPr lang="en-GB" dirty="0">
                <a:solidFill>
                  <a:srgbClr val="0070C0"/>
                </a:solidFill>
              </a:rPr>
              <a:t>EVIDENCE </a:t>
            </a:r>
            <a:r>
              <a:rPr lang="en-GB" dirty="0"/>
              <a:t>Is it reliable?</a:t>
            </a:r>
          </a:p>
          <a:p>
            <a:r>
              <a:rPr lang="en-GB" dirty="0">
                <a:solidFill>
                  <a:srgbClr val="0070C0"/>
                </a:solidFill>
              </a:rPr>
              <a:t>METHODOLOGY</a:t>
            </a:r>
            <a:r>
              <a:rPr lang="en-GB" dirty="0">
                <a:solidFill>
                  <a:srgbClr val="FFFF00"/>
                </a:solidFill>
              </a:rPr>
              <a:t> </a:t>
            </a:r>
            <a:r>
              <a:rPr lang="en-GB" dirty="0"/>
              <a:t>Is the data, data collection and analysis appropriate?</a:t>
            </a:r>
          </a:p>
          <a:p>
            <a:r>
              <a:rPr lang="en-GB" dirty="0">
                <a:solidFill>
                  <a:srgbClr val="0070C0"/>
                </a:solidFill>
              </a:rPr>
              <a:t>IMPACT/IMPLICATION</a:t>
            </a:r>
            <a:r>
              <a:rPr lang="en-GB" dirty="0">
                <a:solidFill>
                  <a:srgbClr val="FFFF00"/>
                </a:solidFill>
              </a:rPr>
              <a:t> </a:t>
            </a:r>
            <a:r>
              <a:rPr lang="en-GB" dirty="0"/>
              <a:t>Is it applicable to practice?</a:t>
            </a:r>
            <a:endParaRPr lang="en-GB" dirty="0">
              <a:solidFill>
                <a:srgbClr val="FFFF00"/>
              </a:solidFill>
            </a:endParaRPr>
          </a:p>
          <a:p>
            <a:r>
              <a:rPr lang="en-GB" dirty="0">
                <a:solidFill>
                  <a:srgbClr val="0070C0"/>
                </a:solidFill>
              </a:rPr>
              <a:t>CONTRIBUTION</a:t>
            </a:r>
            <a:r>
              <a:rPr lang="en-GB" dirty="0">
                <a:solidFill>
                  <a:srgbClr val="FFFF00"/>
                </a:solidFill>
              </a:rPr>
              <a:t> </a:t>
            </a:r>
            <a:r>
              <a:rPr lang="en-GB" dirty="0"/>
              <a:t>Is the stock of knowledge improved? </a:t>
            </a:r>
          </a:p>
          <a:p>
            <a:endParaRPr lang="en-GB" dirty="0"/>
          </a:p>
        </p:txBody>
      </p:sp>
    </p:spTree>
    <p:extLst>
      <p:ext uri="{BB962C8B-B14F-4D97-AF65-F5344CB8AC3E}">
        <p14:creationId xmlns:p14="http://schemas.microsoft.com/office/powerpoint/2010/main" val="24753137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670" y="241176"/>
            <a:ext cx="8686800" cy="1143000"/>
          </a:xfrm>
        </p:spPr>
        <p:txBody>
          <a:bodyPr/>
          <a:lstStyle/>
          <a:p>
            <a:r>
              <a:rPr lang="en-GB" b="1" dirty="0">
                <a:solidFill>
                  <a:srgbClr val="0000FF"/>
                </a:solidFill>
              </a:rPr>
              <a:t>Drucker: </a:t>
            </a:r>
            <a:br>
              <a:rPr lang="en-GB" b="1" dirty="0">
                <a:solidFill>
                  <a:srgbClr val="0000FF"/>
                </a:solidFill>
              </a:rPr>
            </a:br>
            <a:r>
              <a:rPr lang="en-GB" b="1" dirty="0">
                <a:solidFill>
                  <a:srgbClr val="0000FF"/>
                </a:solidFill>
              </a:rPr>
              <a:t>A perceptive man</a:t>
            </a:r>
          </a:p>
        </p:txBody>
      </p:sp>
      <p:sp>
        <p:nvSpPr>
          <p:cNvPr id="3" name="Content Placeholder 2"/>
          <p:cNvSpPr>
            <a:spLocks noGrp="1"/>
          </p:cNvSpPr>
          <p:nvPr>
            <p:ph idx="1"/>
          </p:nvPr>
        </p:nvSpPr>
        <p:spPr>
          <a:xfrm>
            <a:off x="157670" y="1556792"/>
            <a:ext cx="8806818" cy="3917032"/>
          </a:xfrm>
        </p:spPr>
        <p:txBody>
          <a:bodyPr/>
          <a:lstStyle/>
          <a:p>
            <a:pPr marL="0" indent="0">
              <a:buNone/>
            </a:pPr>
            <a:r>
              <a:rPr lang="en-GB" dirty="0">
                <a:hlinkClick r:id="rId2"/>
              </a:rPr>
              <a:t>https://www.youtube.com/watch?v=UHgxGBt2mmQ</a:t>
            </a:r>
            <a:endParaRPr lang="en-GB" dirty="0"/>
          </a:p>
          <a:p>
            <a:r>
              <a:rPr lang="en-GB" dirty="0"/>
              <a:t>Reading: Drucker, P.F., 1998. Peter Drucker on the profession of management, Boston, Mass.: Harvard Business School Press.</a:t>
            </a:r>
            <a:endParaRPr lang="en-GB" sz="8000" dirty="0"/>
          </a:p>
          <a:p>
            <a:r>
              <a:rPr lang="en-GB" sz="1800" dirty="0">
                <a:hlinkClick r:id="rId3"/>
              </a:rPr>
              <a:t>https://whel-primo.hosted.exlibrisgroup.com/primo-explore/search?query=title,begins_with,peter%20drucker,AND&amp;pfilter=pfilter,exact,books,AND&amp;tab=tab2&amp;search_scope=LSCOP_44WHELF&amp;sortby=title&amp;vid=44WHELF_UWTSD_VU1&amp;lang=en_US&amp;mode=advanced&amp;offset=0</a:t>
            </a:r>
            <a:endParaRPr lang="en-GB" sz="1800" dirty="0"/>
          </a:p>
          <a:p>
            <a:endParaRPr lang="en-GB" sz="750" dirty="0"/>
          </a:p>
          <a:p>
            <a:endParaRPr lang="en-GB" dirty="0"/>
          </a:p>
        </p:txBody>
      </p:sp>
    </p:spTree>
    <p:extLst>
      <p:ext uri="{BB962C8B-B14F-4D97-AF65-F5344CB8AC3E}">
        <p14:creationId xmlns:p14="http://schemas.microsoft.com/office/powerpoint/2010/main" val="25149202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mage result for questi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02704"/>
            <a:ext cx="8607424" cy="5314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8722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3041</TotalTime>
  <Words>2500</Words>
  <Application>Microsoft Macintosh PowerPoint</Application>
  <PresentationFormat>On-screen Show (4:3)</PresentationFormat>
  <Paragraphs>293</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Myriad Pro</vt:lpstr>
      <vt:lpstr>Verdana</vt:lpstr>
      <vt:lpstr>20140311PresentationUWTSDTemplate</vt:lpstr>
      <vt:lpstr>  Visions for Future - Theoretical Perspectives on Management  (LCDB7008)  Week  3 (Part 1 of 2)   Contemporary Thinking, Organisations  &amp;  Management </vt:lpstr>
      <vt:lpstr>Learning outcomes</vt:lpstr>
      <vt:lpstr>Greatest achievements in the last 500 years</vt:lpstr>
      <vt:lpstr>PowerPoint Presentation</vt:lpstr>
      <vt:lpstr>PowerPoint Presentation</vt:lpstr>
      <vt:lpstr>PowerPoint Presentation</vt:lpstr>
      <vt:lpstr>PowerPoint Presentation</vt:lpstr>
      <vt:lpstr>PowerPoint Presentation</vt:lpstr>
      <vt:lpstr>Management techniques</vt:lpstr>
      <vt:lpstr>PowerPoint Presentation</vt:lpstr>
      <vt:lpstr> Theory of Business Observe the phenomenon and respond to its implications for business. </vt:lpstr>
      <vt:lpstr>Assumptions</vt:lpstr>
      <vt:lpstr>Assumptions: IBM</vt:lpstr>
      <vt:lpstr>Failing business</vt:lpstr>
      <vt:lpstr>PowerPoint Presentation</vt:lpstr>
      <vt:lpstr>Effective decision</vt:lpstr>
      <vt:lpstr>Features of effective decision</vt:lpstr>
      <vt:lpstr>Sequential steps</vt:lpstr>
      <vt:lpstr>Effective decision</vt:lpstr>
      <vt:lpstr>PowerPoint Presentation</vt:lpstr>
      <vt:lpstr>PowerPoint Presentation</vt:lpstr>
      <vt:lpstr>People decisions</vt:lpstr>
      <vt:lpstr>PowerPoint Presentation</vt:lpstr>
      <vt:lpstr>PowerPoint Presentation</vt:lpstr>
      <vt:lpstr>High risk decisions</vt:lpstr>
      <vt:lpstr>Executive information</vt:lpstr>
      <vt:lpstr>Computers, IT &amp; ICT tools</vt:lpstr>
      <vt:lpstr>IT &amp; Business</vt:lpstr>
      <vt:lpstr>IT &amp; Business</vt:lpstr>
      <vt:lpstr>PowerPoint Presentation</vt:lpstr>
      <vt:lpstr>PowerPoint Presentation</vt:lpstr>
      <vt:lpstr>Information for wealth creation</vt:lpstr>
      <vt:lpstr>The new organisation</vt:lpstr>
      <vt:lpstr>PowerPoint Presentation</vt:lpstr>
      <vt:lpstr>Impact of It </vt:lpstr>
      <vt:lpstr>Data, information &amp; knowledge</vt:lpstr>
      <vt:lpstr>Data, information &amp; knowledge</vt:lpstr>
      <vt:lpstr>Information-based organisation</vt:lpstr>
      <vt:lpstr>Assignment surgery</vt:lpstr>
      <vt:lpstr>Critical: Apply the critique framework</vt:lpstr>
      <vt:lpstr>Drucker:  A perceptive man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187</cp:revision>
  <cp:lastPrinted>2018-07-09T15:27:01Z</cp:lastPrinted>
  <dcterms:created xsi:type="dcterms:W3CDTF">2002-10-07T19:43:58Z</dcterms:created>
  <dcterms:modified xsi:type="dcterms:W3CDTF">2022-03-02T08:45:08Z</dcterms:modified>
</cp:coreProperties>
</file>