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5" r:id="rId9"/>
    <p:sldId id="266" r:id="rId10"/>
    <p:sldId id="267" r:id="rId11"/>
    <p:sldId id="268" r:id="rId12"/>
    <p:sldId id="270" r:id="rId13"/>
    <p:sldId id="271" r:id="rId14"/>
    <p:sldId id="272" r:id="rId1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8" d="100"/>
          <a:sy n="158" d="100"/>
        </p:scale>
        <p:origin x="26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f259211d7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4f259211d7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4f259211d7_0_3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4f259211d7_0_3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4f297edac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4f297edac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4f297edac9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4f297edac9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4f297edac9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4f297edac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4f297edac9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4f297edac9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4f297edac9_3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4f297edac9_3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4f297edac9_3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4f297edac9_3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4f297edac9_3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4f297edac9_3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4f297edac9_3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4f297edac9_3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4f297edac9_3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4f297edac9_3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4f297edac9_3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4f297edac9_3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4f297edac9_3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4f297edac9_3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The Cosmological Argument</a:t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Cosmological Argument - a rough sketch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are things as they are? / Why is there something rather than nothing?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The universe is the totality of contingent things.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The best explanation for the existence of contingent things is a necessary thing / a primary mover.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body" idx="1"/>
          </p:nvPr>
        </p:nvSpPr>
        <p:spPr>
          <a:xfrm>
            <a:off x="311700" y="373325"/>
            <a:ext cx="8520600" cy="41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/>
              <a:t>A Contingent Truth: </a:t>
            </a:r>
            <a:r>
              <a:rPr lang="en-GB"/>
              <a:t>Something which happens to be true but could have been false.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="1"/>
              <a:t>A Necessary Truth: </a:t>
            </a:r>
            <a:r>
              <a:rPr lang="en-GB"/>
              <a:t>Something which has to be true and can’t be false.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5359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Argument from Motion 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5607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It is evident to our senses that things are moving.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Whatever is moved by something else.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Everything that is in motion must have been set in motion by something which itself is moving.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There must be a primary mover otherwise there would be no motion (there is no potential without the actual) </a:t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1303" y="445025"/>
            <a:ext cx="2969172" cy="412385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/>
        </p:nvSpPr>
        <p:spPr>
          <a:xfrm>
            <a:off x="6105975" y="4657100"/>
            <a:ext cx="2918400" cy="3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Thomas Aquinas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1225-1274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6918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Argument from Causation </a:t>
            </a:r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5607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It is evident that some things are caused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Things which are caused must be caused by something else as things cannot cause themselves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There cannot be a infinite regress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Therefore, there must have been a first cause which cannot itself have been caused (an uncaused cause)</a:t>
            </a: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1303" y="445025"/>
            <a:ext cx="2969172" cy="412385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6105975" y="4657100"/>
            <a:ext cx="2918400" cy="3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Thomas Aquinas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1225-1274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Infinite Regress</a:t>
            </a:r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1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A sequence of justifications that never come to an end.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Therefore, there is no justification.  </a:t>
            </a:r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title"/>
          </p:nvPr>
        </p:nvSpPr>
        <p:spPr>
          <a:xfrm>
            <a:off x="311700" y="2883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Principle of Sufficient Reason</a:t>
            </a:r>
            <a:endParaRPr/>
          </a:p>
        </p:txBody>
      </p:sp>
      <p:sp>
        <p:nvSpPr>
          <p:cNvPr id="86" name="Google Shape;86;p17"/>
          <p:cNvSpPr txBox="1">
            <a:spLocks noGrp="1"/>
          </p:cNvSpPr>
          <p:nvPr>
            <p:ph type="body" idx="1"/>
          </p:nvPr>
        </p:nvSpPr>
        <p:spPr>
          <a:xfrm>
            <a:off x="311700" y="3514675"/>
            <a:ext cx="8520600" cy="1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Everything that exists must have a reason or cause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Argument from Contingency </a:t>
            </a:r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There are contingent beings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Contingent beings require a cause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 cause of the contingent being is something other than the contingent being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 cause of contingent beings must be other contingent beings or a necessary being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 existence of contingent beings alone does not provide a complete explanation for the existence of contingent beings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Therefore, there must be a necessary being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 universe is a totality of contingent things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Therefore, the necessary being must be external to the universe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Objections</a:t>
            </a:r>
            <a:endParaRPr/>
          </a:p>
        </p:txBody>
      </p:sp>
      <p:sp>
        <p:nvSpPr>
          <p:cNvPr id="117" name="Google Shape;117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Hume &amp; Russell - We cannot derive how the universe came about from our experience of the world.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The Fallacy of Composition - The constitutive parts may not have the same properties as the whole 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n-GB"/>
              <a:t>Sometimes the property of the parts is the same as the property of the whole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The universe doesn’t require an explanation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50"/>
              <a:t>The </a:t>
            </a:r>
            <a:r>
              <a:rPr lang="en-GB" sz="3050" i="1"/>
              <a:t>Kalām</a:t>
            </a:r>
            <a:r>
              <a:rPr lang="en-GB" sz="3050"/>
              <a:t> Cosmological Argument</a:t>
            </a:r>
            <a:endParaRPr sz="3050"/>
          </a:p>
          <a:p>
            <a:pPr marL="0" lvl="0" indent="0" algn="l" rtl="0">
              <a:spcBef>
                <a:spcPts val="9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Based on the ideas of Al-Ghazali (1058-1111)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Contemporary defender: William Lane Craig (1949 - )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1200"/>
              </a:spcBef>
              <a:spcAft>
                <a:spcPts val="9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50"/>
              <a:t>The </a:t>
            </a:r>
            <a:r>
              <a:rPr lang="en-GB" sz="3050" i="1"/>
              <a:t>Kalām</a:t>
            </a:r>
            <a:r>
              <a:rPr lang="en-GB" sz="3050"/>
              <a:t> Cosmological Argument</a:t>
            </a:r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5203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1. Everything that begins to exist must have a cause for its existence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2. The universe began to exist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3. Therefore, the universe has a cause of its existence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4. Science cannot provide us with a causal account of the beginning of the the universe, therefore it must have a personal cause </a:t>
            </a:r>
            <a:endParaRPr/>
          </a:p>
        </p:txBody>
      </p:sp>
      <p:pic>
        <p:nvPicPr>
          <p:cNvPr id="130" name="Google Shape;1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6800" y="1152475"/>
            <a:ext cx="2095500" cy="315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4"/>
          <p:cNvSpPr txBox="1"/>
          <p:nvPr/>
        </p:nvSpPr>
        <p:spPr>
          <a:xfrm>
            <a:off x="6765050" y="4521475"/>
            <a:ext cx="20673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William Lane Craig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Did the Universe have a beginning? </a:t>
            </a:r>
            <a:endParaRPr/>
          </a:p>
        </p:txBody>
      </p:sp>
      <p:sp>
        <p:nvSpPr>
          <p:cNvPr id="137" name="Google Shape;137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2nd Law of Thermodynamics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The expanding universe from a finite point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Fallacy of Equivocation</a:t>
            </a:r>
            <a:endParaRPr/>
          </a:p>
        </p:txBody>
      </p:sp>
      <p:sp>
        <p:nvSpPr>
          <p:cNvPr id="149" name="Google Shape;149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universe - the totality of all that there is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The universe - the collection of planets 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Object from Quantum Physics </a:t>
            </a:r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The first premise, ‘everything that begins to exist must have a cause for its existence’ can be challenged 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Craig - There are still prior necessary conditions</a:t>
            </a:r>
            <a:endParaRPr/>
          </a:p>
          <a:p>
            <a:pPr marL="13716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Is this enough to constitute a cause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Impossibility of Infinity </a:t>
            </a:r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553</Words>
  <Application>Microsoft Office PowerPoint</Application>
  <PresentationFormat>On-screen Show (16:9)</PresentationFormat>
  <Paragraphs>71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Arial</vt:lpstr>
      <vt:lpstr>Simple Light</vt:lpstr>
      <vt:lpstr>The Cosmological Argument</vt:lpstr>
      <vt:lpstr>The Cosmological Argument - a rough sketch</vt:lpstr>
      <vt:lpstr>PowerPoint Presentation</vt:lpstr>
      <vt:lpstr>The Argument from Motion </vt:lpstr>
      <vt:lpstr>The Argument from Causation </vt:lpstr>
      <vt:lpstr>Infinite Regress</vt:lpstr>
      <vt:lpstr>The Argument from Contingency </vt:lpstr>
      <vt:lpstr>Objections</vt:lpstr>
      <vt:lpstr>The Kalām Cosmological Argument </vt:lpstr>
      <vt:lpstr>The Kalām Cosmological Argument</vt:lpstr>
      <vt:lpstr>Did the Universe have a beginning? </vt:lpstr>
      <vt:lpstr>The Fallacy of Equivocation</vt:lpstr>
      <vt:lpstr>Object from Quantum Physics </vt:lpstr>
      <vt:lpstr>The Impossibility of Infinity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Cosmological Argument</dc:title>
  <dc:creator>Tristan Nash</dc:creator>
  <cp:lastModifiedBy>Tristan Nash</cp:lastModifiedBy>
  <cp:revision>2</cp:revision>
  <dcterms:modified xsi:type="dcterms:W3CDTF">2022-10-04T11:34:26Z</dcterms:modified>
</cp:coreProperties>
</file>