
<file path=[Content_Types].xml><?xml version="1.0" encoding="utf-8"?>
<Types xmlns="http://schemas.openxmlformats.org/package/2006/content-types">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
  </p:notesMasterIdLst>
  <p:handoutMasterIdLst>
    <p:handoutMasterId r:id="rId5"/>
  </p:handout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EFBA"/>
    <a:srgbClr val="F6F5B4"/>
    <a:srgbClr val="A2F4CD"/>
    <a:srgbClr val="AACFF6"/>
    <a:srgbClr val="F8CBAC"/>
    <a:srgbClr val="F9C4E5"/>
    <a:srgbClr val="F9A8A3"/>
    <a:srgbClr val="DDA7FF"/>
    <a:srgbClr val="F7F2C3"/>
    <a:srgbClr val="CFFE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9EE858-D9EB-68E1-0408-1DEF9EE0B541}" v="30" dt="2022-09-29T19:08:05.854"/>
    <p1510:client id="{393FF258-4E66-FAAC-DAC9-E19F551CC0DB}" v="8" dt="2022-09-28T18:54:35.7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6969"/>
    <p:restoredTop sz="94580"/>
  </p:normalViewPr>
  <p:slideViewPr>
    <p:cSldViewPr snapToGrid="0" snapToObjects="1">
      <p:cViewPr>
        <p:scale>
          <a:sx n="110" d="100"/>
          <a:sy n="110" d="100"/>
        </p:scale>
        <p:origin x="1128"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handoutMaster" Target="handoutMasters/handoutMaster1.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Murphy (2203999)" userId="S::2203999@student.uwtsd.ac.uk::95d454ea-886d-44c7-98ed-84e84855d9f2" providerId="AD" clId="Web-{249EE858-D9EB-68E1-0408-1DEF9EE0B541}"/>
    <pc:docChg chg="modSld">
      <pc:chgData name="Ashley Murphy (2203999)" userId="S::2203999@student.uwtsd.ac.uk::95d454ea-886d-44c7-98ed-84e84855d9f2" providerId="AD" clId="Web-{249EE858-D9EB-68E1-0408-1DEF9EE0B541}" dt="2022-09-29T19:08:02.744" v="14" actId="20577"/>
      <pc:docMkLst>
        <pc:docMk/>
      </pc:docMkLst>
      <pc:sldChg chg="modSp">
        <pc:chgData name="Ashley Murphy (2203999)" userId="S::2203999@student.uwtsd.ac.uk::95d454ea-886d-44c7-98ed-84e84855d9f2" providerId="AD" clId="Web-{249EE858-D9EB-68E1-0408-1DEF9EE0B541}" dt="2022-09-29T19:08:02.744" v="14" actId="20577"/>
        <pc:sldMkLst>
          <pc:docMk/>
          <pc:sldMk cId="1048829621" sldId="256"/>
        </pc:sldMkLst>
        <pc:spChg chg="mod">
          <ac:chgData name="Ashley Murphy (2203999)" userId="S::2203999@student.uwtsd.ac.uk::95d454ea-886d-44c7-98ed-84e84855d9f2" providerId="AD" clId="Web-{249EE858-D9EB-68E1-0408-1DEF9EE0B541}" dt="2022-09-29T19:07:53.103" v="12" actId="14100"/>
          <ac:spMkLst>
            <pc:docMk/>
            <pc:sldMk cId="1048829621" sldId="256"/>
            <ac:spMk id="10" creationId="{DC47BBEB-8C3B-F049-9F50-AC78EFA9C933}"/>
          </ac:spMkLst>
        </pc:spChg>
        <pc:spChg chg="mod">
          <ac:chgData name="Ashley Murphy (2203999)" userId="S::2203999@student.uwtsd.ac.uk::95d454ea-886d-44c7-98ed-84e84855d9f2" providerId="AD" clId="Web-{249EE858-D9EB-68E1-0408-1DEF9EE0B541}" dt="2022-09-29T19:06:52.929" v="2" actId="20577"/>
          <ac:spMkLst>
            <pc:docMk/>
            <pc:sldMk cId="1048829621" sldId="256"/>
            <ac:spMk id="15" creationId="{858F2291-BC96-6844-A62A-90BADDCCB5E6}"/>
          </ac:spMkLst>
        </pc:spChg>
        <pc:spChg chg="mod">
          <ac:chgData name="Ashley Murphy (2203999)" userId="S::2203999@student.uwtsd.ac.uk::95d454ea-886d-44c7-98ed-84e84855d9f2" providerId="AD" clId="Web-{249EE858-D9EB-68E1-0408-1DEF9EE0B541}" dt="2022-09-29T19:07:29.274" v="7" actId="20577"/>
          <ac:spMkLst>
            <pc:docMk/>
            <pc:sldMk cId="1048829621" sldId="256"/>
            <ac:spMk id="16" creationId="{C12C35D8-16CC-4147-B83D-182A7285BBEE}"/>
          </ac:spMkLst>
        </pc:spChg>
        <pc:spChg chg="mod">
          <ac:chgData name="Ashley Murphy (2203999)" userId="S::2203999@student.uwtsd.ac.uk::95d454ea-886d-44c7-98ed-84e84855d9f2" providerId="AD" clId="Web-{249EE858-D9EB-68E1-0408-1DEF9EE0B541}" dt="2022-09-29T19:07:24.071" v="6" actId="20577"/>
          <ac:spMkLst>
            <pc:docMk/>
            <pc:sldMk cId="1048829621" sldId="256"/>
            <ac:spMk id="17" creationId="{9F699DD0-FC9B-B44E-B286-464E234135E6}"/>
          </ac:spMkLst>
        </pc:spChg>
        <pc:spChg chg="mod">
          <ac:chgData name="Ashley Murphy (2203999)" userId="S::2203999@student.uwtsd.ac.uk::95d454ea-886d-44c7-98ed-84e84855d9f2" providerId="AD" clId="Web-{249EE858-D9EB-68E1-0408-1DEF9EE0B541}" dt="2022-09-29T19:08:02.744" v="14" actId="20577"/>
          <ac:spMkLst>
            <pc:docMk/>
            <pc:sldMk cId="1048829621" sldId="256"/>
            <ac:spMk id="18" creationId="{9CE919C9-CCD8-9840-AC92-55D2D506490F}"/>
          </ac:spMkLst>
        </pc:spChg>
        <pc:spChg chg="mod">
          <ac:chgData name="Ashley Murphy (2203999)" userId="S::2203999@student.uwtsd.ac.uk::95d454ea-886d-44c7-98ed-84e84855d9f2" providerId="AD" clId="Web-{249EE858-D9EB-68E1-0408-1DEF9EE0B541}" dt="2022-09-29T19:07:41.743" v="10" actId="20577"/>
          <ac:spMkLst>
            <pc:docMk/>
            <pc:sldMk cId="1048829621" sldId="256"/>
            <ac:spMk id="19" creationId="{C447E107-4340-A14F-9ACA-CDFC79BFFBF7}"/>
          </ac:spMkLst>
        </pc:spChg>
        <pc:picChg chg="mod">
          <ac:chgData name="Ashley Murphy (2203999)" userId="S::2203999@student.uwtsd.ac.uk::95d454ea-886d-44c7-98ed-84e84855d9f2" providerId="AD" clId="Web-{249EE858-D9EB-68E1-0408-1DEF9EE0B541}" dt="2022-09-29T19:07:49.978" v="11" actId="14100"/>
          <ac:picMkLst>
            <pc:docMk/>
            <pc:sldMk cId="1048829621" sldId="256"/>
            <ac:picMk id="20" creationId="{4A830BB4-B07F-F04B-B8D0-186189110630}"/>
          </ac:picMkLst>
        </pc:picChg>
        <pc:picChg chg="mod">
          <ac:chgData name="Ashley Murphy (2203999)" userId="S::2203999@student.uwtsd.ac.uk::95d454ea-886d-44c7-98ed-84e84855d9f2" providerId="AD" clId="Web-{249EE858-D9EB-68E1-0408-1DEF9EE0B541}" dt="2022-09-29T19:06:59.148" v="3" actId="14100"/>
          <ac:picMkLst>
            <pc:docMk/>
            <pc:sldMk cId="1048829621" sldId="256"/>
            <ac:picMk id="21" creationId="{BA4899D2-7566-6D4D-B1AC-3312CE0E883C}"/>
          </ac:picMkLst>
        </pc:picChg>
      </pc:sldChg>
    </pc:docChg>
  </pc:docChgLst>
  <pc:docChgLst>
    <pc:chgData name="Ashley Murphy (2203999)" userId="S::2203999@student.uwtsd.ac.uk::95d454ea-886d-44c7-98ed-84e84855d9f2" providerId="AD" clId="Web-{393FF258-4E66-FAAC-DAC9-E19F551CC0DB}"/>
    <pc:docChg chg="modSld">
      <pc:chgData name="Ashley Murphy (2203999)" userId="S::2203999@student.uwtsd.ac.uk::95d454ea-886d-44c7-98ed-84e84855d9f2" providerId="AD" clId="Web-{393FF258-4E66-FAAC-DAC9-E19F551CC0DB}" dt="2022-09-28T18:54:35.731" v="4" actId="14100"/>
      <pc:docMkLst>
        <pc:docMk/>
      </pc:docMkLst>
      <pc:sldChg chg="modSp">
        <pc:chgData name="Ashley Murphy (2203999)" userId="S::2203999@student.uwtsd.ac.uk::95d454ea-886d-44c7-98ed-84e84855d9f2" providerId="AD" clId="Web-{393FF258-4E66-FAAC-DAC9-E19F551CC0DB}" dt="2022-09-28T18:54:35.731" v="4" actId="14100"/>
        <pc:sldMkLst>
          <pc:docMk/>
          <pc:sldMk cId="1048829621" sldId="256"/>
        </pc:sldMkLst>
        <pc:spChg chg="mod">
          <ac:chgData name="Ashley Murphy (2203999)" userId="S::2203999@student.uwtsd.ac.uk::95d454ea-886d-44c7-98ed-84e84855d9f2" providerId="AD" clId="Web-{393FF258-4E66-FAAC-DAC9-E19F551CC0DB}" dt="2022-09-28T18:51:54.751" v="1" actId="1076"/>
          <ac:spMkLst>
            <pc:docMk/>
            <pc:sldMk cId="1048829621" sldId="256"/>
            <ac:spMk id="7" creationId="{7D6ACBCF-C2C1-2741-AFBA-362F89AABCEC}"/>
          </ac:spMkLst>
        </pc:spChg>
        <pc:spChg chg="mod">
          <ac:chgData name="Ashley Murphy (2203999)" userId="S::2203999@student.uwtsd.ac.uk::95d454ea-886d-44c7-98ed-84e84855d9f2" providerId="AD" clId="Web-{393FF258-4E66-FAAC-DAC9-E19F551CC0DB}" dt="2022-09-28T18:51:59.236" v="2" actId="20577"/>
          <ac:spMkLst>
            <pc:docMk/>
            <pc:sldMk cId="1048829621" sldId="256"/>
            <ac:spMk id="16" creationId="{C12C35D8-16CC-4147-B83D-182A7285BBEE}"/>
          </ac:spMkLst>
        </pc:spChg>
        <pc:picChg chg="mod">
          <ac:chgData name="Ashley Murphy (2203999)" userId="S::2203999@student.uwtsd.ac.uk::95d454ea-886d-44c7-98ed-84e84855d9f2" providerId="AD" clId="Web-{393FF258-4E66-FAAC-DAC9-E19F551CC0DB}" dt="2022-09-28T18:52:02.674" v="3" actId="1076"/>
          <ac:picMkLst>
            <pc:docMk/>
            <pc:sldMk cId="1048829621" sldId="256"/>
            <ac:picMk id="5" creationId="{F0DA7E19-FBA2-DB41-9F6B-C9616B19C477}"/>
          </ac:picMkLst>
        </pc:picChg>
        <pc:picChg chg="mod">
          <ac:chgData name="Ashley Murphy (2203999)" userId="S::2203999@student.uwtsd.ac.uk::95d454ea-886d-44c7-98ed-84e84855d9f2" providerId="AD" clId="Web-{393FF258-4E66-FAAC-DAC9-E19F551CC0DB}" dt="2022-09-28T18:54:35.731" v="4" actId="14100"/>
          <ac:picMkLst>
            <pc:docMk/>
            <pc:sldMk cId="1048829621" sldId="256"/>
            <ac:picMk id="20" creationId="{4A830BB4-B07F-F04B-B8D0-18618911063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3DDFB8E-C70F-D846-B052-5B1D674E438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ECG4005P  Student Number- 2203999 Word Count-</a:t>
            </a:r>
          </a:p>
        </p:txBody>
      </p:sp>
      <p:sp>
        <p:nvSpPr>
          <p:cNvPr id="3" name="Date Placeholder 2">
            <a:extLst>
              <a:ext uri="{FF2B5EF4-FFF2-40B4-BE49-F238E27FC236}">
                <a16:creationId xmlns:a16="http://schemas.microsoft.com/office/drawing/2014/main" id="{9981ED67-BF0E-E64A-88FD-D6EC675D774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859F904-A1CF-2F46-BE1B-DCB7FDD622D1}" type="datetimeFigureOut">
              <a:rPr lang="en-GB" smtClean="0"/>
              <a:t>29/09/2022</a:t>
            </a:fld>
            <a:endParaRPr lang="en-GB" dirty="0"/>
          </a:p>
        </p:txBody>
      </p:sp>
      <p:sp>
        <p:nvSpPr>
          <p:cNvPr id="4" name="Footer Placeholder 3">
            <a:extLst>
              <a:ext uri="{FF2B5EF4-FFF2-40B4-BE49-F238E27FC236}">
                <a16:creationId xmlns:a16="http://schemas.microsoft.com/office/drawing/2014/main" id="{84766C40-49B3-7043-9A1B-A16EEDB4C1C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a:extLst>
              <a:ext uri="{FF2B5EF4-FFF2-40B4-BE49-F238E27FC236}">
                <a16:creationId xmlns:a16="http://schemas.microsoft.com/office/drawing/2014/main" id="{D97B3364-D5F1-B145-B703-BD524F0E574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F1A1F230-0673-8D4C-8761-CD8791A0CC28}" type="slidenum">
              <a:rPr lang="en-GB" smtClean="0"/>
              <a:t>‹#›</a:t>
            </a:fld>
            <a:endParaRPr lang="en-GB" dirty="0"/>
          </a:p>
        </p:txBody>
      </p:sp>
    </p:spTree>
    <p:extLst>
      <p:ext uri="{BB962C8B-B14F-4D97-AF65-F5344CB8AC3E}">
        <p14:creationId xmlns:p14="http://schemas.microsoft.com/office/powerpoint/2010/main" val="3576250735"/>
      </p:ext>
    </p:extLst>
  </p:cSld>
  <p:clrMap bg1="lt1" tx1="dk1" bg2="lt2" tx2="dk2" accent1="accent1" accent2="accent2" accent3="accent3" accent4="accent4" accent5="accent5" accent6="accent6" hlink="hlink" folHlink="folHlink"/>
  <p:hf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r>
              <a:rPr lang="en-GB" dirty="0"/>
              <a:t>ECG4005P  Student Number- 2203999 Word Count-</a:t>
            </a: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E2114B-C3AD-D74C-A1BC-EB8FD27FDBED}" type="datetimeFigureOut">
              <a:rPr lang="en-GB" smtClean="0"/>
              <a:t>29/09/2022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3D52E7E-6085-8E4A-A644-45EB09F4AE5F}" type="slidenum">
              <a:rPr lang="en-GB" smtClean="0"/>
              <a:t>‹#›</a:t>
            </a:fld>
            <a:endParaRPr lang="en-GB" dirty="0"/>
          </a:p>
        </p:txBody>
      </p:sp>
    </p:spTree>
    <p:extLst>
      <p:ext uri="{BB962C8B-B14F-4D97-AF65-F5344CB8AC3E}">
        <p14:creationId xmlns:p14="http://schemas.microsoft.com/office/powerpoint/2010/main" val="1765446569"/>
      </p:ext>
    </p:extLst>
  </p:cSld>
  <p:clrMap bg1="lt1" tx1="dk1" bg2="lt2" tx2="dk2" accent1="accent1" accent2="accent2" accent3="accent3" accent4="accent4" accent5="accent5" accent6="accent6" hlink="hlink" folHlink="folHlink"/>
  <p:hf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r>
              <a:rPr lang="en-GB" dirty="0"/>
              <a:t>ECG4005P  Student Number- 2203999 Word Count-</a:t>
            </a:r>
          </a:p>
        </p:txBody>
      </p:sp>
      <p:sp>
        <p:nvSpPr>
          <p:cNvPr id="5" name="Slide Number Placeholder 4"/>
          <p:cNvSpPr>
            <a:spLocks noGrp="1"/>
          </p:cNvSpPr>
          <p:nvPr>
            <p:ph type="sldNum" sz="quarter" idx="5"/>
          </p:nvPr>
        </p:nvSpPr>
        <p:spPr/>
        <p:txBody>
          <a:bodyPr/>
          <a:lstStyle/>
          <a:p>
            <a:fld id="{D3D52E7E-6085-8E4A-A644-45EB09F4AE5F}" type="slidenum">
              <a:rPr lang="en-GB" smtClean="0"/>
              <a:t>1</a:t>
            </a:fld>
            <a:endParaRPr lang="en-GB" dirty="0"/>
          </a:p>
        </p:txBody>
      </p:sp>
    </p:spTree>
    <p:extLst>
      <p:ext uri="{BB962C8B-B14F-4D97-AF65-F5344CB8AC3E}">
        <p14:creationId xmlns:p14="http://schemas.microsoft.com/office/powerpoint/2010/main" val="1888235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D81528-6943-CE44-B7B6-3E7999362F4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5A5D491-1054-2748-857B-1E02E8D4070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650353A-CE0A-B141-9DBA-6EA6364DEA58}"/>
              </a:ext>
            </a:extLst>
          </p:cNvPr>
          <p:cNvSpPr>
            <a:spLocks noGrp="1"/>
          </p:cNvSpPr>
          <p:nvPr>
            <p:ph type="dt" sz="half" idx="10"/>
          </p:nvPr>
        </p:nvSpPr>
        <p:spPr/>
        <p:txBody>
          <a:bodyPr/>
          <a:lstStyle/>
          <a:p>
            <a:fld id="{A86B0C9C-E4C0-C94D-B101-E22074DC622C}" type="datetime1">
              <a:rPr lang="en-GB" smtClean="0"/>
              <a:t>29/09/2022</a:t>
            </a:fld>
            <a:endParaRPr lang="en-US" dirty="0"/>
          </a:p>
        </p:txBody>
      </p:sp>
      <p:sp>
        <p:nvSpPr>
          <p:cNvPr id="5" name="Footer Placeholder 4">
            <a:extLst>
              <a:ext uri="{FF2B5EF4-FFF2-40B4-BE49-F238E27FC236}">
                <a16:creationId xmlns:a16="http://schemas.microsoft.com/office/drawing/2014/main" id="{2281E215-AC81-6442-BC69-20324F1EF58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F04A836-239E-1640-9A37-B329C162A807}"/>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8977441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04959-5DF6-F54E-8429-020EEB0869E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312A521-1FE0-9345-BC20-78BF50ACFFAE}"/>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FB9EE43-09B1-A548-8ACC-888502667F97}"/>
              </a:ext>
            </a:extLst>
          </p:cNvPr>
          <p:cNvSpPr>
            <a:spLocks noGrp="1"/>
          </p:cNvSpPr>
          <p:nvPr>
            <p:ph type="dt" sz="half" idx="10"/>
          </p:nvPr>
        </p:nvSpPr>
        <p:spPr/>
        <p:txBody>
          <a:bodyPr/>
          <a:lstStyle/>
          <a:p>
            <a:fld id="{CD89FAAA-5490-EC42-B435-2A7F681B713B}" type="datetime1">
              <a:rPr lang="en-GB" smtClean="0"/>
              <a:t>29/09/2022</a:t>
            </a:fld>
            <a:endParaRPr lang="en-US" dirty="0"/>
          </a:p>
        </p:txBody>
      </p:sp>
      <p:sp>
        <p:nvSpPr>
          <p:cNvPr id="5" name="Footer Placeholder 4">
            <a:extLst>
              <a:ext uri="{FF2B5EF4-FFF2-40B4-BE49-F238E27FC236}">
                <a16:creationId xmlns:a16="http://schemas.microsoft.com/office/drawing/2014/main" id="{0EB248EC-8B0D-A945-807B-12941974B29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12F2DB9-9657-7548-B75C-22DC5CAD0C64}"/>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03635707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E362C-6727-B241-9341-45C09F04759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69A527E9-9252-DE42-9974-F62BA5D84C3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D0C41F3-CFAE-3E43-9988-6B79366EB942}"/>
              </a:ext>
            </a:extLst>
          </p:cNvPr>
          <p:cNvSpPr>
            <a:spLocks noGrp="1"/>
          </p:cNvSpPr>
          <p:nvPr>
            <p:ph type="dt" sz="half" idx="10"/>
          </p:nvPr>
        </p:nvSpPr>
        <p:spPr/>
        <p:txBody>
          <a:bodyPr/>
          <a:lstStyle/>
          <a:p>
            <a:fld id="{F43EFEA1-4E22-4644-8E87-670E612F129D}" type="datetime1">
              <a:rPr lang="en-GB" smtClean="0"/>
              <a:t>29/09/2022</a:t>
            </a:fld>
            <a:endParaRPr lang="en-US" dirty="0"/>
          </a:p>
        </p:txBody>
      </p:sp>
      <p:sp>
        <p:nvSpPr>
          <p:cNvPr id="5" name="Footer Placeholder 4">
            <a:extLst>
              <a:ext uri="{FF2B5EF4-FFF2-40B4-BE49-F238E27FC236}">
                <a16:creationId xmlns:a16="http://schemas.microsoft.com/office/drawing/2014/main" id="{AF4E55A2-DAD3-B047-8BC4-B964D376B6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4920787-BE06-FE47-B3CB-F9E5826B613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4855078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3624C-0D77-244E-A14D-1DDDD5C500E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E0995E6-90F1-814B-B0B3-7AA20BA810E7}"/>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AD24ADC-D11F-274A-BAC8-81557DB0A56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2527752-7AC6-FD41-8705-FC10A5226297}"/>
              </a:ext>
            </a:extLst>
          </p:cNvPr>
          <p:cNvSpPr>
            <a:spLocks noGrp="1"/>
          </p:cNvSpPr>
          <p:nvPr>
            <p:ph type="dt" sz="half" idx="10"/>
          </p:nvPr>
        </p:nvSpPr>
        <p:spPr/>
        <p:txBody>
          <a:bodyPr/>
          <a:lstStyle/>
          <a:p>
            <a:fld id="{29ABC768-5C90-404F-9875-4167D62B5020}" type="datetime1">
              <a:rPr lang="en-GB" smtClean="0"/>
              <a:t>29/09/2022</a:t>
            </a:fld>
            <a:endParaRPr lang="en-US" dirty="0"/>
          </a:p>
        </p:txBody>
      </p:sp>
      <p:sp>
        <p:nvSpPr>
          <p:cNvPr id="6" name="Footer Placeholder 5">
            <a:extLst>
              <a:ext uri="{FF2B5EF4-FFF2-40B4-BE49-F238E27FC236}">
                <a16:creationId xmlns:a16="http://schemas.microsoft.com/office/drawing/2014/main" id="{ED6D11BA-DB10-0941-AFF4-E18D2AB14271}"/>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82682DBD-4AEF-DE44-95C9-F92565C26BAF}"/>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974068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C211A8-4CCA-1844-A1A9-C4583C8F7F41}"/>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DDFF9A25-BF0B-F345-823B-68729CDA3C9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A207333E-4BE9-BD47-8C03-E36B0EEDAEFB}"/>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E7489C15-A2E1-E74E-8DE8-1D3F664278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24AD27D4-D498-E046-B48B-D5D69CB0CF4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A71DD07-9175-E34B-9259-ADF20DFED706}"/>
              </a:ext>
            </a:extLst>
          </p:cNvPr>
          <p:cNvSpPr>
            <a:spLocks noGrp="1"/>
          </p:cNvSpPr>
          <p:nvPr>
            <p:ph type="dt" sz="half" idx="10"/>
          </p:nvPr>
        </p:nvSpPr>
        <p:spPr/>
        <p:txBody>
          <a:bodyPr/>
          <a:lstStyle/>
          <a:p>
            <a:fld id="{FCD2D61B-1D46-4F42-916F-9D2CC931A180}" type="datetime1">
              <a:rPr lang="en-GB" smtClean="0"/>
              <a:t>29/09/2022</a:t>
            </a:fld>
            <a:endParaRPr lang="en-US" dirty="0"/>
          </a:p>
        </p:txBody>
      </p:sp>
      <p:sp>
        <p:nvSpPr>
          <p:cNvPr id="8" name="Footer Placeholder 7">
            <a:extLst>
              <a:ext uri="{FF2B5EF4-FFF2-40B4-BE49-F238E27FC236}">
                <a16:creationId xmlns:a16="http://schemas.microsoft.com/office/drawing/2014/main" id="{C5194800-93B0-A442-B885-4C0D7F5C0BFC}"/>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E5FD77F0-DDD4-8B45-A22E-B4F0C7A4D121}"/>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17717902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2CCA6-5511-1B4F-89F3-1C9C0B09F80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B338F115-92C9-714D-B366-835C929C20AF}"/>
              </a:ext>
            </a:extLst>
          </p:cNvPr>
          <p:cNvSpPr>
            <a:spLocks noGrp="1"/>
          </p:cNvSpPr>
          <p:nvPr>
            <p:ph type="dt" sz="half" idx="10"/>
          </p:nvPr>
        </p:nvSpPr>
        <p:spPr/>
        <p:txBody>
          <a:bodyPr/>
          <a:lstStyle/>
          <a:p>
            <a:fld id="{595D1FB2-2102-1943-A76E-60F7D00CB242}" type="datetime1">
              <a:rPr lang="en-GB" smtClean="0"/>
              <a:t>29/09/2022</a:t>
            </a:fld>
            <a:endParaRPr lang="en-US" dirty="0"/>
          </a:p>
        </p:txBody>
      </p:sp>
      <p:sp>
        <p:nvSpPr>
          <p:cNvPr id="4" name="Footer Placeholder 3">
            <a:extLst>
              <a:ext uri="{FF2B5EF4-FFF2-40B4-BE49-F238E27FC236}">
                <a16:creationId xmlns:a16="http://schemas.microsoft.com/office/drawing/2014/main" id="{6DD44BCD-FA8F-7D41-BFD0-2D3AFAE9F7B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82C6450-A701-2A47-A1B5-58BA9285BE8E}"/>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7630221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2B62E3-9F68-5D42-A23F-0194D1E3807A}"/>
              </a:ext>
            </a:extLst>
          </p:cNvPr>
          <p:cNvSpPr>
            <a:spLocks noGrp="1"/>
          </p:cNvSpPr>
          <p:nvPr>
            <p:ph type="dt" sz="half" idx="10"/>
          </p:nvPr>
        </p:nvSpPr>
        <p:spPr/>
        <p:txBody>
          <a:bodyPr/>
          <a:lstStyle/>
          <a:p>
            <a:fld id="{70238FF2-2D72-7047-BE02-2E198C825350}" type="datetime1">
              <a:rPr lang="en-GB" smtClean="0"/>
              <a:t>29/09/2022</a:t>
            </a:fld>
            <a:endParaRPr lang="en-US" dirty="0"/>
          </a:p>
        </p:txBody>
      </p:sp>
      <p:sp>
        <p:nvSpPr>
          <p:cNvPr id="3" name="Footer Placeholder 2">
            <a:extLst>
              <a:ext uri="{FF2B5EF4-FFF2-40B4-BE49-F238E27FC236}">
                <a16:creationId xmlns:a16="http://schemas.microsoft.com/office/drawing/2014/main" id="{0CED520F-83D4-FA43-9EFE-203B774C5CAE}"/>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84011FBD-9946-7E45-982A-2587BDDB489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26470986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A2817-3E7B-0C49-AC73-772377C9ED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389A6B5-7F3F-8345-BAEC-B797ED9EABD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1F876E1-719F-244F-9243-532CA20515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1AC77D6-8EA4-AF4E-8398-390ECAC528C4}"/>
              </a:ext>
            </a:extLst>
          </p:cNvPr>
          <p:cNvSpPr>
            <a:spLocks noGrp="1"/>
          </p:cNvSpPr>
          <p:nvPr>
            <p:ph type="dt" sz="half" idx="10"/>
          </p:nvPr>
        </p:nvSpPr>
        <p:spPr/>
        <p:txBody>
          <a:bodyPr/>
          <a:lstStyle/>
          <a:p>
            <a:fld id="{CED2A1E6-231A-894F-ABFD-1A1E8AE6C96E}" type="datetime1">
              <a:rPr lang="en-GB" smtClean="0"/>
              <a:t>29/09/2022</a:t>
            </a:fld>
            <a:endParaRPr lang="en-US" dirty="0"/>
          </a:p>
        </p:txBody>
      </p:sp>
      <p:sp>
        <p:nvSpPr>
          <p:cNvPr id="6" name="Footer Placeholder 5">
            <a:extLst>
              <a:ext uri="{FF2B5EF4-FFF2-40B4-BE49-F238E27FC236}">
                <a16:creationId xmlns:a16="http://schemas.microsoft.com/office/drawing/2014/main" id="{A7CDEE04-9720-7844-A9A9-41CE8BAED14F}"/>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9442530B-2C36-5541-BD12-809397A845D2}"/>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36359729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E536D-1BFB-DD47-985C-F158506563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57F6D9-996D-8E47-9FDB-32BF8BBA723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DEE03F6B-3D87-A246-8B6C-4E4242F0C4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09E584D-A35D-2F4B-B93C-65DE4CD319AC}"/>
              </a:ext>
            </a:extLst>
          </p:cNvPr>
          <p:cNvSpPr>
            <a:spLocks noGrp="1"/>
          </p:cNvSpPr>
          <p:nvPr>
            <p:ph type="dt" sz="half" idx="10"/>
          </p:nvPr>
        </p:nvSpPr>
        <p:spPr/>
        <p:txBody>
          <a:bodyPr/>
          <a:lstStyle/>
          <a:p>
            <a:fld id="{D6982E25-197E-7848-96A8-67CDD738A901}" type="datetime1">
              <a:rPr lang="en-GB" smtClean="0"/>
              <a:t>29/09/2022</a:t>
            </a:fld>
            <a:endParaRPr lang="en-US" dirty="0"/>
          </a:p>
        </p:txBody>
      </p:sp>
      <p:sp>
        <p:nvSpPr>
          <p:cNvPr id="6" name="Footer Placeholder 5">
            <a:extLst>
              <a:ext uri="{FF2B5EF4-FFF2-40B4-BE49-F238E27FC236}">
                <a16:creationId xmlns:a16="http://schemas.microsoft.com/office/drawing/2014/main" id="{E5B8CC25-3CAB-D14D-A406-AEF8491557B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F310B4-B940-D844-993C-32E2D3533CB6}"/>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8049095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9DDFC2-0EB3-7F48-A856-240E2A1F66B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D99DE9E-4040-CD43-ACFC-8C8F9FBACB27}"/>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1A41B1-6B47-1447-B21F-3DBEBC7FFB87}"/>
              </a:ext>
            </a:extLst>
          </p:cNvPr>
          <p:cNvSpPr>
            <a:spLocks noGrp="1"/>
          </p:cNvSpPr>
          <p:nvPr>
            <p:ph type="dt" sz="half" idx="10"/>
          </p:nvPr>
        </p:nvSpPr>
        <p:spPr/>
        <p:txBody>
          <a:bodyPr/>
          <a:lstStyle/>
          <a:p>
            <a:fld id="{F0212ACF-4B94-D943-86C2-F5358D951A20}" type="datetime1">
              <a:rPr lang="en-GB" smtClean="0"/>
              <a:t>29/09/2022</a:t>
            </a:fld>
            <a:endParaRPr lang="en-US" dirty="0"/>
          </a:p>
        </p:txBody>
      </p:sp>
      <p:sp>
        <p:nvSpPr>
          <p:cNvPr id="5" name="Footer Placeholder 4">
            <a:extLst>
              <a:ext uri="{FF2B5EF4-FFF2-40B4-BE49-F238E27FC236}">
                <a16:creationId xmlns:a16="http://schemas.microsoft.com/office/drawing/2014/main" id="{6B8719EC-E353-E843-BA80-224B5FB688F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0E8301-467C-E44D-91BE-498DB9167A6D}"/>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5264354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2263D08-2433-EE43-997E-06741ECAB03E}"/>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D6C9DB1-FC43-DE43-B195-3A46E0BCFCA9}"/>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559875F-E99D-4C40-8283-529DB459AA1F}"/>
              </a:ext>
            </a:extLst>
          </p:cNvPr>
          <p:cNvSpPr>
            <a:spLocks noGrp="1"/>
          </p:cNvSpPr>
          <p:nvPr>
            <p:ph type="dt" sz="half" idx="10"/>
          </p:nvPr>
        </p:nvSpPr>
        <p:spPr/>
        <p:txBody>
          <a:bodyPr/>
          <a:lstStyle/>
          <a:p>
            <a:fld id="{B009FBB0-3C87-2F49-85C1-66CCBF2C681C}" type="datetime1">
              <a:rPr lang="en-GB" smtClean="0"/>
              <a:t>29/09/2022</a:t>
            </a:fld>
            <a:endParaRPr lang="en-US" dirty="0"/>
          </a:p>
        </p:txBody>
      </p:sp>
      <p:sp>
        <p:nvSpPr>
          <p:cNvPr id="5" name="Footer Placeholder 4">
            <a:extLst>
              <a:ext uri="{FF2B5EF4-FFF2-40B4-BE49-F238E27FC236}">
                <a16:creationId xmlns:a16="http://schemas.microsoft.com/office/drawing/2014/main" id="{CD6E6C01-7823-524B-AC5F-09BF3DB157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143A05E4-649D-F941-8803-E1BA00AAE778}"/>
              </a:ext>
            </a:extLst>
          </p:cNvPr>
          <p:cNvSpPr>
            <a:spLocks noGrp="1"/>
          </p:cNvSpPr>
          <p:nvPr>
            <p:ph type="sldNum" sz="quarter" idx="12"/>
          </p:nvPr>
        </p:nvSpPr>
        <p:spPr/>
        <p:txBody>
          <a:bodyPr/>
          <a:lstStyle/>
          <a:p>
            <a:fld id="{027F5FC0-9DCF-134C-8EAD-A2D69E15BFFB}" type="slidenum">
              <a:rPr lang="en-US" smtClean="0"/>
              <a:t>‹#›</a:t>
            </a:fld>
            <a:endParaRPr lang="en-US" dirty="0"/>
          </a:p>
        </p:txBody>
      </p:sp>
    </p:spTree>
    <p:extLst>
      <p:ext uri="{BB962C8B-B14F-4D97-AF65-F5344CB8AC3E}">
        <p14:creationId xmlns:p14="http://schemas.microsoft.com/office/powerpoint/2010/main" val="34939372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9BCF24-48D0-0B4D-B8D8-67194881B2B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553A8BE1-2EBD-434A-9D7F-50BC843019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5E0DD0C-0DC3-D54E-AEF0-4177EE520AD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13723F-F944-844A-80C9-F913140B647D}" type="datetime1">
              <a:rPr lang="en-GB" smtClean="0"/>
              <a:t>29/09/2022</a:t>
            </a:fld>
            <a:endParaRPr lang="en-US" dirty="0"/>
          </a:p>
        </p:txBody>
      </p:sp>
      <p:sp>
        <p:nvSpPr>
          <p:cNvPr id="5" name="Footer Placeholder 4">
            <a:extLst>
              <a:ext uri="{FF2B5EF4-FFF2-40B4-BE49-F238E27FC236}">
                <a16:creationId xmlns:a16="http://schemas.microsoft.com/office/drawing/2014/main" id="{A0CFE0D1-2111-6D44-9499-4F8FAFD954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037D8DEF-A6EE-4140-BB04-3B272EC69D3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F5FC0-9DCF-134C-8EAD-A2D69E15BFFB}" type="slidenum">
              <a:rPr lang="en-US" smtClean="0"/>
              <a:t>‹#›</a:t>
            </a:fld>
            <a:endParaRPr lang="en-US" dirty="0"/>
          </a:p>
        </p:txBody>
      </p:sp>
    </p:spTree>
    <p:extLst>
      <p:ext uri="{BB962C8B-B14F-4D97-AF65-F5344CB8AC3E}">
        <p14:creationId xmlns:p14="http://schemas.microsoft.com/office/powerpoint/2010/main" val="114152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3.tiff"/><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hyperlink" Target="https://www.imperial.ac.uk/students/success-guide/ug/effective-study/in-class-and-in-lectures/effective-note-taking/" TargetMode="External"/><Relationship Id="rId2" Type="http://schemas.openxmlformats.org/officeDocument/2006/relationships/hyperlink" Target="https://cft.vanderbilt.edu/guides-sub-pages/blooms-taxonomy/" TargetMode="External"/><Relationship Id="rId1" Type="http://schemas.openxmlformats.org/officeDocument/2006/relationships/slideLayout" Target="../slideLayouts/slideLayout2.xml"/><Relationship Id="rId4" Type="http://schemas.openxmlformats.org/officeDocument/2006/relationships/hyperlink" Target="https://tscfm.org/blogs/the-benefits-of-critical-thinking-for-stud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D02679E-29F6-5B43-89D3-04B8093429BC}"/>
              </a:ext>
            </a:extLst>
          </p:cNvPr>
          <p:cNvSpPr/>
          <p:nvPr/>
        </p:nvSpPr>
        <p:spPr>
          <a:xfrm>
            <a:off x="105228" y="2122747"/>
            <a:ext cx="3053938" cy="4578678"/>
          </a:xfrm>
          <a:prstGeom prst="rect">
            <a:avLst/>
          </a:prstGeom>
          <a:solidFill>
            <a:srgbClr val="F1EFB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a:t>
            </a:r>
          </a:p>
        </p:txBody>
      </p:sp>
      <p:sp>
        <p:nvSpPr>
          <p:cNvPr id="9" name="Rectangle 8">
            <a:extLst>
              <a:ext uri="{FF2B5EF4-FFF2-40B4-BE49-F238E27FC236}">
                <a16:creationId xmlns:a16="http://schemas.microsoft.com/office/drawing/2014/main" id="{CCB867DF-9383-B84D-951C-B72612C0509D}"/>
              </a:ext>
            </a:extLst>
          </p:cNvPr>
          <p:cNvSpPr/>
          <p:nvPr/>
        </p:nvSpPr>
        <p:spPr>
          <a:xfrm>
            <a:off x="3251108" y="2122747"/>
            <a:ext cx="3271493" cy="4570218"/>
          </a:xfrm>
          <a:prstGeom prst="rect">
            <a:avLst/>
          </a:prstGeom>
          <a:solidFill>
            <a:srgbClr val="DBC1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DC47BBEB-8C3B-F049-9F50-AC78EFA9C933}"/>
              </a:ext>
            </a:extLst>
          </p:cNvPr>
          <p:cNvSpPr/>
          <p:nvPr/>
        </p:nvSpPr>
        <p:spPr>
          <a:xfrm>
            <a:off x="6609905" y="3425860"/>
            <a:ext cx="3031958" cy="3267105"/>
          </a:xfrm>
          <a:prstGeom prst="rect">
            <a:avLst/>
          </a:prstGeom>
          <a:solidFill>
            <a:srgbClr val="CCFDD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6C25FCA-CD02-104E-B300-35F0C8635D9A}"/>
              </a:ext>
            </a:extLst>
          </p:cNvPr>
          <p:cNvSpPr/>
          <p:nvPr/>
        </p:nvSpPr>
        <p:spPr>
          <a:xfrm>
            <a:off x="66484" y="1046446"/>
            <a:ext cx="11993673" cy="1003418"/>
          </a:xfrm>
          <a:prstGeom prst="rect">
            <a:avLst/>
          </a:prstGeom>
          <a:solidFill>
            <a:srgbClr val="F9A8A3"/>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0000"/>
              </a:solidFill>
            </a:endParaRPr>
          </a:p>
        </p:txBody>
      </p:sp>
      <p:sp>
        <p:nvSpPr>
          <p:cNvPr id="14" name="Rectangle 13">
            <a:extLst>
              <a:ext uri="{FF2B5EF4-FFF2-40B4-BE49-F238E27FC236}">
                <a16:creationId xmlns:a16="http://schemas.microsoft.com/office/drawing/2014/main" id="{66CFB99B-5E29-4C47-BC48-09148F8D5C24}"/>
              </a:ext>
            </a:extLst>
          </p:cNvPr>
          <p:cNvSpPr/>
          <p:nvPr/>
        </p:nvSpPr>
        <p:spPr>
          <a:xfrm>
            <a:off x="9729167" y="2122746"/>
            <a:ext cx="2352910" cy="4578677"/>
          </a:xfrm>
          <a:prstGeom prst="rect">
            <a:avLst/>
          </a:prstGeom>
          <a:solidFill>
            <a:srgbClr val="CFFEFF"/>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C12C35D8-16CC-4147-B83D-182A7285BBEE}"/>
              </a:ext>
            </a:extLst>
          </p:cNvPr>
          <p:cNvSpPr txBox="1"/>
          <p:nvPr/>
        </p:nvSpPr>
        <p:spPr>
          <a:xfrm>
            <a:off x="89810" y="2096790"/>
            <a:ext cx="3115327" cy="6755696"/>
          </a:xfrm>
          <a:prstGeom prst="rect">
            <a:avLst/>
          </a:prstGeom>
          <a:noFill/>
        </p:spPr>
        <p:txBody>
          <a:bodyPr wrap="square" lIns="91440" tIns="45720" rIns="91440" bIns="45720" rtlCol="0" anchor="t">
            <a:spAutoFit/>
          </a:bodyPr>
          <a:lstStyle/>
          <a:p>
            <a:pPr algn="ctr">
              <a:lnSpc>
                <a:spcPct val="150000"/>
              </a:lnSpc>
            </a:pPr>
            <a:r>
              <a:rPr lang="en-US" sz="1200" u="sng" dirty="0">
                <a:latin typeface="Arial"/>
                <a:cs typeface="Arial"/>
              </a:rPr>
              <a:t>1.Time and Stress management </a:t>
            </a:r>
            <a:endParaRPr lang="en-US" sz="1100" u="sng" dirty="0">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Time management is an important skill to get to grips with as a student as it is healthy to have a work-life balance. For example spending time with family and friends is just as important to make time for along side your studying. A good idea on how to achieve this is to make a plan and stick to it, whilst on the other hand being realistic with your goals. </a:t>
            </a:r>
          </a:p>
          <a:p>
            <a:pPr algn="just"/>
            <a:endParaRPr lang="en-US" sz="1000" dirty="0">
              <a:latin typeface="Arial" panose="020B0604020202020204" pitchFamily="34" charset="0"/>
              <a:cs typeface="Arial" panose="020B0604020202020204" pitchFamily="34" charset="0"/>
            </a:endParaRPr>
          </a:p>
          <a:p>
            <a:pPr algn="just"/>
            <a:r>
              <a:rPr lang="en-US" sz="1000" dirty="0">
                <a:latin typeface="Arial" panose="020B0604020202020204" pitchFamily="34" charset="0"/>
                <a:cs typeface="Arial" panose="020B0604020202020204" pitchFamily="34" charset="0"/>
              </a:rPr>
              <a:t>To keep stress to a minimum and have good </a:t>
            </a:r>
            <a:r>
              <a:rPr lang="en-GB" sz="1000" dirty="0">
                <a:latin typeface="Arial" panose="020B0604020202020204" pitchFamily="34" charset="0"/>
                <a:cs typeface="Arial" panose="020B0604020202020204" pitchFamily="34" charset="0"/>
              </a:rPr>
              <a:t>organisation</a:t>
            </a:r>
            <a:r>
              <a:rPr lang="en-US" sz="1000" dirty="0">
                <a:latin typeface="Arial" panose="020B0604020202020204" pitchFamily="34" charset="0"/>
                <a:cs typeface="Arial" panose="020B0604020202020204" pitchFamily="34" charset="0"/>
              </a:rPr>
              <a:t> time management is essential says Cottrell(2021). Poor time management can cause students stress as they might be, procrastinating starting their assignment, have a lack of planning or be a perfectionist where any work they do that is not perfect is never good enough for themselves implies Moore(2010). For example a perfectionist might waste time rewriting notes to make them look neater.</a:t>
            </a: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pPr algn="just"/>
            <a:endParaRPr lang="en-US" sz="1000" dirty="0">
              <a:latin typeface="Arial"/>
              <a:cs typeface="Arial"/>
            </a:endParaRPr>
          </a:p>
          <a:p>
            <a:pPr algn="just"/>
            <a:r>
              <a:rPr lang="en-US" sz="1000" dirty="0">
                <a:latin typeface="Arial"/>
                <a:cs typeface="Arial"/>
              </a:rPr>
              <a:t>However do not procrastinate assignments if work gets challenging expecting it to disappear, this will never be the case the workload will just mount up causing more stress for the student.</a:t>
            </a:r>
            <a:endParaRPr lang="en-US">
              <a:latin typeface="Arial"/>
              <a:cs typeface="Arial"/>
            </a:endParaRP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r>
              <a:rPr lang="en-US" sz="900" dirty="0">
                <a:latin typeface="Arial" panose="020B0604020202020204" pitchFamily="34" charset="0"/>
                <a:cs typeface="Arial" panose="020B0604020202020204" pitchFamily="34" charset="0"/>
              </a:rPr>
              <a:t>                                     </a:t>
            </a:r>
          </a:p>
          <a:p>
            <a:pPr>
              <a:lnSpc>
                <a:spcPct val="150000"/>
              </a:lnSpc>
            </a:pPr>
            <a:endParaRPr lang="en-US" sz="900" dirty="0">
              <a:latin typeface="Arial" panose="020B0604020202020204" pitchFamily="34" charset="0"/>
              <a:cs typeface="Arial" panose="020B0604020202020204" pitchFamily="34" charset="0"/>
            </a:endParaRPr>
          </a:p>
          <a:p>
            <a:pPr>
              <a:lnSpc>
                <a:spcPct val="150000"/>
              </a:lnSpc>
            </a:pPr>
            <a:endParaRPr lang="en-US" sz="900" dirty="0">
              <a:latin typeface="Arial" panose="020B0604020202020204" pitchFamily="34" charset="0"/>
              <a:cs typeface="Arial" panose="020B0604020202020204" pitchFamily="34" charset="0"/>
            </a:endParaRPr>
          </a:p>
          <a:p>
            <a:endParaRPr lang="en-US" sz="110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endParaRPr lang="en-US" sz="1150" dirty="0">
              <a:latin typeface="Arial" panose="020B0604020202020204" pitchFamily="34" charset="0"/>
              <a:cs typeface="Arial" panose="020B0604020202020204" pitchFamily="34" charset="0"/>
            </a:endParaRPr>
          </a:p>
          <a:p>
            <a:pPr algn="ctr"/>
            <a:endParaRPr lang="en-GB" sz="1400" u="sng" dirty="0">
              <a:latin typeface="Arial" panose="020B0604020202020204" pitchFamily="34" charset="0"/>
              <a:cs typeface="Arial" panose="020B0604020202020204" pitchFamily="34" charset="0"/>
            </a:endParaRPr>
          </a:p>
        </p:txBody>
      </p:sp>
      <p:sp>
        <p:nvSpPr>
          <p:cNvPr id="17" name="TextBox 16">
            <a:extLst>
              <a:ext uri="{FF2B5EF4-FFF2-40B4-BE49-F238E27FC236}">
                <a16:creationId xmlns:a16="http://schemas.microsoft.com/office/drawing/2014/main" id="{9F699DD0-FC9B-B44E-B286-464E234135E6}"/>
              </a:ext>
            </a:extLst>
          </p:cNvPr>
          <p:cNvSpPr txBox="1"/>
          <p:nvPr/>
        </p:nvSpPr>
        <p:spPr>
          <a:xfrm>
            <a:off x="3234282" y="2121724"/>
            <a:ext cx="3288319" cy="4520468"/>
          </a:xfrm>
          <a:prstGeom prst="rect">
            <a:avLst/>
          </a:prstGeom>
          <a:noFill/>
        </p:spPr>
        <p:txBody>
          <a:bodyPr wrap="square" lIns="91440" tIns="45720" rIns="91440" bIns="45720" rtlCol="0" anchor="t">
            <a:spAutoFit/>
          </a:bodyPr>
          <a:lstStyle/>
          <a:p>
            <a:pPr algn="ctr">
              <a:lnSpc>
                <a:spcPct val="150000"/>
              </a:lnSpc>
            </a:pPr>
            <a:r>
              <a:rPr lang="en-GB" sz="1200" u="sng" dirty="0">
                <a:latin typeface="Arial"/>
                <a:cs typeface="Arial"/>
              </a:rPr>
              <a:t>2.Note taking</a:t>
            </a:r>
          </a:p>
          <a:p>
            <a:pPr algn="just"/>
            <a:r>
              <a:rPr lang="en-GB" sz="1050" dirty="0">
                <a:latin typeface="Arial" panose="020B0604020202020204" pitchFamily="34" charset="0"/>
                <a:cs typeface="Arial" panose="020B0604020202020204" pitchFamily="34" charset="0"/>
              </a:rPr>
              <a:t>N</a:t>
            </a:r>
            <a:r>
              <a:rPr lang="en-GB" sz="1000" dirty="0">
                <a:latin typeface="Arial" panose="020B0604020202020204" pitchFamily="34" charset="0"/>
                <a:cs typeface="Arial" panose="020B0604020202020204" pitchFamily="34" charset="0"/>
              </a:rPr>
              <a:t>ote taking is a critical skill when partaking in academic study as it helps to keep students organised and able to remember deadlines. </a:t>
            </a:r>
          </a:p>
          <a:p>
            <a:pPr algn="just"/>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According to (Imperial College London, 2022) ‘Research shows that students who attend lectures and actively take notes preform better in assignments than those who don’t’. This is the case because note taking is a good way of preventing students from day dreaming (O’Hara, S. 2005, p.71). Godfrey, (2018) supports these authors/organisations by expressing that making notes gives students a better understanding of a topic as they have time to read over and reflect on their work in their own words. This is important in academic study because a key skill is being able to summarise and pick out the important information in what lecturers are saying, then using the notes to help in their assignment. </a:t>
            </a:r>
          </a:p>
          <a:p>
            <a:pPr algn="just"/>
            <a:endParaRPr lang="en-GB" sz="1000" dirty="0">
              <a:latin typeface="Arial" panose="020B0604020202020204" pitchFamily="34" charset="0"/>
              <a:cs typeface="Arial" panose="020B0604020202020204" pitchFamily="34" charset="0"/>
            </a:endParaRPr>
          </a:p>
          <a:p>
            <a:pPr algn="just"/>
            <a:r>
              <a:rPr lang="en-GB" sz="1000" dirty="0">
                <a:latin typeface="Arial" panose="020B0604020202020204" pitchFamily="34" charset="0"/>
                <a:cs typeface="Arial" panose="020B0604020202020204" pitchFamily="34" charset="0"/>
              </a:rPr>
              <a:t>Any form of note is usually most beneficial when it is visually appealing and has a clear layout says (Day , T. 2018. p.82). However everyone has their preferred method of taking notes whether it is a spider diagram or a bullet pointed list, this comes down to the individual preference or the information you need to record. </a:t>
            </a:r>
          </a:p>
          <a:p>
            <a:endParaRPr lang="en-GB" sz="1150" dirty="0">
              <a:latin typeface="Arial" panose="020B0604020202020204" pitchFamily="34" charset="0"/>
              <a:cs typeface="Arial" panose="020B0604020202020204" pitchFamily="34" charset="0"/>
            </a:endParaRPr>
          </a:p>
        </p:txBody>
      </p:sp>
      <p:sp>
        <p:nvSpPr>
          <p:cNvPr id="18" name="TextBox 17">
            <a:extLst>
              <a:ext uri="{FF2B5EF4-FFF2-40B4-BE49-F238E27FC236}">
                <a16:creationId xmlns:a16="http://schemas.microsoft.com/office/drawing/2014/main" id="{9CE919C9-CCD8-9840-AC92-55D2D506490F}"/>
              </a:ext>
            </a:extLst>
          </p:cNvPr>
          <p:cNvSpPr txBox="1"/>
          <p:nvPr/>
        </p:nvSpPr>
        <p:spPr>
          <a:xfrm>
            <a:off x="6607811" y="3425859"/>
            <a:ext cx="2981513" cy="3262460"/>
          </a:xfrm>
          <a:prstGeom prst="rect">
            <a:avLst/>
          </a:prstGeom>
          <a:noFill/>
        </p:spPr>
        <p:txBody>
          <a:bodyPr wrap="square" lIns="91440" tIns="45720" rIns="91440" bIns="45720" rtlCol="0" anchor="t">
            <a:spAutoFit/>
          </a:bodyPr>
          <a:lstStyle/>
          <a:p>
            <a:pPr algn="ctr"/>
            <a:r>
              <a:rPr lang="en-US" sz="1200" u="sng" dirty="0">
                <a:latin typeface="Arial"/>
                <a:cs typeface="Arial"/>
              </a:rPr>
              <a:t>3.Referencing</a:t>
            </a:r>
          </a:p>
          <a:p>
            <a:pPr algn="just"/>
            <a:r>
              <a:rPr lang="en-US" sz="1050" dirty="0">
                <a:latin typeface="Arial" panose="020B0604020202020204" pitchFamily="34" charset="0"/>
                <a:cs typeface="Arial" panose="020B0604020202020204" pitchFamily="34" charset="0"/>
              </a:rPr>
              <a:t>Referencing is crediting the writer of a source used in any piece of work. This is done through in-text citations and also a reference list. </a:t>
            </a:r>
          </a:p>
          <a:p>
            <a:pPr algn="just"/>
            <a:endParaRPr lang="en-US" sz="1050" dirty="0">
              <a:latin typeface="Arial" panose="020B0604020202020204" pitchFamily="34" charset="0"/>
              <a:cs typeface="Arial" panose="020B0604020202020204" pitchFamily="34" charset="0"/>
            </a:endParaRPr>
          </a:p>
          <a:p>
            <a:pPr algn="just"/>
            <a:r>
              <a:rPr lang="en-GB" sz="1050" dirty="0">
                <a:latin typeface="Arial"/>
                <a:cs typeface="Arial"/>
              </a:rPr>
              <a:t>Why reference? according to (</a:t>
            </a:r>
            <a:r>
              <a:rPr lang="en-US" sz="1050" i="1" dirty="0">
                <a:latin typeface="Arial"/>
                <a:cs typeface="Arial"/>
              </a:rPr>
              <a:t>Cite them right: the essential referencing guide, no date) </a:t>
            </a:r>
            <a:endParaRPr lang="en-GB" sz="1050" dirty="0">
              <a:latin typeface="Arial" panose="020B0604020202020204" pitchFamily="34" charset="0"/>
              <a:cs typeface="Arial" panose="020B0604020202020204" pitchFamily="34" charset="0"/>
            </a:endParaRP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Referencing shows the lecturer the amount of research and reading students have undertaken and exactly where it is taken from. </a:t>
            </a: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Referencing prevents students from Plagiarism which is using someone else's work and calling it your own. Plagiarism is a serious academic offence and can result of students being withdrawn from their course. </a:t>
            </a:r>
          </a:p>
          <a:p>
            <a:pPr marL="171450" indent="-171450" algn="just">
              <a:buFont typeface="Arial" panose="020B0604020202020204" pitchFamily="34" charset="0"/>
              <a:buChar char="•"/>
            </a:pPr>
            <a:r>
              <a:rPr lang="en-GB" sz="1050" dirty="0">
                <a:latin typeface="Arial" panose="020B0604020202020204" pitchFamily="34" charset="0"/>
                <a:cs typeface="Arial" panose="020B0604020202020204" pitchFamily="34" charset="0"/>
              </a:rPr>
              <a:t>Students who reference also achieve a better grade than those who do not. </a:t>
            </a:r>
            <a:endParaRPr lang="en-GB" sz="110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endParaRPr lang="en-US" sz="1100" dirty="0">
              <a:latin typeface="Arial" panose="020B0604020202020204" pitchFamily="34" charset="0"/>
              <a:cs typeface="Arial" panose="020B0604020202020204" pitchFamily="34" charset="0"/>
            </a:endParaRPr>
          </a:p>
        </p:txBody>
      </p:sp>
      <p:sp>
        <p:nvSpPr>
          <p:cNvPr id="19" name="TextBox 18">
            <a:extLst>
              <a:ext uri="{FF2B5EF4-FFF2-40B4-BE49-F238E27FC236}">
                <a16:creationId xmlns:a16="http://schemas.microsoft.com/office/drawing/2014/main" id="{C447E107-4340-A14F-9ACA-CDFC79BFFBF7}"/>
              </a:ext>
            </a:extLst>
          </p:cNvPr>
          <p:cNvSpPr txBox="1"/>
          <p:nvPr/>
        </p:nvSpPr>
        <p:spPr>
          <a:xfrm>
            <a:off x="9773731" y="2096790"/>
            <a:ext cx="2286426" cy="4826642"/>
          </a:xfrm>
          <a:prstGeom prst="rect">
            <a:avLst/>
          </a:prstGeom>
          <a:noFill/>
        </p:spPr>
        <p:txBody>
          <a:bodyPr wrap="square" lIns="91440" tIns="45720" rIns="91440" bIns="45720" rtlCol="0" anchor="t">
            <a:spAutoFit/>
          </a:bodyPr>
          <a:lstStyle/>
          <a:p>
            <a:pPr algn="ctr">
              <a:lnSpc>
                <a:spcPct val="150000"/>
              </a:lnSpc>
            </a:pPr>
            <a:r>
              <a:rPr lang="en-US" sz="1200" u="sng" dirty="0">
                <a:latin typeface="Arial"/>
                <a:cs typeface="Arial"/>
              </a:rPr>
              <a:t>4.Conclusion</a:t>
            </a:r>
          </a:p>
          <a:p>
            <a:pPr algn="just"/>
            <a:r>
              <a:rPr lang="en-US" sz="1000" dirty="0">
                <a:latin typeface="Arial"/>
                <a:cs typeface="Arial"/>
              </a:rPr>
              <a:t>To sum up the important points:</a:t>
            </a:r>
          </a:p>
          <a:p>
            <a:pPr algn="just"/>
            <a:r>
              <a:rPr lang="en-US" sz="1000" dirty="0">
                <a:latin typeface="Arial"/>
                <a:cs typeface="Arial"/>
              </a:rPr>
              <a:t>If a student is effective with their note taking, this will make writing up assignments more effortless says O’Hara,S. (2005, p.68).</a:t>
            </a:r>
          </a:p>
          <a:p>
            <a:pPr algn="just"/>
            <a:r>
              <a:rPr lang="en-US" sz="1000" dirty="0">
                <a:latin typeface="Arial"/>
                <a:cs typeface="Arial"/>
              </a:rPr>
              <a:t>Students have the control on how they choose to manage their time, but in order to be successful in their studying it is important that they become engrossed on the right tasks at the right time. (McMillan, K. and Weyers, J. 2006, p.46)</a:t>
            </a:r>
          </a:p>
          <a:p>
            <a:pPr algn="just"/>
            <a:r>
              <a:rPr lang="en-US" sz="1000" dirty="0">
                <a:latin typeface="Arial"/>
                <a:cs typeface="Arial"/>
              </a:rPr>
              <a:t>Every higher education setting requires their students to reference to avoid the offense of plagiarism. </a:t>
            </a:r>
            <a:endParaRPr lang="en-US" sz="1000" dirty="0">
              <a:latin typeface="Arial" panose="020B0604020202020204" pitchFamily="34" charset="0"/>
              <a:cs typeface="Arial" panose="020B0604020202020204" pitchFamily="34" charset="0"/>
            </a:endParaRPr>
          </a:p>
          <a:p>
            <a:pPr algn="just"/>
            <a:endParaRPr lang="en-US" sz="1000" dirty="0">
              <a:latin typeface="Arial" panose="020B0604020202020204" pitchFamily="34" charset="0"/>
              <a:cs typeface="Arial" panose="020B0604020202020204" pitchFamily="34" charset="0"/>
            </a:endParaRPr>
          </a:p>
          <a:p>
            <a:pPr algn="just"/>
            <a:r>
              <a:rPr lang="en-US" sz="1000" dirty="0">
                <a:latin typeface="Arial"/>
                <a:cs typeface="Arial"/>
              </a:rPr>
              <a:t>To conclude critical thinking skills are crucial for everyone, any age and all throughout life. This is the case because when done well the critical skills can help aid success in future professions implies Cottrell(2017, p.ix).</a:t>
            </a:r>
          </a:p>
          <a:p>
            <a:endParaRPr lang="en-US" sz="950" dirty="0">
              <a:latin typeface="Arial" panose="020B0604020202020204" pitchFamily="34" charset="0"/>
              <a:cs typeface="Arial" panose="020B0604020202020204" pitchFamily="34" charset="0"/>
            </a:endParaRPr>
          </a:p>
          <a:p>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a:p>
            <a:pPr>
              <a:lnSpc>
                <a:spcPct val="150000"/>
              </a:lnSpc>
            </a:pPr>
            <a:endParaRPr lang="en-US" sz="10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2932D216-C93D-8D4F-BC4E-57EA13AAA4AE}"/>
              </a:ext>
            </a:extLst>
          </p:cNvPr>
          <p:cNvSpPr txBox="1"/>
          <p:nvPr/>
        </p:nvSpPr>
        <p:spPr>
          <a:xfrm>
            <a:off x="44564" y="1056272"/>
            <a:ext cx="12037512" cy="900246"/>
          </a:xfrm>
          <a:prstGeom prst="rect">
            <a:avLst/>
          </a:prstGeom>
          <a:noFill/>
        </p:spPr>
        <p:txBody>
          <a:bodyPr wrap="square" rtlCol="0">
            <a:spAutoFit/>
          </a:bodyPr>
          <a:lstStyle/>
          <a:p>
            <a:pPr algn="just"/>
            <a:r>
              <a:rPr lang="en-US" sz="1050" dirty="0">
                <a:latin typeface="Arial" panose="020B0604020202020204" pitchFamily="34" charset="0"/>
                <a:cs typeface="Arial" panose="020B0604020202020204" pitchFamily="34" charset="0"/>
              </a:rPr>
              <a:t>What does critical thinking mean? (Day, 2018, p.9) states that ‘Being critical involves evaluating what you read’ this means students should not believe everything they read online by also understanding what a neutral perspective is. A neutral perspective is understanding both sides of an argument and presenting information in a non-biased way. </a:t>
            </a:r>
          </a:p>
          <a:p>
            <a:pPr algn="just"/>
            <a:r>
              <a:rPr lang="en-US" sz="1050" dirty="0">
                <a:latin typeface="Arial" panose="020B0604020202020204" pitchFamily="34" charset="0"/>
                <a:cs typeface="Arial" panose="020B0604020202020204" pitchFamily="34" charset="0"/>
              </a:rPr>
              <a:t>When used correctly good critical thinking skills can boost self- confidence in abilities and thought processes says Cottrell (2017a, p.x) as students will understand what skills are expected of them in order to be </a:t>
            </a:r>
            <a:r>
              <a:rPr lang="en-GB" sz="1050" dirty="0">
                <a:latin typeface="Arial" panose="020B0604020202020204" pitchFamily="34" charset="0"/>
                <a:cs typeface="Arial" panose="020B0604020202020204" pitchFamily="34" charset="0"/>
              </a:rPr>
              <a:t>successful. </a:t>
            </a:r>
            <a:r>
              <a:rPr lang="en-US" sz="1050" dirty="0">
                <a:latin typeface="Arial" panose="020B0604020202020204" pitchFamily="34" charset="0"/>
                <a:cs typeface="Arial" panose="020B0604020202020204" pitchFamily="34" charset="0"/>
              </a:rPr>
              <a:t> </a:t>
            </a:r>
          </a:p>
          <a:p>
            <a:pPr algn="just"/>
            <a:r>
              <a:rPr lang="en-US" sz="1050" dirty="0">
                <a:latin typeface="Arial" panose="020B0604020202020204" pitchFamily="34" charset="0"/>
                <a:cs typeface="Arial" panose="020B0604020202020204" pitchFamily="34" charset="0"/>
              </a:rPr>
              <a:t>Time and stress management, note taking and referencing are all examples of critical thinking skills that will help whilst undertaking academic study. </a:t>
            </a:r>
          </a:p>
        </p:txBody>
      </p:sp>
      <p:sp>
        <p:nvSpPr>
          <p:cNvPr id="4" name="Rectangle 3">
            <a:extLst>
              <a:ext uri="{FF2B5EF4-FFF2-40B4-BE49-F238E27FC236}">
                <a16:creationId xmlns:a16="http://schemas.microsoft.com/office/drawing/2014/main" id="{47A1407A-8A09-2E45-B0EB-21E805C4E9E8}"/>
              </a:ext>
            </a:extLst>
          </p:cNvPr>
          <p:cNvSpPr/>
          <p:nvPr/>
        </p:nvSpPr>
        <p:spPr>
          <a:xfrm>
            <a:off x="3643197" y="234657"/>
            <a:ext cx="3760740" cy="488485"/>
          </a:xfrm>
          <a:prstGeom prst="rect">
            <a:avLst/>
          </a:prstGeom>
          <a:solidFill>
            <a:srgbClr val="F8CBA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6" name="TextBox 5">
            <a:extLst>
              <a:ext uri="{FF2B5EF4-FFF2-40B4-BE49-F238E27FC236}">
                <a16:creationId xmlns:a16="http://schemas.microsoft.com/office/drawing/2014/main" id="{0E4ABADC-3743-7B4F-802A-E62C3C37E275}"/>
              </a:ext>
            </a:extLst>
          </p:cNvPr>
          <p:cNvSpPr txBox="1"/>
          <p:nvPr/>
        </p:nvSpPr>
        <p:spPr>
          <a:xfrm>
            <a:off x="3707050" y="313219"/>
            <a:ext cx="3696887" cy="369332"/>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Critical Thinking</a:t>
            </a:r>
          </a:p>
        </p:txBody>
      </p:sp>
      <p:sp>
        <p:nvSpPr>
          <p:cNvPr id="22" name="TextBox 21">
            <a:extLst>
              <a:ext uri="{FF2B5EF4-FFF2-40B4-BE49-F238E27FC236}">
                <a16:creationId xmlns:a16="http://schemas.microsoft.com/office/drawing/2014/main" id="{CC63E367-E0A8-264F-82C1-E75E2B02886C}"/>
              </a:ext>
            </a:extLst>
          </p:cNvPr>
          <p:cNvSpPr txBox="1"/>
          <p:nvPr/>
        </p:nvSpPr>
        <p:spPr>
          <a:xfrm>
            <a:off x="0" y="0"/>
            <a:ext cx="6887688" cy="276999"/>
          </a:xfrm>
          <a:prstGeom prst="rect">
            <a:avLst/>
          </a:prstGeom>
          <a:noFill/>
        </p:spPr>
        <p:txBody>
          <a:bodyPr wrap="square" rtlCol="0">
            <a:spAutoFit/>
          </a:bodyPr>
          <a:lstStyle/>
          <a:p>
            <a:r>
              <a:rPr lang="en-GB" sz="1200" dirty="0"/>
              <a:t>Ashley Murphy 2203999  ECGE4005P  Word Count- 723 </a:t>
            </a:r>
          </a:p>
        </p:txBody>
      </p:sp>
      <p:pic>
        <p:nvPicPr>
          <p:cNvPr id="5" name="Picture 4">
            <a:extLst>
              <a:ext uri="{FF2B5EF4-FFF2-40B4-BE49-F238E27FC236}">
                <a16:creationId xmlns:a16="http://schemas.microsoft.com/office/drawing/2014/main" id="{F0DA7E19-FBA2-DB41-9F6B-C9616B19C477}"/>
              </a:ext>
            </a:extLst>
          </p:cNvPr>
          <p:cNvPicPr>
            <a:picLocks noChangeAspect="1"/>
          </p:cNvPicPr>
          <p:nvPr/>
        </p:nvPicPr>
        <p:blipFill>
          <a:blip r:embed="rId3"/>
          <a:stretch>
            <a:fillRect/>
          </a:stretch>
        </p:blipFill>
        <p:spPr>
          <a:xfrm>
            <a:off x="622318" y="4930941"/>
            <a:ext cx="1528643" cy="621325"/>
          </a:xfrm>
          <a:prstGeom prst="rect">
            <a:avLst/>
          </a:prstGeom>
        </p:spPr>
      </p:pic>
      <p:pic>
        <p:nvPicPr>
          <p:cNvPr id="21" name="Picture 20">
            <a:extLst>
              <a:ext uri="{FF2B5EF4-FFF2-40B4-BE49-F238E27FC236}">
                <a16:creationId xmlns:a16="http://schemas.microsoft.com/office/drawing/2014/main" id="{BA4899D2-7566-6D4D-B1AC-3312CE0E883C}"/>
              </a:ext>
            </a:extLst>
          </p:cNvPr>
          <p:cNvPicPr/>
          <p:nvPr/>
        </p:nvPicPr>
        <p:blipFill rotWithShape="1">
          <a:blip r:embed="rId4"/>
          <a:srcRect l="17265" t="23462" r="39467" b="17135"/>
          <a:stretch/>
        </p:blipFill>
        <p:spPr bwMode="auto">
          <a:xfrm>
            <a:off x="10367878" y="5683170"/>
            <a:ext cx="1633801" cy="961780"/>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7D6ACBCF-C2C1-2741-AFBA-362F89AABCEC}"/>
              </a:ext>
            </a:extLst>
          </p:cNvPr>
          <p:cNvSpPr txBox="1"/>
          <p:nvPr/>
        </p:nvSpPr>
        <p:spPr>
          <a:xfrm>
            <a:off x="2142258" y="5105250"/>
            <a:ext cx="1063256" cy="400110"/>
          </a:xfrm>
          <a:prstGeom prst="rect">
            <a:avLst/>
          </a:prstGeom>
          <a:noFill/>
        </p:spPr>
        <p:txBody>
          <a:bodyPr wrap="square" rtlCol="0">
            <a:spAutoFit/>
          </a:bodyPr>
          <a:lstStyle/>
          <a:p>
            <a:r>
              <a:rPr lang="en-GB" sz="1000" dirty="0">
                <a:latin typeface="Arial" panose="020B0604020202020204" pitchFamily="34" charset="0"/>
                <a:cs typeface="Arial" panose="020B0604020202020204" pitchFamily="34" charset="0"/>
              </a:rPr>
              <a:t>(Source:Moore,2010, p.136)</a:t>
            </a:r>
          </a:p>
        </p:txBody>
      </p:sp>
      <p:sp>
        <p:nvSpPr>
          <p:cNvPr id="2" name="TextBox 1">
            <a:extLst>
              <a:ext uri="{FF2B5EF4-FFF2-40B4-BE49-F238E27FC236}">
                <a16:creationId xmlns:a16="http://schemas.microsoft.com/office/drawing/2014/main" id="{0146F54C-918E-E543-8DC7-5C1B8BD700E4}"/>
              </a:ext>
            </a:extLst>
          </p:cNvPr>
          <p:cNvSpPr txBox="1"/>
          <p:nvPr/>
        </p:nvSpPr>
        <p:spPr>
          <a:xfrm>
            <a:off x="9729166" y="6161833"/>
            <a:ext cx="858623" cy="507831"/>
          </a:xfrm>
          <a:prstGeom prst="rect">
            <a:avLst/>
          </a:prstGeom>
          <a:noFill/>
        </p:spPr>
        <p:txBody>
          <a:bodyPr wrap="square" rtlCol="0">
            <a:spAutoFit/>
          </a:bodyPr>
          <a:lstStyle/>
          <a:p>
            <a:r>
              <a:rPr lang="en-GB" sz="900" dirty="0">
                <a:latin typeface="Arial" panose="020B0604020202020204" pitchFamily="34" charset="0"/>
                <a:cs typeface="Arial" panose="020B0604020202020204" pitchFamily="34" charset="0"/>
              </a:rPr>
              <a:t>(Source: TSCFM,</a:t>
            </a:r>
          </a:p>
          <a:p>
            <a:r>
              <a:rPr lang="en-GB" sz="900" dirty="0">
                <a:latin typeface="Arial" panose="020B0604020202020204" pitchFamily="34" charset="0"/>
                <a:cs typeface="Arial" panose="020B0604020202020204" pitchFamily="34" charset="0"/>
              </a:rPr>
              <a:t>2022)</a:t>
            </a:r>
          </a:p>
        </p:txBody>
      </p:sp>
      <p:pic>
        <p:nvPicPr>
          <p:cNvPr id="20" name="Picture 19">
            <a:extLst>
              <a:ext uri="{FF2B5EF4-FFF2-40B4-BE49-F238E27FC236}">
                <a16:creationId xmlns:a16="http://schemas.microsoft.com/office/drawing/2014/main" id="{4A830BB4-B07F-F04B-B8D0-186189110630}"/>
              </a:ext>
            </a:extLst>
          </p:cNvPr>
          <p:cNvPicPr/>
          <p:nvPr/>
        </p:nvPicPr>
        <p:blipFill rotWithShape="1">
          <a:blip r:embed="rId5"/>
          <a:srcRect l="14111" t="11583" r="5672" b="25735"/>
          <a:stretch/>
        </p:blipFill>
        <p:spPr bwMode="auto">
          <a:xfrm>
            <a:off x="6558842" y="2119168"/>
            <a:ext cx="2223507" cy="1215779"/>
          </a:xfrm>
          <a:prstGeom prst="rect">
            <a:avLst/>
          </a:prstGeom>
          <a:ln>
            <a:noFill/>
          </a:ln>
          <a:extLst>
            <a:ext uri="{53640926-AAD7-44D8-BBD7-CCE9431645EC}">
              <a14:shadowObscured xmlns:a14="http://schemas.microsoft.com/office/drawing/2010/main"/>
            </a:ext>
          </a:extLst>
        </p:spPr>
      </p:pic>
      <p:sp>
        <p:nvSpPr>
          <p:cNvPr id="15" name="TextBox 14">
            <a:extLst>
              <a:ext uri="{FF2B5EF4-FFF2-40B4-BE49-F238E27FC236}">
                <a16:creationId xmlns:a16="http://schemas.microsoft.com/office/drawing/2014/main" id="{858F2291-BC96-6844-A62A-90BADDCCB5E6}"/>
              </a:ext>
            </a:extLst>
          </p:cNvPr>
          <p:cNvSpPr txBox="1"/>
          <p:nvPr/>
        </p:nvSpPr>
        <p:spPr>
          <a:xfrm>
            <a:off x="8653750" y="2427031"/>
            <a:ext cx="1059527" cy="900246"/>
          </a:xfrm>
          <a:prstGeom prst="rect">
            <a:avLst/>
          </a:prstGeom>
          <a:noFill/>
        </p:spPr>
        <p:txBody>
          <a:bodyPr wrap="square" lIns="91440" tIns="45720" rIns="91440" bIns="45720" rtlCol="0" anchor="t">
            <a:spAutoFit/>
          </a:bodyPr>
          <a:lstStyle/>
          <a:p>
            <a:r>
              <a:rPr lang="en-GB" sz="1050" dirty="0">
                <a:latin typeface="Arial"/>
                <a:cs typeface="Arial"/>
              </a:rPr>
              <a:t>(Source: Armstrong, P (2010) Bloom’s Taxonomy) </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88296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F4891-BF80-604F-A1F4-6003C76A6064}"/>
              </a:ext>
            </a:extLst>
          </p:cNvPr>
          <p:cNvSpPr>
            <a:spLocks noGrp="1"/>
          </p:cNvSpPr>
          <p:nvPr>
            <p:ph type="title"/>
          </p:nvPr>
        </p:nvSpPr>
        <p:spPr>
          <a:xfrm>
            <a:off x="0" y="1"/>
            <a:ext cx="10515600" cy="866274"/>
          </a:xfrm>
        </p:spPr>
        <p:txBody>
          <a:bodyPr>
            <a:normAutofit/>
          </a:bodyPr>
          <a:lstStyle/>
          <a:p>
            <a:r>
              <a:rPr lang="en-US" sz="4000" u="sng"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A535C048-0DA5-BC46-B4AE-1332C339A33C}"/>
              </a:ext>
            </a:extLst>
          </p:cNvPr>
          <p:cNvSpPr>
            <a:spLocks noGrp="1"/>
          </p:cNvSpPr>
          <p:nvPr>
            <p:ph idx="1"/>
          </p:nvPr>
        </p:nvSpPr>
        <p:spPr>
          <a:xfrm>
            <a:off x="0" y="1017736"/>
            <a:ext cx="11858625" cy="5914692"/>
          </a:xfrm>
        </p:spPr>
        <p:txBody>
          <a:bodyPr>
            <a:normAutofit fontScale="32500" lnSpcReduction="20000"/>
          </a:bodyPr>
          <a:lstStyle/>
          <a:p>
            <a:pPr marL="0" indent="0">
              <a:lnSpc>
                <a:spcPct val="120000"/>
              </a:lnSpc>
              <a:buNone/>
            </a:pPr>
            <a:r>
              <a:rPr lang="en-US" sz="4300" dirty="0">
                <a:latin typeface="Arial" panose="020B0604020202020204" pitchFamily="34" charset="0"/>
                <a:cs typeface="Arial" panose="020B0604020202020204" pitchFamily="34" charset="0"/>
              </a:rPr>
              <a:t>Anonymous author (no date) </a:t>
            </a:r>
            <a:r>
              <a:rPr lang="en-US" sz="4300" i="1" dirty="0">
                <a:latin typeface="Arial" panose="020B0604020202020204" pitchFamily="34" charset="0"/>
                <a:cs typeface="Arial" panose="020B0604020202020204" pitchFamily="34" charset="0"/>
              </a:rPr>
              <a:t>Cite them right: the essential referencing guide.</a:t>
            </a:r>
            <a:r>
              <a:rPr lang="en-US" sz="4300" dirty="0">
                <a:latin typeface="Arial" panose="020B0604020202020204" pitchFamily="34" charset="0"/>
                <a:cs typeface="Arial" panose="020B0604020202020204" pitchFamily="34" charset="0"/>
              </a:rPr>
              <a:t> London: Bloomsbury Academic [Accessed 22 September 2022]</a:t>
            </a:r>
            <a:endParaRPr lang="en-GB" sz="4300" dirty="0">
              <a:latin typeface="Arial" panose="020B0604020202020204" pitchFamily="34" charset="0"/>
              <a:cs typeface="Arial" panose="020B0604020202020204" pitchFamily="34" charset="0"/>
            </a:endParaRPr>
          </a:p>
          <a:p>
            <a:pPr marL="0" indent="0">
              <a:lnSpc>
                <a:spcPct val="120000"/>
              </a:lnSpc>
              <a:buNone/>
            </a:pPr>
            <a:r>
              <a:rPr lang="en-GB" sz="4300" dirty="0">
                <a:latin typeface="Arial" panose="020B0604020202020204" pitchFamily="34" charset="0"/>
                <a:cs typeface="Arial" panose="020B0604020202020204" pitchFamily="34" charset="0"/>
              </a:rPr>
              <a:t>Armstrong, P. (2010). </a:t>
            </a:r>
            <a:r>
              <a:rPr lang="en-GB" sz="4300" i="1" dirty="0">
                <a:latin typeface="Arial" panose="020B0604020202020204" pitchFamily="34" charset="0"/>
                <a:cs typeface="Arial" panose="020B0604020202020204" pitchFamily="34" charset="0"/>
              </a:rPr>
              <a:t>Bloom’s Taxonomy.</a:t>
            </a:r>
            <a:r>
              <a:rPr lang="en-GB" sz="4300" dirty="0">
                <a:latin typeface="Arial" panose="020B0604020202020204" pitchFamily="34" charset="0"/>
                <a:cs typeface="Arial" panose="020B0604020202020204" pitchFamily="34" charset="0"/>
              </a:rPr>
              <a:t> [online Image] Available at: </a:t>
            </a:r>
            <a:r>
              <a:rPr lang="en-GB" sz="4300" u="sng" dirty="0">
                <a:latin typeface="Arial" panose="020B0604020202020204" pitchFamily="34" charset="0"/>
                <a:cs typeface="Arial" panose="020B0604020202020204" pitchFamily="34" charset="0"/>
                <a:hlinkClick r:id="rId2"/>
              </a:rPr>
              <a:t>https://cft.vanderbilt.edu/guides-sub-pages/blooms-taxonomy/</a:t>
            </a:r>
            <a:r>
              <a:rPr lang="en-GB" sz="4300" dirty="0">
                <a:latin typeface="Arial" panose="020B0604020202020204" pitchFamily="34" charset="0"/>
                <a:cs typeface="Arial" panose="020B0604020202020204" pitchFamily="34" charset="0"/>
              </a:rPr>
              <a:t> (Accessed:25 September 2022)</a:t>
            </a:r>
          </a:p>
          <a:p>
            <a:pPr marL="0" indent="0">
              <a:lnSpc>
                <a:spcPct val="120000"/>
              </a:lnSpc>
              <a:buNone/>
            </a:pPr>
            <a:r>
              <a:rPr lang="en-GB" sz="4300" dirty="0">
                <a:latin typeface="Arial" panose="020B0604020202020204" pitchFamily="34" charset="0"/>
                <a:cs typeface="Arial" panose="020B0604020202020204" pitchFamily="34" charset="0"/>
              </a:rPr>
              <a:t>Cottrell, S. (2017) </a:t>
            </a:r>
            <a:r>
              <a:rPr lang="en-GB" sz="4300" i="1" dirty="0">
                <a:latin typeface="Arial" panose="020B0604020202020204" pitchFamily="34" charset="0"/>
                <a:cs typeface="Arial" panose="020B0604020202020204" pitchFamily="34" charset="0"/>
              </a:rPr>
              <a:t>Critical Thinking Skills : Effective Analysis, Argument and Reflection. London: </a:t>
            </a:r>
            <a:r>
              <a:rPr lang="en-GB" sz="4300" dirty="0">
                <a:latin typeface="Arial" panose="020B0604020202020204" pitchFamily="34" charset="0"/>
                <a:cs typeface="Arial" panose="020B0604020202020204" pitchFamily="34" charset="0"/>
              </a:rPr>
              <a:t>Bloomsbury Publishing Plc. Available from: ProQuest Ebook Central. [Accessed 8 September 2022].</a:t>
            </a:r>
          </a:p>
          <a:p>
            <a:pPr marL="0" indent="0">
              <a:lnSpc>
                <a:spcPct val="120000"/>
              </a:lnSpc>
              <a:buNone/>
            </a:pPr>
            <a:r>
              <a:rPr lang="en-GB" sz="4300" dirty="0">
                <a:latin typeface="Arial" panose="020B0604020202020204" pitchFamily="34" charset="0"/>
                <a:cs typeface="Arial" panose="020B0604020202020204" pitchFamily="34" charset="0"/>
              </a:rPr>
              <a:t>Cottrell, S. (2021) </a:t>
            </a:r>
            <a:r>
              <a:rPr lang="en-GB" sz="4300" i="1" dirty="0">
                <a:latin typeface="Arial" panose="020B0604020202020204" pitchFamily="34" charset="0"/>
                <a:cs typeface="Arial" panose="020B0604020202020204" pitchFamily="34" charset="0"/>
              </a:rPr>
              <a:t>Skills for Success : Personal Development and Employability. </a:t>
            </a:r>
            <a:r>
              <a:rPr lang="en-GB" sz="4300" dirty="0">
                <a:latin typeface="Arial" panose="020B0604020202020204" pitchFamily="34" charset="0"/>
                <a:cs typeface="Arial" panose="020B0604020202020204" pitchFamily="34" charset="0"/>
              </a:rPr>
              <a:t>London</a:t>
            </a:r>
            <a:r>
              <a:rPr lang="en-GB" sz="4300" i="1" dirty="0">
                <a:latin typeface="Arial" panose="020B0604020202020204" pitchFamily="34" charset="0"/>
                <a:cs typeface="Arial" panose="020B0604020202020204" pitchFamily="34" charset="0"/>
              </a:rPr>
              <a:t>: </a:t>
            </a:r>
            <a:r>
              <a:rPr lang="en-GB" sz="4300" dirty="0">
                <a:latin typeface="Arial" panose="020B0604020202020204" pitchFamily="34" charset="0"/>
                <a:cs typeface="Arial" panose="020B0604020202020204" pitchFamily="34" charset="0"/>
              </a:rPr>
              <a:t>Macmillan Education UK. Available from: ProQuest Ebook Central. [Accessed 15 September 2022].</a:t>
            </a:r>
          </a:p>
          <a:p>
            <a:pPr marL="0" indent="0">
              <a:lnSpc>
                <a:spcPct val="120000"/>
              </a:lnSpc>
              <a:buNone/>
            </a:pPr>
            <a:r>
              <a:rPr lang="en-GB" sz="4300" dirty="0">
                <a:latin typeface="Arial" panose="020B0604020202020204" pitchFamily="34" charset="0"/>
                <a:cs typeface="Arial" panose="020B0604020202020204" pitchFamily="34" charset="0"/>
              </a:rPr>
              <a:t>Day, T. (2018) </a:t>
            </a:r>
            <a:r>
              <a:rPr lang="en-GB" sz="4300" i="1" dirty="0">
                <a:latin typeface="Arial" panose="020B0604020202020204" pitchFamily="34" charset="0"/>
                <a:cs typeface="Arial" panose="020B0604020202020204" pitchFamily="34" charset="0"/>
              </a:rPr>
              <a:t>Success in Academic Writing. </a:t>
            </a:r>
            <a:r>
              <a:rPr lang="en-GB" sz="4300" dirty="0">
                <a:latin typeface="Arial" panose="020B0604020202020204" pitchFamily="34" charset="0"/>
                <a:cs typeface="Arial" panose="020B0604020202020204" pitchFamily="34" charset="0"/>
              </a:rPr>
              <a:t>London: Bloomsbury Publishing Plc. Available from: ProQuest Ebook Central. [Accessed 8 September 2022]. </a:t>
            </a:r>
          </a:p>
          <a:p>
            <a:pPr marL="0" indent="0">
              <a:lnSpc>
                <a:spcPct val="120000"/>
              </a:lnSpc>
              <a:buNone/>
            </a:pPr>
            <a:r>
              <a:rPr lang="en-GB" sz="4300" dirty="0">
                <a:latin typeface="Arial" panose="020B0604020202020204" pitchFamily="34" charset="0"/>
                <a:cs typeface="Arial" panose="020B0604020202020204" pitchFamily="34" charset="0"/>
              </a:rPr>
              <a:t>Godfrey, J. (2018). </a:t>
            </a:r>
            <a:r>
              <a:rPr lang="en-GB" sz="4300" i="1" dirty="0">
                <a:latin typeface="Arial" panose="020B0604020202020204" pitchFamily="34" charset="0"/>
                <a:cs typeface="Arial" panose="020B0604020202020204" pitchFamily="34" charset="0"/>
              </a:rPr>
              <a:t>How to use your reading in your essays. </a:t>
            </a:r>
            <a:r>
              <a:rPr lang="en-GB" sz="4300" dirty="0">
                <a:latin typeface="Arial" panose="020B0604020202020204" pitchFamily="34" charset="0"/>
                <a:cs typeface="Arial" panose="020B0604020202020204" pitchFamily="34" charset="0"/>
              </a:rPr>
              <a:t>3</a:t>
            </a:r>
            <a:r>
              <a:rPr lang="en-GB" sz="4300" baseline="30000" dirty="0">
                <a:latin typeface="Arial" panose="020B0604020202020204" pitchFamily="34" charset="0"/>
                <a:cs typeface="Arial" panose="020B0604020202020204" pitchFamily="34" charset="0"/>
              </a:rPr>
              <a:t>rd</a:t>
            </a:r>
            <a:r>
              <a:rPr lang="en-GB" sz="4300" dirty="0">
                <a:latin typeface="Arial" panose="020B0604020202020204" pitchFamily="34" charset="0"/>
                <a:cs typeface="Arial" panose="020B0604020202020204" pitchFamily="34" charset="0"/>
              </a:rPr>
              <a:t> edn. Basingstoke: Palgrave Macmillan [Accessed 8 September 2022]</a:t>
            </a:r>
          </a:p>
          <a:p>
            <a:pPr marL="0" indent="0">
              <a:lnSpc>
                <a:spcPct val="120000"/>
              </a:lnSpc>
              <a:buNone/>
            </a:pPr>
            <a:r>
              <a:rPr lang="en-GB" sz="4300" dirty="0">
                <a:latin typeface="Arial" panose="020B0604020202020204" pitchFamily="34" charset="0"/>
                <a:cs typeface="Arial" panose="020B0604020202020204" pitchFamily="34" charset="0"/>
              </a:rPr>
              <a:t>London, I. and Campus, S. (2022) </a:t>
            </a:r>
            <a:r>
              <a:rPr lang="en-GB" sz="4300" i="1" dirty="0">
                <a:latin typeface="Arial" panose="020B0604020202020204" pitchFamily="34" charset="0"/>
                <a:cs typeface="Arial" panose="020B0604020202020204" pitchFamily="34" charset="0"/>
              </a:rPr>
              <a:t>Effective note-taking</a:t>
            </a:r>
            <a:r>
              <a:rPr lang="en-GB" sz="4300" dirty="0">
                <a:latin typeface="Arial" panose="020B0604020202020204" pitchFamily="34" charset="0"/>
                <a:cs typeface="Arial" panose="020B0604020202020204" pitchFamily="34" charset="0"/>
              </a:rPr>
              <a:t>. [online] Imperial College London. Available at: </a:t>
            </a:r>
            <a:r>
              <a:rPr lang="en-GB" sz="4300" u="sng" dirty="0">
                <a:latin typeface="Arial" panose="020B0604020202020204" pitchFamily="34" charset="0"/>
                <a:cs typeface="Arial" panose="020B0604020202020204" pitchFamily="34" charset="0"/>
                <a:hlinkClick r:id="rId3"/>
              </a:rPr>
              <a:t>https://www.imperial.ac.uk/students/success-guide/ug/effective-study/in-class-and-in-lectures/effective-note-taking/</a:t>
            </a:r>
            <a:r>
              <a:rPr lang="en-GB" sz="4300" dirty="0">
                <a:latin typeface="Arial" panose="020B0604020202020204" pitchFamily="34" charset="0"/>
                <a:cs typeface="Arial" panose="020B0604020202020204" pitchFamily="34" charset="0"/>
              </a:rPr>
              <a:t> [Accessed 18 September 2022]</a:t>
            </a:r>
          </a:p>
          <a:p>
            <a:pPr marL="0" indent="0">
              <a:lnSpc>
                <a:spcPct val="120000"/>
              </a:lnSpc>
              <a:buNone/>
            </a:pPr>
            <a:r>
              <a:rPr lang="en-US" sz="4300" dirty="0">
                <a:latin typeface="Arial" panose="020B0604020202020204" pitchFamily="34" charset="0"/>
                <a:cs typeface="Arial" panose="020B0604020202020204" pitchFamily="34" charset="0"/>
              </a:rPr>
              <a:t>McMillan, K. and Weyers, J. (2006) </a:t>
            </a:r>
            <a:r>
              <a:rPr lang="en-US" sz="4300" i="1" dirty="0">
                <a:latin typeface="Arial" panose="020B0604020202020204" pitchFamily="34" charset="0"/>
                <a:cs typeface="Arial" panose="020B0604020202020204" pitchFamily="34" charset="0"/>
              </a:rPr>
              <a:t>The smarter student: Skills and strategies for success at university.</a:t>
            </a:r>
            <a:r>
              <a:rPr lang="en-US" sz="4300" dirty="0">
                <a:latin typeface="Arial" panose="020B0604020202020204" pitchFamily="34" charset="0"/>
                <a:cs typeface="Arial" panose="020B0604020202020204" pitchFamily="34" charset="0"/>
              </a:rPr>
              <a:t> Pearson Prentice Hall [Accessed 21 September 2022]</a:t>
            </a:r>
            <a:endParaRPr lang="en-GB" sz="4300" dirty="0">
              <a:latin typeface="Arial" panose="020B0604020202020204" pitchFamily="34" charset="0"/>
              <a:cs typeface="Arial" panose="020B0604020202020204" pitchFamily="34" charset="0"/>
            </a:endParaRPr>
          </a:p>
          <a:p>
            <a:pPr marL="0" indent="0">
              <a:lnSpc>
                <a:spcPct val="120000"/>
              </a:lnSpc>
              <a:buNone/>
            </a:pPr>
            <a:r>
              <a:rPr lang="en-GB" sz="4300" dirty="0">
                <a:latin typeface="Arial" panose="020B0604020202020204" pitchFamily="34" charset="0"/>
                <a:cs typeface="Arial" panose="020B0604020202020204" pitchFamily="34" charset="0"/>
              </a:rPr>
              <a:t>Moore, S. </a:t>
            </a:r>
            <a:r>
              <a:rPr lang="en-GB" sz="4300" i="1" dirty="0">
                <a:latin typeface="Arial" panose="020B0604020202020204" pitchFamily="34" charset="0"/>
                <a:cs typeface="Arial" panose="020B0604020202020204" pitchFamily="34" charset="0"/>
              </a:rPr>
              <a:t>et al.</a:t>
            </a:r>
            <a:r>
              <a:rPr lang="en-GB" sz="4300" dirty="0">
                <a:latin typeface="Arial" panose="020B0604020202020204" pitchFamily="34" charset="0"/>
                <a:cs typeface="Arial" panose="020B0604020202020204" pitchFamily="34" charset="0"/>
              </a:rPr>
              <a:t> (2010) </a:t>
            </a:r>
            <a:r>
              <a:rPr lang="en-GB" sz="4300" i="1" dirty="0">
                <a:latin typeface="Arial" panose="020B0604020202020204" pitchFamily="34" charset="0"/>
                <a:cs typeface="Arial" panose="020B0604020202020204" pitchFamily="34" charset="0"/>
              </a:rPr>
              <a:t>The ultimate study skills handbook</a:t>
            </a:r>
            <a:r>
              <a:rPr lang="en-GB" sz="4300" dirty="0">
                <a:latin typeface="Arial" panose="020B0604020202020204" pitchFamily="34" charset="0"/>
                <a:cs typeface="Arial" panose="020B0604020202020204" pitchFamily="34" charset="0"/>
              </a:rPr>
              <a:t>. Maidenhead, England: Open University Press. [Accessed 15 September 2022]</a:t>
            </a:r>
          </a:p>
          <a:p>
            <a:pPr marL="0" indent="0">
              <a:lnSpc>
                <a:spcPct val="120000"/>
              </a:lnSpc>
              <a:buNone/>
            </a:pPr>
            <a:r>
              <a:rPr lang="en-GB" sz="4300" dirty="0">
                <a:latin typeface="Arial" panose="020B0604020202020204" pitchFamily="34" charset="0"/>
                <a:cs typeface="Arial" panose="020B0604020202020204" pitchFamily="34" charset="0"/>
              </a:rPr>
              <a:t>O’Hara, S. (2005a) </a:t>
            </a:r>
            <a:r>
              <a:rPr lang="en-GB" sz="4300" i="1" dirty="0">
                <a:latin typeface="Arial" panose="020B0604020202020204" pitchFamily="34" charset="0"/>
                <a:cs typeface="Arial" panose="020B0604020202020204" pitchFamily="34" charset="0"/>
              </a:rPr>
              <a:t>Improving your study skills: study smart, study less. </a:t>
            </a:r>
            <a:r>
              <a:rPr lang="en-GB" sz="4300" dirty="0">
                <a:latin typeface="Arial" panose="020B0604020202020204" pitchFamily="34" charset="0"/>
                <a:cs typeface="Arial" panose="020B0604020202020204" pitchFamily="34" charset="0"/>
              </a:rPr>
              <a:t>Cliff Notes [Accessed 21 September 2022] </a:t>
            </a:r>
          </a:p>
          <a:p>
            <a:pPr marL="0" indent="0">
              <a:lnSpc>
                <a:spcPct val="120000"/>
              </a:lnSpc>
              <a:buNone/>
            </a:pPr>
            <a:r>
              <a:rPr lang="en-GB" sz="4300" dirty="0">
                <a:latin typeface="Arial" panose="020B0604020202020204" pitchFamily="34" charset="0"/>
                <a:cs typeface="Arial" panose="020B0604020202020204" pitchFamily="34" charset="0"/>
              </a:rPr>
              <a:t>TSCFM, (2022) </a:t>
            </a:r>
            <a:r>
              <a:rPr lang="en-GB" sz="4300" i="1" dirty="0">
                <a:latin typeface="Arial" panose="020B0604020202020204" pitchFamily="34" charset="0"/>
                <a:cs typeface="Arial" panose="020B0604020202020204" pitchFamily="34" charset="0"/>
              </a:rPr>
              <a:t>The Benefits of Critical Thinking &amp; How to develop it. </a:t>
            </a:r>
            <a:r>
              <a:rPr lang="en-GB" sz="4300" dirty="0">
                <a:latin typeface="Arial" panose="020B0604020202020204" pitchFamily="34" charset="0"/>
                <a:cs typeface="Arial" panose="020B0604020202020204" pitchFamily="34" charset="0"/>
              </a:rPr>
              <a:t>[Online Image] Available at: </a:t>
            </a:r>
            <a:r>
              <a:rPr lang="en-GB" sz="4300" u="sng" dirty="0">
                <a:latin typeface="Arial" panose="020B0604020202020204" pitchFamily="34" charset="0"/>
                <a:cs typeface="Arial" panose="020B0604020202020204" pitchFamily="34" charset="0"/>
                <a:hlinkClick r:id="rId4"/>
              </a:rPr>
              <a:t>https://tscfm.org/blogs/the-benefits-of-critical-thinking-for-students/</a:t>
            </a:r>
            <a:r>
              <a:rPr lang="en-GB" sz="4300" dirty="0">
                <a:latin typeface="Arial" panose="020B0604020202020204" pitchFamily="34" charset="0"/>
                <a:cs typeface="Arial" panose="020B0604020202020204" pitchFamily="34" charset="0"/>
              </a:rPr>
              <a:t> [Accessed 21 September 2022]</a:t>
            </a:r>
          </a:p>
          <a:p>
            <a:pPr marL="0" indent="0">
              <a:lnSpc>
                <a:spcPct val="100000"/>
              </a:lnSpc>
              <a:buNone/>
            </a:pPr>
            <a:endParaRPr lang="en-GB" sz="13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00000"/>
              </a:lnSpc>
              <a:buNone/>
            </a:pPr>
            <a:endParaRPr lang="en-GB" sz="1400" i="1" dirty="0">
              <a:latin typeface="Arial" panose="020B0604020202020204" pitchFamily="34" charset="0"/>
              <a:cs typeface="Arial" panose="020B0604020202020204" pitchFamily="34" charset="0"/>
            </a:endParaRPr>
          </a:p>
          <a:p>
            <a:pPr marL="0" indent="0">
              <a:lnSpc>
                <a:spcPct val="100000"/>
              </a:lnSpc>
              <a:buNone/>
            </a:pPr>
            <a:endParaRPr lang="en-GB" sz="1400" dirty="0">
              <a:latin typeface="Arial" panose="020B0604020202020204" pitchFamily="34" charset="0"/>
              <a:cs typeface="Arial" panose="020B0604020202020204" pitchFamily="34" charset="0"/>
            </a:endParaRPr>
          </a:p>
          <a:p>
            <a:pPr marL="0" indent="0">
              <a:lnSpc>
                <a:spcPct val="150000"/>
              </a:lnSpc>
              <a:buNone/>
            </a:pPr>
            <a:endParaRPr lang="en-GB" sz="1400" dirty="0">
              <a:latin typeface="Arial" panose="020B0604020202020204" pitchFamily="34" charset="0"/>
              <a:cs typeface="Arial" panose="020B0604020202020204" pitchFamily="34" charset="0"/>
            </a:endParaRPr>
          </a:p>
          <a:p>
            <a:pPr marL="0" indent="0">
              <a:buNone/>
            </a:pPr>
            <a:endParaRPr lang="en-US"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724311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1285</TotalTime>
  <Words>1251</Words>
  <Application>Microsoft Office PowerPoint</Application>
  <PresentationFormat>Widescreen</PresentationFormat>
  <Paragraphs>78</Paragraphs>
  <Slides>2</Slides>
  <Notes>1</Notes>
  <HiddenSlides>0</HiddenSlides>
  <MMClips>0</MMClip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subject/>
  <dc:creator>Ashley Murphy (2203999)</dc:creator>
  <cp:keywords/>
  <dc:description/>
  <cp:lastModifiedBy>Ashley Murphy (2203999)</cp:lastModifiedBy>
  <cp:revision>94</cp:revision>
  <cp:lastPrinted>2022-09-22T19:06:51Z</cp:lastPrinted>
  <dcterms:created xsi:type="dcterms:W3CDTF">2022-09-07T15:55:08Z</dcterms:created>
  <dcterms:modified xsi:type="dcterms:W3CDTF">2022-09-29T19:08:06Z</dcterms:modified>
  <cp:category/>
</cp:coreProperties>
</file>