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3"/>
  </p:notesMasterIdLst>
  <p:sldIdLst>
    <p:sldId id="256" r:id="rId2"/>
    <p:sldId id="308" r:id="rId3"/>
    <p:sldId id="309" r:id="rId4"/>
    <p:sldId id="310" r:id="rId5"/>
    <p:sldId id="311" r:id="rId6"/>
    <p:sldId id="312" r:id="rId7"/>
    <p:sldId id="313" r:id="rId8"/>
    <p:sldId id="314" r:id="rId9"/>
    <p:sldId id="315" r:id="rId10"/>
    <p:sldId id="316" r:id="rId11"/>
    <p:sldId id="31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p:scale>
          <a:sx n="87" d="100"/>
          <a:sy n="87" d="100"/>
        </p:scale>
        <p:origin x="66"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E829D-C773-4899-A9FC-8C956F49FC11}" type="datetimeFigureOut">
              <a:rPr lang="en-GB" smtClean="0"/>
              <a:t>17/03/2019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896FF1-5AFB-42EC-BB4A-0E2C73D0A402}" type="slidenum">
              <a:rPr lang="en-GB" smtClean="0"/>
              <a:t>‹#›</a:t>
            </a:fld>
            <a:endParaRPr lang="en-GB"/>
          </a:p>
        </p:txBody>
      </p:sp>
    </p:spTree>
    <p:extLst>
      <p:ext uri="{BB962C8B-B14F-4D97-AF65-F5344CB8AC3E}">
        <p14:creationId xmlns:p14="http://schemas.microsoft.com/office/powerpoint/2010/main" val="279952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3/17/2019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69807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3075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3/17/2019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119219770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556485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652372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64694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98649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3/17/2019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9959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3/17/2019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4871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185468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3074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3/17/2019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92541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nhcr.org/uk/asylum-seekers.html"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unhcr.org/uk/stateless-people.html" TargetMode="External"/><Relationship Id="rId2" Type="http://schemas.openxmlformats.org/officeDocument/2006/relationships/hyperlink" Target="https://www.unhcr.org/uk/internally-displaced-people.html" TargetMode="External"/><Relationship Id="rId1" Type="http://schemas.openxmlformats.org/officeDocument/2006/relationships/slideLayout" Target="../slideLayouts/slideLayout2.xml"/><Relationship Id="rId4" Type="http://schemas.openxmlformats.org/officeDocument/2006/relationships/hyperlink" Target="https://www.unhcr.org/uk/1951-refugee-convention.html"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refworld.org/docid/57ceb74a4.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600" dirty="0" smtClean="0">
                <a:solidFill>
                  <a:schemeClr val="tx1"/>
                </a:solidFill>
              </a:rPr>
              <a:t>Supporting Human Flourishing </a:t>
            </a:r>
            <a:endParaRPr lang="en-GB" sz="6600" dirty="0">
              <a:solidFill>
                <a:schemeClr val="tx1"/>
              </a:solidFill>
            </a:endParaRPr>
          </a:p>
        </p:txBody>
      </p:sp>
      <p:sp>
        <p:nvSpPr>
          <p:cNvPr id="3" name="Subtitle 2"/>
          <p:cNvSpPr>
            <a:spLocks noGrp="1"/>
          </p:cNvSpPr>
          <p:nvPr>
            <p:ph type="subTitle" idx="1"/>
          </p:nvPr>
        </p:nvSpPr>
        <p:spPr/>
        <p:txBody>
          <a:bodyPr>
            <a:normAutofit/>
          </a:bodyPr>
          <a:lstStyle/>
          <a:p>
            <a:r>
              <a:rPr lang="en-GB" dirty="0" smtClean="0">
                <a:solidFill>
                  <a:schemeClr val="tx1"/>
                </a:solidFill>
              </a:rPr>
              <a:t>19</a:t>
            </a:r>
            <a:r>
              <a:rPr lang="en-GB" baseline="30000" dirty="0" smtClean="0">
                <a:solidFill>
                  <a:schemeClr val="tx1"/>
                </a:solidFill>
              </a:rPr>
              <a:t>th</a:t>
            </a:r>
            <a:r>
              <a:rPr lang="en-GB" dirty="0" smtClean="0">
                <a:solidFill>
                  <a:schemeClr val="tx1"/>
                </a:solidFill>
              </a:rPr>
              <a:t> MARCH</a:t>
            </a:r>
            <a:endParaRPr lang="en-GB" dirty="0" smtClean="0">
              <a:solidFill>
                <a:schemeClr val="tx1"/>
              </a:solidFill>
            </a:endParaRPr>
          </a:p>
          <a:p>
            <a:r>
              <a:rPr lang="en-GB" dirty="0" smtClean="0">
                <a:solidFill>
                  <a:schemeClr val="tx1"/>
                </a:solidFill>
              </a:rPr>
              <a:t>HUMANITARIANISM - REFUGEE RESPONSE</a:t>
            </a:r>
          </a:p>
        </p:txBody>
      </p:sp>
    </p:spTree>
    <p:custDataLst>
      <p:tags r:id="rId1"/>
    </p:custDataLst>
    <p:extLst>
      <p:ext uri="{BB962C8B-B14F-4D97-AF65-F5344CB8AC3E}">
        <p14:creationId xmlns:p14="http://schemas.microsoft.com/office/powerpoint/2010/main" val="1248212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a:xfrm>
            <a:off x="1371600" y="1560503"/>
            <a:ext cx="9601200" cy="4306897"/>
          </a:xfrm>
        </p:spPr>
        <p:txBody>
          <a:bodyPr>
            <a:normAutofit/>
          </a:bodyPr>
          <a:lstStyle/>
          <a:p>
            <a:endParaRPr lang="en-GB" dirty="0" smtClean="0"/>
          </a:p>
          <a:p>
            <a:r>
              <a:rPr lang="en-GB" sz="2800" dirty="0" smtClean="0"/>
              <a:t>Review</a:t>
            </a:r>
          </a:p>
          <a:p>
            <a:r>
              <a:rPr lang="en-GB" sz="2800" dirty="0" smtClean="0"/>
              <a:t>Refugee </a:t>
            </a:r>
            <a:r>
              <a:rPr lang="en-GB" sz="2800" dirty="0" smtClean="0"/>
              <a:t> - Migration </a:t>
            </a:r>
            <a:r>
              <a:rPr lang="en-GB" sz="2800" dirty="0" smtClean="0"/>
              <a:t>with SDG’S</a:t>
            </a:r>
          </a:p>
          <a:p>
            <a:r>
              <a:rPr lang="en-GB" sz="2800" dirty="0" smtClean="0"/>
              <a:t>UNHCR</a:t>
            </a:r>
          </a:p>
          <a:p>
            <a:r>
              <a:rPr lang="en-GB" sz="2800" dirty="0" smtClean="0"/>
              <a:t>Refugee Humanitarian Organisations</a:t>
            </a:r>
          </a:p>
          <a:p>
            <a:pPr marL="0" indent="0">
              <a:buNone/>
            </a:pPr>
            <a:endParaRPr lang="en-GB" sz="2800" dirty="0" smtClean="0"/>
          </a:p>
          <a:p>
            <a:endParaRPr lang="en-GB" sz="2800" dirty="0" smtClean="0"/>
          </a:p>
          <a:p>
            <a:endParaRPr lang="en-GB" sz="2800" dirty="0" smtClean="0"/>
          </a:p>
          <a:p>
            <a:endParaRPr lang="en-GB" dirty="0"/>
          </a:p>
        </p:txBody>
      </p:sp>
    </p:spTree>
    <p:extLst>
      <p:ext uri="{BB962C8B-B14F-4D97-AF65-F5344CB8AC3E}">
        <p14:creationId xmlns:p14="http://schemas.microsoft.com/office/powerpoint/2010/main" val="37555318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Migration is Reflected in the 2030 SDG’s</a:t>
            </a:r>
            <a:endParaRPr lang="en-GB" dirty="0"/>
          </a:p>
        </p:txBody>
      </p:sp>
      <p:sp>
        <p:nvSpPr>
          <p:cNvPr id="3" name="Content Placeholder 2"/>
          <p:cNvSpPr>
            <a:spLocks noGrp="1"/>
          </p:cNvSpPr>
          <p:nvPr>
            <p:ph idx="1"/>
          </p:nvPr>
        </p:nvSpPr>
        <p:spPr/>
        <p:txBody>
          <a:bodyPr/>
          <a:lstStyle/>
          <a:p>
            <a:r>
              <a:rPr lang="en-GB" dirty="0"/>
              <a:t>Migration is included for the first time in the global development framework, recognizing well-managed migration’s integral role in and immense contribution to sustainable development. The SDGs are now driving policy planning and implementation across borders and across sectors, recognizing the interlinkages between migration and development and the fundamental contributions of migrants.</a:t>
            </a:r>
            <a:endParaRPr lang="en-GB" dirty="0"/>
          </a:p>
        </p:txBody>
      </p:sp>
    </p:spTree>
    <p:extLst>
      <p:ext uri="{BB962C8B-B14F-4D97-AF65-F5344CB8AC3E}">
        <p14:creationId xmlns:p14="http://schemas.microsoft.com/office/powerpoint/2010/main" val="9389672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https://unofficeny.iom.int/2030-agenda-sustainable-development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7483" y="1954735"/>
            <a:ext cx="10611420" cy="4670558"/>
          </a:xfrm>
        </p:spPr>
      </p:pic>
    </p:spTree>
    <p:extLst>
      <p:ext uri="{BB962C8B-B14F-4D97-AF65-F5344CB8AC3E}">
        <p14:creationId xmlns:p14="http://schemas.microsoft.com/office/powerpoint/2010/main" val="9581247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0972800" cy="6858000"/>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9276365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UNHCR</a:t>
            </a:r>
            <a:br>
              <a:rPr lang="en-GB" dirty="0" smtClean="0"/>
            </a:br>
            <a:r>
              <a:rPr lang="en-GB" dirty="0" smtClean="0"/>
              <a:t>UN Refugee Agency</a:t>
            </a:r>
            <a:endParaRPr lang="en-GB" dirty="0"/>
          </a:p>
        </p:txBody>
      </p:sp>
      <p:sp>
        <p:nvSpPr>
          <p:cNvPr id="3" name="Content Placeholder 2"/>
          <p:cNvSpPr>
            <a:spLocks noGrp="1"/>
          </p:cNvSpPr>
          <p:nvPr>
            <p:ph idx="1"/>
          </p:nvPr>
        </p:nvSpPr>
        <p:spPr/>
        <p:txBody>
          <a:bodyPr/>
          <a:lstStyle/>
          <a:p>
            <a:endParaRPr lang="en-GB" dirty="0" smtClean="0"/>
          </a:p>
          <a:p>
            <a:endParaRPr lang="en-GB" dirty="0"/>
          </a:p>
          <a:p>
            <a:pPr marL="0" indent="0">
              <a:buNone/>
            </a:pPr>
            <a:r>
              <a:rPr lang="en-GB" b="1" dirty="0"/>
              <a:t>The office of the United Nations High Commissioner for Refugees (UNHCR) was created in 1950, during the aftermath of the Second World War, to help millions of Europeans who had fled or lost their homes. We had three </a:t>
            </a:r>
            <a:r>
              <a:rPr lang="en-GB" dirty="0"/>
              <a:t>years</a:t>
            </a:r>
            <a:r>
              <a:rPr lang="en-GB" b="1" dirty="0"/>
              <a:t> to complete our work and then disband. </a:t>
            </a:r>
            <a:endParaRPr lang="en-GB" dirty="0" smtClean="0"/>
          </a:p>
          <a:p>
            <a:endParaRPr lang="en-GB" dirty="0"/>
          </a:p>
          <a:p>
            <a:r>
              <a:rPr lang="en-GB" dirty="0"/>
              <a:t>https://www.unhcr.org/</a:t>
            </a:r>
            <a:endParaRPr lang="en-GB" dirty="0" smtClean="0"/>
          </a:p>
          <a:p>
            <a:endParaRPr lang="en-GB" dirty="0"/>
          </a:p>
          <a:p>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9342" y="228600"/>
            <a:ext cx="4895850" cy="914400"/>
          </a:xfrm>
          <a:prstGeom prst="rect">
            <a:avLst/>
          </a:prstGeom>
        </p:spPr>
      </p:pic>
    </p:spTree>
    <p:extLst>
      <p:ext uri="{BB962C8B-B14F-4D97-AF65-F5344CB8AC3E}">
        <p14:creationId xmlns:p14="http://schemas.microsoft.com/office/powerpoint/2010/main" val="217116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HISTORY</a:t>
            </a:r>
            <a:endParaRPr lang="en-GB" dirty="0"/>
          </a:p>
        </p:txBody>
      </p:sp>
      <p:sp>
        <p:nvSpPr>
          <p:cNvPr id="3" name="Content Placeholder 2"/>
          <p:cNvSpPr>
            <a:spLocks noGrp="1"/>
          </p:cNvSpPr>
          <p:nvPr>
            <p:ph idx="1"/>
          </p:nvPr>
        </p:nvSpPr>
        <p:spPr/>
        <p:txBody>
          <a:bodyPr/>
          <a:lstStyle/>
          <a:p>
            <a:r>
              <a:rPr lang="en-GB" dirty="0"/>
              <a:t>In 1954, UNHCR won the </a:t>
            </a:r>
            <a:r>
              <a:rPr lang="en-GB" b="1" dirty="0"/>
              <a:t>Nobel Peace Prize</a:t>
            </a:r>
            <a:r>
              <a:rPr lang="en-GB" dirty="0"/>
              <a:t> for its </a:t>
            </a:r>
            <a:r>
              <a:rPr lang="en-GB" dirty="0" err="1"/>
              <a:t>groundbreaking</a:t>
            </a:r>
            <a:r>
              <a:rPr lang="en-GB" dirty="0"/>
              <a:t> work in Europe. But it was not long before we faced our next major emergency.</a:t>
            </a:r>
          </a:p>
          <a:p>
            <a:r>
              <a:rPr lang="en-GB" dirty="0"/>
              <a:t>In 1956, during the </a:t>
            </a:r>
            <a:r>
              <a:rPr lang="en-GB" b="1" dirty="0"/>
              <a:t>Hungarian Revolution</a:t>
            </a:r>
            <a:r>
              <a:rPr lang="en-GB" dirty="0"/>
              <a:t>, 200,000 fled to neighbouring Austria. Recognizing the Hungarians as '</a:t>
            </a:r>
            <a:r>
              <a:rPr lang="en-GB" dirty="0">
                <a:hlinkClick r:id="rId2"/>
              </a:rPr>
              <a:t>prima facie</a:t>
            </a:r>
            <a:r>
              <a:rPr lang="en-GB" dirty="0"/>
              <a:t>' refugees, UNHCR led efforts to resettle them. This uprising and its aftermath shaped the way humanitarian organizations would deal with refugee crises in the future.</a:t>
            </a:r>
          </a:p>
          <a:p>
            <a:r>
              <a:rPr lang="en-GB" dirty="0"/>
              <a:t>During the 1960s, the decolonization of </a:t>
            </a:r>
            <a:r>
              <a:rPr lang="en-GB" b="1" dirty="0"/>
              <a:t>Africa</a:t>
            </a:r>
            <a:r>
              <a:rPr lang="en-GB" dirty="0"/>
              <a:t> produced the first of that continent's numerous refugee crises. We also helped uprooted people in </a:t>
            </a:r>
            <a:r>
              <a:rPr lang="en-GB" b="1" dirty="0"/>
              <a:t>Asia and Latin America</a:t>
            </a:r>
            <a:r>
              <a:rPr lang="en-GB" dirty="0"/>
              <a:t> over the following two decades. In 1981, we received a second Nobel Peace Prize for what had become worldwide assistance to refugees.</a:t>
            </a:r>
          </a:p>
          <a:p>
            <a:endParaRPr lang="en-GB" dirty="0"/>
          </a:p>
        </p:txBody>
      </p:sp>
    </p:spTree>
    <p:extLst>
      <p:ext uri="{BB962C8B-B14F-4D97-AF65-F5344CB8AC3E}">
        <p14:creationId xmlns:p14="http://schemas.microsoft.com/office/powerpoint/2010/main" val="3066332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dirty="0"/>
              <a:t>The start of the 21st century has seen UNHCR help with major refugee crises in </a:t>
            </a:r>
            <a:r>
              <a:rPr lang="en-GB" b="1" dirty="0"/>
              <a:t>Africa, the Middle East and Asia.</a:t>
            </a:r>
            <a:r>
              <a:rPr lang="en-GB" dirty="0"/>
              <a:t> We have also been asked to use our expertise to help many </a:t>
            </a:r>
            <a:r>
              <a:rPr lang="en-GB" dirty="0">
                <a:hlinkClick r:id="rId2"/>
              </a:rPr>
              <a:t>internally displaced</a:t>
            </a:r>
            <a:r>
              <a:rPr lang="en-GB" dirty="0"/>
              <a:t> by conflict and expanded our role in helping </a:t>
            </a:r>
            <a:r>
              <a:rPr lang="en-GB" dirty="0">
                <a:hlinkClick r:id="rId3"/>
              </a:rPr>
              <a:t>stateless people</a:t>
            </a:r>
            <a:r>
              <a:rPr lang="en-GB" dirty="0"/>
              <a:t>. In some parts of the world, such as Africa and Latin America, the </a:t>
            </a:r>
            <a:r>
              <a:rPr lang="en-GB" dirty="0">
                <a:hlinkClick r:id="rId4"/>
              </a:rPr>
              <a:t>1951 Refugee Convention</a:t>
            </a:r>
            <a:r>
              <a:rPr lang="en-GB" dirty="0"/>
              <a:t> has been strengthened by additional regional legal instruments.</a:t>
            </a:r>
          </a:p>
          <a:p>
            <a:r>
              <a:rPr lang="en-GB" dirty="0"/>
              <a:t>UNHCR now has more than 16,765 personnel. We work in a total of 138 countries and our budget, which in its first year was US$ 300,000, grew to US$ 6.54 billion in 2016.</a:t>
            </a:r>
          </a:p>
          <a:p>
            <a:r>
              <a:rPr lang="en-GB" dirty="0"/>
              <a:t>In 2015, we celebrated our </a:t>
            </a:r>
            <a:r>
              <a:rPr lang="en-GB" b="1" dirty="0"/>
              <a:t>65th anniversary</a:t>
            </a:r>
            <a:r>
              <a:rPr lang="en-GB" dirty="0"/>
              <a:t>. During our lifetime, we have helped well over 50 million refugees to successfully restart their lives.</a:t>
            </a:r>
          </a:p>
        </p:txBody>
      </p:sp>
    </p:spTree>
    <p:extLst>
      <p:ext uri="{BB962C8B-B14F-4D97-AF65-F5344CB8AC3E}">
        <p14:creationId xmlns:p14="http://schemas.microsoft.com/office/powerpoint/2010/main" val="4035465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Refugee or Migrant?</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Refugees are </a:t>
            </a:r>
            <a:r>
              <a:rPr lang="en-GB" dirty="0"/>
              <a:t>people who cannot return to their country of origin because of a well-founded fear of persecution, conflict, violence, or other circumstances that have seriously disturbed public order, and who, as a result, require international protection</a:t>
            </a:r>
            <a:r>
              <a:rPr lang="en-GB" dirty="0" smtClean="0"/>
              <a:t>.</a:t>
            </a:r>
          </a:p>
          <a:p>
            <a:r>
              <a:rPr lang="en-GB" dirty="0"/>
              <a:t>The tendency to conflate refugees and migrants, or to refer to refugees as a subcategory of migrants, can have serious consequences for the lives and safety of people fleeing persecution or conflict.</a:t>
            </a:r>
          </a:p>
          <a:p>
            <a:r>
              <a:rPr lang="en-GB" dirty="0"/>
              <a:t>Without question, all people who move between countries deserve full respect for their human rights and human dignity. However, refugees are a specifically defined and protected group in international law, because the situation in their country of origin makes it impossible for them to go home. Calling them by another name can put their lives and safety in jeopardy.</a:t>
            </a:r>
          </a:p>
          <a:p>
            <a:r>
              <a:rPr lang="en-GB" dirty="0"/>
              <a:t>The important distinction between refugees and migrants was acknowledged by the UN General Assembly in the </a:t>
            </a:r>
            <a:r>
              <a:rPr lang="en-GB" dirty="0" smtClean="0"/>
              <a:t>New York Declaration for Refugees and Migrants (2016)</a:t>
            </a:r>
          </a:p>
          <a:p>
            <a:r>
              <a:rPr lang="en-GB" dirty="0">
                <a:hlinkClick r:id="rId2"/>
              </a:rPr>
              <a:t>https://</a:t>
            </a:r>
            <a:r>
              <a:rPr lang="en-GB" dirty="0" smtClean="0">
                <a:hlinkClick r:id="rId2"/>
              </a:rPr>
              <a:t>www.refworld.org/docid/57ceb74a4.html</a:t>
            </a:r>
            <a:endParaRPr lang="en-GB" dirty="0" smtClean="0"/>
          </a:p>
          <a:p>
            <a:endParaRPr lang="en-GB" dirty="0"/>
          </a:p>
        </p:txBody>
      </p:sp>
    </p:spTree>
    <p:extLst>
      <p:ext uri="{BB962C8B-B14F-4D97-AF65-F5344CB8AC3E}">
        <p14:creationId xmlns:p14="http://schemas.microsoft.com/office/powerpoint/2010/main" val="2954768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Humanitarian Organisations – Working Groups </a:t>
            </a:r>
            <a:endParaRPr lang="en-GB" dirty="0"/>
          </a:p>
        </p:txBody>
      </p:sp>
      <p:sp>
        <p:nvSpPr>
          <p:cNvPr id="3" name="Content Placeholder 2"/>
          <p:cNvSpPr>
            <a:spLocks noGrp="1"/>
          </p:cNvSpPr>
          <p:nvPr>
            <p:ph idx="1"/>
          </p:nvPr>
        </p:nvSpPr>
        <p:spPr>
          <a:xfrm>
            <a:off x="1371600" y="2324328"/>
            <a:ext cx="9601200" cy="3581400"/>
          </a:xfrm>
        </p:spPr>
        <p:txBody>
          <a:bodyPr/>
          <a:lstStyle/>
          <a:p>
            <a:r>
              <a:rPr lang="en-GB" dirty="0" smtClean="0"/>
              <a:t>ActionAid.org</a:t>
            </a:r>
          </a:p>
          <a:p>
            <a:pPr marL="0" indent="0">
              <a:buNone/>
            </a:pPr>
            <a:endParaRPr lang="en-GB" dirty="0" smtClean="0"/>
          </a:p>
          <a:p>
            <a:r>
              <a:rPr lang="en-GB" dirty="0" smtClean="0"/>
              <a:t>Islamic Relief Worldwide</a:t>
            </a:r>
          </a:p>
          <a:p>
            <a:endParaRPr lang="en-GB" dirty="0"/>
          </a:p>
          <a:p>
            <a:r>
              <a:rPr lang="en-GB" dirty="0" smtClean="0"/>
              <a:t>Refugee International </a:t>
            </a:r>
          </a:p>
          <a:p>
            <a:endParaRPr lang="en-GB" dirty="0"/>
          </a:p>
          <a:p>
            <a:r>
              <a:rPr lang="en-GB" dirty="0" smtClean="0"/>
              <a:t>International Rescue Committee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67090" y="2286000"/>
            <a:ext cx="1500273" cy="132397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9692" y="2286000"/>
            <a:ext cx="3170285" cy="214312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89783" y="4791018"/>
            <a:ext cx="3191103" cy="190043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6188" y="4543425"/>
            <a:ext cx="2010745" cy="1828800"/>
          </a:xfrm>
          <a:prstGeom prst="rect">
            <a:avLst/>
          </a:prstGeom>
        </p:spPr>
      </p:pic>
    </p:spTree>
    <p:extLst>
      <p:ext uri="{BB962C8B-B14F-4D97-AF65-F5344CB8AC3E}">
        <p14:creationId xmlns:p14="http://schemas.microsoft.com/office/powerpoint/2010/main" val="2262516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lstStyle/>
          <a:p>
            <a:r>
              <a:rPr lang="en-GB" dirty="0" smtClean="0"/>
              <a:t>Assessment Guidance</a:t>
            </a:r>
          </a:p>
          <a:p>
            <a:r>
              <a:rPr lang="en-GB" dirty="0" smtClean="0"/>
              <a:t>Academic Poster Planning </a:t>
            </a:r>
          </a:p>
          <a:p>
            <a:pPr marL="0" indent="0">
              <a:buNone/>
            </a:pPr>
            <a:endParaRPr lang="en-GB" dirty="0"/>
          </a:p>
        </p:txBody>
      </p:sp>
    </p:spTree>
    <p:extLst>
      <p:ext uri="{BB962C8B-B14F-4D97-AF65-F5344CB8AC3E}">
        <p14:creationId xmlns:p14="http://schemas.microsoft.com/office/powerpoint/2010/main" val="118013640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2141</TotalTime>
  <Words>616</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Franklin Gothic Book</vt:lpstr>
      <vt:lpstr>Crop</vt:lpstr>
      <vt:lpstr>Supporting Human Flourishing </vt:lpstr>
      <vt:lpstr>Aims </vt:lpstr>
      <vt:lpstr>How Migration is Reflected in the 2030 SDG’s</vt:lpstr>
      <vt:lpstr>https://unofficeny.iom.int/2030-agenda-sustainable-development</vt:lpstr>
      <vt:lpstr>PowerPoint Presentation</vt:lpstr>
      <vt:lpstr>UNHCR UN Refugee Agency</vt:lpstr>
      <vt:lpstr>HISTORY</vt:lpstr>
      <vt:lpstr>CONT.</vt:lpstr>
      <vt:lpstr>Refugee or Migrant?</vt:lpstr>
      <vt:lpstr>Humanitarian Organisations – Working Groups </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Ruth Groff</cp:lastModifiedBy>
  <cp:revision>60</cp:revision>
  <dcterms:created xsi:type="dcterms:W3CDTF">2017-02-12T11:19:02Z</dcterms:created>
  <dcterms:modified xsi:type="dcterms:W3CDTF">2019-03-17T18:40:25Z</dcterms:modified>
</cp:coreProperties>
</file>