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63" r:id="rId2"/>
    <p:sldId id="256" r:id="rId3"/>
    <p:sldId id="257" r:id="rId4"/>
    <p:sldId id="258" r:id="rId5"/>
    <p:sldId id="259" r:id="rId6"/>
    <p:sldId id="260" r:id="rId7"/>
    <p:sldId id="262" r:id="rId8"/>
    <p:sldId id="261"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4"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E8E22CE-2654-4908-80EF-2F9C9C6A248B}" type="doc">
      <dgm:prSet loTypeId="urn:microsoft.com/office/officeart/2005/8/layout/default" loCatId="list" qsTypeId="urn:microsoft.com/office/officeart/2005/8/quickstyle/simple3" qsCatId="simple" csTypeId="urn:microsoft.com/office/officeart/2005/8/colors/accent0_1" csCatId="mainScheme" phldr="1"/>
      <dgm:spPr/>
      <dgm:t>
        <a:bodyPr/>
        <a:lstStyle/>
        <a:p>
          <a:endParaRPr lang="en-US"/>
        </a:p>
      </dgm:t>
    </dgm:pt>
    <dgm:pt modelId="{87AB05AC-6965-442E-B11C-0067F80E81ED}">
      <dgm:prSet phldrT="[Text]" custT="1"/>
      <dgm:spPr/>
      <dgm:t>
        <a:bodyPr/>
        <a:lstStyle/>
        <a:p>
          <a:pPr algn="just"/>
          <a:r>
            <a:rPr lang="en-GB" sz="1200" dirty="0"/>
            <a:t>One of the most popular modern European languages is Spanish that is the primary language in more than twenty countries.</a:t>
          </a:r>
          <a:endParaRPr lang="en-US" sz="1200" dirty="0"/>
        </a:p>
      </dgm:t>
    </dgm:pt>
    <dgm:pt modelId="{EFA5CFCC-270C-47C0-9FF0-8D890FCF6A13}" type="parTrans" cxnId="{C5AB15CA-9916-4600-A3E9-7FC38E143B54}">
      <dgm:prSet/>
      <dgm:spPr/>
      <dgm:t>
        <a:bodyPr/>
        <a:lstStyle/>
        <a:p>
          <a:pPr algn="just"/>
          <a:endParaRPr lang="en-US" sz="1200"/>
        </a:p>
      </dgm:t>
    </dgm:pt>
    <dgm:pt modelId="{0E9ACEA1-355E-4660-A860-10D63AFD6313}" type="sibTrans" cxnId="{C5AB15CA-9916-4600-A3E9-7FC38E143B54}">
      <dgm:prSet/>
      <dgm:spPr/>
      <dgm:t>
        <a:bodyPr/>
        <a:lstStyle/>
        <a:p>
          <a:pPr algn="just"/>
          <a:endParaRPr lang="en-US" sz="1200"/>
        </a:p>
      </dgm:t>
    </dgm:pt>
    <dgm:pt modelId="{E5A7B46E-9700-45C9-8458-3315C84BF15B}">
      <dgm:prSet phldrT="[Text]" custT="1"/>
      <dgm:spPr/>
      <dgm:t>
        <a:bodyPr/>
        <a:lstStyle/>
        <a:p>
          <a:pPr algn="just"/>
          <a:r>
            <a:rPr lang="en-GB" sz="1200" dirty="0"/>
            <a:t>It is spoken by more than 486 million individuals in </a:t>
          </a:r>
          <a:r>
            <a:rPr lang="en-US" sz="1200" dirty="0"/>
            <a:t>Spain, Mexico and other eighteen countries (</a:t>
          </a:r>
          <a:r>
            <a:rPr lang="en-US" sz="1200" b="0" dirty="0"/>
            <a:t>Ushakov, 2020).</a:t>
          </a:r>
        </a:p>
      </dgm:t>
    </dgm:pt>
    <dgm:pt modelId="{649B66B9-8615-4954-A67F-E200BF29C702}" type="parTrans" cxnId="{52C90042-F9A3-4AD8-935B-CC2CABE79FBB}">
      <dgm:prSet/>
      <dgm:spPr/>
      <dgm:t>
        <a:bodyPr/>
        <a:lstStyle/>
        <a:p>
          <a:pPr algn="just"/>
          <a:endParaRPr lang="en-US" sz="1200"/>
        </a:p>
      </dgm:t>
    </dgm:pt>
    <dgm:pt modelId="{8970E4C7-8FE2-4003-8896-885AB527DA4A}" type="sibTrans" cxnId="{52C90042-F9A3-4AD8-935B-CC2CABE79FBB}">
      <dgm:prSet/>
      <dgm:spPr/>
      <dgm:t>
        <a:bodyPr/>
        <a:lstStyle/>
        <a:p>
          <a:pPr algn="just"/>
          <a:endParaRPr lang="en-US" sz="1200"/>
        </a:p>
      </dgm:t>
    </dgm:pt>
    <dgm:pt modelId="{94888B79-D767-4EFC-A412-0FA4E21DF17F}">
      <dgm:prSet phldrT="[Text]" custT="1"/>
      <dgm:spPr/>
      <dgm:t>
        <a:bodyPr/>
        <a:lstStyle/>
        <a:p>
          <a:pPr algn="just"/>
          <a:r>
            <a:rPr lang="en-GB" sz="1200" dirty="0"/>
            <a:t>There are several aspects such as verbs, pronunciation, and so on  in Spanish language which are difficult to learn for foreigners</a:t>
          </a:r>
          <a:endParaRPr lang="en-US" sz="1200" dirty="0"/>
        </a:p>
      </dgm:t>
    </dgm:pt>
    <dgm:pt modelId="{E2BCFFEC-5B65-42D7-AC76-519219A0336B}" type="parTrans" cxnId="{EBC8A2BB-9825-446A-B9E4-73CDEBCAF196}">
      <dgm:prSet/>
      <dgm:spPr/>
      <dgm:t>
        <a:bodyPr/>
        <a:lstStyle/>
        <a:p>
          <a:pPr algn="just"/>
          <a:endParaRPr lang="en-US" sz="1200"/>
        </a:p>
      </dgm:t>
    </dgm:pt>
    <dgm:pt modelId="{DC576D1C-EF96-4661-9E76-FA7310E2C571}" type="sibTrans" cxnId="{EBC8A2BB-9825-446A-B9E4-73CDEBCAF196}">
      <dgm:prSet/>
      <dgm:spPr/>
      <dgm:t>
        <a:bodyPr/>
        <a:lstStyle/>
        <a:p>
          <a:pPr algn="just"/>
          <a:endParaRPr lang="en-US" sz="1200"/>
        </a:p>
      </dgm:t>
    </dgm:pt>
    <dgm:pt modelId="{A646E64B-51E1-47A4-BCB6-0E8B7DCBB310}">
      <dgm:prSet phldrT="[Text]" custT="1"/>
      <dgm:spPr/>
      <dgm:t>
        <a:bodyPr/>
        <a:lstStyle/>
        <a:p>
          <a:pPr algn="just"/>
          <a:r>
            <a:rPr lang="en-GB" sz="1200" dirty="0"/>
            <a:t>In business context, the polite behaviours in the Spanish culture are to smile while greeting, maintain formality strictly, address with proper titles, maintain punctuality and so on. </a:t>
          </a:r>
          <a:endParaRPr lang="en-US" sz="1200" dirty="0"/>
        </a:p>
      </dgm:t>
    </dgm:pt>
    <dgm:pt modelId="{64EC2D72-F4E7-4B12-8A3D-29F50FED1A00}" type="parTrans" cxnId="{29462C32-5C65-48E6-92D7-EB1D38D8DE92}">
      <dgm:prSet/>
      <dgm:spPr/>
      <dgm:t>
        <a:bodyPr/>
        <a:lstStyle/>
        <a:p>
          <a:pPr algn="just"/>
          <a:endParaRPr lang="en-US" sz="1200"/>
        </a:p>
      </dgm:t>
    </dgm:pt>
    <dgm:pt modelId="{F2B58D2F-194B-44FC-B28E-68E0592252D2}" type="sibTrans" cxnId="{29462C32-5C65-48E6-92D7-EB1D38D8DE92}">
      <dgm:prSet/>
      <dgm:spPr/>
      <dgm:t>
        <a:bodyPr/>
        <a:lstStyle/>
        <a:p>
          <a:pPr algn="just"/>
          <a:endParaRPr lang="en-US" sz="1200"/>
        </a:p>
      </dgm:t>
    </dgm:pt>
    <dgm:pt modelId="{62E2F616-3663-466F-8D9C-D46A3EF3EBBA}">
      <dgm:prSet phldrT="[Text]" custT="1"/>
      <dgm:spPr/>
      <dgm:t>
        <a:bodyPr/>
        <a:lstStyle/>
        <a:p>
          <a:pPr algn="just"/>
          <a:r>
            <a:rPr lang="en-GB" sz="1200" dirty="0"/>
            <a:t>In business context, the impolite behaviours in the Spanish culture are to arrive late in meetings, lack of courtesy, improper dress code, communicate informally and so on.</a:t>
          </a:r>
          <a:endParaRPr lang="en-US" sz="1200" dirty="0"/>
        </a:p>
      </dgm:t>
    </dgm:pt>
    <dgm:pt modelId="{ACCE7952-D983-4867-90F2-BF522430B64B}" type="parTrans" cxnId="{F4DFD333-A2D6-46D9-8E4B-565DE0146EB0}">
      <dgm:prSet/>
      <dgm:spPr/>
      <dgm:t>
        <a:bodyPr/>
        <a:lstStyle/>
        <a:p>
          <a:pPr algn="just"/>
          <a:endParaRPr lang="en-US" sz="1200"/>
        </a:p>
      </dgm:t>
    </dgm:pt>
    <dgm:pt modelId="{9879E6C1-66C5-4934-9F59-165FEE2D56B4}" type="sibTrans" cxnId="{F4DFD333-A2D6-46D9-8E4B-565DE0146EB0}">
      <dgm:prSet/>
      <dgm:spPr/>
      <dgm:t>
        <a:bodyPr/>
        <a:lstStyle/>
        <a:p>
          <a:pPr algn="just"/>
          <a:endParaRPr lang="en-US" sz="1200"/>
        </a:p>
      </dgm:t>
    </dgm:pt>
    <dgm:pt modelId="{DAB522E2-E900-4D63-ACB4-412C86B71368}" type="pres">
      <dgm:prSet presAssocID="{2E8E22CE-2654-4908-80EF-2F9C9C6A248B}" presName="diagram" presStyleCnt="0">
        <dgm:presLayoutVars>
          <dgm:dir/>
          <dgm:resizeHandles val="exact"/>
        </dgm:presLayoutVars>
      </dgm:prSet>
      <dgm:spPr/>
    </dgm:pt>
    <dgm:pt modelId="{E4F3B629-E326-459A-A09E-EF4730C5569F}" type="pres">
      <dgm:prSet presAssocID="{87AB05AC-6965-442E-B11C-0067F80E81ED}" presName="node" presStyleLbl="node1" presStyleIdx="0" presStyleCnt="5">
        <dgm:presLayoutVars>
          <dgm:bulletEnabled val="1"/>
        </dgm:presLayoutVars>
      </dgm:prSet>
      <dgm:spPr/>
    </dgm:pt>
    <dgm:pt modelId="{4B1A5665-2B0E-4CE2-BA20-ABC3CEBEC402}" type="pres">
      <dgm:prSet presAssocID="{0E9ACEA1-355E-4660-A860-10D63AFD6313}" presName="sibTrans" presStyleCnt="0"/>
      <dgm:spPr/>
    </dgm:pt>
    <dgm:pt modelId="{38806CA5-C217-4B5E-B9AE-1EB6DCE6C1DF}" type="pres">
      <dgm:prSet presAssocID="{E5A7B46E-9700-45C9-8458-3315C84BF15B}" presName="node" presStyleLbl="node1" presStyleIdx="1" presStyleCnt="5">
        <dgm:presLayoutVars>
          <dgm:bulletEnabled val="1"/>
        </dgm:presLayoutVars>
      </dgm:prSet>
      <dgm:spPr/>
    </dgm:pt>
    <dgm:pt modelId="{B4757DA6-B472-4B6F-B625-71778BCCBD5A}" type="pres">
      <dgm:prSet presAssocID="{8970E4C7-8FE2-4003-8896-885AB527DA4A}" presName="sibTrans" presStyleCnt="0"/>
      <dgm:spPr/>
    </dgm:pt>
    <dgm:pt modelId="{3E604BBD-7362-49ED-9CF7-BB39E65B69C8}" type="pres">
      <dgm:prSet presAssocID="{94888B79-D767-4EFC-A412-0FA4E21DF17F}" presName="node" presStyleLbl="node1" presStyleIdx="2" presStyleCnt="5">
        <dgm:presLayoutVars>
          <dgm:bulletEnabled val="1"/>
        </dgm:presLayoutVars>
      </dgm:prSet>
      <dgm:spPr/>
    </dgm:pt>
    <dgm:pt modelId="{BEA53A5F-D764-4668-B84F-BCA018F92288}" type="pres">
      <dgm:prSet presAssocID="{DC576D1C-EF96-4661-9E76-FA7310E2C571}" presName="sibTrans" presStyleCnt="0"/>
      <dgm:spPr/>
    </dgm:pt>
    <dgm:pt modelId="{703A810E-6D51-4948-8BB8-B7E76262DDCF}" type="pres">
      <dgm:prSet presAssocID="{A646E64B-51E1-47A4-BCB6-0E8B7DCBB310}" presName="node" presStyleLbl="node1" presStyleIdx="3" presStyleCnt="5">
        <dgm:presLayoutVars>
          <dgm:bulletEnabled val="1"/>
        </dgm:presLayoutVars>
      </dgm:prSet>
      <dgm:spPr/>
    </dgm:pt>
    <dgm:pt modelId="{48059981-7FD9-445C-8B30-AC995B47069B}" type="pres">
      <dgm:prSet presAssocID="{F2B58D2F-194B-44FC-B28E-68E0592252D2}" presName="sibTrans" presStyleCnt="0"/>
      <dgm:spPr/>
    </dgm:pt>
    <dgm:pt modelId="{D582B967-FFB4-408D-842E-AF29D31EB1F9}" type="pres">
      <dgm:prSet presAssocID="{62E2F616-3663-466F-8D9C-D46A3EF3EBBA}" presName="node" presStyleLbl="node1" presStyleIdx="4" presStyleCnt="5">
        <dgm:presLayoutVars>
          <dgm:bulletEnabled val="1"/>
        </dgm:presLayoutVars>
      </dgm:prSet>
      <dgm:spPr/>
    </dgm:pt>
  </dgm:ptLst>
  <dgm:cxnLst>
    <dgm:cxn modelId="{8C586A16-8108-49C1-8FFA-78514139EE90}" type="presOf" srcId="{94888B79-D767-4EFC-A412-0FA4E21DF17F}" destId="{3E604BBD-7362-49ED-9CF7-BB39E65B69C8}" srcOrd="0" destOrd="0" presId="urn:microsoft.com/office/officeart/2005/8/layout/default"/>
    <dgm:cxn modelId="{29462C32-5C65-48E6-92D7-EB1D38D8DE92}" srcId="{2E8E22CE-2654-4908-80EF-2F9C9C6A248B}" destId="{A646E64B-51E1-47A4-BCB6-0E8B7DCBB310}" srcOrd="3" destOrd="0" parTransId="{64EC2D72-F4E7-4B12-8A3D-29F50FED1A00}" sibTransId="{F2B58D2F-194B-44FC-B28E-68E0592252D2}"/>
    <dgm:cxn modelId="{F4DFD333-A2D6-46D9-8E4B-565DE0146EB0}" srcId="{2E8E22CE-2654-4908-80EF-2F9C9C6A248B}" destId="{62E2F616-3663-466F-8D9C-D46A3EF3EBBA}" srcOrd="4" destOrd="0" parTransId="{ACCE7952-D983-4867-90F2-BF522430B64B}" sibTransId="{9879E6C1-66C5-4934-9F59-165FEE2D56B4}"/>
    <dgm:cxn modelId="{7F4E6D41-8B34-4353-BA31-C371A5AC1F00}" type="presOf" srcId="{62E2F616-3663-466F-8D9C-D46A3EF3EBBA}" destId="{D582B967-FFB4-408D-842E-AF29D31EB1F9}" srcOrd="0" destOrd="0" presId="urn:microsoft.com/office/officeart/2005/8/layout/default"/>
    <dgm:cxn modelId="{52C90042-F9A3-4AD8-935B-CC2CABE79FBB}" srcId="{2E8E22CE-2654-4908-80EF-2F9C9C6A248B}" destId="{E5A7B46E-9700-45C9-8458-3315C84BF15B}" srcOrd="1" destOrd="0" parTransId="{649B66B9-8615-4954-A67F-E200BF29C702}" sibTransId="{8970E4C7-8FE2-4003-8896-885AB527DA4A}"/>
    <dgm:cxn modelId="{E2C30F43-8EE0-4730-8000-6323594978A3}" type="presOf" srcId="{A646E64B-51E1-47A4-BCB6-0E8B7DCBB310}" destId="{703A810E-6D51-4948-8BB8-B7E76262DDCF}" srcOrd="0" destOrd="0" presId="urn:microsoft.com/office/officeart/2005/8/layout/default"/>
    <dgm:cxn modelId="{511DCA50-424E-488A-B743-DC38D50BE4BC}" type="presOf" srcId="{87AB05AC-6965-442E-B11C-0067F80E81ED}" destId="{E4F3B629-E326-459A-A09E-EF4730C5569F}" srcOrd="0" destOrd="0" presId="urn:microsoft.com/office/officeart/2005/8/layout/default"/>
    <dgm:cxn modelId="{F9C81997-6727-4CEA-815F-0E5943129B6E}" type="presOf" srcId="{E5A7B46E-9700-45C9-8458-3315C84BF15B}" destId="{38806CA5-C217-4B5E-B9AE-1EB6DCE6C1DF}" srcOrd="0" destOrd="0" presId="urn:microsoft.com/office/officeart/2005/8/layout/default"/>
    <dgm:cxn modelId="{EBC8A2BB-9825-446A-B9E4-73CDEBCAF196}" srcId="{2E8E22CE-2654-4908-80EF-2F9C9C6A248B}" destId="{94888B79-D767-4EFC-A412-0FA4E21DF17F}" srcOrd="2" destOrd="0" parTransId="{E2BCFFEC-5B65-42D7-AC76-519219A0336B}" sibTransId="{DC576D1C-EF96-4661-9E76-FA7310E2C571}"/>
    <dgm:cxn modelId="{F6214AC1-8353-43C4-B299-AA2F1A226E6D}" type="presOf" srcId="{2E8E22CE-2654-4908-80EF-2F9C9C6A248B}" destId="{DAB522E2-E900-4D63-ACB4-412C86B71368}" srcOrd="0" destOrd="0" presId="urn:microsoft.com/office/officeart/2005/8/layout/default"/>
    <dgm:cxn modelId="{C5AB15CA-9916-4600-A3E9-7FC38E143B54}" srcId="{2E8E22CE-2654-4908-80EF-2F9C9C6A248B}" destId="{87AB05AC-6965-442E-B11C-0067F80E81ED}" srcOrd="0" destOrd="0" parTransId="{EFA5CFCC-270C-47C0-9FF0-8D890FCF6A13}" sibTransId="{0E9ACEA1-355E-4660-A860-10D63AFD6313}"/>
    <dgm:cxn modelId="{00FB7EF4-34EB-44F2-B54E-90FB7E3512A3}" type="presParOf" srcId="{DAB522E2-E900-4D63-ACB4-412C86B71368}" destId="{E4F3B629-E326-459A-A09E-EF4730C5569F}" srcOrd="0" destOrd="0" presId="urn:microsoft.com/office/officeart/2005/8/layout/default"/>
    <dgm:cxn modelId="{199CA8AC-38D3-4DEC-8242-46F41FB9DE2B}" type="presParOf" srcId="{DAB522E2-E900-4D63-ACB4-412C86B71368}" destId="{4B1A5665-2B0E-4CE2-BA20-ABC3CEBEC402}" srcOrd="1" destOrd="0" presId="urn:microsoft.com/office/officeart/2005/8/layout/default"/>
    <dgm:cxn modelId="{E3E6834D-255D-4E5D-BEDF-42969461574A}" type="presParOf" srcId="{DAB522E2-E900-4D63-ACB4-412C86B71368}" destId="{38806CA5-C217-4B5E-B9AE-1EB6DCE6C1DF}" srcOrd="2" destOrd="0" presId="urn:microsoft.com/office/officeart/2005/8/layout/default"/>
    <dgm:cxn modelId="{6BAB32F7-8862-4C26-B21F-5573F5FC5ACA}" type="presParOf" srcId="{DAB522E2-E900-4D63-ACB4-412C86B71368}" destId="{B4757DA6-B472-4B6F-B625-71778BCCBD5A}" srcOrd="3" destOrd="0" presId="urn:microsoft.com/office/officeart/2005/8/layout/default"/>
    <dgm:cxn modelId="{54B8617A-529A-486D-8733-C763E8664C55}" type="presParOf" srcId="{DAB522E2-E900-4D63-ACB4-412C86B71368}" destId="{3E604BBD-7362-49ED-9CF7-BB39E65B69C8}" srcOrd="4" destOrd="0" presId="urn:microsoft.com/office/officeart/2005/8/layout/default"/>
    <dgm:cxn modelId="{50688074-8EF4-4172-9140-D7DEAC1524EF}" type="presParOf" srcId="{DAB522E2-E900-4D63-ACB4-412C86B71368}" destId="{BEA53A5F-D764-4668-B84F-BCA018F92288}" srcOrd="5" destOrd="0" presId="urn:microsoft.com/office/officeart/2005/8/layout/default"/>
    <dgm:cxn modelId="{B74848B8-7EE3-41F1-88FB-AD7EE2E3DA84}" type="presParOf" srcId="{DAB522E2-E900-4D63-ACB4-412C86B71368}" destId="{703A810E-6D51-4948-8BB8-B7E76262DDCF}" srcOrd="6" destOrd="0" presId="urn:microsoft.com/office/officeart/2005/8/layout/default"/>
    <dgm:cxn modelId="{F0B51893-D336-42CA-B18C-BC3FA7442EA5}" type="presParOf" srcId="{DAB522E2-E900-4D63-ACB4-412C86B71368}" destId="{48059981-7FD9-445C-8B30-AC995B47069B}" srcOrd="7" destOrd="0" presId="urn:microsoft.com/office/officeart/2005/8/layout/default"/>
    <dgm:cxn modelId="{B3A1788A-3F36-4AE4-AFB5-47E7D0817634}" type="presParOf" srcId="{DAB522E2-E900-4D63-ACB4-412C86B71368}" destId="{D582B967-FFB4-408D-842E-AF29D31EB1F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F3B629-E326-459A-A09E-EF4730C5569F}">
      <dsp:nvSpPr>
        <dsp:cNvPr id="0" name=""/>
        <dsp:cNvSpPr/>
      </dsp:nvSpPr>
      <dsp:spPr>
        <a:xfrm>
          <a:off x="0" y="653174"/>
          <a:ext cx="2159934" cy="1295960"/>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t>One of the most popular modern European languages is Spanish that is the primary language in more than twenty countries.</a:t>
          </a:r>
          <a:endParaRPr lang="en-US" sz="1200" kern="1200" dirty="0"/>
        </a:p>
      </dsp:txBody>
      <dsp:txXfrm>
        <a:off x="0" y="653174"/>
        <a:ext cx="2159934" cy="1295960"/>
      </dsp:txXfrm>
    </dsp:sp>
    <dsp:sp modelId="{38806CA5-C217-4B5E-B9AE-1EB6DCE6C1DF}">
      <dsp:nvSpPr>
        <dsp:cNvPr id="0" name=""/>
        <dsp:cNvSpPr/>
      </dsp:nvSpPr>
      <dsp:spPr>
        <a:xfrm>
          <a:off x="2375927" y="653174"/>
          <a:ext cx="2159934" cy="1295960"/>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t>It is spoken by more than 486 million individuals in </a:t>
          </a:r>
          <a:r>
            <a:rPr lang="en-US" sz="1200" kern="1200" dirty="0"/>
            <a:t>Spain, Mexico and other eighteen countries (</a:t>
          </a:r>
          <a:r>
            <a:rPr lang="en-US" sz="1200" b="0" kern="1200" dirty="0"/>
            <a:t>Ushakov, 2020).</a:t>
          </a:r>
        </a:p>
      </dsp:txBody>
      <dsp:txXfrm>
        <a:off x="2375927" y="653174"/>
        <a:ext cx="2159934" cy="1295960"/>
      </dsp:txXfrm>
    </dsp:sp>
    <dsp:sp modelId="{3E604BBD-7362-49ED-9CF7-BB39E65B69C8}">
      <dsp:nvSpPr>
        <dsp:cNvPr id="0" name=""/>
        <dsp:cNvSpPr/>
      </dsp:nvSpPr>
      <dsp:spPr>
        <a:xfrm>
          <a:off x="4751854" y="653174"/>
          <a:ext cx="2159934" cy="1295960"/>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t>There are several aspects such as verbs, pronunciation, and so on  in Spanish language which are difficult to learn for foreigners</a:t>
          </a:r>
          <a:endParaRPr lang="en-US" sz="1200" kern="1200" dirty="0"/>
        </a:p>
      </dsp:txBody>
      <dsp:txXfrm>
        <a:off x="4751854" y="653174"/>
        <a:ext cx="2159934" cy="1295960"/>
      </dsp:txXfrm>
    </dsp:sp>
    <dsp:sp modelId="{703A810E-6D51-4948-8BB8-B7E76262DDCF}">
      <dsp:nvSpPr>
        <dsp:cNvPr id="0" name=""/>
        <dsp:cNvSpPr/>
      </dsp:nvSpPr>
      <dsp:spPr>
        <a:xfrm>
          <a:off x="1187963" y="2165128"/>
          <a:ext cx="2159934" cy="1295960"/>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t>In business context, the polite behaviours in the Spanish culture are to smile while greeting, maintain formality strictly, address with proper titles, maintain punctuality and so on. </a:t>
          </a:r>
          <a:endParaRPr lang="en-US" sz="1200" kern="1200" dirty="0"/>
        </a:p>
      </dsp:txBody>
      <dsp:txXfrm>
        <a:off x="1187963" y="2165128"/>
        <a:ext cx="2159934" cy="1295960"/>
      </dsp:txXfrm>
    </dsp:sp>
    <dsp:sp modelId="{D582B967-FFB4-408D-842E-AF29D31EB1F9}">
      <dsp:nvSpPr>
        <dsp:cNvPr id="0" name=""/>
        <dsp:cNvSpPr/>
      </dsp:nvSpPr>
      <dsp:spPr>
        <a:xfrm>
          <a:off x="3563891" y="2165128"/>
          <a:ext cx="2159934" cy="1295960"/>
        </a:xfrm>
        <a:prstGeom prst="rect">
          <a:avLst/>
        </a:prstGeom>
        <a:blipFill rotWithShape="1">
          <a:blip xmlns:r="http://schemas.openxmlformats.org/officeDocument/2006/relationships" r:embed="rId1">
            <a:duotone>
              <a:schemeClr val="lt1">
                <a:hueOff val="0"/>
                <a:satOff val="0"/>
                <a:lumOff val="0"/>
                <a:alphaOff val="0"/>
                <a:tint val="70000"/>
                <a:shade val="63000"/>
              </a:schemeClr>
              <a:schemeClr val="lt1">
                <a:hueOff val="0"/>
                <a:satOff val="0"/>
                <a:lumOff val="0"/>
                <a:alphaOff val="0"/>
                <a:tint val="10000"/>
                <a:satMod val="150000"/>
              </a:schemeClr>
            </a:duotone>
          </a:blip>
          <a:tile tx="0" ty="0" sx="60000" sy="59000" flip="none" algn="tl"/>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GB" sz="1200" kern="1200" dirty="0"/>
            <a:t>In business context, the impolite behaviours in the Spanish culture are to arrive late in meetings, lack of courtesy, improper dress code, communicate informally and so on.</a:t>
          </a:r>
          <a:endParaRPr lang="en-US" sz="1200" kern="1200" dirty="0"/>
        </a:p>
      </dsp:txBody>
      <dsp:txXfrm>
        <a:off x="3563891" y="2165128"/>
        <a:ext cx="2159934" cy="12959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10/26/2023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10/26/2023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10/26/2023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10/26/2023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10/26/2023</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10/26/2023</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10/26/2023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10/26/2023</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uowtsd-my.sharepoint.com/:v:/g/personal/2212649_student_uwtsd_ac_uk/EYs_cEUxa-NKkfRlbbFBFd4BSbYmxOYeHEOYR6RS9Du6qg?nav=eyJyZWZlcnJhbEluZm8iOnsicmVmZXJyYWxBcHAiOiJTdHJlYW1XZWJBcHAiLCJyZWZlcnJhbFZpZXciOiJTaGFyZURpYWxvZyIsInJlZmVycmFsQXBwUGxhdGZvcm0iOiJXZWIiLCJyZWZlcnJhbE1vZGUiOiJ2aWV3In19&amp;e=gaxql0" TargetMode="Externa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bin"/><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BD5255-0579-EE29-678B-105060599852}"/>
              </a:ext>
            </a:extLst>
          </p:cNvPr>
          <p:cNvSpPr txBox="1"/>
          <p:nvPr/>
        </p:nvSpPr>
        <p:spPr>
          <a:xfrm>
            <a:off x="2108718" y="1971869"/>
            <a:ext cx="6413241" cy="3691395"/>
          </a:xfrm>
          <a:prstGeom prst="rect">
            <a:avLst/>
          </a:prstGeom>
          <a:noFill/>
        </p:spPr>
        <p:txBody>
          <a:bodyPr wrap="square" rtlCol="0">
            <a:spAutoFit/>
          </a:bodyPr>
          <a:lstStyle/>
          <a:p>
            <a:pPr algn="ctr">
              <a:lnSpc>
                <a:spcPct val="104000"/>
              </a:lnSpc>
              <a:spcAft>
                <a:spcPts val="800"/>
              </a:spcAft>
            </a:pPr>
            <a:r>
              <a:rPr lang="en-GB" sz="2400" b="1" kern="150" dirty="0">
                <a:effectLst/>
                <a:latin typeface="Calibri" panose="020F0502020204030204" pitchFamily="34" charset="0"/>
                <a:ea typeface="Calibri" panose="020F0502020204030204" pitchFamily="34" charset="0"/>
                <a:cs typeface="Times New Roman" panose="02020603050405020304" pitchFamily="18" charset="0"/>
              </a:rPr>
              <a:t>Student name: Carmen Paula Stoica</a:t>
            </a:r>
          </a:p>
          <a:p>
            <a:pPr algn="ctr">
              <a:lnSpc>
                <a:spcPct val="104000"/>
              </a:lnSpc>
              <a:spcAft>
                <a:spcPts val="800"/>
              </a:spcAft>
            </a:pPr>
            <a:r>
              <a:rPr lang="en-GB" sz="2400" b="1" kern="150" dirty="0">
                <a:effectLst/>
                <a:latin typeface="Calibri" panose="020F0502020204030204" pitchFamily="34" charset="0"/>
                <a:ea typeface="Calibri" panose="020F0502020204030204" pitchFamily="34" charset="0"/>
                <a:cs typeface="Times New Roman" panose="02020603050405020304" pitchFamily="18" charset="0"/>
              </a:rPr>
              <a:t>Student id: 2212649</a:t>
            </a:r>
          </a:p>
          <a:p>
            <a:pPr algn="ctr">
              <a:lnSpc>
                <a:spcPct val="104000"/>
              </a:lnSpc>
              <a:spcAft>
                <a:spcPts val="800"/>
              </a:spcAft>
            </a:pPr>
            <a:r>
              <a:rPr lang="en-GB" sz="2400" b="1" kern="150" dirty="0">
                <a:effectLst/>
                <a:latin typeface="Calibri" panose="020F0502020204030204" pitchFamily="34" charset="0"/>
                <a:ea typeface="Calibri" panose="020F0502020204030204" pitchFamily="34" charset="0"/>
                <a:cs typeface="Times New Roman" panose="02020603050405020304" pitchFamily="18" charset="0"/>
              </a:rPr>
              <a:t>Module id: BMIH5003</a:t>
            </a:r>
          </a:p>
          <a:p>
            <a:pPr algn="ctr">
              <a:spcBef>
                <a:spcPts val="500"/>
              </a:spcBef>
              <a:spcAft>
                <a:spcPts val="500"/>
              </a:spcAft>
            </a:pPr>
            <a:r>
              <a:rPr lang="en-GB" sz="2400" b="1" kern="150" dirty="0">
                <a:solidFill>
                  <a:srgbClr val="000000"/>
                </a:solidFill>
                <a:effectLst/>
                <a:latin typeface="Times New Roman" panose="02020603050405020304" pitchFamily="18" charset="0"/>
                <a:ea typeface="Times New Roman" panose="02020603050405020304" pitchFamily="18" charset="0"/>
              </a:rPr>
              <a:t>Module name: </a:t>
            </a:r>
            <a:r>
              <a:rPr lang="en-GB" sz="2400" b="1" kern="150" dirty="0">
                <a:solidFill>
                  <a:srgbClr val="1D2125"/>
                </a:solidFill>
                <a:effectLst/>
                <a:latin typeface="Segoe UI" panose="020B0502040204020203" pitchFamily="34" charset="0"/>
                <a:ea typeface="Times New Roman" panose="02020603050405020304" pitchFamily="18" charset="0"/>
              </a:rPr>
              <a:t>Foreign Languages &amp; Cultural Awareness</a:t>
            </a:r>
            <a:endParaRPr lang="en-GB" sz="2400" b="1" kern="150" dirty="0">
              <a:effectLst/>
              <a:latin typeface="Times New Roman" panose="02020603050405020304" pitchFamily="18" charset="0"/>
              <a:ea typeface="Times New Roman" panose="02020603050405020304" pitchFamily="18" charset="0"/>
            </a:endParaRPr>
          </a:p>
          <a:p>
            <a:pPr algn="ctr">
              <a:spcBef>
                <a:spcPts val="500"/>
              </a:spcBef>
              <a:spcAft>
                <a:spcPts val="500"/>
              </a:spcAft>
            </a:pPr>
            <a:r>
              <a:rPr lang="en-GB" sz="2400" b="1" kern="150" dirty="0">
                <a:solidFill>
                  <a:srgbClr val="000000"/>
                </a:solidFill>
                <a:effectLst/>
                <a:latin typeface="Times New Roman" panose="02020603050405020304" pitchFamily="18" charset="0"/>
                <a:ea typeface="Times New Roman" panose="02020603050405020304" pitchFamily="18" charset="0"/>
              </a:rPr>
              <a:t>Lecturer name: Heidi Prosser</a:t>
            </a:r>
          </a:p>
          <a:p>
            <a:pPr algn="ctr">
              <a:spcBef>
                <a:spcPts val="500"/>
              </a:spcBef>
              <a:spcAft>
                <a:spcPts val="500"/>
              </a:spcAft>
            </a:pPr>
            <a:r>
              <a:rPr lang="en-GB" sz="2400" dirty="0">
                <a:hlinkClick r:id="rId2"/>
              </a:rPr>
              <a:t>Recording-20231026_201627.webm</a:t>
            </a:r>
            <a:endParaRPr lang="en-GB" sz="2400" b="1" kern="150" dirty="0">
              <a:solidFill>
                <a:srgbClr val="000000"/>
              </a:solidFill>
              <a:latin typeface="Times New Roman" panose="02020603050405020304" pitchFamily="18" charset="0"/>
              <a:ea typeface="Times New Roman" panose="02020603050405020304" pitchFamily="18" charset="0"/>
            </a:endParaRPr>
          </a:p>
          <a:p>
            <a:pPr algn="ctr">
              <a:lnSpc>
                <a:spcPct val="104000"/>
              </a:lnSpc>
              <a:spcAft>
                <a:spcPts val="800"/>
              </a:spcAft>
            </a:pPr>
            <a:r>
              <a:rPr lang="en-GB" sz="1800" kern="15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820416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ABB8E-5AD5-4940-B2FC-5AF697AE5F58}"/>
              </a:ext>
            </a:extLst>
          </p:cNvPr>
          <p:cNvSpPr>
            <a:spLocks noGrp="1"/>
          </p:cNvSpPr>
          <p:nvPr>
            <p:ph type="ctrTitle"/>
          </p:nvPr>
        </p:nvSpPr>
        <p:spPr/>
        <p:txBody>
          <a:bodyPr/>
          <a:lstStyle/>
          <a:p>
            <a:r>
              <a:rPr lang="en-US" sz="8800" b="1" dirty="0"/>
              <a:t>Foreign Languages</a:t>
            </a:r>
            <a:endParaRPr lang="en-US" sz="8800" dirty="0"/>
          </a:p>
        </p:txBody>
      </p:sp>
      <p:sp>
        <p:nvSpPr>
          <p:cNvPr id="3" name="Subtitle 2">
            <a:extLst>
              <a:ext uri="{FF2B5EF4-FFF2-40B4-BE49-F238E27FC236}">
                <a16:creationId xmlns:a16="http://schemas.microsoft.com/office/drawing/2014/main" id="{E24124BB-943B-42F5-BE47-194E4BB9E3A3}"/>
              </a:ext>
            </a:extLst>
          </p:cNvPr>
          <p:cNvSpPr>
            <a:spLocks noGrp="1"/>
          </p:cNvSpPr>
          <p:nvPr>
            <p:ph type="subTitle" idx="1"/>
          </p:nvPr>
        </p:nvSpPr>
        <p:spPr>
          <a:xfrm>
            <a:off x="881589" y="4355929"/>
            <a:ext cx="7891272" cy="1069848"/>
          </a:xfrm>
        </p:spPr>
        <p:txBody>
          <a:bodyPr>
            <a:normAutofit/>
          </a:bodyPr>
          <a:lstStyle/>
          <a:p>
            <a:r>
              <a:rPr lang="en-US" sz="2000" dirty="0"/>
              <a:t>Multilingualism and its significance in the hotel industry</a:t>
            </a:r>
          </a:p>
        </p:txBody>
      </p:sp>
    </p:spTree>
    <p:extLst>
      <p:ext uri="{BB962C8B-B14F-4D97-AF65-F5344CB8AC3E}">
        <p14:creationId xmlns:p14="http://schemas.microsoft.com/office/powerpoint/2010/main" val="1676815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2FCF8-D47A-4419-9799-BA9434858BB1}"/>
              </a:ext>
            </a:extLst>
          </p:cNvPr>
          <p:cNvSpPr>
            <a:spLocks noGrp="1"/>
          </p:cNvSpPr>
          <p:nvPr>
            <p:ph type="title"/>
          </p:nvPr>
        </p:nvSpPr>
        <p:spPr>
          <a:xfrm>
            <a:off x="1069848" y="484632"/>
            <a:ext cx="10058400" cy="1609344"/>
          </a:xfrm>
        </p:spPr>
        <p:txBody>
          <a:bodyPr>
            <a:normAutofit/>
          </a:bodyPr>
          <a:lstStyle/>
          <a:p>
            <a:r>
              <a:rPr lang="en-GB" sz="4800" dirty="0"/>
              <a:t>Introduction</a:t>
            </a:r>
            <a:endParaRPr lang="en-US" sz="4800" dirty="0"/>
          </a:p>
        </p:txBody>
      </p:sp>
      <p:sp>
        <p:nvSpPr>
          <p:cNvPr id="6" name="Rectangle 5">
            <a:extLst>
              <a:ext uri="{FF2B5EF4-FFF2-40B4-BE49-F238E27FC236}">
                <a16:creationId xmlns:a16="http://schemas.microsoft.com/office/drawing/2014/main" id="{B5E87E5D-0476-47BB-9B65-604B31D25931}"/>
              </a:ext>
            </a:extLst>
          </p:cNvPr>
          <p:cNvSpPr/>
          <p:nvPr/>
        </p:nvSpPr>
        <p:spPr>
          <a:xfrm>
            <a:off x="7682752" y="3428999"/>
            <a:ext cx="3756213" cy="707886"/>
          </a:xfrm>
          <a:prstGeom prst="rect">
            <a:avLst/>
          </a:prstGeom>
          <a:noFill/>
        </p:spPr>
        <p:txBody>
          <a:bodyPr wrap="square" lIns="91440" tIns="45720" rIns="91440" bIns="45720">
            <a:spAutoFit/>
          </a:bodyPr>
          <a:lstStyle/>
          <a:p>
            <a:pPr algn="ctr"/>
            <a:r>
              <a:rPr lang="en-GB" sz="2000" b="0" cap="none" spc="0" dirty="0">
                <a:ln w="0"/>
                <a:solidFill>
                  <a:schemeClr val="accent2">
                    <a:lumMod val="60000"/>
                    <a:lumOff val="40000"/>
                  </a:schemeClr>
                </a:solidFill>
                <a:effectLst>
                  <a:reflection blurRad="6350" stA="53000" endA="300" endPos="35500" dir="5400000" sy="-90000" algn="bl" rotWithShape="0"/>
                </a:effectLst>
              </a:rPr>
              <a:t>Diversity Hotel and Spa London</a:t>
            </a:r>
          </a:p>
        </p:txBody>
      </p:sp>
      <p:sp>
        <p:nvSpPr>
          <p:cNvPr id="13" name="TextBox 12">
            <a:extLst>
              <a:ext uri="{FF2B5EF4-FFF2-40B4-BE49-F238E27FC236}">
                <a16:creationId xmlns:a16="http://schemas.microsoft.com/office/drawing/2014/main" id="{36AB3367-94B8-4D2B-B400-6E6BB85F6651}"/>
              </a:ext>
            </a:extLst>
          </p:cNvPr>
          <p:cNvSpPr txBox="1"/>
          <p:nvPr/>
        </p:nvSpPr>
        <p:spPr>
          <a:xfrm>
            <a:off x="896471" y="2109600"/>
            <a:ext cx="4876800" cy="2638799"/>
          </a:xfrm>
          <a:prstGeom prst="rect">
            <a:avLst/>
          </a:prstGeom>
          <a:noFill/>
        </p:spPr>
        <p:txBody>
          <a:bodyPr wrap="square" rtlCol="0">
            <a:spAutoFit/>
          </a:bodyPr>
          <a:lstStyle/>
          <a:p>
            <a:pPr algn="just">
              <a:lnSpc>
                <a:spcPct val="150000"/>
              </a:lnSpc>
            </a:pPr>
            <a:r>
              <a:rPr lang="en-US" sz="1400" dirty="0"/>
              <a:t>Multilingualism refers to one’s ability to speak more than one language. In the hotel industry, multilingualism has great significance. The aim of the presentation is to demonstrate the importance of multilingualism. For this presentation, the name of the given organisation is </a:t>
            </a:r>
            <a:r>
              <a:rPr lang="en-US" sz="1400" i="1" dirty="0"/>
              <a:t>Diversity Hotel and Spa London. </a:t>
            </a:r>
            <a:r>
              <a:rPr lang="en-US" sz="1400" dirty="0"/>
              <a:t>In the presentation, various aspects including benefits, examples and so on of multilingualism have been presented.</a:t>
            </a:r>
          </a:p>
        </p:txBody>
      </p:sp>
      <p:pic>
        <p:nvPicPr>
          <p:cNvPr id="31" name="Content Placeholder 30">
            <a:extLst>
              <a:ext uri="{FF2B5EF4-FFF2-40B4-BE49-F238E27FC236}">
                <a16:creationId xmlns:a16="http://schemas.microsoft.com/office/drawing/2014/main" id="{0FB6306A-F9D5-42FA-A9D7-9A04BF265BDA}"/>
              </a:ext>
            </a:extLst>
          </p:cNvPr>
          <p:cNvPicPr>
            <a:picLocks noGrp="1" noChangeAspect="1"/>
          </p:cNvPicPr>
          <p:nvPr>
            <p:ph idx="1"/>
          </p:nvPr>
        </p:nvPicPr>
        <p:blipFill>
          <a:blip r:embed="rId2"/>
          <a:stretch>
            <a:fillRect/>
          </a:stretch>
        </p:blipFill>
        <p:spPr>
          <a:xfrm>
            <a:off x="8676303" y="2109600"/>
            <a:ext cx="1482238" cy="1183132"/>
          </a:xfrm>
        </p:spPr>
      </p:pic>
      <p:sp>
        <p:nvSpPr>
          <p:cNvPr id="3" name="Rectangle 2">
            <a:extLst>
              <a:ext uri="{FF2B5EF4-FFF2-40B4-BE49-F238E27FC236}">
                <a16:creationId xmlns:a16="http://schemas.microsoft.com/office/drawing/2014/main" id="{A299CEBB-BD3C-48EF-A6FE-B4E4FE5B9184}"/>
              </a:ext>
            </a:extLst>
          </p:cNvPr>
          <p:cNvSpPr/>
          <p:nvPr/>
        </p:nvSpPr>
        <p:spPr>
          <a:xfrm>
            <a:off x="429723" y="6188702"/>
            <a:ext cx="1260794" cy="307777"/>
          </a:xfrm>
          <a:prstGeom prst="rect">
            <a:avLst/>
          </a:prstGeom>
        </p:spPr>
        <p:txBody>
          <a:bodyPr wrap="none">
            <a:spAutoFit/>
          </a:bodyPr>
          <a:lstStyle/>
          <a:p>
            <a:r>
              <a:rPr lang="en-US" sz="1400" dirty="0"/>
              <a:t>(</a:t>
            </a:r>
            <a:r>
              <a:rPr lang="en-US" sz="1400" dirty="0" err="1"/>
              <a:t>Azhar</a:t>
            </a:r>
            <a:r>
              <a:rPr lang="en-US" sz="1400" dirty="0"/>
              <a:t>, 2018)</a:t>
            </a:r>
          </a:p>
        </p:txBody>
      </p:sp>
    </p:spTree>
    <p:extLst>
      <p:ext uri="{BB962C8B-B14F-4D97-AF65-F5344CB8AC3E}">
        <p14:creationId xmlns:p14="http://schemas.microsoft.com/office/powerpoint/2010/main" val="2484604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80773-9206-4207-9E40-F44BB30B08D2}"/>
              </a:ext>
            </a:extLst>
          </p:cNvPr>
          <p:cNvSpPr>
            <a:spLocks noGrp="1"/>
          </p:cNvSpPr>
          <p:nvPr>
            <p:ph type="title"/>
          </p:nvPr>
        </p:nvSpPr>
        <p:spPr>
          <a:xfrm>
            <a:off x="754559" y="278444"/>
            <a:ext cx="10682881" cy="1609344"/>
          </a:xfrm>
        </p:spPr>
        <p:txBody>
          <a:bodyPr>
            <a:normAutofit/>
          </a:bodyPr>
          <a:lstStyle/>
          <a:p>
            <a:r>
              <a:rPr lang="en-GB" sz="2600" dirty="0"/>
              <a:t>the benefits of </a:t>
            </a:r>
            <a:r>
              <a:rPr lang="en-US" sz="2600" dirty="0"/>
              <a:t>multilingualism and</a:t>
            </a:r>
            <a:r>
              <a:rPr lang="en-GB" sz="2600" dirty="0"/>
              <a:t> importance of language awareness</a:t>
            </a:r>
            <a:endParaRPr lang="en-US" sz="2600" dirty="0"/>
          </a:p>
        </p:txBody>
      </p:sp>
      <p:pic>
        <p:nvPicPr>
          <p:cNvPr id="8" name="Content Placeholder 7">
            <a:extLst>
              <a:ext uri="{FF2B5EF4-FFF2-40B4-BE49-F238E27FC236}">
                <a16:creationId xmlns:a16="http://schemas.microsoft.com/office/drawing/2014/main" id="{532E80E2-BABC-4792-90E4-D8E7EC0C26E4}"/>
              </a:ext>
            </a:extLst>
          </p:cNvPr>
          <p:cNvPicPr>
            <a:picLocks noGrp="1" noChangeAspect="1"/>
          </p:cNvPicPr>
          <p:nvPr>
            <p:ph idx="1"/>
          </p:nvPr>
        </p:nvPicPr>
        <p:blipFill>
          <a:blip r:embed="rId2"/>
          <a:stretch>
            <a:fillRect/>
          </a:stretch>
        </p:blipFill>
        <p:spPr>
          <a:xfrm>
            <a:off x="4924985" y="2588832"/>
            <a:ext cx="2523564" cy="25235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3" name="TextBox 12">
            <a:extLst>
              <a:ext uri="{FF2B5EF4-FFF2-40B4-BE49-F238E27FC236}">
                <a16:creationId xmlns:a16="http://schemas.microsoft.com/office/drawing/2014/main" id="{85195EFA-5AC5-43F3-8AC4-3166EC5512C5}"/>
              </a:ext>
            </a:extLst>
          </p:cNvPr>
          <p:cNvSpPr txBox="1"/>
          <p:nvPr/>
        </p:nvSpPr>
        <p:spPr>
          <a:xfrm>
            <a:off x="640258" y="1887788"/>
            <a:ext cx="3763653" cy="3654462"/>
          </a:xfrm>
          <a:prstGeom prst="rect">
            <a:avLst/>
          </a:prstGeom>
          <a:noFill/>
        </p:spPr>
        <p:txBody>
          <a:bodyPr wrap="square" rtlCol="0">
            <a:spAutoFit/>
          </a:bodyPr>
          <a:lstStyle/>
          <a:p>
            <a:pPr algn="just">
              <a:lnSpc>
                <a:spcPct val="150000"/>
              </a:lnSpc>
            </a:pPr>
            <a:r>
              <a:rPr lang="en-GB" sz="1600" b="1" dirty="0"/>
              <a:t>The benefits of </a:t>
            </a:r>
            <a:r>
              <a:rPr lang="en-US" sz="1600" b="1" dirty="0"/>
              <a:t>multilingualism-</a:t>
            </a:r>
          </a:p>
          <a:p>
            <a:pPr marL="285750" indent="-285750" algn="just">
              <a:lnSpc>
                <a:spcPct val="150000"/>
              </a:lnSpc>
              <a:buFont typeface="Wingdings" panose="05000000000000000000" pitchFamily="2" charset="2"/>
              <a:buChar char="q"/>
            </a:pPr>
            <a:r>
              <a:rPr lang="en-GB" sz="1400" dirty="0"/>
              <a:t>This aids employees in developing cultural connections.</a:t>
            </a:r>
          </a:p>
          <a:p>
            <a:pPr marL="285750" indent="-285750" algn="just">
              <a:lnSpc>
                <a:spcPct val="150000"/>
              </a:lnSpc>
              <a:buFont typeface="Wingdings" panose="05000000000000000000" pitchFamily="2" charset="2"/>
              <a:buChar char="q"/>
            </a:pPr>
            <a:r>
              <a:rPr lang="en-GB" sz="1400" dirty="0"/>
              <a:t>It aids to improve employees’ cultural sensitivity.</a:t>
            </a:r>
          </a:p>
          <a:p>
            <a:pPr marL="285750" indent="-285750" algn="just">
              <a:lnSpc>
                <a:spcPct val="150000"/>
              </a:lnSpc>
              <a:buFont typeface="Wingdings" panose="05000000000000000000" pitchFamily="2" charset="2"/>
              <a:buChar char="q"/>
            </a:pPr>
            <a:r>
              <a:rPr lang="en-GB" sz="1400" dirty="0"/>
              <a:t>It helps to obtain the trust of guests.</a:t>
            </a:r>
          </a:p>
          <a:p>
            <a:pPr marL="285750" indent="-285750" algn="just">
              <a:lnSpc>
                <a:spcPct val="150000"/>
              </a:lnSpc>
              <a:buFont typeface="Wingdings" panose="05000000000000000000" pitchFamily="2" charset="2"/>
              <a:buChar char="q"/>
            </a:pPr>
            <a:r>
              <a:rPr lang="en-GB" sz="1400" dirty="0"/>
              <a:t>It significantly generates value as well as enhance employee morale (</a:t>
            </a:r>
            <a:r>
              <a:rPr lang="en-US" sz="1400" dirty="0"/>
              <a:t>Ushakov, 2020)</a:t>
            </a:r>
            <a:r>
              <a:rPr lang="en-GB" sz="1400" dirty="0"/>
              <a:t>.</a:t>
            </a:r>
          </a:p>
          <a:p>
            <a:pPr marL="285750" indent="-285750" algn="just">
              <a:lnSpc>
                <a:spcPct val="150000"/>
              </a:lnSpc>
              <a:buFont typeface="Wingdings" panose="05000000000000000000" pitchFamily="2" charset="2"/>
              <a:buChar char="q"/>
            </a:pPr>
            <a:r>
              <a:rPr lang="en-GB" sz="1400" dirty="0"/>
              <a:t>It also helps to improve employees’ personal confidence and self-esteem.</a:t>
            </a:r>
            <a:endParaRPr lang="en-US" sz="1400" dirty="0"/>
          </a:p>
        </p:txBody>
      </p:sp>
      <p:sp>
        <p:nvSpPr>
          <p:cNvPr id="16" name="TextBox 15">
            <a:extLst>
              <a:ext uri="{FF2B5EF4-FFF2-40B4-BE49-F238E27FC236}">
                <a16:creationId xmlns:a16="http://schemas.microsoft.com/office/drawing/2014/main" id="{28C2DFC2-750F-4061-A0E0-FF4FB37864CC}"/>
              </a:ext>
            </a:extLst>
          </p:cNvPr>
          <p:cNvSpPr txBox="1"/>
          <p:nvPr/>
        </p:nvSpPr>
        <p:spPr>
          <a:xfrm>
            <a:off x="7969623" y="2026024"/>
            <a:ext cx="3763650" cy="4064382"/>
          </a:xfrm>
          <a:prstGeom prst="rect">
            <a:avLst/>
          </a:prstGeom>
          <a:noFill/>
        </p:spPr>
        <p:txBody>
          <a:bodyPr wrap="square" rtlCol="0">
            <a:spAutoFit/>
          </a:bodyPr>
          <a:lstStyle/>
          <a:p>
            <a:pPr>
              <a:lnSpc>
                <a:spcPct val="150000"/>
              </a:lnSpc>
            </a:pPr>
            <a:r>
              <a:rPr lang="en-GB" sz="1600" b="1" dirty="0"/>
              <a:t>The importance of language awareness</a:t>
            </a:r>
          </a:p>
          <a:p>
            <a:pPr marL="285750" indent="-285750" algn="just">
              <a:lnSpc>
                <a:spcPct val="150000"/>
              </a:lnSpc>
              <a:buFont typeface="Wingdings" panose="05000000000000000000" pitchFamily="2" charset="2"/>
              <a:buChar char="q"/>
            </a:pPr>
            <a:r>
              <a:rPr lang="en-GB" sz="1400" dirty="0"/>
              <a:t>It helps employees to communicate with guests effectively.</a:t>
            </a:r>
          </a:p>
          <a:p>
            <a:pPr marL="285750" indent="-285750" algn="just">
              <a:lnSpc>
                <a:spcPct val="150000"/>
              </a:lnSpc>
              <a:buFont typeface="Wingdings" panose="05000000000000000000" pitchFamily="2" charset="2"/>
              <a:buChar char="q"/>
            </a:pPr>
            <a:r>
              <a:rPr lang="en-GB" sz="1400" dirty="0"/>
              <a:t>It helps employees in providing appropriate services to guests by understanding their needs and demands.</a:t>
            </a:r>
          </a:p>
          <a:p>
            <a:pPr marL="285750" indent="-285750" algn="just">
              <a:lnSpc>
                <a:spcPct val="150000"/>
              </a:lnSpc>
              <a:buFont typeface="Wingdings" panose="05000000000000000000" pitchFamily="2" charset="2"/>
              <a:buChar char="q"/>
            </a:pPr>
            <a:r>
              <a:rPr lang="en-GB" sz="1400" dirty="0"/>
              <a:t>Language awareness makes employees able to properly welcome and respect guests in the hotel.</a:t>
            </a:r>
          </a:p>
          <a:p>
            <a:pPr marL="285750" indent="-285750" algn="just">
              <a:lnSpc>
                <a:spcPct val="150000"/>
              </a:lnSpc>
              <a:buFont typeface="Wingdings" panose="05000000000000000000" pitchFamily="2" charset="2"/>
              <a:buChar char="q"/>
            </a:pPr>
            <a:endParaRPr lang="en-US" sz="1600" dirty="0"/>
          </a:p>
        </p:txBody>
      </p:sp>
      <p:sp>
        <p:nvSpPr>
          <p:cNvPr id="3" name="Rectangle 2">
            <a:extLst>
              <a:ext uri="{FF2B5EF4-FFF2-40B4-BE49-F238E27FC236}">
                <a16:creationId xmlns:a16="http://schemas.microsoft.com/office/drawing/2014/main" id="{33E11B3F-C753-4726-BFBB-A69B791BDCAF}"/>
              </a:ext>
            </a:extLst>
          </p:cNvPr>
          <p:cNvSpPr/>
          <p:nvPr/>
        </p:nvSpPr>
        <p:spPr>
          <a:xfrm>
            <a:off x="221087" y="6210224"/>
            <a:ext cx="1424621" cy="338554"/>
          </a:xfrm>
          <a:prstGeom prst="rect">
            <a:avLst/>
          </a:prstGeom>
        </p:spPr>
        <p:txBody>
          <a:bodyPr wrap="none">
            <a:spAutoFit/>
          </a:bodyPr>
          <a:lstStyle/>
          <a:p>
            <a:r>
              <a:rPr lang="en-US" sz="1600" dirty="0"/>
              <a:t>(Koller, 2018)</a:t>
            </a:r>
          </a:p>
        </p:txBody>
      </p:sp>
    </p:spTree>
    <p:extLst>
      <p:ext uri="{BB962C8B-B14F-4D97-AF65-F5344CB8AC3E}">
        <p14:creationId xmlns:p14="http://schemas.microsoft.com/office/powerpoint/2010/main" val="4264440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744ED-B3A7-49C4-ABC9-C3D13DF84485}"/>
              </a:ext>
            </a:extLst>
          </p:cNvPr>
          <p:cNvSpPr>
            <a:spLocks noGrp="1"/>
          </p:cNvSpPr>
          <p:nvPr>
            <p:ph type="title"/>
          </p:nvPr>
        </p:nvSpPr>
        <p:spPr>
          <a:xfrm>
            <a:off x="5163671" y="439808"/>
            <a:ext cx="6687670" cy="1609344"/>
          </a:xfrm>
        </p:spPr>
        <p:txBody>
          <a:bodyPr>
            <a:normAutofit/>
          </a:bodyPr>
          <a:lstStyle/>
          <a:p>
            <a:r>
              <a:rPr lang="en-GB" sz="3200" dirty="0"/>
              <a:t>Learning a modern European language</a:t>
            </a:r>
            <a:endParaRPr lang="en-US" sz="3200" dirty="0"/>
          </a:p>
        </p:txBody>
      </p:sp>
      <p:pic>
        <p:nvPicPr>
          <p:cNvPr id="8" name="Content Placeholder 7">
            <a:extLst>
              <a:ext uri="{FF2B5EF4-FFF2-40B4-BE49-F238E27FC236}">
                <a16:creationId xmlns:a16="http://schemas.microsoft.com/office/drawing/2014/main" id="{2F1D8B76-E260-4738-A23D-F5C3E1C724D3}"/>
              </a:ext>
            </a:extLst>
          </p:cNvPr>
          <p:cNvPicPr>
            <a:picLocks noGrp="1" noChangeAspect="1"/>
          </p:cNvPicPr>
          <p:nvPr>
            <p:ph idx="1"/>
          </p:nvPr>
        </p:nvPicPr>
        <p:blipFill>
          <a:blip r:embed="rId2"/>
          <a:stretch>
            <a:fillRect/>
          </a:stretch>
        </p:blipFill>
        <p:spPr>
          <a:xfrm>
            <a:off x="0" y="221036"/>
            <a:ext cx="4957763" cy="6415928"/>
          </a:xfrm>
        </p:spPr>
      </p:pic>
      <p:graphicFrame>
        <p:nvGraphicFramePr>
          <p:cNvPr id="10" name="Diagram 9">
            <a:extLst>
              <a:ext uri="{FF2B5EF4-FFF2-40B4-BE49-F238E27FC236}">
                <a16:creationId xmlns:a16="http://schemas.microsoft.com/office/drawing/2014/main" id="{84A70F60-E1DD-4A8C-8F23-CA1AF6EA0970}"/>
              </a:ext>
            </a:extLst>
          </p:cNvPr>
          <p:cNvGraphicFramePr/>
          <p:nvPr>
            <p:extLst>
              <p:ext uri="{D42A27DB-BD31-4B8C-83A1-F6EECF244321}">
                <p14:modId xmlns:p14="http://schemas.microsoft.com/office/powerpoint/2010/main" val="3321000784"/>
              </p:ext>
            </p:extLst>
          </p:nvPr>
        </p:nvGraphicFramePr>
        <p:xfrm>
          <a:off x="4957763" y="1792940"/>
          <a:ext cx="6911789" cy="41142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5A3B3AE3-E5A5-4DB3-BEAA-28CA466939F9}"/>
              </a:ext>
            </a:extLst>
          </p:cNvPr>
          <p:cNvSpPr/>
          <p:nvPr/>
        </p:nvSpPr>
        <p:spPr>
          <a:xfrm>
            <a:off x="4957763" y="6118195"/>
            <a:ext cx="1319657" cy="307777"/>
          </a:xfrm>
          <a:prstGeom prst="rect">
            <a:avLst/>
          </a:prstGeom>
        </p:spPr>
        <p:txBody>
          <a:bodyPr wrap="none">
            <a:spAutoFit/>
          </a:bodyPr>
          <a:lstStyle/>
          <a:p>
            <a:r>
              <a:rPr lang="en-US" sz="1400" dirty="0"/>
              <a:t>(</a:t>
            </a:r>
            <a:r>
              <a:rPr lang="en-US" sz="1400" dirty="0" err="1"/>
              <a:t>Rabiul</a:t>
            </a:r>
            <a:r>
              <a:rPr lang="en-US" sz="1400" dirty="0"/>
              <a:t>, 2021)</a:t>
            </a:r>
          </a:p>
        </p:txBody>
      </p:sp>
    </p:spTree>
    <p:extLst>
      <p:ext uri="{BB962C8B-B14F-4D97-AF65-F5344CB8AC3E}">
        <p14:creationId xmlns:p14="http://schemas.microsoft.com/office/powerpoint/2010/main" val="42387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44056-5663-4552-9840-CCEADE9F219B}"/>
              </a:ext>
            </a:extLst>
          </p:cNvPr>
          <p:cNvSpPr>
            <a:spLocks noGrp="1"/>
          </p:cNvSpPr>
          <p:nvPr>
            <p:ph type="title"/>
          </p:nvPr>
        </p:nvSpPr>
        <p:spPr>
          <a:xfrm>
            <a:off x="119589" y="117079"/>
            <a:ext cx="5877799" cy="1609344"/>
          </a:xfrm>
        </p:spPr>
        <p:txBody>
          <a:bodyPr/>
          <a:lstStyle/>
          <a:p>
            <a:r>
              <a:rPr lang="en-GB" dirty="0"/>
              <a:t>Providing examples</a:t>
            </a:r>
            <a:endParaRPr lang="en-US" dirty="0"/>
          </a:p>
        </p:txBody>
      </p:sp>
      <p:pic>
        <p:nvPicPr>
          <p:cNvPr id="5" name="Content Placeholder 4">
            <a:extLst>
              <a:ext uri="{FF2B5EF4-FFF2-40B4-BE49-F238E27FC236}">
                <a16:creationId xmlns:a16="http://schemas.microsoft.com/office/drawing/2014/main" id="{EB8E871D-37D0-462A-B56B-1C9D6425F2F8}"/>
              </a:ext>
            </a:extLst>
          </p:cNvPr>
          <p:cNvPicPr>
            <a:picLocks noGrp="1" noChangeAspect="1"/>
          </p:cNvPicPr>
          <p:nvPr>
            <p:ph idx="1"/>
          </p:nvPr>
        </p:nvPicPr>
        <p:blipFill>
          <a:blip r:embed="rId2"/>
          <a:stretch>
            <a:fillRect/>
          </a:stretch>
        </p:blipFill>
        <p:spPr>
          <a:xfrm>
            <a:off x="7637928" y="2122214"/>
            <a:ext cx="4554071" cy="3430733"/>
          </a:xfrm>
        </p:spPr>
      </p:pic>
      <p:sp>
        <p:nvSpPr>
          <p:cNvPr id="6" name="TextBox 5">
            <a:extLst>
              <a:ext uri="{FF2B5EF4-FFF2-40B4-BE49-F238E27FC236}">
                <a16:creationId xmlns:a16="http://schemas.microsoft.com/office/drawing/2014/main" id="{6E496F11-70EF-49A5-8EEB-3E9001323CF6}"/>
              </a:ext>
            </a:extLst>
          </p:cNvPr>
          <p:cNvSpPr txBox="1"/>
          <p:nvPr/>
        </p:nvSpPr>
        <p:spPr>
          <a:xfrm>
            <a:off x="493059" y="1857307"/>
            <a:ext cx="6535271" cy="4254626"/>
          </a:xfrm>
          <a:prstGeom prst="rect">
            <a:avLst/>
          </a:prstGeom>
          <a:noFill/>
        </p:spPr>
        <p:txBody>
          <a:bodyPr wrap="square" rtlCol="0">
            <a:spAutoFit/>
          </a:bodyPr>
          <a:lstStyle/>
          <a:p>
            <a:pPr algn="just">
              <a:lnSpc>
                <a:spcPct val="150000"/>
              </a:lnSpc>
            </a:pPr>
            <a:r>
              <a:rPr lang="en-GB" sz="1400" dirty="0"/>
              <a:t>Last month,  John </a:t>
            </a:r>
            <a:r>
              <a:rPr lang="en-US" sz="1400" dirty="0" err="1"/>
              <a:t>Vizconde</a:t>
            </a:r>
            <a:r>
              <a:rPr lang="en-US" sz="1400" dirty="0"/>
              <a:t> and Merry </a:t>
            </a:r>
            <a:r>
              <a:rPr lang="en-US" sz="1400" dirty="0" err="1"/>
              <a:t>Vizconde</a:t>
            </a:r>
            <a:r>
              <a:rPr lang="en-US" sz="1400" dirty="0"/>
              <a:t> came to our </a:t>
            </a:r>
            <a:r>
              <a:rPr lang="en-US" sz="1400" i="1" dirty="0"/>
              <a:t>Diversity Hotel and Spa Model </a:t>
            </a:r>
            <a:r>
              <a:rPr lang="en-US" sz="1400" dirty="0"/>
              <a:t>to attend a meeting. They came from Mexico. Our receptionist communicated with them in Spanish.</a:t>
            </a:r>
          </a:p>
          <a:p>
            <a:pPr algn="just">
              <a:lnSpc>
                <a:spcPct val="150000"/>
              </a:lnSpc>
            </a:pPr>
            <a:endParaRPr lang="en-US" sz="1400" dirty="0"/>
          </a:p>
          <a:p>
            <a:pPr algn="just">
              <a:lnSpc>
                <a:spcPct val="150000"/>
              </a:lnSpc>
            </a:pPr>
            <a:r>
              <a:rPr lang="en-US" sz="1400" dirty="0"/>
              <a:t> </a:t>
            </a:r>
            <a:r>
              <a:rPr lang="en-US" sz="1400" b="1" dirty="0"/>
              <a:t>“</a:t>
            </a:r>
            <a:r>
              <a:rPr lang="es-ES" sz="1400" b="1" i="1" dirty="0"/>
              <a:t>Bienvenidos al Hotel Diversidad, señor y señora Vizconde. ¿Cómo puedo ayudarte hoy?”</a:t>
            </a:r>
          </a:p>
          <a:p>
            <a:pPr algn="just">
              <a:lnSpc>
                <a:spcPct val="150000"/>
              </a:lnSpc>
            </a:pPr>
            <a:endParaRPr lang="en-US" sz="1400" dirty="0"/>
          </a:p>
          <a:p>
            <a:pPr algn="just">
              <a:lnSpc>
                <a:spcPct val="150000"/>
              </a:lnSpc>
            </a:pPr>
            <a:r>
              <a:rPr lang="es-ES" sz="1400" dirty="0" err="1"/>
              <a:t>It</a:t>
            </a:r>
            <a:r>
              <a:rPr lang="es-ES" sz="1400" dirty="0"/>
              <a:t> </a:t>
            </a:r>
            <a:r>
              <a:rPr lang="es-ES" sz="1400" dirty="0" err="1"/>
              <a:t>means</a:t>
            </a:r>
            <a:r>
              <a:rPr lang="es-ES" sz="1400" dirty="0"/>
              <a:t> “</a:t>
            </a:r>
            <a:r>
              <a:rPr lang="en-US" sz="1400" dirty="0"/>
              <a:t>Welcome to Hotel Diversity, Mr. and Mrs. </a:t>
            </a:r>
            <a:r>
              <a:rPr lang="en-US" sz="1400" dirty="0" err="1"/>
              <a:t>Vizconde</a:t>
            </a:r>
            <a:r>
              <a:rPr lang="en-US" sz="1400" dirty="0"/>
              <a:t>. How may I help you today?” She tried her best to provide them with the best services in less time. And, she strictly maintained formal language and gestures with them. And, she was successful in impressing them which is very crucial for a hotel's goodwill.</a:t>
            </a:r>
          </a:p>
          <a:p>
            <a:pPr algn="just">
              <a:lnSpc>
                <a:spcPct val="150000"/>
              </a:lnSpc>
            </a:pPr>
            <a:r>
              <a:rPr lang="en-GB" sz="1400" dirty="0"/>
              <a:t> </a:t>
            </a:r>
            <a:endParaRPr lang="en-US" sz="1400" dirty="0"/>
          </a:p>
        </p:txBody>
      </p:sp>
      <p:sp>
        <p:nvSpPr>
          <p:cNvPr id="3" name="Rectangle 2">
            <a:extLst>
              <a:ext uri="{FF2B5EF4-FFF2-40B4-BE49-F238E27FC236}">
                <a16:creationId xmlns:a16="http://schemas.microsoft.com/office/drawing/2014/main" id="{E1062AA8-E4E9-416F-866C-E5801FD41528}"/>
              </a:ext>
            </a:extLst>
          </p:cNvPr>
          <p:cNvSpPr/>
          <p:nvPr/>
        </p:nvSpPr>
        <p:spPr>
          <a:xfrm>
            <a:off x="296246" y="6242818"/>
            <a:ext cx="1936812" cy="307777"/>
          </a:xfrm>
          <a:prstGeom prst="rect">
            <a:avLst/>
          </a:prstGeom>
        </p:spPr>
        <p:txBody>
          <a:bodyPr wrap="none">
            <a:spAutoFit/>
          </a:bodyPr>
          <a:lstStyle/>
          <a:p>
            <a:pPr algn="just"/>
            <a:r>
              <a:rPr lang="en-US" sz="1400" dirty="0"/>
              <a:t>(</a:t>
            </a:r>
            <a:r>
              <a:rPr lang="en-US" sz="1400" dirty="0" err="1"/>
              <a:t>Sonnenschein</a:t>
            </a:r>
            <a:r>
              <a:rPr lang="en-US" sz="1400" dirty="0"/>
              <a:t>, 2019)</a:t>
            </a:r>
          </a:p>
        </p:txBody>
      </p:sp>
    </p:spTree>
    <p:extLst>
      <p:ext uri="{BB962C8B-B14F-4D97-AF65-F5344CB8AC3E}">
        <p14:creationId xmlns:p14="http://schemas.microsoft.com/office/powerpoint/2010/main" val="2935488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76E79-EF73-47CB-A5CF-C31B7BE0AA44}"/>
              </a:ext>
            </a:extLst>
          </p:cNvPr>
          <p:cNvSpPr>
            <a:spLocks noGrp="1"/>
          </p:cNvSpPr>
          <p:nvPr>
            <p:ph type="title"/>
          </p:nvPr>
        </p:nvSpPr>
        <p:spPr/>
        <p:txBody>
          <a:bodyPr>
            <a:normAutofit/>
          </a:bodyPr>
          <a:lstStyle/>
          <a:p>
            <a:r>
              <a:rPr lang="en-GB" sz="4800" dirty="0"/>
              <a:t>Conclusion</a:t>
            </a:r>
            <a:endParaRPr lang="en-US" sz="4800" dirty="0"/>
          </a:p>
        </p:txBody>
      </p:sp>
      <p:sp>
        <p:nvSpPr>
          <p:cNvPr id="3" name="Content Placeholder 2">
            <a:extLst>
              <a:ext uri="{FF2B5EF4-FFF2-40B4-BE49-F238E27FC236}">
                <a16:creationId xmlns:a16="http://schemas.microsoft.com/office/drawing/2014/main" id="{569D7482-D64F-40C1-8A24-124EF1CA5C98}"/>
              </a:ext>
            </a:extLst>
          </p:cNvPr>
          <p:cNvSpPr>
            <a:spLocks noGrp="1"/>
          </p:cNvSpPr>
          <p:nvPr>
            <p:ph idx="1"/>
          </p:nvPr>
        </p:nvSpPr>
        <p:spPr>
          <a:xfrm>
            <a:off x="911441" y="1861432"/>
            <a:ext cx="10369117" cy="4050792"/>
          </a:xfrm>
        </p:spPr>
        <p:txBody>
          <a:bodyPr>
            <a:normAutofit/>
          </a:bodyPr>
          <a:lstStyle/>
          <a:p>
            <a:pPr marL="0" indent="0" algn="just">
              <a:lnSpc>
                <a:spcPct val="150000"/>
              </a:lnSpc>
              <a:buNone/>
            </a:pPr>
            <a:r>
              <a:rPr lang="en-GB" sz="1400" dirty="0"/>
              <a:t>A critical element in the hotel industry is language awareness, and </a:t>
            </a:r>
            <a:r>
              <a:rPr lang="en-US" sz="1400" dirty="0"/>
              <a:t>multilingualism is one of the most crucial abilities of individuals, especially those who work in the industry. Multilingualism</a:t>
            </a:r>
            <a:r>
              <a:rPr lang="en-GB" sz="1400" dirty="0"/>
              <a:t> provides various benefits such as enhancing the cultural sensitivity of employees, improving confidence and so on. Besides, language awareness helps employees in providing appropriate services to guests by understanding their needs and demands. Spanish is one of the most popular European languages which is spoken in more than twenty countries in the world. However, the language is difficult to learn.</a:t>
            </a:r>
            <a:endParaRPr lang="en-US" sz="1400" dirty="0"/>
          </a:p>
          <a:p>
            <a:pPr marL="0" indent="0" algn="just">
              <a:lnSpc>
                <a:spcPct val="150000"/>
              </a:lnSpc>
              <a:buNone/>
            </a:pPr>
            <a:r>
              <a:rPr lang="en-GB" sz="1400" dirty="0"/>
              <a:t> </a:t>
            </a:r>
            <a:endParaRPr lang="en-US" sz="1400" dirty="0"/>
          </a:p>
          <a:p>
            <a:pPr marL="0" indent="0" algn="just">
              <a:lnSpc>
                <a:spcPct val="150000"/>
              </a:lnSpc>
              <a:buNone/>
            </a:pPr>
            <a:endParaRPr lang="en-US" sz="1400" dirty="0"/>
          </a:p>
        </p:txBody>
      </p:sp>
    </p:spTree>
    <p:extLst>
      <p:ext uri="{BB962C8B-B14F-4D97-AF65-F5344CB8AC3E}">
        <p14:creationId xmlns:p14="http://schemas.microsoft.com/office/powerpoint/2010/main" val="3039838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AB896-FB52-4B4E-B527-367306D64E47}"/>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55AB533E-93B5-47C9-AA3A-5DD151B3946E}"/>
              </a:ext>
            </a:extLst>
          </p:cNvPr>
          <p:cNvSpPr>
            <a:spLocks noGrp="1"/>
          </p:cNvSpPr>
          <p:nvPr>
            <p:ph idx="1"/>
          </p:nvPr>
        </p:nvSpPr>
        <p:spPr>
          <a:xfrm>
            <a:off x="890554" y="1403604"/>
            <a:ext cx="10058400" cy="4050792"/>
          </a:xfrm>
        </p:spPr>
        <p:txBody>
          <a:bodyPr>
            <a:normAutofit fontScale="92500" lnSpcReduction="20000"/>
          </a:bodyPr>
          <a:lstStyle/>
          <a:p>
            <a:pPr marL="0" indent="0" algn="just">
              <a:buNone/>
            </a:pPr>
            <a:endParaRPr lang="en-US" dirty="0"/>
          </a:p>
          <a:p>
            <a:pPr algn="just"/>
            <a:r>
              <a:rPr lang="en-US" dirty="0" err="1"/>
              <a:t>Azhar</a:t>
            </a:r>
            <a:r>
              <a:rPr lang="en-US" dirty="0"/>
              <a:t>, A., Duncan, P. and Edgar, D., 2018. The implementation of Saudization in the hotel industry. </a:t>
            </a:r>
            <a:r>
              <a:rPr lang="en-US" i="1" dirty="0"/>
              <a:t>Journal of Human Resources in Hospitality &amp; Tourism</a:t>
            </a:r>
            <a:r>
              <a:rPr lang="en-US" dirty="0"/>
              <a:t>, </a:t>
            </a:r>
            <a:r>
              <a:rPr lang="en-US" i="1" dirty="0"/>
              <a:t>17</a:t>
            </a:r>
            <a:r>
              <a:rPr lang="en-US" dirty="0"/>
              <a:t>(2), pp.222-246.</a:t>
            </a:r>
          </a:p>
          <a:p>
            <a:pPr algn="just"/>
            <a:r>
              <a:rPr lang="en-US" dirty="0"/>
              <a:t>Koller, V., 2018. Language awareness and language workers. </a:t>
            </a:r>
            <a:r>
              <a:rPr lang="en-US" i="1" dirty="0"/>
              <a:t>Language Awareness</a:t>
            </a:r>
            <a:r>
              <a:rPr lang="en-US" dirty="0"/>
              <a:t>, </a:t>
            </a:r>
            <a:r>
              <a:rPr lang="en-US" i="1" dirty="0"/>
              <a:t>27</a:t>
            </a:r>
            <a:r>
              <a:rPr lang="en-US" dirty="0"/>
              <a:t>(1-2), pp.4-20.</a:t>
            </a:r>
          </a:p>
          <a:p>
            <a:pPr algn="just"/>
            <a:r>
              <a:rPr lang="en-US" dirty="0" err="1"/>
              <a:t>Rabiul</a:t>
            </a:r>
            <a:r>
              <a:rPr lang="en-US" dirty="0"/>
              <a:t>, M.K. and Yean, T.F., 2021. Leadership styles, motivating language, and work engagement: An empirical investigation of the hotel industry. </a:t>
            </a:r>
            <a:r>
              <a:rPr lang="en-US" i="1" dirty="0"/>
              <a:t>International Journal of Hospitality Management</a:t>
            </a:r>
            <a:r>
              <a:rPr lang="en-US" dirty="0"/>
              <a:t>, </a:t>
            </a:r>
            <a:r>
              <a:rPr lang="en-US" i="1" dirty="0"/>
              <a:t>92</a:t>
            </a:r>
            <a:r>
              <a:rPr lang="en-US" dirty="0"/>
              <a:t>, p.102712.</a:t>
            </a:r>
          </a:p>
          <a:p>
            <a:pPr algn="just"/>
            <a:r>
              <a:rPr lang="en-US" dirty="0" err="1"/>
              <a:t>Sonnenschein</a:t>
            </a:r>
            <a:r>
              <a:rPr lang="en-US" dirty="0"/>
              <a:t>, K., Barker, M. and Hibbins, R., 2019. Benefits of work-integrated learning: Perceptions held by Chinese international students enrolled in an Australian university and managers in the Chinese hotel industry. </a:t>
            </a:r>
            <a:r>
              <a:rPr lang="en-US" i="1" dirty="0"/>
              <a:t>Journal of Hospitality &amp; Tourism Education</a:t>
            </a:r>
            <a:r>
              <a:rPr lang="en-US" dirty="0"/>
              <a:t>, </a:t>
            </a:r>
            <a:r>
              <a:rPr lang="en-US" i="1" dirty="0"/>
              <a:t>31</a:t>
            </a:r>
            <a:r>
              <a:rPr lang="en-US" dirty="0"/>
              <a:t>(3), pp.139-148.</a:t>
            </a:r>
          </a:p>
          <a:p>
            <a:pPr algn="just"/>
            <a:r>
              <a:rPr lang="en-US" dirty="0"/>
              <a:t>Ushakov, R.N., </a:t>
            </a:r>
            <a:r>
              <a:rPr lang="en-US" dirty="0" err="1"/>
              <a:t>Kryukova</a:t>
            </a:r>
            <a:r>
              <a:rPr lang="en-US" dirty="0"/>
              <a:t>, E.M., </a:t>
            </a:r>
            <a:r>
              <a:rPr lang="en-US" dirty="0" err="1"/>
              <a:t>Khetagurova</a:t>
            </a:r>
            <a:r>
              <a:rPr lang="en-US" dirty="0"/>
              <a:t>, V.S., </a:t>
            </a:r>
            <a:r>
              <a:rPr lang="en-US" dirty="0" err="1"/>
              <a:t>Mukhomorova</a:t>
            </a:r>
            <a:r>
              <a:rPr lang="en-US" dirty="0"/>
              <a:t>, I.V. and </a:t>
            </a:r>
            <a:r>
              <a:rPr lang="en-US" dirty="0" err="1"/>
              <a:t>Zelenov</a:t>
            </a:r>
            <a:r>
              <a:rPr lang="en-US" dirty="0"/>
              <a:t>, V.V., 2020. Efficiency of hotel management. Training of specialists in hotel industry field. </a:t>
            </a:r>
            <a:r>
              <a:rPr lang="en-US" i="1" dirty="0"/>
              <a:t>Journal of Environmental Management &amp; Tourism</a:t>
            </a:r>
            <a:r>
              <a:rPr lang="en-US" dirty="0"/>
              <a:t>, </a:t>
            </a:r>
            <a:r>
              <a:rPr lang="en-US" i="1" dirty="0"/>
              <a:t>11</a:t>
            </a:r>
            <a:r>
              <a:rPr lang="en-US" dirty="0"/>
              <a:t>(2 (42)), pp.388-395.</a:t>
            </a:r>
          </a:p>
          <a:p>
            <a:pPr algn="just"/>
            <a:endParaRPr lang="en-US" dirty="0"/>
          </a:p>
          <a:p>
            <a:pPr marL="0" indent="0" algn="just">
              <a:buNone/>
            </a:pPr>
            <a:endParaRPr lang="en-US" dirty="0"/>
          </a:p>
        </p:txBody>
      </p:sp>
    </p:spTree>
    <p:extLst>
      <p:ext uri="{BB962C8B-B14F-4D97-AF65-F5344CB8AC3E}">
        <p14:creationId xmlns:p14="http://schemas.microsoft.com/office/powerpoint/2010/main" val="340663948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TM03090434[[fn=Wood Type]]</Template>
  <TotalTime>0</TotalTime>
  <Words>826</Words>
  <Application>Microsoft Office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Calibri</vt:lpstr>
      <vt:lpstr>Rockwell</vt:lpstr>
      <vt:lpstr>Rockwell Condensed</vt:lpstr>
      <vt:lpstr>Segoe UI</vt:lpstr>
      <vt:lpstr>Times New Roman</vt:lpstr>
      <vt:lpstr>Wingdings</vt:lpstr>
      <vt:lpstr>Wood Type</vt:lpstr>
      <vt:lpstr>PowerPoint Presentation</vt:lpstr>
      <vt:lpstr>Foreign Languages</vt:lpstr>
      <vt:lpstr>Introduction</vt:lpstr>
      <vt:lpstr>the benefits of multilingualism and importance of language awareness</vt:lpstr>
      <vt:lpstr>Learning a modern European language</vt:lpstr>
      <vt:lpstr>Providing examples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Foreign Languages</dc:title>
  <dc:creator>Carmen</dc:creator>
  <cp:lastModifiedBy>Stoica Carmen</cp:lastModifiedBy>
  <cp:revision>32</cp:revision>
  <dcterms:created xsi:type="dcterms:W3CDTF">2023-10-03T13:16:29Z</dcterms:created>
  <dcterms:modified xsi:type="dcterms:W3CDTF">2023-10-26T19:21:55Z</dcterms:modified>
</cp:coreProperties>
</file>