
<file path=[Content_Types].xml><?xml version="1.0" encoding="utf-8"?>
<Types xmlns="http://schemas.openxmlformats.org/package/2006/content-types">
  <Default Extension="jp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21"/>
  </p:handoutMasterIdLst>
  <p:sldIdLst>
    <p:sldId id="260" r:id="rId5"/>
    <p:sldId id="267" r:id="rId6"/>
    <p:sldId id="290" r:id="rId7"/>
    <p:sldId id="268" r:id="rId8"/>
    <p:sldId id="269" r:id="rId9"/>
    <p:sldId id="287" r:id="rId10"/>
    <p:sldId id="288" r:id="rId11"/>
    <p:sldId id="289" r:id="rId12"/>
    <p:sldId id="286" r:id="rId13"/>
    <p:sldId id="270" r:id="rId14"/>
    <p:sldId id="291" r:id="rId15"/>
    <p:sldId id="292" r:id="rId16"/>
    <p:sldId id="293" r:id="rId17"/>
    <p:sldId id="294" r:id="rId18"/>
    <p:sldId id="271" r:id="rId19"/>
    <p:sldId id="272"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735"/>
    <p:restoredTop sz="94586"/>
  </p:normalViewPr>
  <p:slideViewPr>
    <p:cSldViewPr>
      <p:cViewPr varScale="1">
        <p:scale>
          <a:sx n="108" d="100"/>
          <a:sy n="108" d="100"/>
        </p:scale>
        <p:origin x="1470" y="96"/>
      </p:cViewPr>
      <p:guideLst>
        <p:guide orient="horz" pos="2160"/>
        <p:guide pos="2880"/>
      </p:guideLst>
    </p:cSldViewPr>
  </p:slideViewPr>
  <p:notesTextViewPr>
    <p:cViewPr>
      <p:scale>
        <a:sx n="3" d="2"/>
        <a:sy n="3" d="2"/>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23/03/2020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23/03/2020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23/03/2020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23/03/2020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23/03/2020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23/03/2020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23/03/2020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23/03/2020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23/03/2020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23/03/2020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23/03/2020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23/03/2020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23/03/2020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hyperlink" Target="https://padlet.com/ds94355yxr/a2gceh4kfavy" TargetMode="Externa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hyperlink" Target="https://www.youtube.com/watch?v=18UVXW-x2_8"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youtube.com/watch?v=XKUPDUDOBVo" TargetMode="Externa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hyperlink" Target="https://www.educational-business-articles.com/authoritarian-leadership/"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educational-business-articles.com/decision-making-models/"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6QKY1sXP0rg" TargetMode="External"/><Relationship Id="rId2" Type="http://schemas.openxmlformats.org/officeDocument/2006/relationships/hyperlink" Target="https://www.youtube.com/watch?v=99KXZZVR66s" TargetMode="External"/><Relationship Id="rId1" Type="http://schemas.openxmlformats.org/officeDocument/2006/relationships/slideLayout" Target="../slideLayouts/slideLayout2.xml"/><Relationship Id="rId5" Type="http://schemas.openxmlformats.org/officeDocument/2006/relationships/hyperlink" Target="https://www.youtube.com/watch?v=mBNoUhHtmVc" TargetMode="External"/><Relationship Id="rId4" Type="http://schemas.openxmlformats.org/officeDocument/2006/relationships/hyperlink" Target="https://www.youtube.com/watch?v=Bv4xLyBDgq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84F40351-F5B6-4560-B164-CC5896C96E45}"/>
              </a:ext>
            </a:extLst>
          </p:cNvPr>
          <p:cNvSpPr>
            <a:spLocks noGrp="1"/>
          </p:cNvSpPr>
          <p:nvPr>
            <p:ph type="ctrTitle"/>
          </p:nvPr>
        </p:nvSpPr>
        <p:spPr>
          <a:xfrm>
            <a:off x="683568" y="1988840"/>
            <a:ext cx="7772400" cy="2736304"/>
          </a:xfrm>
        </p:spPr>
        <p:txBody>
          <a:bodyPr>
            <a:normAutofit/>
          </a:bodyPr>
          <a:lstStyle/>
          <a:p>
            <a:r>
              <a:rPr lang="en-US" sz="5400" dirty="0">
                <a:solidFill>
                  <a:schemeClr val="bg1"/>
                </a:solidFill>
              </a:rPr>
              <a:t>Leadership</a:t>
            </a:r>
          </a:p>
        </p:txBody>
      </p:sp>
    </p:spTree>
    <p:extLst>
      <p:ext uri="{BB962C8B-B14F-4D97-AF65-F5344CB8AC3E}">
        <p14:creationId xmlns:p14="http://schemas.microsoft.com/office/powerpoint/2010/main" val="41507469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952BE-CBFF-8C42-98AE-C91621639EC4}"/>
              </a:ext>
            </a:extLst>
          </p:cNvPr>
          <p:cNvSpPr>
            <a:spLocks noGrp="1"/>
          </p:cNvSpPr>
          <p:nvPr>
            <p:ph type="title"/>
          </p:nvPr>
        </p:nvSpPr>
        <p:spPr>
          <a:xfrm>
            <a:off x="457200" y="274638"/>
            <a:ext cx="8229600" cy="1143000"/>
          </a:xfrm>
        </p:spPr>
        <p:txBody>
          <a:bodyPr anchor="ctr">
            <a:normAutofit/>
          </a:bodyPr>
          <a:lstStyle/>
          <a:p>
            <a:r>
              <a:rPr lang="en-GB" dirty="0"/>
              <a:t>What is the difference between?</a:t>
            </a:r>
          </a:p>
        </p:txBody>
      </p:sp>
      <p:sp>
        <p:nvSpPr>
          <p:cNvPr id="8" name="Content Placeholder 2">
            <a:extLst>
              <a:ext uri="{FF2B5EF4-FFF2-40B4-BE49-F238E27FC236}">
                <a16:creationId xmlns:a16="http://schemas.microsoft.com/office/drawing/2014/main" id="{0D1F64C0-B96A-4357-A192-FF10279C4857}"/>
              </a:ext>
            </a:extLst>
          </p:cNvPr>
          <p:cNvSpPr>
            <a:spLocks noGrp="1"/>
          </p:cNvSpPr>
          <p:nvPr>
            <p:ph sz="half" idx="1"/>
          </p:nvPr>
        </p:nvSpPr>
        <p:spPr>
          <a:xfrm>
            <a:off x="457200" y="1600201"/>
            <a:ext cx="4038600" cy="2692895"/>
          </a:xfrm>
        </p:spPr>
        <p:txBody>
          <a:bodyPr/>
          <a:lstStyle/>
          <a:p>
            <a:pPr marL="0" indent="0" algn="ctr">
              <a:buNone/>
            </a:pPr>
            <a:r>
              <a:rPr lang="en-US" dirty="0"/>
              <a:t>Leaders</a:t>
            </a:r>
          </a:p>
          <a:p>
            <a:endParaRPr lang="en-US" sz="2000" dirty="0"/>
          </a:p>
          <a:p>
            <a:endParaRPr lang="en-US" dirty="0"/>
          </a:p>
          <a:p>
            <a:endParaRPr lang="en-US" dirty="0"/>
          </a:p>
          <a:p>
            <a:endParaRPr lang="en-US" dirty="0"/>
          </a:p>
          <a:p>
            <a:pPr marL="0" indent="0">
              <a:buNone/>
            </a:pPr>
            <a:endParaRPr lang="en-US" dirty="0"/>
          </a:p>
        </p:txBody>
      </p:sp>
      <p:sp>
        <p:nvSpPr>
          <p:cNvPr id="10" name="Content Placeholder 3">
            <a:extLst>
              <a:ext uri="{FF2B5EF4-FFF2-40B4-BE49-F238E27FC236}">
                <a16:creationId xmlns:a16="http://schemas.microsoft.com/office/drawing/2014/main" id="{06C596DC-5B06-4D13-A00F-CD9732235046}"/>
              </a:ext>
            </a:extLst>
          </p:cNvPr>
          <p:cNvSpPr>
            <a:spLocks noGrp="1"/>
          </p:cNvSpPr>
          <p:nvPr>
            <p:ph sz="half" idx="2"/>
          </p:nvPr>
        </p:nvSpPr>
        <p:spPr>
          <a:xfrm>
            <a:off x="4648200" y="1600201"/>
            <a:ext cx="4038600" cy="2836911"/>
          </a:xfrm>
        </p:spPr>
        <p:txBody>
          <a:bodyPr/>
          <a:lstStyle/>
          <a:p>
            <a:pPr marL="0" indent="0" algn="ctr">
              <a:buNone/>
            </a:pPr>
            <a:r>
              <a:rPr lang="en-US" dirty="0"/>
              <a:t>Managers</a:t>
            </a:r>
          </a:p>
        </p:txBody>
      </p:sp>
      <p:sp>
        <p:nvSpPr>
          <p:cNvPr id="4" name="TextBox 3">
            <a:extLst>
              <a:ext uri="{FF2B5EF4-FFF2-40B4-BE49-F238E27FC236}">
                <a16:creationId xmlns:a16="http://schemas.microsoft.com/office/drawing/2014/main" id="{8A45225C-07B6-7D48-94C8-113E8735BE02}"/>
              </a:ext>
            </a:extLst>
          </p:cNvPr>
          <p:cNvSpPr txBox="1"/>
          <p:nvPr/>
        </p:nvSpPr>
        <p:spPr>
          <a:xfrm>
            <a:off x="2771800" y="4909988"/>
            <a:ext cx="3960440" cy="646331"/>
          </a:xfrm>
          <a:prstGeom prst="rect">
            <a:avLst/>
          </a:prstGeom>
          <a:noFill/>
        </p:spPr>
        <p:txBody>
          <a:bodyPr wrap="square" rtlCol="0">
            <a:spAutoFit/>
          </a:bodyPr>
          <a:lstStyle/>
          <a:p>
            <a:pPr algn="ctr"/>
            <a:r>
              <a:rPr lang="en-GB" sz="3600" dirty="0">
                <a:hlinkClick r:id="rId2"/>
              </a:rPr>
              <a:t>Padlet</a:t>
            </a:r>
            <a:endParaRPr lang="en-GB" sz="3600" dirty="0"/>
          </a:p>
        </p:txBody>
      </p:sp>
      <p:pic>
        <p:nvPicPr>
          <p:cNvPr id="3" name="Picture 2">
            <a:extLst>
              <a:ext uri="{FF2B5EF4-FFF2-40B4-BE49-F238E27FC236}">
                <a16:creationId xmlns:a16="http://schemas.microsoft.com/office/drawing/2014/main" id="{351FDBD5-5F81-8247-9D49-4EAA7198A5C5}"/>
              </a:ext>
            </a:extLst>
          </p:cNvPr>
          <p:cNvPicPr>
            <a:picLocks noChangeAspect="1"/>
          </p:cNvPicPr>
          <p:nvPr/>
        </p:nvPicPr>
        <p:blipFill>
          <a:blip r:embed="rId3"/>
          <a:stretch>
            <a:fillRect/>
          </a:stretch>
        </p:blipFill>
        <p:spPr>
          <a:xfrm>
            <a:off x="2771800" y="2034530"/>
            <a:ext cx="3446636" cy="2258566"/>
          </a:xfrm>
          <a:prstGeom prst="rect">
            <a:avLst/>
          </a:prstGeom>
        </p:spPr>
      </p:pic>
    </p:spTree>
    <p:extLst>
      <p:ext uri="{BB962C8B-B14F-4D97-AF65-F5344CB8AC3E}">
        <p14:creationId xmlns:p14="http://schemas.microsoft.com/office/powerpoint/2010/main" val="8423588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2">
            <a:extLst>
              <a:ext uri="{FF2B5EF4-FFF2-40B4-BE49-F238E27FC236}">
                <a16:creationId xmlns:a16="http://schemas.microsoft.com/office/drawing/2014/main" id="{F4085B47-42BD-4D82-B7FC-2F51B04326BC}"/>
              </a:ext>
            </a:extLst>
          </p:cNvPr>
          <p:cNvSpPr>
            <a:spLocks noGrp="1"/>
          </p:cNvSpPr>
          <p:nvPr>
            <p:ph idx="1"/>
          </p:nvPr>
        </p:nvSpPr>
        <p:spPr>
          <a:xfrm>
            <a:off x="457200" y="332656"/>
            <a:ext cx="8229600" cy="5832648"/>
          </a:xfrm>
        </p:spPr>
        <p:txBody>
          <a:bodyPr>
            <a:normAutofit/>
          </a:bodyPr>
          <a:lstStyle/>
          <a:p>
            <a:pPr marL="0" indent="0">
              <a:buNone/>
            </a:pPr>
            <a:r>
              <a:rPr lang="en-GB" dirty="0"/>
              <a:t>Leadership theory scholar </a:t>
            </a:r>
            <a:r>
              <a:rPr lang="en-GB" dirty="0" err="1"/>
              <a:t>Dr.</a:t>
            </a:r>
            <a:r>
              <a:rPr lang="en-GB" dirty="0"/>
              <a:t> Peter Northouse defines leadership as “a process whereby an individual influences a group of individuals to achieve a common goal.” This definition makes clear that leadership is not a trait or behaviour, and it is not a position. </a:t>
            </a:r>
          </a:p>
          <a:p>
            <a:pPr marL="0" indent="0">
              <a:buNone/>
            </a:pPr>
            <a:endParaRPr lang="en-GB" b="1" dirty="0"/>
          </a:p>
          <a:p>
            <a:pPr marL="0" indent="0">
              <a:buNone/>
            </a:pPr>
            <a:r>
              <a:rPr lang="en-GB" b="1" dirty="0"/>
              <a:t>You are not made a leader by your job-title, you are made a leader by your influence.</a:t>
            </a:r>
          </a:p>
          <a:p>
            <a:pPr marL="0" indent="0" algn="ctr">
              <a:buNone/>
            </a:pPr>
            <a:r>
              <a:rPr lang="en-GB" b="1" dirty="0">
                <a:hlinkClick r:id="rId2"/>
              </a:rPr>
              <a:t>What is Leadership? video link</a:t>
            </a:r>
            <a:endParaRPr lang="en-GB" b="1" dirty="0"/>
          </a:p>
        </p:txBody>
      </p:sp>
    </p:spTree>
    <p:extLst>
      <p:ext uri="{BB962C8B-B14F-4D97-AF65-F5344CB8AC3E}">
        <p14:creationId xmlns:p14="http://schemas.microsoft.com/office/powerpoint/2010/main" val="24661385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2E733B34-767B-41E2-BC58-D5369088F89F}"/>
              </a:ext>
            </a:extLst>
          </p:cNvPr>
          <p:cNvSpPr>
            <a:spLocks noGrp="1"/>
          </p:cNvSpPr>
          <p:nvPr>
            <p:ph type="title"/>
          </p:nvPr>
        </p:nvSpPr>
        <p:spPr>
          <a:xfrm>
            <a:off x="457200" y="274638"/>
            <a:ext cx="8229600" cy="1143000"/>
          </a:xfrm>
        </p:spPr>
        <p:txBody>
          <a:bodyPr/>
          <a:lstStyle/>
          <a:p>
            <a:r>
              <a:rPr lang="en-US" dirty="0"/>
              <a:t>Leaders vs Managers</a:t>
            </a:r>
          </a:p>
        </p:txBody>
      </p:sp>
      <p:sp>
        <p:nvSpPr>
          <p:cNvPr id="10" name="Content Placeholder 2">
            <a:extLst>
              <a:ext uri="{FF2B5EF4-FFF2-40B4-BE49-F238E27FC236}">
                <a16:creationId xmlns:a16="http://schemas.microsoft.com/office/drawing/2014/main" id="{3AB73DE7-4CE9-4B1E-9B1B-0D06035F32D9}"/>
              </a:ext>
            </a:extLst>
          </p:cNvPr>
          <p:cNvSpPr>
            <a:spLocks noGrp="1"/>
          </p:cNvSpPr>
          <p:nvPr>
            <p:ph sz="half" idx="1"/>
          </p:nvPr>
        </p:nvSpPr>
        <p:spPr>
          <a:xfrm>
            <a:off x="457200" y="1368667"/>
            <a:ext cx="4038600" cy="3644509"/>
          </a:xfrm>
        </p:spPr>
        <p:txBody>
          <a:bodyPr>
            <a:normAutofit lnSpcReduction="10000"/>
          </a:bodyPr>
          <a:lstStyle/>
          <a:p>
            <a:pPr marL="0" indent="0" algn="ctr">
              <a:buNone/>
            </a:pPr>
            <a:r>
              <a:rPr lang="en-US" dirty="0"/>
              <a:t>Leader</a:t>
            </a:r>
          </a:p>
          <a:p>
            <a:pPr algn="just"/>
            <a:r>
              <a:rPr lang="en-GB" sz="2000" dirty="0"/>
              <a:t>Create a vision.</a:t>
            </a:r>
          </a:p>
          <a:p>
            <a:pPr algn="just"/>
            <a:r>
              <a:rPr lang="en-GB" sz="1800" dirty="0"/>
              <a:t>Paint a picture of what they see as possible and inspire and engage.</a:t>
            </a:r>
          </a:p>
          <a:p>
            <a:pPr algn="just"/>
            <a:r>
              <a:rPr lang="en-GB" sz="1800" dirty="0"/>
              <a:t>Embrace Change.</a:t>
            </a:r>
          </a:p>
          <a:p>
            <a:pPr algn="just"/>
            <a:r>
              <a:rPr lang="en-GB" sz="1800" dirty="0"/>
              <a:t>Look at long term. </a:t>
            </a:r>
          </a:p>
          <a:p>
            <a:pPr algn="just"/>
            <a:r>
              <a:rPr lang="en-GB" sz="1800" dirty="0"/>
              <a:t>They build loyalty and trust by consistently delivering on their promise.</a:t>
            </a:r>
            <a:endParaRPr lang="en-US" sz="1800" dirty="0"/>
          </a:p>
        </p:txBody>
      </p:sp>
      <p:sp>
        <p:nvSpPr>
          <p:cNvPr id="12" name="Content Placeholder 3">
            <a:extLst>
              <a:ext uri="{FF2B5EF4-FFF2-40B4-BE49-F238E27FC236}">
                <a16:creationId xmlns:a16="http://schemas.microsoft.com/office/drawing/2014/main" id="{EDD48B17-5425-4289-8C48-5EE1ED52AD37}"/>
              </a:ext>
            </a:extLst>
          </p:cNvPr>
          <p:cNvSpPr>
            <a:spLocks noGrp="1"/>
          </p:cNvSpPr>
          <p:nvPr>
            <p:ph sz="half" idx="2"/>
          </p:nvPr>
        </p:nvSpPr>
        <p:spPr>
          <a:xfrm>
            <a:off x="4648200" y="1268761"/>
            <a:ext cx="4038600" cy="3644510"/>
          </a:xfrm>
        </p:spPr>
        <p:txBody>
          <a:bodyPr>
            <a:normAutofit lnSpcReduction="10000"/>
          </a:bodyPr>
          <a:lstStyle/>
          <a:p>
            <a:pPr marL="0" indent="0" algn="ctr">
              <a:buNone/>
            </a:pPr>
            <a:r>
              <a:rPr lang="en-US" dirty="0"/>
              <a:t>Manager</a:t>
            </a:r>
          </a:p>
          <a:p>
            <a:pPr algn="just"/>
            <a:r>
              <a:rPr lang="en-GB" sz="1800" dirty="0"/>
              <a:t>Create goals.</a:t>
            </a:r>
          </a:p>
          <a:p>
            <a:pPr algn="just"/>
            <a:r>
              <a:rPr lang="en-GB" sz="1800" dirty="0"/>
              <a:t>Managers focus on setting, measuring and achieving goals. They control situations to reach or exceed their objectives.</a:t>
            </a:r>
          </a:p>
          <a:p>
            <a:pPr algn="just"/>
            <a:r>
              <a:rPr lang="en-GB" sz="1800" dirty="0"/>
              <a:t>Managers stick with what works, refining systems, structures and processes to make them better.</a:t>
            </a:r>
            <a:endParaRPr lang="en-US" sz="1800" dirty="0"/>
          </a:p>
          <a:p>
            <a:pPr algn="just"/>
            <a:r>
              <a:rPr lang="en-GB" sz="1800" dirty="0"/>
              <a:t>Work on shorter-term goals</a:t>
            </a:r>
          </a:p>
          <a:p>
            <a:pPr algn="just"/>
            <a:r>
              <a:rPr lang="en-GB" sz="1800" dirty="0"/>
              <a:t>Managers focus on the structures necessary to set and achieve goals. </a:t>
            </a:r>
            <a:endParaRPr lang="en-US" sz="1800" dirty="0"/>
          </a:p>
        </p:txBody>
      </p:sp>
      <p:sp>
        <p:nvSpPr>
          <p:cNvPr id="2" name="TextBox 1">
            <a:extLst>
              <a:ext uri="{FF2B5EF4-FFF2-40B4-BE49-F238E27FC236}">
                <a16:creationId xmlns:a16="http://schemas.microsoft.com/office/drawing/2014/main" id="{FAD5452B-9922-BA4E-B0A2-4D31B53CD15D}"/>
              </a:ext>
            </a:extLst>
          </p:cNvPr>
          <p:cNvSpPr txBox="1"/>
          <p:nvPr/>
        </p:nvSpPr>
        <p:spPr>
          <a:xfrm>
            <a:off x="1979712" y="5027668"/>
            <a:ext cx="6047874" cy="461665"/>
          </a:xfrm>
          <a:prstGeom prst="rect">
            <a:avLst/>
          </a:prstGeom>
          <a:noFill/>
        </p:spPr>
        <p:txBody>
          <a:bodyPr wrap="none" rtlCol="0">
            <a:spAutoFit/>
          </a:bodyPr>
          <a:lstStyle/>
          <a:p>
            <a:r>
              <a:rPr lang="en-GB" sz="2400" dirty="0">
                <a:hlinkClick r:id="rId2"/>
              </a:rPr>
              <a:t>10 Leadership Theories in 5 minutes Video Link</a:t>
            </a:r>
            <a:endParaRPr lang="en-GB" sz="2400" dirty="0"/>
          </a:p>
        </p:txBody>
      </p:sp>
    </p:spTree>
    <p:extLst>
      <p:ext uri="{BB962C8B-B14F-4D97-AF65-F5344CB8AC3E}">
        <p14:creationId xmlns:p14="http://schemas.microsoft.com/office/powerpoint/2010/main" val="10119278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58FBC-5D70-B74D-9ED3-A8CCBC575FF5}"/>
              </a:ext>
            </a:extLst>
          </p:cNvPr>
          <p:cNvSpPr>
            <a:spLocks noGrp="1"/>
          </p:cNvSpPr>
          <p:nvPr>
            <p:ph type="title"/>
          </p:nvPr>
        </p:nvSpPr>
        <p:spPr>
          <a:xfrm>
            <a:off x="0" y="188640"/>
            <a:ext cx="9144000" cy="720080"/>
          </a:xfrm>
        </p:spPr>
        <p:txBody>
          <a:bodyPr>
            <a:noAutofit/>
          </a:bodyPr>
          <a:lstStyle/>
          <a:p>
            <a:r>
              <a:rPr lang="en-GB" sz="3200" b="1" dirty="0"/>
              <a:t>Situational Leadership Theory: </a:t>
            </a:r>
            <a:br>
              <a:rPr lang="en-GB" sz="3200" b="1" dirty="0"/>
            </a:br>
            <a:r>
              <a:rPr lang="en-GB" sz="3200" b="1" dirty="0"/>
              <a:t>Providing Leadership through Flexibility</a:t>
            </a:r>
          </a:p>
        </p:txBody>
      </p:sp>
      <p:sp>
        <p:nvSpPr>
          <p:cNvPr id="3" name="Content Placeholder 2">
            <a:extLst>
              <a:ext uri="{FF2B5EF4-FFF2-40B4-BE49-F238E27FC236}">
                <a16:creationId xmlns:a16="http://schemas.microsoft.com/office/drawing/2014/main" id="{05668B57-C27F-5B49-AE26-E6E298750B46}"/>
              </a:ext>
            </a:extLst>
          </p:cNvPr>
          <p:cNvSpPr>
            <a:spLocks noGrp="1"/>
          </p:cNvSpPr>
          <p:nvPr>
            <p:ph idx="1"/>
          </p:nvPr>
        </p:nvSpPr>
        <p:spPr>
          <a:xfrm>
            <a:off x="457200" y="1124744"/>
            <a:ext cx="8229600" cy="4392489"/>
          </a:xfrm>
        </p:spPr>
        <p:txBody>
          <a:bodyPr>
            <a:normAutofit fontScale="92500" lnSpcReduction="10000"/>
          </a:bodyPr>
          <a:lstStyle/>
          <a:p>
            <a:pPr marL="0" indent="0">
              <a:buNone/>
            </a:pPr>
            <a:r>
              <a:rPr lang="en-GB" sz="3500" u="sng" dirty="0"/>
              <a:t>The 4 Leadership Styles:</a:t>
            </a:r>
          </a:p>
          <a:p>
            <a:pPr marL="0" indent="0">
              <a:buNone/>
            </a:pPr>
            <a:endParaRPr lang="en-GB" dirty="0"/>
          </a:p>
          <a:p>
            <a:pPr marL="0" indent="0" algn="just">
              <a:buNone/>
            </a:pPr>
            <a:r>
              <a:rPr lang="en-GB" b="1" dirty="0"/>
              <a:t>(S1) Telling: </a:t>
            </a:r>
            <a:r>
              <a:rPr lang="en-GB" dirty="0"/>
              <a:t>Normally at this level of maturity, the individuals or team do not have much task knowledge. They are yet to learn the skills needed to be proficient and so they need clear direction and guidance. As a result, the necessity is to be told how to do something and what to do. To this end, the style reflects much of an </a:t>
            </a:r>
            <a:r>
              <a:rPr lang="en-GB" dirty="0">
                <a:hlinkClick r:id="rId2"/>
              </a:rPr>
              <a:t>autocratic behaviour </a:t>
            </a:r>
            <a:r>
              <a:rPr lang="en-GB" dirty="0"/>
              <a:t>.</a:t>
            </a:r>
          </a:p>
          <a:p>
            <a:endParaRPr lang="en-GB" dirty="0"/>
          </a:p>
        </p:txBody>
      </p:sp>
    </p:spTree>
    <p:extLst>
      <p:ext uri="{BB962C8B-B14F-4D97-AF65-F5344CB8AC3E}">
        <p14:creationId xmlns:p14="http://schemas.microsoft.com/office/powerpoint/2010/main" val="41339460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A40C8F5-4250-5747-91F6-C9FD75F28045}"/>
              </a:ext>
            </a:extLst>
          </p:cNvPr>
          <p:cNvSpPr>
            <a:spLocks noGrp="1"/>
          </p:cNvSpPr>
          <p:nvPr>
            <p:ph idx="1"/>
          </p:nvPr>
        </p:nvSpPr>
        <p:spPr>
          <a:xfrm>
            <a:off x="457200" y="692696"/>
            <a:ext cx="8229600" cy="4824537"/>
          </a:xfrm>
        </p:spPr>
        <p:txBody>
          <a:bodyPr>
            <a:normAutofit fontScale="92500" lnSpcReduction="10000"/>
          </a:bodyPr>
          <a:lstStyle/>
          <a:p>
            <a:pPr marL="0" indent="0" algn="just">
              <a:buNone/>
            </a:pPr>
            <a:r>
              <a:rPr lang="en-GB" b="1" dirty="0"/>
              <a:t>(S2) Selling : </a:t>
            </a:r>
            <a:r>
              <a:rPr lang="en-GB" dirty="0"/>
              <a:t>This is the next step up in the development cycle and although the leadership style is slightly less autocratic, it still requires a good degree of direction from the leader.</a:t>
            </a:r>
          </a:p>
          <a:p>
            <a:pPr algn="just"/>
            <a:endParaRPr lang="en-GB" dirty="0"/>
          </a:p>
          <a:p>
            <a:pPr marL="0" indent="0" algn="just">
              <a:buNone/>
            </a:pPr>
            <a:r>
              <a:rPr lang="en-GB" dirty="0"/>
              <a:t> Whereby he/she now begins to explain ideas and the reasons for such. This approach helps the individual / team to start to develop their skills and reasoning. With this style, leaders begin to </a:t>
            </a:r>
            <a:r>
              <a:rPr lang="en-GB" u="sng" dirty="0"/>
              <a:t>sell</a:t>
            </a:r>
            <a:r>
              <a:rPr lang="en-GB" dirty="0"/>
              <a:t> their message to influence and develop the team.</a:t>
            </a:r>
          </a:p>
        </p:txBody>
      </p:sp>
    </p:spTree>
    <p:extLst>
      <p:ext uri="{BB962C8B-B14F-4D97-AF65-F5344CB8AC3E}">
        <p14:creationId xmlns:p14="http://schemas.microsoft.com/office/powerpoint/2010/main" val="4571211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49F27F4-684D-5045-8E91-744631B93A08}"/>
              </a:ext>
            </a:extLst>
          </p:cNvPr>
          <p:cNvSpPr>
            <a:spLocks noGrp="1"/>
          </p:cNvSpPr>
          <p:nvPr>
            <p:ph idx="1"/>
          </p:nvPr>
        </p:nvSpPr>
        <p:spPr>
          <a:xfrm>
            <a:off x="457200" y="404664"/>
            <a:ext cx="8229600" cy="5112569"/>
          </a:xfrm>
        </p:spPr>
        <p:txBody>
          <a:bodyPr>
            <a:normAutofit lnSpcReduction="10000"/>
          </a:bodyPr>
          <a:lstStyle/>
          <a:p>
            <a:pPr marL="0" indent="0" algn="just">
              <a:buNone/>
            </a:pPr>
            <a:r>
              <a:rPr lang="en-GB" b="1" dirty="0"/>
              <a:t>(S3) Participating: </a:t>
            </a:r>
            <a:r>
              <a:rPr lang="en-GB" dirty="0"/>
              <a:t>At this level of development, the leader adjusts their style to reflect a more democratic stance and focuses further on relationships and less on task direction. He/ She allows the team(s) to create their goals but works with them to do this.</a:t>
            </a:r>
          </a:p>
          <a:p>
            <a:pPr marL="0" indent="0" algn="just">
              <a:buNone/>
            </a:pPr>
            <a:r>
              <a:rPr lang="en-GB" dirty="0"/>
              <a:t>The main aim here is to develop the team further to take action and to think more autonomously, releasing the leash, if you like, and giving them greater scope for self-leadership.</a:t>
            </a:r>
          </a:p>
          <a:p>
            <a:pPr algn="just"/>
            <a:endParaRPr lang="en-GB" dirty="0"/>
          </a:p>
        </p:txBody>
      </p:sp>
    </p:spTree>
    <p:extLst>
      <p:ext uri="{BB962C8B-B14F-4D97-AF65-F5344CB8AC3E}">
        <p14:creationId xmlns:p14="http://schemas.microsoft.com/office/powerpoint/2010/main" val="20585276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D5B0584-023B-1E41-A8EE-6E3651EAA190}"/>
              </a:ext>
            </a:extLst>
          </p:cNvPr>
          <p:cNvSpPr>
            <a:spLocks noGrp="1"/>
          </p:cNvSpPr>
          <p:nvPr>
            <p:ph idx="1"/>
          </p:nvPr>
        </p:nvSpPr>
        <p:spPr>
          <a:xfrm>
            <a:off x="457200" y="332656"/>
            <a:ext cx="8229600" cy="5184577"/>
          </a:xfrm>
        </p:spPr>
        <p:txBody>
          <a:bodyPr>
            <a:normAutofit fontScale="92500" lnSpcReduction="20000"/>
          </a:bodyPr>
          <a:lstStyle/>
          <a:p>
            <a:pPr algn="just"/>
            <a:r>
              <a:rPr lang="en-GB" b="1" dirty="0"/>
              <a:t>(S4) Delegating:</a:t>
            </a:r>
            <a:r>
              <a:rPr lang="en-GB" dirty="0"/>
              <a:t> At this point in the cycle, the team are now competent. Their levels of development are high with the task at hand, and the leadership style reflects a hands-off approach. </a:t>
            </a:r>
          </a:p>
          <a:p>
            <a:pPr marL="0" indent="0" algn="just">
              <a:buNone/>
            </a:pPr>
            <a:endParaRPr lang="en-GB" dirty="0"/>
          </a:p>
          <a:p>
            <a:pPr marL="0" indent="0" algn="just">
              <a:buNone/>
            </a:pPr>
            <a:r>
              <a:rPr lang="en-GB" dirty="0"/>
              <a:t>The manager now delegates goal creation and </a:t>
            </a:r>
            <a:r>
              <a:rPr lang="en-GB" dirty="0">
                <a:hlinkClick r:id="rId2"/>
              </a:rPr>
              <a:t>decision making</a:t>
            </a:r>
            <a:r>
              <a:rPr lang="en-GB" dirty="0"/>
              <a:t> to the team and as such, they competently get on with the task; setting goals, creating plans and executing them autonomously. The leader is normally kept abreast through regular updates.</a:t>
            </a:r>
          </a:p>
        </p:txBody>
      </p:sp>
    </p:spTree>
    <p:extLst>
      <p:ext uri="{BB962C8B-B14F-4D97-AF65-F5344CB8AC3E}">
        <p14:creationId xmlns:p14="http://schemas.microsoft.com/office/powerpoint/2010/main" val="11840195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A9ECD23-937B-A34C-9EC0-03878BAFE66E}"/>
              </a:ext>
            </a:extLst>
          </p:cNvPr>
          <p:cNvPicPr>
            <a:picLocks noChangeAspect="1"/>
          </p:cNvPicPr>
          <p:nvPr/>
        </p:nvPicPr>
        <p:blipFill>
          <a:blip r:embed="rId2"/>
          <a:stretch>
            <a:fillRect/>
          </a:stretch>
        </p:blipFill>
        <p:spPr>
          <a:xfrm>
            <a:off x="0" y="692696"/>
            <a:ext cx="9144000" cy="6165304"/>
          </a:xfrm>
          <a:prstGeom prst="rect">
            <a:avLst/>
          </a:prstGeom>
        </p:spPr>
      </p:pic>
      <p:sp>
        <p:nvSpPr>
          <p:cNvPr id="5" name="TextBox 4">
            <a:extLst>
              <a:ext uri="{FF2B5EF4-FFF2-40B4-BE49-F238E27FC236}">
                <a16:creationId xmlns:a16="http://schemas.microsoft.com/office/drawing/2014/main" id="{A7E64E63-64EC-E543-9A04-D31C536E558F}"/>
              </a:ext>
            </a:extLst>
          </p:cNvPr>
          <p:cNvSpPr txBox="1"/>
          <p:nvPr/>
        </p:nvSpPr>
        <p:spPr>
          <a:xfrm>
            <a:off x="2699792" y="225484"/>
            <a:ext cx="3980320" cy="461665"/>
          </a:xfrm>
          <a:prstGeom prst="rect">
            <a:avLst/>
          </a:prstGeom>
          <a:noFill/>
        </p:spPr>
        <p:txBody>
          <a:bodyPr wrap="none" rtlCol="0">
            <a:spAutoFit/>
          </a:bodyPr>
          <a:lstStyle/>
          <a:p>
            <a:r>
              <a:rPr lang="en-GB" sz="2400" dirty="0"/>
              <a:t>Situational Leadership Theory:</a:t>
            </a:r>
          </a:p>
        </p:txBody>
      </p:sp>
    </p:spTree>
    <p:extLst>
      <p:ext uri="{BB962C8B-B14F-4D97-AF65-F5344CB8AC3E}">
        <p14:creationId xmlns:p14="http://schemas.microsoft.com/office/powerpoint/2010/main" val="5113067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E81596-0B3C-534A-944F-C405F99E3244}"/>
              </a:ext>
            </a:extLst>
          </p:cNvPr>
          <p:cNvSpPr>
            <a:spLocks noGrp="1"/>
          </p:cNvSpPr>
          <p:nvPr>
            <p:ph type="title"/>
          </p:nvPr>
        </p:nvSpPr>
        <p:spPr/>
        <p:txBody>
          <a:bodyPr/>
          <a:lstStyle/>
          <a:p>
            <a:r>
              <a:rPr lang="en-GB" dirty="0"/>
              <a:t>Other Leadership Styles</a:t>
            </a:r>
          </a:p>
        </p:txBody>
      </p:sp>
      <p:sp>
        <p:nvSpPr>
          <p:cNvPr id="3" name="Content Placeholder 2">
            <a:extLst>
              <a:ext uri="{FF2B5EF4-FFF2-40B4-BE49-F238E27FC236}">
                <a16:creationId xmlns:a16="http://schemas.microsoft.com/office/drawing/2014/main" id="{3FDBCBBE-6832-0740-8324-38FA556223A6}"/>
              </a:ext>
            </a:extLst>
          </p:cNvPr>
          <p:cNvSpPr>
            <a:spLocks noGrp="1"/>
          </p:cNvSpPr>
          <p:nvPr>
            <p:ph idx="1"/>
          </p:nvPr>
        </p:nvSpPr>
        <p:spPr>
          <a:xfrm>
            <a:off x="457200" y="1600201"/>
            <a:ext cx="8229600" cy="2980927"/>
          </a:xfrm>
        </p:spPr>
        <p:txBody>
          <a:bodyPr>
            <a:normAutofit fontScale="70000" lnSpcReduction="20000"/>
          </a:bodyPr>
          <a:lstStyle/>
          <a:p>
            <a:pPr marL="514350" indent="-514350" algn="just" fontAlgn="base">
              <a:buFont typeface="+mj-lt"/>
              <a:buAutoNum type="arabicPeriod"/>
            </a:pPr>
            <a:r>
              <a:rPr lang="en-GB" dirty="0"/>
              <a:t>Democratic Leadership</a:t>
            </a:r>
          </a:p>
          <a:p>
            <a:pPr marL="514350" indent="-514350" algn="just" fontAlgn="base">
              <a:buFont typeface="+mj-lt"/>
              <a:buAutoNum type="arabicPeriod"/>
            </a:pPr>
            <a:r>
              <a:rPr lang="en-GB" dirty="0"/>
              <a:t>Autocratic Leadership</a:t>
            </a:r>
          </a:p>
          <a:p>
            <a:pPr marL="514350" indent="-514350" algn="just" fontAlgn="base">
              <a:buFont typeface="+mj-lt"/>
              <a:buAutoNum type="arabicPeriod"/>
            </a:pPr>
            <a:r>
              <a:rPr lang="en-GB" dirty="0"/>
              <a:t>Laissez-Faire Leadership</a:t>
            </a:r>
          </a:p>
          <a:p>
            <a:pPr marL="514350" indent="-514350" algn="just" fontAlgn="base">
              <a:buFont typeface="+mj-lt"/>
              <a:buAutoNum type="arabicPeriod"/>
            </a:pPr>
            <a:r>
              <a:rPr lang="en-GB" dirty="0"/>
              <a:t>Strategic Leadership</a:t>
            </a:r>
          </a:p>
          <a:p>
            <a:pPr marL="514350" indent="-514350" algn="just" fontAlgn="base">
              <a:buFont typeface="+mj-lt"/>
              <a:buAutoNum type="arabicPeriod"/>
            </a:pPr>
            <a:r>
              <a:rPr lang="en-GB" dirty="0"/>
              <a:t>Transformational Leadership</a:t>
            </a:r>
          </a:p>
          <a:p>
            <a:pPr marL="514350" indent="-514350" algn="just" fontAlgn="base">
              <a:buFont typeface="+mj-lt"/>
              <a:buAutoNum type="arabicPeriod"/>
            </a:pPr>
            <a:r>
              <a:rPr lang="en-GB" dirty="0"/>
              <a:t>Transactional Leadership</a:t>
            </a:r>
          </a:p>
          <a:p>
            <a:pPr marL="514350" indent="-514350" algn="just" fontAlgn="base">
              <a:buFont typeface="+mj-lt"/>
              <a:buAutoNum type="arabicPeriod"/>
            </a:pPr>
            <a:r>
              <a:rPr lang="en-GB" dirty="0"/>
              <a:t>Coach-Style Leadership</a:t>
            </a:r>
          </a:p>
          <a:p>
            <a:pPr marL="514350" indent="-514350" algn="just" fontAlgn="base">
              <a:buFont typeface="+mj-lt"/>
              <a:buAutoNum type="arabicPeriod"/>
            </a:pPr>
            <a:r>
              <a:rPr lang="en-GB" dirty="0"/>
              <a:t>Bureaucratic Leadership</a:t>
            </a:r>
          </a:p>
          <a:p>
            <a:endParaRPr lang="en-GB" dirty="0"/>
          </a:p>
        </p:txBody>
      </p:sp>
      <p:sp>
        <p:nvSpPr>
          <p:cNvPr id="5" name="TextBox 4">
            <a:extLst>
              <a:ext uri="{FF2B5EF4-FFF2-40B4-BE49-F238E27FC236}">
                <a16:creationId xmlns:a16="http://schemas.microsoft.com/office/drawing/2014/main" id="{83609217-EB3B-9341-9FEE-91AD61BEA81B}"/>
              </a:ext>
            </a:extLst>
          </p:cNvPr>
          <p:cNvSpPr txBox="1"/>
          <p:nvPr/>
        </p:nvSpPr>
        <p:spPr>
          <a:xfrm>
            <a:off x="1660946" y="4872476"/>
            <a:ext cx="5822107" cy="369332"/>
          </a:xfrm>
          <a:prstGeom prst="rect">
            <a:avLst/>
          </a:prstGeom>
          <a:noFill/>
        </p:spPr>
        <p:txBody>
          <a:bodyPr wrap="none" rtlCol="0">
            <a:spAutoFit/>
          </a:bodyPr>
          <a:lstStyle/>
          <a:p>
            <a:r>
              <a:rPr lang="en-GB" dirty="0"/>
              <a:t>Read through the following and find examples of each one?</a:t>
            </a:r>
          </a:p>
        </p:txBody>
      </p:sp>
    </p:spTree>
    <p:extLst>
      <p:ext uri="{BB962C8B-B14F-4D97-AF65-F5344CB8AC3E}">
        <p14:creationId xmlns:p14="http://schemas.microsoft.com/office/powerpoint/2010/main" val="8075740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2">
            <a:extLst>
              <a:ext uri="{FF2B5EF4-FFF2-40B4-BE49-F238E27FC236}">
                <a16:creationId xmlns:a16="http://schemas.microsoft.com/office/drawing/2014/main" id="{8B54773B-25A7-49BF-8127-D176507384C0}"/>
              </a:ext>
            </a:extLst>
          </p:cNvPr>
          <p:cNvSpPr>
            <a:spLocks noGrp="1"/>
          </p:cNvSpPr>
          <p:nvPr>
            <p:ph sz="half" idx="1"/>
          </p:nvPr>
        </p:nvSpPr>
        <p:spPr>
          <a:xfrm>
            <a:off x="107504" y="188640"/>
            <a:ext cx="4388296" cy="5400601"/>
          </a:xfrm>
        </p:spPr>
        <p:txBody>
          <a:bodyPr>
            <a:normAutofit fontScale="85000" lnSpcReduction="10000"/>
          </a:bodyPr>
          <a:lstStyle/>
          <a:p>
            <a:pPr marL="0" indent="0" fontAlgn="base">
              <a:buNone/>
            </a:pPr>
            <a:r>
              <a:rPr lang="en-GB" b="1" dirty="0"/>
              <a:t>1. Democratic Leadership</a:t>
            </a:r>
          </a:p>
          <a:p>
            <a:pPr marL="0" indent="0" fontAlgn="base">
              <a:buNone/>
            </a:pPr>
            <a:r>
              <a:rPr lang="en-GB" b="1" dirty="0"/>
              <a:t>Commonly Effective</a:t>
            </a:r>
          </a:p>
          <a:p>
            <a:pPr marL="0" indent="0" fontAlgn="base">
              <a:buNone/>
            </a:pPr>
            <a:endParaRPr lang="en-GB" b="1" dirty="0"/>
          </a:p>
          <a:p>
            <a:pPr marL="0" indent="0" algn="just" fontAlgn="base">
              <a:buNone/>
            </a:pPr>
            <a:r>
              <a:rPr lang="en-GB" sz="2400" dirty="0"/>
              <a:t>Democratic leadership is exactly what it sounds like - the leader makes decisions based on the input of each team member. Although he or she makes the final call, each employee has an equal say on a project's direction.</a:t>
            </a:r>
          </a:p>
          <a:p>
            <a:endParaRPr lang="en-US" dirty="0"/>
          </a:p>
        </p:txBody>
      </p:sp>
      <p:sp>
        <p:nvSpPr>
          <p:cNvPr id="12" name="Content Placeholder 3">
            <a:extLst>
              <a:ext uri="{FF2B5EF4-FFF2-40B4-BE49-F238E27FC236}">
                <a16:creationId xmlns:a16="http://schemas.microsoft.com/office/drawing/2014/main" id="{C04AC1A7-09A3-46A6-8249-E83CA5E41555}"/>
              </a:ext>
            </a:extLst>
          </p:cNvPr>
          <p:cNvSpPr>
            <a:spLocks noGrp="1"/>
          </p:cNvSpPr>
          <p:nvPr>
            <p:ph sz="half" idx="2"/>
          </p:nvPr>
        </p:nvSpPr>
        <p:spPr>
          <a:xfrm>
            <a:off x="4648200" y="188640"/>
            <a:ext cx="4244280" cy="5400601"/>
          </a:xfrm>
        </p:spPr>
        <p:txBody>
          <a:bodyPr>
            <a:normAutofit fontScale="85000" lnSpcReduction="10000"/>
          </a:bodyPr>
          <a:lstStyle/>
          <a:p>
            <a:pPr marL="0" indent="0" fontAlgn="base">
              <a:buNone/>
            </a:pPr>
            <a:r>
              <a:rPr lang="en-GB" b="1" dirty="0"/>
              <a:t>2. Autocratic Leadership</a:t>
            </a:r>
          </a:p>
          <a:p>
            <a:pPr marL="0" indent="0" fontAlgn="base">
              <a:buNone/>
            </a:pPr>
            <a:r>
              <a:rPr lang="en-GB" b="1" dirty="0"/>
              <a:t>Rarely Effective</a:t>
            </a:r>
          </a:p>
          <a:p>
            <a:pPr marL="0" indent="0" fontAlgn="base">
              <a:buNone/>
            </a:pPr>
            <a:r>
              <a:rPr lang="en-GB" dirty="0"/>
              <a:t>Autocratic leadership is the inverse of democratic leadership. </a:t>
            </a:r>
          </a:p>
          <a:p>
            <a:pPr marL="0" indent="0" fontAlgn="base">
              <a:buNone/>
            </a:pPr>
            <a:endParaRPr lang="en-GB" dirty="0"/>
          </a:p>
          <a:p>
            <a:pPr marL="0" indent="0" algn="just" fontAlgn="base">
              <a:buNone/>
            </a:pPr>
            <a:r>
              <a:rPr lang="en-GB" dirty="0"/>
              <a:t>In this leadership style, the leader makes decisions without taking input from anyone who reports to them. Employees are neither considered nor consulted prior to a direction and are expected to adhere to the decision at a time and pace stipulated by the leader.</a:t>
            </a:r>
          </a:p>
          <a:p>
            <a:endParaRPr lang="en-US" dirty="0"/>
          </a:p>
        </p:txBody>
      </p:sp>
    </p:spTree>
    <p:extLst>
      <p:ext uri="{BB962C8B-B14F-4D97-AF65-F5344CB8AC3E}">
        <p14:creationId xmlns:p14="http://schemas.microsoft.com/office/powerpoint/2010/main" val="42891016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2F87A9F-CEE7-9747-971E-C8755DF666D4}"/>
              </a:ext>
            </a:extLst>
          </p:cNvPr>
          <p:cNvSpPr>
            <a:spLocks noGrp="1"/>
          </p:cNvSpPr>
          <p:nvPr>
            <p:ph sz="half" idx="1"/>
          </p:nvPr>
        </p:nvSpPr>
        <p:spPr>
          <a:xfrm>
            <a:off x="457200" y="332656"/>
            <a:ext cx="4038600" cy="5256585"/>
          </a:xfrm>
        </p:spPr>
        <p:txBody>
          <a:bodyPr>
            <a:normAutofit/>
          </a:bodyPr>
          <a:lstStyle/>
          <a:p>
            <a:pPr marL="0" indent="0" fontAlgn="base">
              <a:buNone/>
            </a:pPr>
            <a:r>
              <a:rPr lang="en-GB" b="1" dirty="0"/>
              <a:t>3. Laissez-Faire Leadership</a:t>
            </a:r>
          </a:p>
          <a:p>
            <a:pPr marL="0" indent="0" fontAlgn="base">
              <a:buNone/>
            </a:pPr>
            <a:r>
              <a:rPr lang="en-GB" b="1" dirty="0"/>
              <a:t>Sometimes Effective</a:t>
            </a:r>
          </a:p>
          <a:p>
            <a:pPr marL="0" indent="0" algn="just" fontAlgn="base">
              <a:buNone/>
            </a:pPr>
            <a:r>
              <a:rPr lang="en-GB" dirty="0"/>
              <a:t>The French term "laissez faire" literally translates to "let them do," and leaders who embrace it afford nearly all authority to their employees.</a:t>
            </a:r>
          </a:p>
          <a:p>
            <a:endParaRPr lang="en-GB" dirty="0"/>
          </a:p>
        </p:txBody>
      </p:sp>
      <p:sp>
        <p:nvSpPr>
          <p:cNvPr id="4" name="Content Placeholder 3">
            <a:extLst>
              <a:ext uri="{FF2B5EF4-FFF2-40B4-BE49-F238E27FC236}">
                <a16:creationId xmlns:a16="http://schemas.microsoft.com/office/drawing/2014/main" id="{758BA3DC-2F9B-8142-A8D0-AAF392B1FA73}"/>
              </a:ext>
            </a:extLst>
          </p:cNvPr>
          <p:cNvSpPr>
            <a:spLocks noGrp="1"/>
          </p:cNvSpPr>
          <p:nvPr>
            <p:ph sz="half" idx="2"/>
          </p:nvPr>
        </p:nvSpPr>
        <p:spPr>
          <a:xfrm>
            <a:off x="4648200" y="332656"/>
            <a:ext cx="4038600" cy="5256585"/>
          </a:xfrm>
        </p:spPr>
        <p:txBody>
          <a:bodyPr>
            <a:normAutofit/>
          </a:bodyPr>
          <a:lstStyle/>
          <a:p>
            <a:pPr marL="0" indent="0" fontAlgn="base">
              <a:buNone/>
            </a:pPr>
            <a:r>
              <a:rPr lang="en-GB" b="1" dirty="0"/>
              <a:t>4. Strategic Leadership</a:t>
            </a:r>
          </a:p>
          <a:p>
            <a:pPr marL="0" indent="0" fontAlgn="base">
              <a:buNone/>
            </a:pPr>
            <a:r>
              <a:rPr lang="en-GB" b="1" dirty="0"/>
              <a:t>Commonly Effective</a:t>
            </a:r>
          </a:p>
          <a:p>
            <a:pPr marL="0" indent="0" algn="just" fontAlgn="base">
              <a:buNone/>
            </a:pPr>
            <a:r>
              <a:rPr lang="en-GB" sz="2400" dirty="0"/>
              <a:t>Strategic leaders sit at the intersection between a company's main operations and its growth opportunities. He or she accepts the burden of executive interests while ensuring that current working conditions remain stable for everyone else</a:t>
            </a:r>
            <a:r>
              <a:rPr lang="en-GB" dirty="0"/>
              <a:t>.</a:t>
            </a:r>
          </a:p>
        </p:txBody>
      </p:sp>
    </p:spTree>
    <p:extLst>
      <p:ext uri="{BB962C8B-B14F-4D97-AF65-F5344CB8AC3E}">
        <p14:creationId xmlns:p14="http://schemas.microsoft.com/office/powerpoint/2010/main" val="4010319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83D8B4E-5F2E-5640-8DB8-BFBC75A3F92B}"/>
              </a:ext>
            </a:extLst>
          </p:cNvPr>
          <p:cNvSpPr>
            <a:spLocks noGrp="1"/>
          </p:cNvSpPr>
          <p:nvPr>
            <p:ph sz="half" idx="1"/>
          </p:nvPr>
        </p:nvSpPr>
        <p:spPr>
          <a:xfrm>
            <a:off x="457200" y="260648"/>
            <a:ext cx="4038600" cy="5328593"/>
          </a:xfrm>
        </p:spPr>
        <p:txBody>
          <a:bodyPr>
            <a:normAutofit fontScale="92500"/>
          </a:bodyPr>
          <a:lstStyle/>
          <a:p>
            <a:pPr marL="0" indent="0" fontAlgn="base">
              <a:buNone/>
            </a:pPr>
            <a:r>
              <a:rPr lang="en-GB" b="1" dirty="0"/>
              <a:t>5. Transformational Leadership</a:t>
            </a:r>
          </a:p>
          <a:p>
            <a:pPr marL="0" indent="0" fontAlgn="base">
              <a:buNone/>
            </a:pPr>
            <a:r>
              <a:rPr lang="en-GB" b="1" dirty="0"/>
              <a:t>Sometimes Effective</a:t>
            </a:r>
          </a:p>
          <a:p>
            <a:pPr marL="0" indent="0" algn="just" fontAlgn="base">
              <a:buNone/>
            </a:pPr>
            <a:r>
              <a:rPr lang="en-GB" sz="2600" dirty="0"/>
              <a:t>Transformational leadership is always "transforming" and improving upon the company's conventions. Employees might have a basic set of tasks and goals that they complete every week or month, but the leader is constantly pushing them outside of their comfort zone.</a:t>
            </a:r>
          </a:p>
          <a:p>
            <a:endParaRPr lang="en-GB" dirty="0"/>
          </a:p>
        </p:txBody>
      </p:sp>
      <p:sp>
        <p:nvSpPr>
          <p:cNvPr id="4" name="Content Placeholder 3">
            <a:extLst>
              <a:ext uri="{FF2B5EF4-FFF2-40B4-BE49-F238E27FC236}">
                <a16:creationId xmlns:a16="http://schemas.microsoft.com/office/drawing/2014/main" id="{432EEFEA-2803-7E47-894D-00526E0B0F3D}"/>
              </a:ext>
            </a:extLst>
          </p:cNvPr>
          <p:cNvSpPr>
            <a:spLocks noGrp="1"/>
          </p:cNvSpPr>
          <p:nvPr>
            <p:ph sz="half" idx="2"/>
          </p:nvPr>
        </p:nvSpPr>
        <p:spPr>
          <a:xfrm>
            <a:off x="4648200" y="260648"/>
            <a:ext cx="4038600" cy="5328593"/>
          </a:xfrm>
        </p:spPr>
        <p:txBody>
          <a:bodyPr>
            <a:normAutofit fontScale="92500"/>
          </a:bodyPr>
          <a:lstStyle/>
          <a:p>
            <a:pPr marL="0" indent="0" fontAlgn="base">
              <a:buNone/>
            </a:pPr>
            <a:r>
              <a:rPr lang="en-GB" b="1" dirty="0"/>
              <a:t>6. Transactional Leadership</a:t>
            </a:r>
          </a:p>
          <a:p>
            <a:pPr marL="0" indent="0" fontAlgn="base">
              <a:buNone/>
            </a:pPr>
            <a:r>
              <a:rPr lang="en-GB" b="1" dirty="0"/>
              <a:t>Sometimes Effective</a:t>
            </a:r>
          </a:p>
          <a:p>
            <a:pPr marL="0" indent="0" algn="just" fontAlgn="base">
              <a:buNone/>
            </a:pPr>
            <a:r>
              <a:rPr lang="en-GB" sz="2600" dirty="0"/>
              <a:t>Transactional leaders are fairly common today. These managers reward their employees for precisely the work they do. A marketing team that receives a scheduled bonus for helping generate a certain number of leads by the end of the quarter is a common example of transactional leadership.</a:t>
            </a:r>
          </a:p>
          <a:p>
            <a:endParaRPr lang="en-GB" dirty="0"/>
          </a:p>
        </p:txBody>
      </p:sp>
    </p:spTree>
    <p:extLst>
      <p:ext uri="{BB962C8B-B14F-4D97-AF65-F5344CB8AC3E}">
        <p14:creationId xmlns:p14="http://schemas.microsoft.com/office/powerpoint/2010/main" val="10734910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4CAF259-58AC-5D42-AB28-F463E850CEFC}"/>
              </a:ext>
            </a:extLst>
          </p:cNvPr>
          <p:cNvSpPr>
            <a:spLocks noGrp="1"/>
          </p:cNvSpPr>
          <p:nvPr>
            <p:ph sz="half" idx="1"/>
          </p:nvPr>
        </p:nvSpPr>
        <p:spPr>
          <a:xfrm>
            <a:off x="457200" y="332656"/>
            <a:ext cx="4038600" cy="5256585"/>
          </a:xfrm>
        </p:spPr>
        <p:txBody>
          <a:bodyPr>
            <a:normAutofit fontScale="77500" lnSpcReduction="20000"/>
          </a:bodyPr>
          <a:lstStyle/>
          <a:p>
            <a:pPr marL="0" indent="0" fontAlgn="base">
              <a:buNone/>
            </a:pPr>
            <a:r>
              <a:rPr lang="en-GB" b="1" dirty="0"/>
              <a:t>7. Coach-Style Leadership</a:t>
            </a:r>
          </a:p>
          <a:p>
            <a:pPr marL="0" indent="0" fontAlgn="base">
              <a:buNone/>
            </a:pPr>
            <a:r>
              <a:rPr lang="en-GB" b="1" dirty="0"/>
              <a:t>Commonly Effective</a:t>
            </a:r>
          </a:p>
          <a:p>
            <a:pPr marL="0" indent="0" fontAlgn="base">
              <a:buNone/>
            </a:pPr>
            <a:endParaRPr lang="en-GB" dirty="0"/>
          </a:p>
          <a:p>
            <a:pPr marL="0" indent="0" algn="just" fontAlgn="base">
              <a:buNone/>
            </a:pPr>
            <a:r>
              <a:rPr lang="en-GB" dirty="0"/>
              <a:t>Similarly to a sports team's coach, this leader focuses on identifying and nurturing the individual strengths of each member on his or her team. They also focus on strategies that will enable their team work better together. This style offers strong similarities to strategic and democratic leadership, but puts more emphasis on the growth and success of individual employees.</a:t>
            </a:r>
          </a:p>
          <a:p>
            <a:endParaRPr lang="en-GB" dirty="0"/>
          </a:p>
        </p:txBody>
      </p:sp>
      <p:sp>
        <p:nvSpPr>
          <p:cNvPr id="4" name="Content Placeholder 3">
            <a:extLst>
              <a:ext uri="{FF2B5EF4-FFF2-40B4-BE49-F238E27FC236}">
                <a16:creationId xmlns:a16="http://schemas.microsoft.com/office/drawing/2014/main" id="{CA6C8DAB-177A-A040-B0E0-DE9F544DC0E5}"/>
              </a:ext>
            </a:extLst>
          </p:cNvPr>
          <p:cNvSpPr>
            <a:spLocks noGrp="1"/>
          </p:cNvSpPr>
          <p:nvPr>
            <p:ph sz="half" idx="2"/>
          </p:nvPr>
        </p:nvSpPr>
        <p:spPr>
          <a:xfrm>
            <a:off x="4648200" y="332656"/>
            <a:ext cx="4038600" cy="5256585"/>
          </a:xfrm>
        </p:spPr>
        <p:txBody>
          <a:bodyPr>
            <a:normAutofit fontScale="77500" lnSpcReduction="20000"/>
          </a:bodyPr>
          <a:lstStyle/>
          <a:p>
            <a:pPr marL="0" indent="0" fontAlgn="base">
              <a:buNone/>
            </a:pPr>
            <a:r>
              <a:rPr lang="en-GB" b="1" dirty="0"/>
              <a:t>8. Bureaucratic Leadership</a:t>
            </a:r>
          </a:p>
          <a:p>
            <a:pPr marL="0" indent="0" fontAlgn="base">
              <a:buNone/>
            </a:pPr>
            <a:r>
              <a:rPr lang="en-GB" b="1" dirty="0"/>
              <a:t>Rarely Effective</a:t>
            </a:r>
          </a:p>
          <a:p>
            <a:pPr marL="0" indent="0" algn="just" fontAlgn="base">
              <a:buNone/>
            </a:pPr>
            <a:endParaRPr lang="en-GB" dirty="0"/>
          </a:p>
          <a:p>
            <a:pPr marL="0" indent="0" algn="just" fontAlgn="base">
              <a:buNone/>
            </a:pPr>
            <a:r>
              <a:rPr lang="en-GB" dirty="0"/>
              <a:t>Bureaucratic leaders go by the books. This style of leadership might listen and consider the input of employees -- unlike autocratic leadership -- but the leader tends to reject an employee's input if it conflicts with company policy or past practices.</a:t>
            </a:r>
          </a:p>
          <a:p>
            <a:pPr marL="0" indent="0">
              <a:buNone/>
            </a:pPr>
            <a:endParaRPr lang="en-GB" dirty="0"/>
          </a:p>
        </p:txBody>
      </p:sp>
    </p:spTree>
    <p:extLst>
      <p:ext uri="{BB962C8B-B14F-4D97-AF65-F5344CB8AC3E}">
        <p14:creationId xmlns:p14="http://schemas.microsoft.com/office/powerpoint/2010/main" val="10653552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1C6108-AA9C-3045-BD76-8EECC31E6BDE}"/>
              </a:ext>
            </a:extLst>
          </p:cNvPr>
          <p:cNvSpPr>
            <a:spLocks noGrp="1"/>
          </p:cNvSpPr>
          <p:nvPr>
            <p:ph type="title"/>
          </p:nvPr>
        </p:nvSpPr>
        <p:spPr/>
        <p:txBody>
          <a:bodyPr/>
          <a:lstStyle/>
          <a:p>
            <a:r>
              <a:rPr lang="en-GB" dirty="0"/>
              <a:t>Task: Great Leaders</a:t>
            </a:r>
          </a:p>
        </p:txBody>
      </p:sp>
      <p:sp>
        <p:nvSpPr>
          <p:cNvPr id="3" name="Content Placeholder 2">
            <a:extLst>
              <a:ext uri="{FF2B5EF4-FFF2-40B4-BE49-F238E27FC236}">
                <a16:creationId xmlns:a16="http://schemas.microsoft.com/office/drawing/2014/main" id="{B88E8690-F663-874A-B10E-6FEAA5626090}"/>
              </a:ext>
            </a:extLst>
          </p:cNvPr>
          <p:cNvSpPr>
            <a:spLocks noGrp="1"/>
          </p:cNvSpPr>
          <p:nvPr>
            <p:ph idx="1"/>
          </p:nvPr>
        </p:nvSpPr>
        <p:spPr/>
        <p:txBody>
          <a:bodyPr>
            <a:normAutofit/>
          </a:bodyPr>
          <a:lstStyle/>
          <a:p>
            <a:pPr marL="0" indent="0">
              <a:buNone/>
            </a:pPr>
            <a:r>
              <a:rPr lang="en-GB" dirty="0"/>
              <a:t>Examples:</a:t>
            </a:r>
          </a:p>
          <a:p>
            <a:pPr marL="0" indent="0">
              <a:buNone/>
            </a:pPr>
            <a:r>
              <a:rPr lang="en-GB" sz="2400" dirty="0"/>
              <a:t>Alex Ferguson, Jose Mourinho, Nelson Mandela.</a:t>
            </a:r>
          </a:p>
          <a:p>
            <a:endParaRPr lang="en-GB" dirty="0"/>
          </a:p>
          <a:p>
            <a:r>
              <a:rPr lang="en-GB" sz="2400" dirty="0"/>
              <a:t>Pick a famous leader and discuss their behaviour, attributes and leadership style.</a:t>
            </a:r>
          </a:p>
        </p:txBody>
      </p:sp>
    </p:spTree>
    <p:extLst>
      <p:ext uri="{BB962C8B-B14F-4D97-AF65-F5344CB8AC3E}">
        <p14:creationId xmlns:p14="http://schemas.microsoft.com/office/powerpoint/2010/main" val="11415197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6D00BB89-52E4-4328-B696-F9F9CA09CF66}"/>
              </a:ext>
            </a:extLst>
          </p:cNvPr>
          <p:cNvSpPr>
            <a:spLocks noGrp="1"/>
          </p:cNvSpPr>
          <p:nvPr>
            <p:ph type="title"/>
          </p:nvPr>
        </p:nvSpPr>
        <p:spPr>
          <a:xfrm>
            <a:off x="457200" y="274638"/>
            <a:ext cx="8229600" cy="1143000"/>
          </a:xfrm>
        </p:spPr>
        <p:txBody>
          <a:bodyPr anchor="ctr">
            <a:normAutofit/>
          </a:bodyPr>
          <a:lstStyle/>
          <a:p>
            <a:r>
              <a:rPr lang="en-US" dirty="0"/>
              <a:t>Leadership Videos</a:t>
            </a:r>
          </a:p>
        </p:txBody>
      </p:sp>
      <p:sp>
        <p:nvSpPr>
          <p:cNvPr id="3" name="Content Placeholder 2">
            <a:extLst>
              <a:ext uri="{FF2B5EF4-FFF2-40B4-BE49-F238E27FC236}">
                <a16:creationId xmlns:a16="http://schemas.microsoft.com/office/drawing/2014/main" id="{A3E6630D-9692-A540-A6E5-E9A7A417DC98}"/>
              </a:ext>
            </a:extLst>
          </p:cNvPr>
          <p:cNvSpPr>
            <a:spLocks noGrp="1"/>
          </p:cNvSpPr>
          <p:nvPr>
            <p:ph idx="1"/>
          </p:nvPr>
        </p:nvSpPr>
        <p:spPr>
          <a:xfrm>
            <a:off x="457200" y="1600201"/>
            <a:ext cx="8229600" cy="3917032"/>
          </a:xfrm>
        </p:spPr>
        <p:txBody>
          <a:bodyPr>
            <a:normAutofit/>
          </a:bodyPr>
          <a:lstStyle/>
          <a:p>
            <a:pPr marL="514350" indent="-514350">
              <a:buFont typeface="+mj-lt"/>
              <a:buAutoNum type="arabicPeriod"/>
            </a:pPr>
            <a:r>
              <a:rPr lang="en-GB" dirty="0">
                <a:hlinkClick r:id="rId2"/>
              </a:rPr>
              <a:t>Sir Alex Ferguson Leadership Style</a:t>
            </a:r>
            <a:endParaRPr lang="en-GB" dirty="0"/>
          </a:p>
          <a:p>
            <a:pPr marL="514350" indent="-514350">
              <a:buFont typeface="+mj-lt"/>
              <a:buAutoNum type="arabicPeriod"/>
            </a:pPr>
            <a:r>
              <a:rPr lang="en-GB" dirty="0">
                <a:hlinkClick r:id="rId3"/>
              </a:rPr>
              <a:t>Sir Alex Ferguson - The Qualities That Define a Leader</a:t>
            </a:r>
            <a:endParaRPr lang="en-GB" dirty="0"/>
          </a:p>
          <a:p>
            <a:pPr marL="514350" indent="-514350">
              <a:buFont typeface="+mj-lt"/>
              <a:buAutoNum type="arabicPeriod"/>
            </a:pPr>
            <a:r>
              <a:rPr lang="en-GB" dirty="0">
                <a:hlinkClick r:id="rId4"/>
              </a:rPr>
              <a:t>José Mourinho on: Captains vs. Leaders - Javier Zanetti &amp; John Terry</a:t>
            </a:r>
            <a:endParaRPr lang="en-GB" dirty="0"/>
          </a:p>
          <a:p>
            <a:pPr marL="514350" indent="-514350">
              <a:buFont typeface="+mj-lt"/>
              <a:buAutoNum type="arabicPeriod"/>
            </a:pPr>
            <a:r>
              <a:rPr lang="en-GB" dirty="0">
                <a:hlinkClick r:id="rId5"/>
              </a:rPr>
              <a:t>Video Tony Robbins on the Psychology and Skills of Exceptional Leaders</a:t>
            </a:r>
            <a:endParaRPr lang="en-GB" dirty="0"/>
          </a:p>
          <a:p>
            <a:pPr marL="0" indent="0">
              <a:buNone/>
            </a:pPr>
            <a:endParaRPr lang="en-GB" dirty="0">
              <a:hlinkClick r:id="rId5"/>
            </a:endParaRPr>
          </a:p>
        </p:txBody>
      </p:sp>
    </p:spTree>
    <p:extLst>
      <p:ext uri="{BB962C8B-B14F-4D97-AF65-F5344CB8AC3E}">
        <p14:creationId xmlns:p14="http://schemas.microsoft.com/office/powerpoint/2010/main" val="324717886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Props1.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purl.org/dc/elements/1.1/"/>
    <ds:schemaRef ds:uri="http://www.w3.org/XML/1998/namespace"/>
    <ds:schemaRef ds:uri="http://schemas.microsoft.com/office/2006/metadata/properties"/>
    <ds:schemaRef ds:uri="http://schemas.microsoft.com/office/2006/documentManagement/types"/>
    <ds:schemaRef ds:uri="http://schemas.microsoft.com/office/infopath/2007/PartnerControls"/>
    <ds:schemaRef ds:uri="http://purl.org/dc/terms/"/>
    <ds:schemaRef ds:uri="http://purl.org/dc/dcmitype/"/>
    <ds:schemaRef ds:uri="http://schemas.openxmlformats.org/package/2006/metadata/core-properties"/>
    <ds:schemaRef ds:uri="303dbf9b-b85b-46a0-94f1-894078c07ecd"/>
  </ds:schemaRefs>
</ds:datastoreItem>
</file>

<file path=docProps/app.xml><?xml version="1.0" encoding="utf-8"?>
<Properties xmlns="http://schemas.openxmlformats.org/officeDocument/2006/extended-properties" xmlns:vt="http://schemas.openxmlformats.org/officeDocument/2006/docPropsVTypes">
  <TotalTime>22</TotalTime>
  <Words>1053</Words>
  <Application>Microsoft Office PowerPoint</Application>
  <PresentationFormat>On-screen Show (4:3)</PresentationFormat>
  <Paragraphs>88</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Myriad Pro</vt:lpstr>
      <vt:lpstr>20140311PresentationUWTSDTemplate</vt:lpstr>
      <vt:lpstr>Leadership</vt:lpstr>
      <vt:lpstr>What is the difference between?</vt:lpstr>
      <vt:lpstr>PowerPoint Presentation</vt:lpstr>
      <vt:lpstr>Leaders vs Managers</vt:lpstr>
      <vt:lpstr>Situational Leadership Theory:  Providing Leadership through Flexibility</vt:lpstr>
      <vt:lpstr>PowerPoint Presentation</vt:lpstr>
      <vt:lpstr>PowerPoint Presentation</vt:lpstr>
      <vt:lpstr>PowerPoint Presentation</vt:lpstr>
      <vt:lpstr>PowerPoint Presentation</vt:lpstr>
      <vt:lpstr>Other Leadership Styles</vt:lpstr>
      <vt:lpstr>PowerPoint Presentation</vt:lpstr>
      <vt:lpstr>PowerPoint Presentation</vt:lpstr>
      <vt:lpstr>PowerPoint Presentation</vt:lpstr>
      <vt:lpstr>PowerPoint Presentation</vt:lpstr>
      <vt:lpstr>Task: Great Leaders</vt:lpstr>
      <vt:lpstr>Leadership Videos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dc:title>
  <dc:creator>Rhys Surringer</dc:creator>
  <cp:lastModifiedBy>Andrew Thomas</cp:lastModifiedBy>
  <cp:revision>2</cp:revision>
  <dcterms:created xsi:type="dcterms:W3CDTF">2020-03-23T15:02:21Z</dcterms:created>
  <dcterms:modified xsi:type="dcterms:W3CDTF">2020-03-23T15:41:14Z</dcterms:modified>
</cp:coreProperties>
</file>