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4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74B78-9CAF-4FF5-B70C-65867F8190C6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4C7B2-116D-4782-B165-4EF68A9E1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732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42614-675E-4274-8455-0AA244D8832C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77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1529-4B4A-4AF2-B07F-13D4F69AA25C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0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D0CD4-EC66-41E0-820A-F65AF3FE8A82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41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CCBC6-D77D-4BE2-9D47-FFE449A8D81D}" type="datetime1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7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29522-BF99-45FA-8D6D-581208490CD4}" type="datetime1">
              <a:rPr lang="en-GB" smtClean="0"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62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76C3-003B-4017-83D2-05B2F6D581EA}" type="datetime1">
              <a:rPr lang="en-GB" smtClean="0"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99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27E-4EB8-467A-82FB-0F7CCA8BEE48}" type="datetime1">
              <a:rPr lang="en-GB" smtClean="0"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3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6B889-E4A4-40BC-ACC2-DFCF221748AF}" type="datetime1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32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BF70-1E45-4D99-93AE-74885DE6AA2C}" type="datetime1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08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1706-1D8F-46F3-8824-6FD2706213F1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0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C67EE-C304-41BF-9F44-60835D409EB9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3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06C33-261B-4404-A6F7-DBE81E666F5A}" type="datetime1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Armstrong &amp; Kotler (2015)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Marketing Strategy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Lecture Topic 2</a:t>
            </a:r>
          </a:p>
        </p:txBody>
      </p:sp>
    </p:spTree>
    <p:extLst>
      <p:ext uri="{BB962C8B-B14F-4D97-AF65-F5344CB8AC3E}">
        <p14:creationId xmlns:p14="http://schemas.microsoft.com/office/powerpoint/2010/main" val="1439673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Strategic planning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Mission statement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Setting company goals and objectives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Business portfolio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Portfolio analysis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The BCG growth matrix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Market segmentation – tutorial task 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Target markets</a:t>
            </a:r>
          </a:p>
          <a:p>
            <a:pPr>
              <a:buFont typeface="Arial" charset="0"/>
              <a:buChar char="•"/>
            </a:pPr>
            <a:r>
              <a:rPr lang="en-US" altLang="en-US" sz="2400">
                <a:ea typeface="ＭＳ Ｐゴシック" pitchFamily="34" charset="-128"/>
              </a:rPr>
              <a:t>Positioning</a:t>
            </a:r>
          </a:p>
          <a:p>
            <a:pPr>
              <a:buFont typeface="Arial" charset="0"/>
              <a:buChar char="•"/>
            </a:pPr>
            <a:endParaRPr lang="en-US" altLang="en-US" sz="2400">
              <a:ea typeface="ＭＳ Ｐゴシック" pitchFamily="34" charset="-128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64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Recap from Session 1</a:t>
            </a:r>
            <a:br>
              <a:rPr lang="en-GB"/>
            </a:br>
            <a:r>
              <a:rPr lang="en-GB"/>
              <a:t>Customer Driven 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Selecting customers to serve</a:t>
            </a:r>
          </a:p>
          <a:p>
            <a:pPr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Choosing a value proposition</a:t>
            </a:r>
          </a:p>
          <a:p>
            <a:pPr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Marketing management orientations</a:t>
            </a:r>
          </a:p>
          <a:p>
            <a:pPr lvl="1"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Production concept</a:t>
            </a:r>
          </a:p>
          <a:p>
            <a:pPr lvl="1"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Product concept</a:t>
            </a:r>
          </a:p>
          <a:p>
            <a:pPr lvl="1"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Selling concept</a:t>
            </a:r>
          </a:p>
          <a:p>
            <a:pPr lvl="1"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Marketing concept</a:t>
            </a:r>
          </a:p>
          <a:p>
            <a:pPr lvl="1">
              <a:buFont typeface="Arial" charset="0"/>
              <a:buChar char="•"/>
            </a:pPr>
            <a:r>
              <a:rPr lang="en-US" altLang="en-US">
                <a:ea typeface="ＭＳ Ｐゴシック" pitchFamily="34" charset="-128"/>
              </a:rPr>
              <a:t>Societal marketing concept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857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Recap: The 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Product</a:t>
            </a:r>
          </a:p>
          <a:p>
            <a:endParaRPr lang="en-GB" b="1"/>
          </a:p>
          <a:p>
            <a:r>
              <a:rPr lang="en-GB" b="1"/>
              <a:t>Price</a:t>
            </a:r>
          </a:p>
          <a:p>
            <a:endParaRPr lang="en-GB" b="1"/>
          </a:p>
          <a:p>
            <a:r>
              <a:rPr lang="en-GB" b="1"/>
              <a:t>Place</a:t>
            </a:r>
          </a:p>
          <a:p>
            <a:endParaRPr lang="en-GB" b="1"/>
          </a:p>
          <a:p>
            <a:r>
              <a:rPr lang="en-GB" b="1"/>
              <a:t>Promotion</a:t>
            </a:r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909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BD092-45EA-4FA5-99BE-8A53DF506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Marketing Mix - 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66BFD-5AF3-4C9A-BE71-466968565C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lang="en-US"/>
              <a:t>Variety</a:t>
            </a:r>
          </a:p>
          <a:p>
            <a:pPr>
              <a:buFont typeface="Arial"/>
            </a:pPr>
            <a:r>
              <a:rPr lang="en-US"/>
              <a:t>Quality</a:t>
            </a:r>
          </a:p>
          <a:p>
            <a:pPr>
              <a:buFont typeface="Arial"/>
            </a:pPr>
            <a:r>
              <a:rPr lang="en-US"/>
              <a:t>Design</a:t>
            </a:r>
          </a:p>
          <a:p>
            <a:pPr>
              <a:buFont typeface="Arial"/>
            </a:pPr>
            <a:r>
              <a:rPr lang="en-US"/>
              <a:t>Features</a:t>
            </a:r>
          </a:p>
          <a:p>
            <a:pPr>
              <a:buFont typeface="Arial"/>
            </a:pPr>
            <a:r>
              <a:rPr lang="en-US"/>
              <a:t>Brand</a:t>
            </a:r>
          </a:p>
          <a:p>
            <a:pPr>
              <a:buFont typeface="Arial"/>
            </a:pPr>
            <a:r>
              <a:rPr lang="en-US"/>
              <a:t>Packaging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B15310A-0539-4122-AA62-9233D5A3FB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Size</a:t>
            </a:r>
          </a:p>
          <a:p>
            <a:r>
              <a:rPr lang="en-US"/>
              <a:t>Service</a:t>
            </a:r>
          </a:p>
          <a:p>
            <a:r>
              <a:rPr lang="en-US"/>
              <a:t>Warranty</a:t>
            </a:r>
          </a:p>
          <a:p>
            <a:r>
              <a:rPr lang="en-US"/>
              <a:t>Returns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2277F-6735-4A1B-AFD9-DA06BB5C7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EB9869-AAA7-4AFC-942E-ADC1535C8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924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Find a new car sales advert online and identify key criteria in relation to the Marketing Mix: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Product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Place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Price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Promotion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02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solidFill>
                  <a:srgbClr val="000000"/>
                </a:solidFill>
                <a:ea typeface="ＭＳ Ｐゴシック" pitchFamily="34" charset="-128"/>
              </a:rPr>
              <a:t>The marketing mix does not cater to the buyer’s perspective of the four Cs:</a:t>
            </a:r>
          </a:p>
          <a:p>
            <a:pPr lvl="1"/>
            <a:r>
              <a:rPr lang="en-US" altLang="en-US">
                <a:solidFill>
                  <a:srgbClr val="000000"/>
                </a:solidFill>
                <a:ea typeface="ＭＳ Ｐゴシック" pitchFamily="34" charset="-128"/>
              </a:rPr>
              <a:t>Customer solution</a:t>
            </a:r>
          </a:p>
          <a:p>
            <a:pPr lvl="1"/>
            <a:r>
              <a:rPr lang="en-US" altLang="en-US">
                <a:solidFill>
                  <a:srgbClr val="000000"/>
                </a:solidFill>
                <a:ea typeface="ＭＳ Ｐゴシック" pitchFamily="34" charset="-128"/>
              </a:rPr>
              <a:t>Customer cost</a:t>
            </a:r>
          </a:p>
          <a:p>
            <a:pPr lvl="1"/>
            <a:r>
              <a:rPr lang="en-US" altLang="en-US">
                <a:solidFill>
                  <a:srgbClr val="000000"/>
                </a:solidFill>
                <a:ea typeface="ＭＳ Ｐゴシック" pitchFamily="34" charset="-128"/>
              </a:rPr>
              <a:t>Convenience</a:t>
            </a:r>
          </a:p>
          <a:p>
            <a:pPr lvl="1"/>
            <a:r>
              <a:rPr lang="en-US" altLang="en-US">
                <a:solidFill>
                  <a:srgbClr val="000000"/>
                </a:solidFill>
                <a:ea typeface="ＭＳ Ｐゴシック" pitchFamily="34" charset="-128"/>
              </a:rPr>
              <a:t>Communication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Armstrong &amp; Kotler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96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Armstrong, G. and Kotler, P., </a:t>
            </a:r>
            <a:r>
              <a:rPr lang="en-GB" u="sng"/>
              <a:t>Marketing: An Introduction</a:t>
            </a:r>
            <a:r>
              <a:rPr lang="en-GB"/>
              <a:t>, (2015), Pearson Education. 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384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Marketing Strategy</vt:lpstr>
      <vt:lpstr>Marketing Strategy</vt:lpstr>
      <vt:lpstr>Recap from Session 1 Customer Driven Marketing Strategy</vt:lpstr>
      <vt:lpstr>Recap: The Marketing Mix</vt:lpstr>
      <vt:lpstr>The Marketing Mix - Product</vt:lpstr>
      <vt:lpstr>Activity</vt:lpstr>
      <vt:lpstr>Note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Strategy</dc:title>
  <cp:revision>1</cp:revision>
  <dcterms:modified xsi:type="dcterms:W3CDTF">2017-10-16T19:57:41Z</dcterms:modified>
</cp:coreProperties>
</file>