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52" r:id="rId2"/>
  </p:sldMasterIdLst>
  <p:notesMasterIdLst>
    <p:notesMasterId r:id="rId17"/>
  </p:notesMasterIdLst>
  <p:handoutMasterIdLst>
    <p:handoutMasterId r:id="rId18"/>
  </p:handoutMasterIdLst>
  <p:sldIdLst>
    <p:sldId id="256" r:id="rId3"/>
    <p:sldId id="257" r:id="rId4"/>
    <p:sldId id="321" r:id="rId5"/>
    <p:sldId id="322" r:id="rId6"/>
    <p:sldId id="339" r:id="rId7"/>
    <p:sldId id="340" r:id="rId8"/>
    <p:sldId id="349" r:id="rId9"/>
    <p:sldId id="343" r:id="rId10"/>
    <p:sldId id="364" r:id="rId11"/>
    <p:sldId id="341" r:id="rId12"/>
    <p:sldId id="342" r:id="rId13"/>
    <p:sldId id="365" r:id="rId14"/>
    <p:sldId id="366" r:id="rId15"/>
    <p:sldId id="367" r:id="rId1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D2B67"/>
    <a:srgbClr val="0D2A67"/>
    <a:srgbClr val="E521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E28C62-48E8-4AA6-9720-D5EE27C47A4D}" v="5" dt="2023-10-24T07:42:36.8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025"/>
    <p:restoredTop sz="94694"/>
  </p:normalViewPr>
  <p:slideViewPr>
    <p:cSldViewPr snapToGrid="0" snapToObjects="1">
      <p:cViewPr varScale="1">
        <p:scale>
          <a:sx n="62" d="100"/>
          <a:sy n="62" d="100"/>
        </p:scale>
        <p:origin x="1096" y="44"/>
      </p:cViewPr>
      <p:guideLst/>
    </p:cSldViewPr>
  </p:slideViewPr>
  <p:notesTextViewPr>
    <p:cViewPr>
      <p:scale>
        <a:sx n="100" d="100"/>
        <a:sy n="100" d="100"/>
      </p:scale>
      <p:origin x="0" y="-264"/>
    </p:cViewPr>
  </p:notesTextViewPr>
  <p:notesViewPr>
    <p:cSldViewPr snapToGrid="0" snapToObjects="1">
      <p:cViewPr varScale="1">
        <p:scale>
          <a:sx n="134" d="100"/>
          <a:sy n="134" d="100"/>
        </p:scale>
        <p:origin x="6112"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urchward, Eve" userId="4abcfe56-dd17-4026-b878-09819d73900d" providerId="ADAL" clId="{6FF385C3-7DAB-466D-BE7B-F8AEB71E5F64}"/>
    <pc:docChg chg="custSel addSld delSld modSld">
      <pc:chgData name="Churchward, Eve" userId="4abcfe56-dd17-4026-b878-09819d73900d" providerId="ADAL" clId="{6FF385C3-7DAB-466D-BE7B-F8AEB71E5F64}" dt="2023-10-18T12:53:29.135" v="576" actId="20577"/>
      <pc:docMkLst>
        <pc:docMk/>
      </pc:docMkLst>
      <pc:sldChg chg="modSp mod">
        <pc:chgData name="Churchward, Eve" userId="4abcfe56-dd17-4026-b878-09819d73900d" providerId="ADAL" clId="{6FF385C3-7DAB-466D-BE7B-F8AEB71E5F64}" dt="2023-10-18T12:48:20.926" v="431" actId="20577"/>
        <pc:sldMkLst>
          <pc:docMk/>
          <pc:sldMk cId="1804016326" sldId="257"/>
        </pc:sldMkLst>
        <pc:spChg chg="mod">
          <ac:chgData name="Churchward, Eve" userId="4abcfe56-dd17-4026-b878-09819d73900d" providerId="ADAL" clId="{6FF385C3-7DAB-466D-BE7B-F8AEB71E5F64}" dt="2023-10-18T12:27:41.721" v="23" actId="20577"/>
          <ac:spMkLst>
            <pc:docMk/>
            <pc:sldMk cId="1804016326" sldId="257"/>
            <ac:spMk id="2" creationId="{C3707F04-66D1-A044-814B-EBCF188E5F9C}"/>
          </ac:spMkLst>
        </pc:spChg>
        <pc:spChg chg="mod">
          <ac:chgData name="Churchward, Eve" userId="4abcfe56-dd17-4026-b878-09819d73900d" providerId="ADAL" clId="{6FF385C3-7DAB-466D-BE7B-F8AEB71E5F64}" dt="2023-10-18T12:48:20.926" v="431" actId="20577"/>
          <ac:spMkLst>
            <pc:docMk/>
            <pc:sldMk cId="1804016326" sldId="257"/>
            <ac:spMk id="3" creationId="{FAAAC32B-7381-7148-A12C-683517301A11}"/>
          </ac:spMkLst>
        </pc:spChg>
      </pc:sldChg>
      <pc:sldChg chg="modSp mod">
        <pc:chgData name="Churchward, Eve" userId="4abcfe56-dd17-4026-b878-09819d73900d" providerId="ADAL" clId="{6FF385C3-7DAB-466D-BE7B-F8AEB71E5F64}" dt="2023-10-18T12:53:29.135" v="576" actId="20577"/>
        <pc:sldMkLst>
          <pc:docMk/>
          <pc:sldMk cId="872618912" sldId="366"/>
        </pc:sldMkLst>
        <pc:spChg chg="mod">
          <ac:chgData name="Churchward, Eve" userId="4abcfe56-dd17-4026-b878-09819d73900d" providerId="ADAL" clId="{6FF385C3-7DAB-466D-BE7B-F8AEB71E5F64}" dt="2023-10-18T12:52:18.710" v="480" actId="20577"/>
          <ac:spMkLst>
            <pc:docMk/>
            <pc:sldMk cId="872618912" sldId="366"/>
            <ac:spMk id="2" creationId="{C3707F04-66D1-A044-814B-EBCF188E5F9C}"/>
          </ac:spMkLst>
        </pc:spChg>
        <pc:spChg chg="mod">
          <ac:chgData name="Churchward, Eve" userId="4abcfe56-dd17-4026-b878-09819d73900d" providerId="ADAL" clId="{6FF385C3-7DAB-466D-BE7B-F8AEB71E5F64}" dt="2023-10-18T12:53:29.135" v="576" actId="20577"/>
          <ac:spMkLst>
            <pc:docMk/>
            <pc:sldMk cId="872618912" sldId="366"/>
            <ac:spMk id="3" creationId="{FAAAC32B-7381-7148-A12C-683517301A11}"/>
          </ac:spMkLst>
        </pc:spChg>
      </pc:sldChg>
      <pc:sldChg chg="addSp modSp new del mod">
        <pc:chgData name="Churchward, Eve" userId="4abcfe56-dd17-4026-b878-09819d73900d" providerId="ADAL" clId="{6FF385C3-7DAB-466D-BE7B-F8AEB71E5F64}" dt="2023-10-18T12:51:28.372" v="453" actId="2696"/>
        <pc:sldMkLst>
          <pc:docMk/>
          <pc:sldMk cId="2814733062" sldId="367"/>
        </pc:sldMkLst>
        <pc:spChg chg="add mod">
          <ac:chgData name="Churchward, Eve" userId="4abcfe56-dd17-4026-b878-09819d73900d" providerId="ADAL" clId="{6FF385C3-7DAB-466D-BE7B-F8AEB71E5F64}" dt="2023-10-18T12:49:47.359" v="452" actId="113"/>
          <ac:spMkLst>
            <pc:docMk/>
            <pc:sldMk cId="2814733062" sldId="367"/>
            <ac:spMk id="3" creationId="{BFFE44EF-299E-0C5F-559A-540B3BC0A4A6}"/>
          </ac:spMkLst>
        </pc:spChg>
      </pc:sldChg>
      <pc:sldChg chg="modSp new mod">
        <pc:chgData name="Churchward, Eve" userId="4abcfe56-dd17-4026-b878-09819d73900d" providerId="ADAL" clId="{6FF385C3-7DAB-466D-BE7B-F8AEB71E5F64}" dt="2023-10-18T12:51:44.770" v="468" actId="20577"/>
        <pc:sldMkLst>
          <pc:docMk/>
          <pc:sldMk cId="3496852990" sldId="367"/>
        </pc:sldMkLst>
        <pc:spChg chg="mod">
          <ac:chgData name="Churchward, Eve" userId="4abcfe56-dd17-4026-b878-09819d73900d" providerId="ADAL" clId="{6FF385C3-7DAB-466D-BE7B-F8AEB71E5F64}" dt="2023-10-18T12:51:44.770" v="468" actId="20577"/>
          <ac:spMkLst>
            <pc:docMk/>
            <pc:sldMk cId="3496852990" sldId="367"/>
            <ac:spMk id="2" creationId="{7990EF5F-DC66-1930-7F83-F1E9A4C8436C}"/>
          </ac:spMkLst>
        </pc:spChg>
      </pc:sldChg>
    </pc:docChg>
  </pc:docChgLst>
  <pc:docChgLst>
    <pc:chgData name="Churchward, Eve" userId="4abcfe56-dd17-4026-b878-09819d73900d" providerId="ADAL" clId="{69E28C62-48E8-4AA6-9720-D5EE27C47A4D}"/>
    <pc:docChg chg="undo custSel modSld modNotesMaster modHandout">
      <pc:chgData name="Churchward, Eve" userId="4abcfe56-dd17-4026-b878-09819d73900d" providerId="ADAL" clId="{69E28C62-48E8-4AA6-9720-D5EE27C47A4D}" dt="2023-10-24T07:42:33.536" v="197" actId="20577"/>
      <pc:docMkLst>
        <pc:docMk/>
      </pc:docMkLst>
      <pc:sldChg chg="modSp mod">
        <pc:chgData name="Churchward, Eve" userId="4abcfe56-dd17-4026-b878-09819d73900d" providerId="ADAL" clId="{69E28C62-48E8-4AA6-9720-D5EE27C47A4D}" dt="2023-10-19T06:49:24.012" v="154" actId="20577"/>
        <pc:sldMkLst>
          <pc:docMk/>
          <pc:sldMk cId="1804016326" sldId="257"/>
        </pc:sldMkLst>
        <pc:spChg chg="mod">
          <ac:chgData name="Churchward, Eve" userId="4abcfe56-dd17-4026-b878-09819d73900d" providerId="ADAL" clId="{69E28C62-48E8-4AA6-9720-D5EE27C47A4D}" dt="2023-10-19T06:49:24.012" v="154" actId="20577"/>
          <ac:spMkLst>
            <pc:docMk/>
            <pc:sldMk cId="1804016326" sldId="257"/>
            <ac:spMk id="3" creationId="{FAAAC32B-7381-7148-A12C-683517301A11}"/>
          </ac:spMkLst>
        </pc:spChg>
      </pc:sldChg>
      <pc:sldChg chg="modNotes">
        <pc:chgData name="Churchward, Eve" userId="4abcfe56-dd17-4026-b878-09819d73900d" providerId="ADAL" clId="{69E28C62-48E8-4AA6-9720-D5EE27C47A4D}" dt="2023-10-24T07:40:08.500" v="195"/>
        <pc:sldMkLst>
          <pc:docMk/>
          <pc:sldMk cId="0" sldId="321"/>
        </pc:sldMkLst>
      </pc:sldChg>
      <pc:sldChg chg="modNotesTx">
        <pc:chgData name="Churchward, Eve" userId="4abcfe56-dd17-4026-b878-09819d73900d" providerId="ADAL" clId="{69E28C62-48E8-4AA6-9720-D5EE27C47A4D}" dt="2023-10-24T07:42:33.536" v="197" actId="20577"/>
        <pc:sldMkLst>
          <pc:docMk/>
          <pc:sldMk cId="0" sldId="322"/>
        </pc:sldMkLst>
      </pc:sldChg>
      <pc:sldChg chg="modNotes">
        <pc:chgData name="Churchward, Eve" userId="4abcfe56-dd17-4026-b878-09819d73900d" providerId="ADAL" clId="{69E28C62-48E8-4AA6-9720-D5EE27C47A4D}" dt="2023-10-24T07:40:08.500" v="195"/>
        <pc:sldMkLst>
          <pc:docMk/>
          <pc:sldMk cId="0" sldId="340"/>
        </pc:sldMkLst>
      </pc:sldChg>
      <pc:sldChg chg="modNotes">
        <pc:chgData name="Churchward, Eve" userId="4abcfe56-dd17-4026-b878-09819d73900d" providerId="ADAL" clId="{69E28C62-48E8-4AA6-9720-D5EE27C47A4D}" dt="2023-10-24T07:40:08.500" v="195"/>
        <pc:sldMkLst>
          <pc:docMk/>
          <pc:sldMk cId="0" sldId="341"/>
        </pc:sldMkLst>
      </pc:sldChg>
      <pc:sldChg chg="modNotes">
        <pc:chgData name="Churchward, Eve" userId="4abcfe56-dd17-4026-b878-09819d73900d" providerId="ADAL" clId="{69E28C62-48E8-4AA6-9720-D5EE27C47A4D}" dt="2023-10-24T07:40:08.500" v="195"/>
        <pc:sldMkLst>
          <pc:docMk/>
          <pc:sldMk cId="0" sldId="342"/>
        </pc:sldMkLst>
      </pc:sldChg>
      <pc:sldChg chg="modNotes">
        <pc:chgData name="Churchward, Eve" userId="4abcfe56-dd17-4026-b878-09819d73900d" providerId="ADAL" clId="{69E28C62-48E8-4AA6-9720-D5EE27C47A4D}" dt="2023-10-24T07:40:08.500" v="195"/>
        <pc:sldMkLst>
          <pc:docMk/>
          <pc:sldMk cId="0" sldId="343"/>
        </pc:sldMkLst>
      </pc:sldChg>
      <pc:sldChg chg="modNotes">
        <pc:chgData name="Churchward, Eve" userId="4abcfe56-dd17-4026-b878-09819d73900d" providerId="ADAL" clId="{69E28C62-48E8-4AA6-9720-D5EE27C47A4D}" dt="2023-10-24T07:40:08.500" v="195"/>
        <pc:sldMkLst>
          <pc:docMk/>
          <pc:sldMk cId="0" sldId="349"/>
        </pc:sldMkLst>
      </pc:sldChg>
      <pc:sldChg chg="modNotes">
        <pc:chgData name="Churchward, Eve" userId="4abcfe56-dd17-4026-b878-09819d73900d" providerId="ADAL" clId="{69E28C62-48E8-4AA6-9720-D5EE27C47A4D}" dt="2023-10-24T07:40:08.500" v="195"/>
        <pc:sldMkLst>
          <pc:docMk/>
          <pc:sldMk cId="0" sldId="364"/>
        </pc:sldMkLst>
      </pc:sldChg>
      <pc:sldChg chg="modNotes">
        <pc:chgData name="Churchward, Eve" userId="4abcfe56-dd17-4026-b878-09819d73900d" providerId="ADAL" clId="{69E28C62-48E8-4AA6-9720-D5EE27C47A4D}" dt="2023-10-24T07:40:08.500" v="195"/>
        <pc:sldMkLst>
          <pc:docMk/>
          <pc:sldMk cId="0" sldId="365"/>
        </pc:sldMkLst>
      </pc:sldChg>
      <pc:sldChg chg="modSp mod">
        <pc:chgData name="Churchward, Eve" userId="4abcfe56-dd17-4026-b878-09819d73900d" providerId="ADAL" clId="{69E28C62-48E8-4AA6-9720-D5EE27C47A4D}" dt="2023-10-19T06:52:57.791" v="191" actId="20577"/>
        <pc:sldMkLst>
          <pc:docMk/>
          <pc:sldMk cId="872618912" sldId="366"/>
        </pc:sldMkLst>
        <pc:spChg chg="mod">
          <ac:chgData name="Churchward, Eve" userId="4abcfe56-dd17-4026-b878-09819d73900d" providerId="ADAL" clId="{69E28C62-48E8-4AA6-9720-D5EE27C47A4D}" dt="2023-10-19T06:52:57.791" v="191" actId="20577"/>
          <ac:spMkLst>
            <pc:docMk/>
            <pc:sldMk cId="872618912" sldId="366"/>
            <ac:spMk id="3" creationId="{FAAAC32B-7381-7148-A12C-683517301A1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BEEBD6-E767-A64E-967A-6B73CB1B50B7}"/>
              </a:ext>
            </a:extLst>
          </p:cNvPr>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59A22C-BE02-774E-9513-05469B2929B4}"/>
              </a:ext>
            </a:extLst>
          </p:cNvPr>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82D339A-96F6-E041-920A-ADF0CA63CD2E}" type="datetimeFigureOut">
              <a:rPr lang="en-US" smtClean="0"/>
              <a:t>10/19/2023</a:t>
            </a:fld>
            <a:endParaRPr lang="en-US"/>
          </a:p>
        </p:txBody>
      </p:sp>
      <p:sp>
        <p:nvSpPr>
          <p:cNvPr id="4" name="Footer Placeholder 3">
            <a:extLst>
              <a:ext uri="{FF2B5EF4-FFF2-40B4-BE49-F238E27FC236}">
                <a16:creationId xmlns:a16="http://schemas.microsoft.com/office/drawing/2014/main" id="{B59C56D9-CAB5-064C-9D79-1C2A599E6859}"/>
              </a:ext>
            </a:extLst>
          </p:cNvPr>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7E90338-B1CF-8145-AE6D-75EF2ED3AC80}"/>
              </a:ext>
            </a:extLst>
          </p:cNvPr>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8DDB404-999C-8E45-9CC0-62A59EBAC2F1}" type="slidenum">
              <a:rPr lang="en-US" smtClean="0"/>
              <a:t>‹#›</a:t>
            </a:fld>
            <a:endParaRPr lang="en-US"/>
          </a:p>
        </p:txBody>
      </p:sp>
    </p:spTree>
    <p:extLst>
      <p:ext uri="{BB962C8B-B14F-4D97-AF65-F5344CB8AC3E}">
        <p14:creationId xmlns:p14="http://schemas.microsoft.com/office/powerpoint/2010/main" val="3726826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3F0E99C4-5654-BA4B-B82A-F5D7BE6E471C}" type="datetimeFigureOut">
              <a:rPr lang="en-US" smtClean="0"/>
              <a:t>10/19/2023</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BAB3717A-C6E4-1C46-B1FA-B9E4FCE2618A}" type="slidenum">
              <a:rPr lang="en-US" smtClean="0"/>
              <a:t>‹#›</a:t>
            </a:fld>
            <a:endParaRPr lang="en-US"/>
          </a:p>
        </p:txBody>
      </p:sp>
    </p:spTree>
    <p:extLst>
      <p:ext uri="{BB962C8B-B14F-4D97-AF65-F5344CB8AC3E}">
        <p14:creationId xmlns:p14="http://schemas.microsoft.com/office/powerpoint/2010/main" val="551898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1</a:t>
            </a:fld>
            <a:endParaRPr lang="en-US"/>
          </a:p>
        </p:txBody>
      </p:sp>
    </p:spTree>
    <p:extLst>
      <p:ext uri="{BB962C8B-B14F-4D97-AF65-F5344CB8AC3E}">
        <p14:creationId xmlns:p14="http://schemas.microsoft.com/office/powerpoint/2010/main" val="957816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2</a:t>
            </a:fld>
            <a:endParaRPr lang="en-US"/>
          </a:p>
        </p:txBody>
      </p:sp>
    </p:spTree>
    <p:extLst>
      <p:ext uri="{BB962C8B-B14F-4D97-AF65-F5344CB8AC3E}">
        <p14:creationId xmlns:p14="http://schemas.microsoft.com/office/powerpoint/2010/main" val="3039317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23C961-D165-5504-0EA1-D568C222FF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329575-BEB1-720C-7B29-D8B559FD1106}"/>
              </a:ext>
            </a:extLst>
          </p:cNvPr>
          <p:cNvSpPr txBox="1">
            <a:spLocks noGrp="1"/>
          </p:cNvSpPr>
          <p:nvPr>
            <p:ph type="body" sz="quarter" idx="1"/>
          </p:nvPr>
        </p:nvSpPr>
        <p:spPr/>
        <p:txBody>
          <a:bodyPr/>
          <a:lstStyle/>
          <a:p>
            <a:pPr lvl="0"/>
            <a:r>
              <a:rPr lang="en-GB"/>
              <a:t>Feedback improves communication – how do we know if they understand us? </a:t>
            </a:r>
          </a:p>
          <a:p>
            <a:pPr lvl="0"/>
            <a:endParaRPr lang="en-GB"/>
          </a:p>
          <a:p>
            <a:pPr lvl="0"/>
            <a:r>
              <a:rPr lang="en-GB"/>
              <a:t>What would happen if communication is broken between student and tutor?</a:t>
            </a:r>
          </a:p>
          <a:p>
            <a:pPr lvl="0"/>
            <a:endParaRPr lang="en-GB"/>
          </a:p>
          <a:p>
            <a:pPr lvl="0"/>
            <a:r>
              <a:rPr lang="en-GB"/>
              <a:t>Its worth just asking them ‘do you understand what you need to do?’</a:t>
            </a:r>
          </a:p>
          <a:p>
            <a:pPr lvl="0"/>
            <a:endParaRPr lang="en-GB"/>
          </a:p>
          <a:p>
            <a:pPr lvl="0"/>
            <a:r>
              <a:rPr lang="en-GB"/>
              <a:t>Example- partner going to the supermarket and buying the ‘wrong’ tomatoes!  Just asked for tomatoes and didn’t specify which ones!!</a:t>
            </a:r>
          </a:p>
          <a:p>
            <a:pPr lvl="0"/>
            <a:endParaRPr lang="en-GB"/>
          </a:p>
          <a:p>
            <a:pPr lvl="0"/>
            <a:r>
              <a:rPr lang="en-GB"/>
              <a:t>Body language as you can see is so important in this job!</a:t>
            </a:r>
          </a:p>
          <a:p>
            <a:pPr lvl="0"/>
            <a:endParaRPr lang="en-GB"/>
          </a:p>
          <a:p>
            <a:pPr lvl="0"/>
            <a:endParaRPr lang="en-GB"/>
          </a:p>
        </p:txBody>
      </p:sp>
      <p:sp>
        <p:nvSpPr>
          <p:cNvPr id="4" name="Slide Number Placeholder 3">
            <a:extLst>
              <a:ext uri="{FF2B5EF4-FFF2-40B4-BE49-F238E27FC236}">
                <a16:creationId xmlns:a16="http://schemas.microsoft.com/office/drawing/2014/main" id="{FC82BE9F-D850-3C7D-2057-F3764ED79F8F}"/>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1D25B63C-2A7E-4095-B089-520715CD3F38}"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3</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https://youtu.be/OvEci5Bjgd4</a:t>
            </a:r>
          </a:p>
        </p:txBody>
      </p:sp>
      <p:sp>
        <p:nvSpPr>
          <p:cNvPr id="4" name="Slide Number Placeholder 3"/>
          <p:cNvSpPr>
            <a:spLocks noGrp="1"/>
          </p:cNvSpPr>
          <p:nvPr>
            <p:ph type="sldNum" sz="quarter" idx="5"/>
          </p:nvPr>
        </p:nvSpPr>
        <p:spPr/>
        <p:txBody>
          <a:bodyPr/>
          <a:lstStyle/>
          <a:p>
            <a:fld id="{BAB3717A-C6E4-1C46-B1FA-B9E4FCE2618A}" type="slidenum">
              <a:rPr lang="en-US" smtClean="0"/>
              <a:t>4</a:t>
            </a:fld>
            <a:endParaRPr lang="en-US"/>
          </a:p>
        </p:txBody>
      </p:sp>
    </p:spTree>
    <p:extLst>
      <p:ext uri="{BB962C8B-B14F-4D97-AF65-F5344CB8AC3E}">
        <p14:creationId xmlns:p14="http://schemas.microsoft.com/office/powerpoint/2010/main" val="1546962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5</a:t>
            </a:fld>
            <a:endParaRPr lang="en-US"/>
          </a:p>
        </p:txBody>
      </p:sp>
    </p:spTree>
    <p:extLst>
      <p:ext uri="{BB962C8B-B14F-4D97-AF65-F5344CB8AC3E}">
        <p14:creationId xmlns:p14="http://schemas.microsoft.com/office/powerpoint/2010/main" val="4019205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761D92-02D4-7CAF-E961-5BC2D629D5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CA485C-027B-E78A-B33A-BBAF9EAF05A8}"/>
              </a:ext>
            </a:extLst>
          </p:cNvPr>
          <p:cNvSpPr txBox="1">
            <a:spLocks noGrp="1"/>
          </p:cNvSpPr>
          <p:nvPr>
            <p:ph type="body" sz="quarter" idx="1"/>
          </p:nvPr>
        </p:nvSpPr>
        <p:spPr/>
        <p:txBody>
          <a:bodyPr/>
          <a:lstStyle/>
          <a:p>
            <a:pPr lvl="0"/>
            <a:r>
              <a:rPr lang="en-GB" b="1"/>
              <a:t>Student to write on the board.</a:t>
            </a:r>
          </a:p>
          <a:p>
            <a:pPr lvl="0"/>
            <a:endParaRPr lang="en-GB" b="1"/>
          </a:p>
          <a:p>
            <a:pPr lvl="0"/>
            <a:r>
              <a:rPr lang="en-GB" b="1" u="sng"/>
              <a:t>EXAMPLES:</a:t>
            </a:r>
          </a:p>
          <a:p>
            <a:pPr lvl="0"/>
            <a:r>
              <a:rPr lang="en-GB" b="1"/>
              <a:t>Language, jargon, willingness, accent, age, eye contact, volume, nerves, background noise/environment, unconscious bias, disabilities, technical words, slang, talking too quickly, too much or too little information, culture, emotions, attitude, past experiences, perceptions, illness, attention span, learning difficulties  </a:t>
            </a:r>
          </a:p>
        </p:txBody>
      </p:sp>
      <p:sp>
        <p:nvSpPr>
          <p:cNvPr id="4" name="Slide Number Placeholder 3">
            <a:extLst>
              <a:ext uri="{FF2B5EF4-FFF2-40B4-BE49-F238E27FC236}">
                <a16:creationId xmlns:a16="http://schemas.microsoft.com/office/drawing/2014/main" id="{F1EE5E43-AE1B-D997-8B39-30C4299E3C95}"/>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612EB92F-AF5C-4E6D-837C-9D268529C81D}"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6</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509109-8517-9A1C-2477-317E30E358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940FC5-A286-A410-D91C-CCA1A7DADD4A}"/>
              </a:ext>
            </a:extLst>
          </p:cNvPr>
          <p:cNvSpPr txBox="1">
            <a:spLocks noGrp="1"/>
          </p:cNvSpPr>
          <p:nvPr>
            <p:ph type="body" sz="quarter" idx="1"/>
          </p:nvPr>
        </p:nvSpPr>
        <p:spPr/>
        <p:txBody>
          <a:bodyPr/>
          <a:lstStyle/>
          <a:p>
            <a:pPr lvl="0"/>
            <a:r>
              <a:rPr lang="en-GB"/>
              <a:t>There are different ways to ask questions, open and closed</a:t>
            </a:r>
          </a:p>
          <a:p>
            <a:pPr lvl="0"/>
            <a:r>
              <a:rPr lang="en-GB"/>
              <a:t> Try to avoid closed yes/no questions</a:t>
            </a:r>
          </a:p>
          <a:p>
            <a:pPr lvl="0"/>
            <a:endParaRPr lang="en-GB"/>
          </a:p>
          <a:p>
            <a:pPr lvl="0"/>
            <a:r>
              <a:rPr lang="en-GB"/>
              <a:t>Make them think by asking why? This engages them and helps you assess their knowledge</a:t>
            </a:r>
          </a:p>
          <a:p>
            <a:pPr lvl="0"/>
            <a:endParaRPr lang="en-GB"/>
          </a:p>
          <a:p>
            <a:pPr lvl="0"/>
            <a:r>
              <a:rPr lang="en-GB"/>
              <a:t>E.g. doing an ASB referral, ask them if they know how to complete it, then get them to do it, if its done wrong ask them what they need to do, and inform them.</a:t>
            </a:r>
          </a:p>
          <a:p>
            <a:pPr lvl="0"/>
            <a:endParaRPr lang="en-GB"/>
          </a:p>
          <a:p>
            <a:pPr lvl="0"/>
            <a:r>
              <a:rPr lang="en-GB"/>
              <a:t>QUESTIONNING:</a:t>
            </a:r>
          </a:p>
          <a:p>
            <a:pPr lvl="0"/>
            <a:endParaRPr lang="en-GB"/>
          </a:p>
          <a:p>
            <a:pPr marL="171450" lvl="0" indent="-171450">
              <a:buSzPct val="100000"/>
              <a:buFont typeface="Arial" pitchFamily="34"/>
              <a:buChar char="•"/>
            </a:pPr>
            <a:r>
              <a:rPr lang="en-GB"/>
              <a:t>It engages the student in the activity</a:t>
            </a:r>
          </a:p>
          <a:p>
            <a:pPr marL="171450" lvl="0" indent="-171450">
              <a:buSzPct val="100000"/>
              <a:buFont typeface="Arial" pitchFamily="34"/>
              <a:buChar char="•"/>
            </a:pPr>
            <a:r>
              <a:rPr lang="en-GB"/>
              <a:t>Helps you to assess them further </a:t>
            </a:r>
          </a:p>
          <a:p>
            <a:pPr marL="171450" lvl="0" indent="-171450">
              <a:buSzPct val="100000"/>
              <a:buFont typeface="Arial" pitchFamily="34"/>
              <a:buChar char="•"/>
            </a:pPr>
            <a:r>
              <a:rPr lang="en-GB"/>
              <a:t>Further questions help make them fully understand</a:t>
            </a:r>
          </a:p>
          <a:p>
            <a:pPr marL="171450" lvl="0" indent="-171450">
              <a:buSzPct val="100000"/>
              <a:buFont typeface="Arial" pitchFamily="34"/>
              <a:buChar char="•"/>
            </a:pPr>
            <a:r>
              <a:rPr lang="en-GB"/>
              <a:t>Seek views and opinions</a:t>
            </a:r>
          </a:p>
          <a:p>
            <a:pPr marL="171450" lvl="0" indent="-171450">
              <a:buSzPct val="100000"/>
              <a:buFont typeface="Arial" pitchFamily="34"/>
              <a:buChar char="•"/>
            </a:pPr>
            <a:r>
              <a:rPr lang="en-GB"/>
              <a:t>Encourage creative thoughts</a:t>
            </a:r>
          </a:p>
        </p:txBody>
      </p:sp>
      <p:sp>
        <p:nvSpPr>
          <p:cNvPr id="4" name="Slide Number Placeholder 3">
            <a:extLst>
              <a:ext uri="{FF2B5EF4-FFF2-40B4-BE49-F238E27FC236}">
                <a16:creationId xmlns:a16="http://schemas.microsoft.com/office/drawing/2014/main" id="{05145FE9-32BC-3B63-0547-0B3E01B7021E}"/>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FB538F7E-6AE9-4890-A5E0-643B3B8B373B}"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7</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B15936-A47B-01D3-2362-FAD69D527F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9A9345-38C1-022C-6B78-3668F8BD7BB8}"/>
              </a:ext>
            </a:extLst>
          </p:cNvPr>
          <p:cNvSpPr txBox="1">
            <a:spLocks noGrp="1"/>
          </p:cNvSpPr>
          <p:nvPr>
            <p:ph type="body" sz="quarter" idx="1"/>
          </p:nvPr>
        </p:nvSpPr>
        <p:spPr/>
        <p:txBody>
          <a:bodyPr/>
          <a:lstStyle/>
          <a:p>
            <a:pPr lvl="0"/>
            <a:r>
              <a:rPr lang="en-GB"/>
              <a:t>We all do ‘selective hearing’!</a:t>
            </a:r>
          </a:p>
          <a:p>
            <a:pPr lvl="0"/>
            <a:endParaRPr lang="en-GB"/>
          </a:p>
          <a:p>
            <a:pPr lvl="0"/>
            <a:r>
              <a:rPr lang="en-GB" b="1"/>
              <a:t>Go through each element</a:t>
            </a:r>
          </a:p>
          <a:p>
            <a:pPr lvl="0"/>
            <a:endParaRPr lang="en-GB"/>
          </a:p>
          <a:p>
            <a:pPr lvl="0"/>
            <a:r>
              <a:rPr lang="en-GB"/>
              <a:t>Feelings – especially if a sudden death or difficult situation.</a:t>
            </a:r>
          </a:p>
          <a:p>
            <a:pPr lvl="0"/>
            <a:r>
              <a:rPr lang="en-GB"/>
              <a:t>Summarise- can do this in an email</a:t>
            </a:r>
          </a:p>
        </p:txBody>
      </p:sp>
      <p:sp>
        <p:nvSpPr>
          <p:cNvPr id="4" name="Slide Number Placeholder 3">
            <a:extLst>
              <a:ext uri="{FF2B5EF4-FFF2-40B4-BE49-F238E27FC236}">
                <a16:creationId xmlns:a16="http://schemas.microsoft.com/office/drawing/2014/main" id="{D9064166-0303-B113-CB7B-4C80A5F940D4}"/>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9C7A2532-C4B2-4C68-B3E3-BD789E8EF0A6}"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8</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6EE0CD-0359-FB27-3946-EF5DDA848B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474E03-5946-2BFB-F2F5-4462D14AA510}"/>
              </a:ext>
            </a:extLst>
          </p:cNvPr>
          <p:cNvSpPr txBox="1">
            <a:spLocks noGrp="1"/>
          </p:cNvSpPr>
          <p:nvPr>
            <p:ph type="body" sz="quarter" idx="1"/>
          </p:nvPr>
        </p:nvSpPr>
        <p:spPr/>
        <p:txBody>
          <a:bodyPr/>
          <a:lstStyle/>
          <a:p>
            <a:pPr lvl="0"/>
            <a:r>
              <a:rPr lang="en-US">
                <a:latin typeface="Arial" pitchFamily="34"/>
              </a:rPr>
              <a:t>Now that we have covered ‘effective communication and potential barriers’, we can look at the essential skills they will need, in order to carry out their role are a tutor effectively.  There are 5 essential skills.​</a:t>
            </a:r>
            <a:endParaRPr lang="en-US">
              <a:solidFill>
                <a:srgbClr val="444444"/>
              </a:solidFill>
              <a:latin typeface="Calibri" pitchFamily="34"/>
            </a:endParaRPr>
          </a:p>
          <a:p>
            <a:pPr lvl="0"/>
            <a:r>
              <a:rPr lang="en-US">
                <a:latin typeface="Arial" pitchFamily="34"/>
              </a:rPr>
              <a:t>​</a:t>
            </a:r>
            <a:endParaRPr lang="en-US">
              <a:solidFill>
                <a:srgbClr val="444444"/>
              </a:solidFill>
              <a:latin typeface="Calibri" pitchFamily="34"/>
            </a:endParaRPr>
          </a:p>
          <a:p>
            <a:pPr lvl="0"/>
            <a:r>
              <a:rPr lang="en-US">
                <a:latin typeface="Arial" pitchFamily="34"/>
              </a:rPr>
              <a:t>Now let’s look at each one in turn.​</a:t>
            </a:r>
            <a:endParaRPr lang="en-US">
              <a:solidFill>
                <a:srgbClr val="444444"/>
              </a:solidFill>
              <a:latin typeface="Calibri" pitchFamily="34"/>
            </a:endParaRPr>
          </a:p>
          <a:p>
            <a:pPr lvl="0"/>
            <a:r>
              <a:rPr lang="en-US">
                <a:latin typeface="Arial" pitchFamily="34"/>
              </a:rPr>
              <a:t>​</a:t>
            </a:r>
            <a:endParaRPr lang="en-US">
              <a:solidFill>
                <a:srgbClr val="444444"/>
              </a:solidFill>
              <a:latin typeface="Calibri" pitchFamily="34"/>
            </a:endParaRPr>
          </a:p>
          <a:p>
            <a:pPr lvl="0"/>
            <a:r>
              <a:rPr lang="en-US">
                <a:latin typeface="Arial" pitchFamily="34"/>
              </a:rPr>
              <a:t>RECORD WHAT HAS BEEN SAID AND ENSURE ITS DOCUMENTED.​</a:t>
            </a:r>
            <a:endParaRPr lang="en-US">
              <a:solidFill>
                <a:srgbClr val="444444"/>
              </a:solidFill>
              <a:latin typeface="Calibri" pitchFamily="34"/>
            </a:endParaRPr>
          </a:p>
          <a:p>
            <a:pPr lvl="0"/>
            <a:r>
              <a:rPr lang="en-US">
                <a:latin typeface="Arial" pitchFamily="34"/>
              </a:rPr>
              <a:t>​</a:t>
            </a:r>
            <a:endParaRPr lang="en-US">
              <a:solidFill>
                <a:srgbClr val="444444"/>
              </a:solidFill>
              <a:latin typeface="Calibri" pitchFamily="34"/>
            </a:endParaRPr>
          </a:p>
          <a:p>
            <a:pPr lvl="0"/>
            <a:r>
              <a:rPr lang="en-US">
                <a:latin typeface="Arial" pitchFamily="34"/>
              </a:rPr>
              <a:t>CHAT ABOUT RAPPORT HOW INPRTANT THIS IS AND CAN TAKE TIME TO BIULD BUT BE DESTROYED IN AN INSTANT. ​</a:t>
            </a:r>
            <a:endParaRPr lang="en-US">
              <a:solidFill>
                <a:srgbClr val="444444"/>
              </a:solidFill>
              <a:latin typeface="Calibri" pitchFamily="34"/>
            </a:endParaRPr>
          </a:p>
          <a:p>
            <a:pPr lvl="0"/>
            <a:r>
              <a:rPr lang="en-US">
                <a:latin typeface="Arial" pitchFamily="34"/>
              </a:rPr>
              <a:t>​</a:t>
            </a:r>
            <a:endParaRPr lang="en-US">
              <a:solidFill>
                <a:srgbClr val="444444"/>
              </a:solidFill>
              <a:latin typeface="Calibri" pitchFamily="34"/>
            </a:endParaRPr>
          </a:p>
          <a:p>
            <a:pPr lvl="0"/>
            <a:r>
              <a:rPr lang="en-US">
                <a:latin typeface="Arial" pitchFamily="34"/>
              </a:rPr>
              <a:t>IF BOUNDARIES ARE SET AND IS IN PLACE TRUST WILL BE DEVELOPED OUT OF THIS.</a:t>
            </a:r>
            <a:endParaRPr lang="en-US">
              <a:solidFill>
                <a:srgbClr val="444444"/>
              </a:solidFill>
              <a:latin typeface="Calibri" pitchFamily="34"/>
            </a:endParaRPr>
          </a:p>
          <a:p>
            <a:pPr lvl="0"/>
            <a:endParaRPr lang="en-GB"/>
          </a:p>
        </p:txBody>
      </p:sp>
      <p:sp>
        <p:nvSpPr>
          <p:cNvPr id="4" name="Slide Number Placeholder 3">
            <a:extLst>
              <a:ext uri="{FF2B5EF4-FFF2-40B4-BE49-F238E27FC236}">
                <a16:creationId xmlns:a16="http://schemas.microsoft.com/office/drawing/2014/main" id="{3FE47570-2F1D-D0BD-F5B0-19B4F6193C95}"/>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CEA880EF-4988-4435-AF32-AC1787FA46B3}"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9</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5BE57E-446D-8F65-3181-F5D0C9BC08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12D300-E247-09EF-27B3-6854D6917216}"/>
              </a:ext>
            </a:extLst>
          </p:cNvPr>
          <p:cNvSpPr txBox="1">
            <a:spLocks noGrp="1"/>
          </p:cNvSpPr>
          <p:nvPr>
            <p:ph type="body" sz="quarter" idx="1"/>
          </p:nvPr>
        </p:nvSpPr>
        <p:spPr/>
        <p:txBody>
          <a:bodyPr/>
          <a:lstStyle/>
          <a:p>
            <a:pPr lvl="0"/>
            <a:r>
              <a:rPr lang="en-GB" b="1"/>
              <a:t>ASK: What do you understand on this? (rapport)</a:t>
            </a:r>
          </a:p>
          <a:p>
            <a:pPr lvl="0"/>
            <a:endParaRPr lang="en-GB"/>
          </a:p>
          <a:p>
            <a:pPr lvl="0"/>
            <a:r>
              <a:rPr lang="en-GB"/>
              <a:t>Its hard to assess someone if you don’t get a rapport with them.</a:t>
            </a:r>
          </a:p>
          <a:p>
            <a:pPr lvl="0"/>
            <a:endParaRPr lang="en-GB"/>
          </a:p>
          <a:p>
            <a:pPr lvl="0"/>
            <a:r>
              <a:rPr lang="en-GB"/>
              <a:t>Always maintain a professional relationship</a:t>
            </a:r>
          </a:p>
          <a:p>
            <a:pPr lvl="0"/>
            <a:endParaRPr lang="en-GB"/>
          </a:p>
          <a:p>
            <a:pPr lvl="0"/>
            <a:r>
              <a:rPr lang="en-GB"/>
              <a:t>Be sensitive to them but draw the line- set boundaries</a:t>
            </a:r>
          </a:p>
          <a:p>
            <a:pPr lvl="0"/>
            <a:endParaRPr lang="en-GB"/>
          </a:p>
          <a:p>
            <a:pPr lvl="0"/>
            <a:r>
              <a:rPr lang="en-GB"/>
              <a:t>You out-rank them, you have the experience – think about when you started, they are going to rely on you 100% and take your word for everything</a:t>
            </a:r>
          </a:p>
          <a:p>
            <a:pPr lvl="0"/>
            <a:endParaRPr lang="en-GB"/>
          </a:p>
          <a:p>
            <a:pPr lvl="0"/>
            <a:r>
              <a:rPr lang="en-GB"/>
              <a:t>Consider if you want to give them your mobile number or add them on social media yet? Will they contact you off duty?</a:t>
            </a:r>
          </a:p>
          <a:p>
            <a:pPr lvl="0"/>
            <a:endParaRPr lang="en-GB"/>
          </a:p>
          <a:p>
            <a:pPr lvl="0"/>
            <a:r>
              <a:rPr lang="en-GB"/>
              <a:t>This is why an initial meeting is important, so you both know what to expect and what you are getting!</a:t>
            </a:r>
          </a:p>
          <a:p>
            <a:pPr lvl="0"/>
            <a:endParaRPr lang="en-GB"/>
          </a:p>
        </p:txBody>
      </p:sp>
      <p:sp>
        <p:nvSpPr>
          <p:cNvPr id="4" name="Slide Number Placeholder 3">
            <a:extLst>
              <a:ext uri="{FF2B5EF4-FFF2-40B4-BE49-F238E27FC236}">
                <a16:creationId xmlns:a16="http://schemas.microsoft.com/office/drawing/2014/main" id="{D279E724-9605-B922-351E-2211BE1A1A82}"/>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1B8B8FDB-2B16-46E8-AF62-85DAA14B8904}"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10</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14974C-939E-04D9-31B4-4CE8FC9398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433AE0-8CEA-68D6-C01E-6DCD07C7FD6C}"/>
              </a:ext>
            </a:extLst>
          </p:cNvPr>
          <p:cNvSpPr txBox="1">
            <a:spLocks noGrp="1"/>
          </p:cNvSpPr>
          <p:nvPr>
            <p:ph type="body" sz="quarter" idx="1"/>
          </p:nvPr>
        </p:nvSpPr>
        <p:spPr/>
        <p:txBody>
          <a:bodyPr/>
          <a:lstStyle/>
          <a:p>
            <a:pPr lvl="0"/>
            <a:r>
              <a:rPr lang="en-GB"/>
              <a:t>Make it clear that you are there to assess them! – and that you are always assessing them!</a:t>
            </a:r>
          </a:p>
          <a:p>
            <a:pPr lvl="0"/>
            <a:endParaRPr lang="en-GB"/>
          </a:p>
          <a:p>
            <a:pPr lvl="0"/>
            <a:r>
              <a:rPr lang="en-GB"/>
              <a:t>You can be friends after but not whilst tutoring and assessing them. Set the boundaries, no texting after work for e.g.</a:t>
            </a:r>
          </a:p>
          <a:p>
            <a:pPr lvl="0"/>
            <a:endParaRPr lang="en-GB"/>
          </a:p>
          <a:p>
            <a:pPr lvl="0"/>
            <a:r>
              <a:rPr lang="en-GB"/>
              <a:t>Never tell the public that they are new unless they want to, that’s fine.</a:t>
            </a:r>
          </a:p>
          <a:p>
            <a:pPr lvl="0"/>
            <a:endParaRPr lang="en-GB"/>
          </a:p>
          <a:p>
            <a:pPr lvl="0"/>
            <a:r>
              <a:rPr lang="en-GB"/>
              <a:t>How can you assess them without just watching them?  BWV, ask them, get feedback from others. </a:t>
            </a:r>
          </a:p>
          <a:p>
            <a:pPr lvl="0"/>
            <a:endParaRPr lang="en-GB"/>
          </a:p>
          <a:p>
            <a:pPr lvl="0"/>
            <a:endParaRPr lang="en-GB"/>
          </a:p>
        </p:txBody>
      </p:sp>
      <p:sp>
        <p:nvSpPr>
          <p:cNvPr id="4" name="Slide Number Placeholder 3">
            <a:extLst>
              <a:ext uri="{FF2B5EF4-FFF2-40B4-BE49-F238E27FC236}">
                <a16:creationId xmlns:a16="http://schemas.microsoft.com/office/drawing/2014/main" id="{C0DF14D5-BFDE-65B8-AF84-8205B91213E4}"/>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3243FE06-52C1-4550-92D1-AED61FE2DBE3}"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11</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ABB61B-C97B-1DD3-1F18-B778A85102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F531F9-D73A-8ECC-8D2C-9DB055876FB4}"/>
              </a:ext>
            </a:extLst>
          </p:cNvPr>
          <p:cNvSpPr txBox="1">
            <a:spLocks noGrp="1"/>
          </p:cNvSpPr>
          <p:nvPr>
            <p:ph type="body" sz="quarter" idx="1"/>
          </p:nvPr>
        </p:nvSpPr>
        <p:spPr/>
        <p:txBody>
          <a:bodyPr/>
          <a:lstStyle/>
          <a:p>
            <a:pPr lvl="0"/>
            <a:r>
              <a:rPr lang="en-GB" i="1" dirty="0">
                <a:latin typeface="Calibri" pitchFamily="34"/>
              </a:rPr>
              <a:t>How can we expect people to change and develop if they don’t know what they need to change? </a:t>
            </a:r>
            <a:r>
              <a:rPr lang="en-US" dirty="0">
                <a:latin typeface="Calibri" pitchFamily="34"/>
              </a:rPr>
              <a:t>​</a:t>
            </a:r>
            <a:endParaRPr lang="en-US" dirty="0">
              <a:solidFill>
                <a:srgbClr val="444444"/>
              </a:solidFill>
              <a:latin typeface="Arial" pitchFamily="34"/>
            </a:endParaRPr>
          </a:p>
          <a:p>
            <a:pPr lvl="0"/>
            <a:r>
              <a:rPr lang="en-GB" dirty="0">
                <a:latin typeface="Arial" pitchFamily="34"/>
              </a:rPr>
              <a:t>​</a:t>
            </a:r>
            <a:endParaRPr lang="en-GB" dirty="0">
              <a:solidFill>
                <a:srgbClr val="444444"/>
              </a:solidFill>
              <a:latin typeface="Arial" pitchFamily="34"/>
            </a:endParaRPr>
          </a:p>
          <a:p>
            <a:pPr lvl="0"/>
            <a:r>
              <a:rPr lang="en-GB" b="1" dirty="0">
                <a:latin typeface="Arial" pitchFamily="34"/>
              </a:rPr>
              <a:t>Activity 6: Effective Communication &amp; Feedback handout</a:t>
            </a:r>
            <a:r>
              <a:rPr lang="en-GB" dirty="0">
                <a:latin typeface="Arial" pitchFamily="34"/>
              </a:rPr>
              <a:t>: Back – to – Back: In triads, 2 of the students sit back to back.  One student describes a picture which the other student has to draw.  Student who has drawn the picture to give feedback to the student who described the picture.  Student who received the feedback to give feedback as well as observer. </a:t>
            </a:r>
            <a:r>
              <a:rPr lang="en-US" dirty="0">
                <a:latin typeface="Arial" pitchFamily="34"/>
              </a:rPr>
              <a:t>​</a:t>
            </a:r>
            <a:endParaRPr lang="en-US" dirty="0">
              <a:solidFill>
                <a:srgbClr val="444444"/>
              </a:solidFill>
              <a:latin typeface="Arial" pitchFamily="34"/>
            </a:endParaRPr>
          </a:p>
          <a:p>
            <a:pPr lvl="0"/>
            <a:r>
              <a:rPr lang="en-GB" dirty="0">
                <a:latin typeface="Arial" pitchFamily="34"/>
              </a:rPr>
              <a:t>​</a:t>
            </a:r>
            <a:endParaRPr lang="en-GB" dirty="0">
              <a:solidFill>
                <a:srgbClr val="444444"/>
              </a:solidFill>
              <a:latin typeface="Arial" pitchFamily="34"/>
            </a:endParaRPr>
          </a:p>
          <a:p>
            <a:pPr lvl="0"/>
            <a:r>
              <a:rPr lang="en-GB" dirty="0">
                <a:latin typeface="Arial" pitchFamily="34"/>
              </a:rPr>
              <a:t>Once the students have completed the activity and given their feedback, trainer to ask:</a:t>
            </a:r>
            <a:r>
              <a:rPr lang="en-US" dirty="0">
                <a:latin typeface="Arial" pitchFamily="34"/>
              </a:rPr>
              <a:t>​</a:t>
            </a:r>
            <a:endParaRPr lang="en-US" dirty="0">
              <a:solidFill>
                <a:srgbClr val="444444"/>
              </a:solidFill>
              <a:latin typeface="Arial" pitchFamily="34"/>
            </a:endParaRPr>
          </a:p>
          <a:p>
            <a:pPr lvl="0"/>
            <a:r>
              <a:rPr lang="en-GB" dirty="0">
                <a:latin typeface="Arial" pitchFamily="34"/>
              </a:rPr>
              <a:t>​</a:t>
            </a:r>
            <a:endParaRPr lang="en-GB" dirty="0">
              <a:solidFill>
                <a:srgbClr val="444444"/>
              </a:solidFill>
              <a:latin typeface="Arial" pitchFamily="34"/>
            </a:endParaRPr>
          </a:p>
          <a:p>
            <a:pPr lvl="0"/>
            <a:r>
              <a:rPr lang="en-GB" b="1" dirty="0">
                <a:latin typeface="Arial" pitchFamily="34"/>
              </a:rPr>
              <a:t>Q. </a:t>
            </a:r>
            <a:r>
              <a:rPr lang="en-GB" dirty="0">
                <a:latin typeface="Calibri" pitchFamily="34"/>
              </a:rPr>
              <a:t>Why didn’t many of the pictures look like the original? </a:t>
            </a:r>
            <a:r>
              <a:rPr lang="en-US" dirty="0">
                <a:latin typeface="Calibri" pitchFamily="34"/>
              </a:rPr>
              <a:t>​</a:t>
            </a:r>
            <a:endParaRPr lang="en-US" dirty="0">
              <a:solidFill>
                <a:srgbClr val="444444"/>
              </a:solidFill>
              <a:latin typeface="Arial" pitchFamily="34"/>
            </a:endParaRPr>
          </a:p>
          <a:p>
            <a:pPr lvl="0"/>
            <a:r>
              <a:rPr lang="en-GB" b="1" dirty="0">
                <a:latin typeface="Calibri" pitchFamily="34"/>
              </a:rPr>
              <a:t>A. </a:t>
            </a:r>
            <a:r>
              <a:rPr lang="en-GB" dirty="0">
                <a:latin typeface="Calibri" pitchFamily="34"/>
              </a:rPr>
              <a:t>Answers could include:</a:t>
            </a:r>
            <a:r>
              <a:rPr lang="en-US" dirty="0">
                <a:latin typeface="Calibri" pitchFamily="34"/>
              </a:rPr>
              <a:t>​</a:t>
            </a:r>
            <a:endParaRPr lang="en-US" dirty="0">
              <a:solidFill>
                <a:srgbClr val="444444"/>
              </a:solidFill>
              <a:latin typeface="Arial" pitchFamily="34"/>
            </a:endParaRPr>
          </a:p>
          <a:p>
            <a:pPr lvl="0">
              <a:buSzPct val="100000"/>
              <a:buFont typeface="Arial" pitchFamily="34"/>
              <a:buChar char="•"/>
            </a:pPr>
            <a:r>
              <a:rPr lang="en-GB" sz="1800" b="1" dirty="0">
                <a:latin typeface="Calibri" pitchFamily="34"/>
              </a:rPr>
              <a:t>Interpretation: </a:t>
            </a:r>
            <a:r>
              <a:rPr lang="en-GB" sz="1800" dirty="0">
                <a:latin typeface="Calibri" pitchFamily="34"/>
              </a:rPr>
              <a:t>everyone has a different interpretation</a:t>
            </a:r>
            <a:r>
              <a:rPr lang="en-US" sz="1800" dirty="0">
                <a:latin typeface="Calibri" pitchFamily="34"/>
              </a:rPr>
              <a:t>​</a:t>
            </a:r>
            <a:endParaRPr lang="en-US" sz="1800" dirty="0">
              <a:solidFill>
                <a:srgbClr val="444444"/>
              </a:solidFill>
              <a:latin typeface="Arial" pitchFamily="34"/>
            </a:endParaRPr>
          </a:p>
          <a:p>
            <a:pPr lvl="0">
              <a:buSzPct val="100000"/>
              <a:buFont typeface="Arial" pitchFamily="34"/>
              <a:buChar char="•"/>
            </a:pPr>
            <a:r>
              <a:rPr lang="en-GB" sz="1800" b="1" dirty="0">
                <a:latin typeface="Calibri" pitchFamily="34"/>
              </a:rPr>
              <a:t>Directions</a:t>
            </a:r>
            <a:r>
              <a:rPr lang="en-GB" sz="1800" dirty="0">
                <a:latin typeface="Calibri" pitchFamily="34"/>
              </a:rPr>
              <a:t> were not clear</a:t>
            </a:r>
            <a:r>
              <a:rPr lang="en-US" sz="1800" dirty="0">
                <a:latin typeface="Calibri" pitchFamily="34"/>
              </a:rPr>
              <a:t>​</a:t>
            </a:r>
            <a:endParaRPr lang="en-US" sz="1800" dirty="0">
              <a:solidFill>
                <a:srgbClr val="444444"/>
              </a:solidFill>
              <a:latin typeface="Arial" pitchFamily="34"/>
            </a:endParaRPr>
          </a:p>
          <a:p>
            <a:pPr lvl="0">
              <a:buSzPct val="100000"/>
              <a:buFont typeface="Arial" pitchFamily="34"/>
              <a:buChar char="•"/>
            </a:pPr>
            <a:r>
              <a:rPr lang="en-GB" sz="1800" dirty="0">
                <a:latin typeface="Calibri" pitchFamily="34"/>
              </a:rPr>
              <a:t>Not able to give or get feedback. </a:t>
            </a:r>
            <a:r>
              <a:rPr lang="en-US" sz="1800" dirty="0">
                <a:latin typeface="Calibri" pitchFamily="34"/>
              </a:rPr>
              <a:t>​</a:t>
            </a:r>
            <a:endParaRPr lang="en-US" sz="1800" dirty="0">
              <a:solidFill>
                <a:srgbClr val="444444"/>
              </a:solidFill>
              <a:latin typeface="Arial" pitchFamily="34"/>
            </a:endParaRPr>
          </a:p>
          <a:p>
            <a:pPr lvl="0">
              <a:buSzPct val="100000"/>
              <a:buFont typeface="Arial" pitchFamily="34"/>
              <a:buChar char="•"/>
            </a:pPr>
            <a:r>
              <a:rPr lang="en-GB" sz="1800" dirty="0">
                <a:latin typeface="Calibri" pitchFamily="34"/>
              </a:rPr>
              <a:t>​</a:t>
            </a:r>
            <a:endParaRPr lang="en-GB" sz="1800" dirty="0">
              <a:solidFill>
                <a:srgbClr val="444444"/>
              </a:solidFill>
              <a:latin typeface="Arial" pitchFamily="34"/>
            </a:endParaRPr>
          </a:p>
          <a:p>
            <a:pPr lvl="0"/>
            <a:r>
              <a:rPr lang="en-GB" dirty="0">
                <a:latin typeface="Arial" pitchFamily="34"/>
              </a:rPr>
              <a:t>Trainer to facilitate discussion around student answers focussing on ‘</a:t>
            </a:r>
            <a:r>
              <a:rPr lang="en-GB" b="1" dirty="0">
                <a:latin typeface="Arial" pitchFamily="34"/>
              </a:rPr>
              <a:t>Why feedback is important’.  </a:t>
            </a:r>
            <a:r>
              <a:rPr lang="en-US" dirty="0">
                <a:latin typeface="Arial" pitchFamily="34"/>
              </a:rPr>
              <a:t>​</a:t>
            </a:r>
            <a:endParaRPr lang="en-US" dirty="0">
              <a:solidFill>
                <a:srgbClr val="444444"/>
              </a:solidFill>
              <a:latin typeface="Arial" pitchFamily="34"/>
            </a:endParaRPr>
          </a:p>
          <a:p>
            <a:pPr lvl="0"/>
            <a:r>
              <a:rPr lang="en-GB" dirty="0">
                <a:latin typeface="Arial" pitchFamily="34"/>
              </a:rPr>
              <a:t>**Feedback is important because all students need to know how they are progressing and what they have achieved.  Feedback should help reassure, boost confidence, encourage and motivate. </a:t>
            </a:r>
            <a:r>
              <a:rPr lang="en-GB" dirty="0">
                <a:latin typeface="Calibri" pitchFamily="34"/>
              </a:rPr>
              <a:t>Feedback is crucial to helping students develop as learners and is an essential part of effective learning. It helps students understand the subject being studied and gives them clear guidance on how to improve their learning.</a:t>
            </a:r>
            <a:r>
              <a:rPr lang="en-US" dirty="0">
                <a:latin typeface="Calibri" pitchFamily="34"/>
              </a:rPr>
              <a:t>​</a:t>
            </a:r>
            <a:endParaRPr lang="en-US" dirty="0">
              <a:solidFill>
                <a:srgbClr val="444444"/>
              </a:solidFill>
              <a:latin typeface="Arial" pitchFamily="34"/>
            </a:endParaRPr>
          </a:p>
          <a:p>
            <a:pPr lvl="0"/>
            <a:r>
              <a:rPr lang="en-GB" dirty="0">
                <a:latin typeface="Calibri" pitchFamily="34"/>
              </a:rPr>
              <a:t>​</a:t>
            </a:r>
            <a:endParaRPr lang="en-GB" dirty="0">
              <a:solidFill>
                <a:srgbClr val="444444"/>
              </a:solidFill>
              <a:latin typeface="Arial" pitchFamily="34"/>
            </a:endParaRPr>
          </a:p>
          <a:p>
            <a:pPr lvl="0"/>
            <a:r>
              <a:rPr lang="en-GB" dirty="0">
                <a:latin typeface="Calibri" pitchFamily="34"/>
              </a:rPr>
              <a:t>Effective feedback:</a:t>
            </a:r>
            <a:r>
              <a:rPr lang="en-US" dirty="0">
                <a:latin typeface="Calibri" pitchFamily="34"/>
              </a:rPr>
              <a:t>​</a:t>
            </a:r>
            <a:endParaRPr lang="en-US" dirty="0">
              <a:solidFill>
                <a:srgbClr val="444444"/>
              </a:solidFill>
              <a:latin typeface="Arial" pitchFamily="34"/>
            </a:endParaRPr>
          </a:p>
          <a:p>
            <a:pPr lvl="0">
              <a:buSzPct val="100000"/>
              <a:buFont typeface="Arial" pitchFamily="34"/>
              <a:buChar char="•"/>
            </a:pPr>
            <a:r>
              <a:rPr lang="en-GB" sz="1800" dirty="0">
                <a:latin typeface="Calibri" pitchFamily="34"/>
              </a:rPr>
              <a:t>Is learner-</a:t>
            </a:r>
            <a:r>
              <a:rPr lang="en-GB" sz="1800" dirty="0" err="1">
                <a:latin typeface="Calibri" pitchFamily="34"/>
              </a:rPr>
              <a:t>centered</a:t>
            </a:r>
            <a:r>
              <a:rPr lang="en-GB" sz="1800" dirty="0">
                <a:latin typeface="Calibri" pitchFamily="34"/>
              </a:rPr>
              <a:t>​</a:t>
            </a:r>
            <a:endParaRPr lang="en-GB" sz="1800" dirty="0">
              <a:solidFill>
                <a:srgbClr val="444444"/>
              </a:solidFill>
              <a:latin typeface="Arial" pitchFamily="34"/>
            </a:endParaRPr>
          </a:p>
          <a:p>
            <a:pPr lvl="0">
              <a:buSzPct val="100000"/>
              <a:buFont typeface="Arial" pitchFamily="34"/>
              <a:buChar char="•"/>
            </a:pPr>
            <a:r>
              <a:rPr lang="en-GB" sz="1800" dirty="0">
                <a:latin typeface="Calibri" pitchFamily="34"/>
              </a:rPr>
              <a:t>Fosters students’ self-assessment skills</a:t>
            </a:r>
            <a:r>
              <a:rPr lang="en-US" sz="1800" dirty="0">
                <a:latin typeface="Calibri" pitchFamily="34"/>
              </a:rPr>
              <a:t>​</a:t>
            </a:r>
            <a:endParaRPr lang="en-US" sz="1800" dirty="0">
              <a:solidFill>
                <a:srgbClr val="444444"/>
              </a:solidFill>
              <a:latin typeface="Arial" pitchFamily="34"/>
            </a:endParaRPr>
          </a:p>
          <a:p>
            <a:pPr lvl="0">
              <a:buSzPct val="100000"/>
              <a:buFont typeface="Arial" pitchFamily="34"/>
              <a:buChar char="•"/>
            </a:pPr>
            <a:r>
              <a:rPr lang="en-GB" sz="1800" dirty="0">
                <a:latin typeface="Calibri" pitchFamily="34"/>
              </a:rPr>
              <a:t>Increases students’ accountability for learning</a:t>
            </a:r>
            <a:r>
              <a:rPr lang="en-US" sz="1800" dirty="0">
                <a:latin typeface="Calibri" pitchFamily="34"/>
              </a:rPr>
              <a:t>​</a:t>
            </a:r>
            <a:endParaRPr lang="en-US" sz="1800" dirty="0">
              <a:solidFill>
                <a:srgbClr val="444444"/>
              </a:solidFill>
              <a:latin typeface="Arial" pitchFamily="34"/>
            </a:endParaRPr>
          </a:p>
          <a:p>
            <a:pPr lvl="0">
              <a:buSzPct val="100000"/>
              <a:buFont typeface="Arial" pitchFamily="34"/>
              <a:buChar char="•"/>
            </a:pPr>
            <a:r>
              <a:rPr lang="en-GB" sz="1800" dirty="0">
                <a:latin typeface="Calibri" pitchFamily="34"/>
              </a:rPr>
              <a:t>Gives trainers insight into students’ perceptions of performance</a:t>
            </a:r>
            <a:r>
              <a:rPr lang="en-US" sz="1800" dirty="0">
                <a:latin typeface="Calibri" pitchFamily="34"/>
              </a:rPr>
              <a:t>​</a:t>
            </a:r>
            <a:endParaRPr lang="en-US" sz="1800" dirty="0">
              <a:solidFill>
                <a:srgbClr val="444444"/>
              </a:solidFill>
              <a:latin typeface="Arial" pitchFamily="34"/>
            </a:endParaRPr>
          </a:p>
          <a:p>
            <a:pPr lvl="0">
              <a:buSzPct val="100000"/>
              <a:buFont typeface="Arial" pitchFamily="34"/>
              <a:buChar char="•"/>
            </a:pPr>
            <a:r>
              <a:rPr lang="en-GB" sz="1800" dirty="0">
                <a:latin typeface="Calibri" pitchFamily="34"/>
              </a:rPr>
              <a:t>Encourages trainers to provide specific feedback, and can be used across a variety of settings</a:t>
            </a:r>
            <a:r>
              <a:rPr lang="en-US" sz="1800" dirty="0">
                <a:latin typeface="Calibri" pitchFamily="34"/>
              </a:rPr>
              <a:t>​</a:t>
            </a:r>
            <a:endParaRPr lang="en-US" sz="1800" dirty="0">
              <a:solidFill>
                <a:srgbClr val="444444"/>
              </a:solidFill>
              <a:latin typeface="Arial" pitchFamily="34"/>
            </a:endParaRPr>
          </a:p>
          <a:p>
            <a:pPr lvl="0">
              <a:buSzPct val="100000"/>
              <a:buFont typeface="Arial" pitchFamily="34"/>
              <a:buChar char="•"/>
            </a:pPr>
            <a:r>
              <a:rPr lang="en-GB" sz="1800" dirty="0">
                <a:latin typeface="Arial" pitchFamily="34"/>
              </a:rPr>
              <a:t>​</a:t>
            </a:r>
            <a:endParaRPr lang="en-GB" sz="1800" dirty="0">
              <a:solidFill>
                <a:srgbClr val="444444"/>
              </a:solidFill>
              <a:latin typeface="Arial" pitchFamily="34"/>
            </a:endParaRPr>
          </a:p>
          <a:p>
            <a:pPr lvl="0"/>
            <a:endParaRPr lang="en-GB" dirty="0"/>
          </a:p>
        </p:txBody>
      </p:sp>
      <p:sp>
        <p:nvSpPr>
          <p:cNvPr id="4" name="Slide Number Placeholder 3">
            <a:extLst>
              <a:ext uri="{FF2B5EF4-FFF2-40B4-BE49-F238E27FC236}">
                <a16:creationId xmlns:a16="http://schemas.microsoft.com/office/drawing/2014/main" id="{77F445DB-8CD8-F868-D2FC-91A1F2F3E21A}"/>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7866FEC5-9D18-44EA-BC95-B2F2F7BD1A97}"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12</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13</a:t>
            </a:fld>
            <a:endParaRPr lang="en-US"/>
          </a:p>
        </p:txBody>
      </p:sp>
    </p:spTree>
    <p:extLst>
      <p:ext uri="{BB962C8B-B14F-4D97-AF65-F5344CB8AC3E}">
        <p14:creationId xmlns:p14="http://schemas.microsoft.com/office/powerpoint/2010/main" val="31813263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14</a:t>
            </a:fld>
            <a:endParaRPr lang="en-US"/>
          </a:p>
        </p:txBody>
      </p:sp>
    </p:spTree>
    <p:extLst>
      <p:ext uri="{BB962C8B-B14F-4D97-AF65-F5344CB8AC3E}">
        <p14:creationId xmlns:p14="http://schemas.microsoft.com/office/powerpoint/2010/main" val="828913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106406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1220465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819FAC-7AB8-9345-81EB-581278F6848D}"/>
              </a:ext>
            </a:extLst>
          </p:cNvPr>
          <p:cNvPicPr>
            <a:picLocks noChangeAspect="1"/>
          </p:cNvPicPr>
          <p:nvPr userDrawn="1"/>
        </p:nvPicPr>
        <p:blipFill>
          <a:blip r:embed="rId2"/>
          <a:srcRect/>
          <a:stretch/>
        </p:blipFill>
        <p:spPr>
          <a:xfrm>
            <a:off x="-79513" y="743"/>
            <a:ext cx="12284765" cy="6888653"/>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421584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E59746C8-1C6B-0E60-165F-30D13285DF6A}"/>
              </a:ext>
            </a:extLst>
          </p:cNvPr>
          <p:cNvPicPr>
            <a:picLocks noChangeAspect="1"/>
          </p:cNvPicPr>
          <p:nvPr/>
        </p:nvPicPr>
        <p:blipFill>
          <a:blip r:embed="rId2"/>
          <a:srcRect/>
          <a:stretch>
            <a:fillRect/>
          </a:stretch>
        </p:blipFill>
        <p:spPr>
          <a:xfrm>
            <a:off x="-55494" y="-20436"/>
            <a:ext cx="12302986" cy="6898873"/>
          </a:xfrm>
          <a:prstGeom prst="rect">
            <a:avLst/>
          </a:prstGeom>
          <a:noFill/>
          <a:ln cap="flat">
            <a:noFill/>
          </a:ln>
        </p:spPr>
      </p:pic>
      <p:sp>
        <p:nvSpPr>
          <p:cNvPr id="3" name="Title 1">
            <a:extLst>
              <a:ext uri="{FF2B5EF4-FFF2-40B4-BE49-F238E27FC236}">
                <a16:creationId xmlns:a16="http://schemas.microsoft.com/office/drawing/2014/main" id="{8B5413B7-85E7-24A8-598A-4D989F35B07B}"/>
              </a:ext>
            </a:extLst>
          </p:cNvPr>
          <p:cNvSpPr txBox="1">
            <a:spLocks noGrp="1"/>
          </p:cNvSpPr>
          <p:nvPr>
            <p:ph type="title"/>
          </p:nvPr>
        </p:nvSpPr>
        <p:spPr>
          <a:xfrm>
            <a:off x="328041" y="2337060"/>
            <a:ext cx="7320366" cy="1986963"/>
          </a:xfrm>
        </p:spPr>
        <p:txBody>
          <a:bodyPr/>
          <a:lstStyle>
            <a:lvl1pPr>
              <a:defRPr lang="en-US" sz="4800" b="1">
                <a:solidFill>
                  <a:srgbClr val="0D2B67"/>
                </a:solidFill>
                <a:latin typeface="Arial" pitchFamily="34"/>
                <a:cs typeface="Arial" pitchFamily="34"/>
              </a:defRPr>
            </a:lvl1pPr>
          </a:lstStyle>
          <a:p>
            <a:pPr lvl="0"/>
            <a:r>
              <a:rPr lang="en-US"/>
              <a:t>CLICK TO EDIT.</a:t>
            </a:r>
            <a:br>
              <a:rPr lang="en-US"/>
            </a:br>
            <a:r>
              <a:rPr lang="en-US"/>
              <a:t>ARIAL: BOLD. 48 Pt.</a:t>
            </a:r>
            <a:br>
              <a:rPr lang="en-US"/>
            </a:br>
            <a:r>
              <a:rPr lang="en-US"/>
              <a:t>UPPER CASE.</a:t>
            </a:r>
          </a:p>
        </p:txBody>
      </p:sp>
    </p:spTree>
    <p:extLst>
      <p:ext uri="{BB962C8B-B14F-4D97-AF65-F5344CB8AC3E}">
        <p14:creationId xmlns:p14="http://schemas.microsoft.com/office/powerpoint/2010/main" val="155844834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Left Ban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643C7AD5-377E-EC24-CEB3-5B623AFD6050}"/>
              </a:ext>
            </a:extLst>
          </p:cNvPr>
          <p:cNvPicPr>
            <a:picLocks noChangeAspect="1"/>
          </p:cNvPicPr>
          <p:nvPr/>
        </p:nvPicPr>
        <p:blipFill>
          <a:blip r:embed="rId2"/>
          <a:srcRect/>
          <a:stretch>
            <a:fillRect/>
          </a:stretch>
        </p:blipFill>
        <p:spPr>
          <a:xfrm>
            <a:off x="-39758" y="-45052"/>
            <a:ext cx="12460355" cy="6987113"/>
          </a:xfrm>
          <a:prstGeom prst="rect">
            <a:avLst/>
          </a:prstGeom>
          <a:noFill/>
          <a:ln cap="flat">
            <a:noFill/>
          </a:ln>
        </p:spPr>
      </p:pic>
      <p:sp>
        <p:nvSpPr>
          <p:cNvPr id="3" name="Title 12">
            <a:extLst>
              <a:ext uri="{FF2B5EF4-FFF2-40B4-BE49-F238E27FC236}">
                <a16:creationId xmlns:a16="http://schemas.microsoft.com/office/drawing/2014/main" id="{7300AE46-5C94-BB36-E1ED-1FE0259E7E59}"/>
              </a:ext>
            </a:extLst>
          </p:cNvPr>
          <p:cNvSpPr txBox="1">
            <a:spLocks noGrp="1"/>
          </p:cNvSpPr>
          <p:nvPr>
            <p:ph type="title"/>
          </p:nvPr>
        </p:nvSpPr>
        <p:spPr>
          <a:xfrm>
            <a:off x="2014916" y="118259"/>
            <a:ext cx="10089261" cy="584777"/>
          </a:xfrm>
        </p:spPr>
        <p:txBody>
          <a:bodyPr>
            <a:noAutofit/>
          </a:bodyPr>
          <a:lstStyle>
            <a:lvl1pPr>
              <a:defRPr sz="3200" b="1">
                <a:solidFill>
                  <a:srgbClr val="0D2A67"/>
                </a:solidFill>
                <a:latin typeface="Arial" pitchFamily="34"/>
                <a:cs typeface="Arial" pitchFamily="34"/>
              </a:defRPr>
            </a:lvl1pPr>
          </a:lstStyle>
          <a:p>
            <a:pPr lvl="0"/>
            <a:r>
              <a:rPr lang="en-GB"/>
              <a:t>TITLE – ARIAL: BOLD. 32 Pt.</a:t>
            </a:r>
            <a:endParaRPr lang="en-US"/>
          </a:p>
        </p:txBody>
      </p:sp>
    </p:spTree>
    <p:extLst>
      <p:ext uri="{BB962C8B-B14F-4D97-AF65-F5344CB8AC3E}">
        <p14:creationId xmlns:p14="http://schemas.microsoft.com/office/powerpoint/2010/main" val="387782848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Right Band">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B41C41CC-A1E4-35BC-D3A1-5190C6F34773}"/>
              </a:ext>
            </a:extLst>
          </p:cNvPr>
          <p:cNvPicPr>
            <a:picLocks noChangeAspect="1"/>
          </p:cNvPicPr>
          <p:nvPr/>
        </p:nvPicPr>
        <p:blipFill>
          <a:blip r:embed="rId2"/>
          <a:srcRect/>
          <a:stretch>
            <a:fillRect/>
          </a:stretch>
        </p:blipFill>
        <p:spPr>
          <a:xfrm>
            <a:off x="-79516" y="740"/>
            <a:ext cx="12284762" cy="6888650"/>
          </a:xfrm>
          <a:prstGeom prst="rect">
            <a:avLst/>
          </a:prstGeom>
          <a:noFill/>
          <a:ln cap="flat">
            <a:noFill/>
          </a:ln>
        </p:spPr>
      </p:pic>
      <p:sp>
        <p:nvSpPr>
          <p:cNvPr id="3" name="Title 12">
            <a:extLst>
              <a:ext uri="{FF2B5EF4-FFF2-40B4-BE49-F238E27FC236}">
                <a16:creationId xmlns:a16="http://schemas.microsoft.com/office/drawing/2014/main" id="{E366A466-DFDA-2E8C-5047-303E8CBC3053}"/>
              </a:ext>
            </a:extLst>
          </p:cNvPr>
          <p:cNvSpPr txBox="1">
            <a:spLocks noGrp="1"/>
          </p:cNvSpPr>
          <p:nvPr>
            <p:ph type="title"/>
          </p:nvPr>
        </p:nvSpPr>
        <p:spPr>
          <a:xfrm>
            <a:off x="194209" y="118259"/>
            <a:ext cx="10090769" cy="584777"/>
          </a:xfrm>
        </p:spPr>
        <p:txBody>
          <a:bodyPr>
            <a:noAutofit/>
          </a:bodyPr>
          <a:lstStyle>
            <a:lvl1pPr>
              <a:defRPr sz="3200" b="1">
                <a:solidFill>
                  <a:srgbClr val="0D2A67"/>
                </a:solidFill>
                <a:latin typeface="Arial" pitchFamily="34"/>
                <a:cs typeface="Arial" pitchFamily="34"/>
              </a:defRPr>
            </a:lvl1pPr>
          </a:lstStyle>
          <a:p>
            <a:pPr lvl="0"/>
            <a:r>
              <a:rPr lang="en-GB"/>
              <a:t>TITLE – ARIAL: BOLD. 32 Pt.</a:t>
            </a:r>
            <a:endParaRPr lang="en-US"/>
          </a:p>
        </p:txBody>
      </p:sp>
    </p:spTree>
    <p:extLst>
      <p:ext uri="{BB962C8B-B14F-4D97-AF65-F5344CB8AC3E}">
        <p14:creationId xmlns:p14="http://schemas.microsoft.com/office/powerpoint/2010/main" val="386191612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10/19/2023</a:t>
            </a:fld>
            <a:endParaRPr lang="en-US"/>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a:p>
        </p:txBody>
      </p:sp>
    </p:spTree>
    <p:extLst>
      <p:ext uri="{BB962C8B-B14F-4D97-AF65-F5344CB8AC3E}">
        <p14:creationId xmlns:p14="http://schemas.microsoft.com/office/powerpoint/2010/main" val="37185874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A6810A-53C9-849F-2C5E-925EDAFEA121}"/>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68678222-37FB-F8AB-23C6-5F195FE60F6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013B352-1D20-82EA-C287-8B743EFB6FFB}"/>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B644305E-32BD-46F5-94EB-E58B825CDC71}" type="datetime1">
              <a:rPr lang="en-US"/>
              <a:pPr lvl="0"/>
              <a:t>10/19/2023</a:t>
            </a:fld>
            <a:endParaRPr lang="en-US"/>
          </a:p>
        </p:txBody>
      </p:sp>
      <p:sp>
        <p:nvSpPr>
          <p:cNvPr id="5" name="Footer Placeholder 4">
            <a:extLst>
              <a:ext uri="{FF2B5EF4-FFF2-40B4-BE49-F238E27FC236}">
                <a16:creationId xmlns:a16="http://schemas.microsoft.com/office/drawing/2014/main" id="{3397D393-17F9-0B3D-EB29-5014430B95AB}"/>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96A25C71-3A94-46AE-8550-56F622737755}"/>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59FEC122-4C43-485F-BF3C-BEBE05462245}" type="slidenum">
              <a:t>‹#›</a:t>
            </a:fld>
            <a:endParaRPr lang="en-US"/>
          </a:p>
        </p:txBody>
      </p:sp>
    </p:spTree>
    <p:extLst>
      <p:ext uri="{BB962C8B-B14F-4D97-AF65-F5344CB8AC3E}">
        <p14:creationId xmlns:p14="http://schemas.microsoft.com/office/powerpoint/2010/main" val="1696768635"/>
      </p:ext>
    </p:extLst>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microsoft.com/office/2007/relationships/media" Target="https://www.youtube.com/embed/OvEci5Bjgd4?feature=oembed" TargetMode="External"/><Relationship Id="rId1" Type="http://schemas.openxmlformats.org/officeDocument/2006/relationships/video" Target="NULL" TargetMode="External"/><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BB3-D741-E544-A2EA-BB75F58A074A}"/>
              </a:ext>
            </a:extLst>
          </p:cNvPr>
          <p:cNvSpPr>
            <a:spLocks noGrp="1"/>
          </p:cNvSpPr>
          <p:nvPr>
            <p:ph type="title"/>
          </p:nvPr>
        </p:nvSpPr>
        <p:spPr>
          <a:xfrm>
            <a:off x="328043" y="2337059"/>
            <a:ext cx="7320370" cy="1986968"/>
          </a:xfrm>
        </p:spPr>
        <p:txBody>
          <a:bodyPr>
            <a:normAutofit fontScale="90000"/>
          </a:bodyPr>
          <a:lstStyle/>
          <a:p>
            <a:r>
              <a:rPr lang="en-US" dirty="0"/>
              <a:t>CSO TUTOR COURSE</a:t>
            </a:r>
            <a:br>
              <a:rPr lang="en-US" dirty="0"/>
            </a:br>
            <a:r>
              <a:rPr lang="en-US" dirty="0"/>
              <a:t>Effective Communication </a:t>
            </a:r>
            <a:br>
              <a:rPr lang="en-US" dirty="0"/>
            </a:br>
            <a:r>
              <a:rPr lang="en-US" sz="2000" dirty="0"/>
              <a:t>24</a:t>
            </a:r>
            <a:r>
              <a:rPr lang="en-US" sz="2000" baseline="30000" dirty="0"/>
              <a:t>th</a:t>
            </a:r>
            <a:r>
              <a:rPr lang="en-US" sz="2000" dirty="0"/>
              <a:t> October 2023</a:t>
            </a:r>
            <a:br>
              <a:rPr lang="en-US" sz="2000" dirty="0"/>
            </a:br>
            <a:r>
              <a:rPr lang="en-US" sz="2000" dirty="0"/>
              <a:t>Heddlu Gwent Police HQ</a:t>
            </a:r>
            <a:br>
              <a:rPr lang="en-US" sz="2000" dirty="0"/>
            </a:br>
            <a:br>
              <a:rPr lang="en-US" sz="2000" dirty="0"/>
            </a:br>
            <a:r>
              <a:rPr lang="en-US" sz="2000" dirty="0"/>
              <a:t>Police Staff Trainer Eve Churchward</a:t>
            </a:r>
          </a:p>
        </p:txBody>
      </p:sp>
    </p:spTree>
    <p:extLst>
      <p:ext uri="{BB962C8B-B14F-4D97-AF65-F5344CB8AC3E}">
        <p14:creationId xmlns:p14="http://schemas.microsoft.com/office/powerpoint/2010/main" val="172211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7F04-66D1-A044-814B-EBCF188E5F9C}"/>
              </a:ext>
            </a:extLst>
          </p:cNvPr>
          <p:cNvSpPr>
            <a:spLocks noGrp="1"/>
          </p:cNvSpPr>
          <p:nvPr>
            <p:ph type="title"/>
          </p:nvPr>
        </p:nvSpPr>
        <p:spPr/>
        <p:txBody>
          <a:bodyPr/>
          <a:lstStyle/>
          <a:p>
            <a:r>
              <a:rPr lang="en-US" dirty="0"/>
              <a:t>AIMS AND OBJECTIVES.</a:t>
            </a:r>
          </a:p>
        </p:txBody>
      </p:sp>
      <p:sp>
        <p:nvSpPr>
          <p:cNvPr id="3" name="TextBox 2">
            <a:extLst>
              <a:ext uri="{FF2B5EF4-FFF2-40B4-BE49-F238E27FC236}">
                <a16:creationId xmlns:a16="http://schemas.microsoft.com/office/drawing/2014/main" id="{FAAAC32B-7381-7148-A12C-683517301A11}"/>
              </a:ext>
            </a:extLst>
          </p:cNvPr>
          <p:cNvSpPr txBox="1"/>
          <p:nvPr/>
        </p:nvSpPr>
        <p:spPr>
          <a:xfrm>
            <a:off x="2095929" y="832209"/>
            <a:ext cx="10171416" cy="5816977"/>
          </a:xfrm>
          <a:prstGeom prst="rect">
            <a:avLst/>
          </a:prstGeom>
          <a:noFill/>
        </p:spPr>
        <p:txBody>
          <a:bodyPr wrap="square" rtlCol="0">
            <a:spAutoFit/>
          </a:bodyPr>
          <a:lstStyle/>
          <a:p>
            <a:r>
              <a:rPr lang="en-GB" sz="3200" b="1" dirty="0">
                <a:ea typeface="ADLaM Display" panose="020B0604020202020204" pitchFamily="2" charset="0"/>
                <a:cs typeface="ADLaM Display" panose="020B0604020202020204" pitchFamily="2" charset="0"/>
              </a:rPr>
              <a:t>Aim:</a:t>
            </a:r>
          </a:p>
          <a:p>
            <a:r>
              <a:rPr lang="en-GB" sz="2400" dirty="0">
                <a:ea typeface="ADLaM Display" panose="020B0604020202020204" pitchFamily="2" charset="0"/>
                <a:cs typeface="ADLaM Display" panose="020B0604020202020204" pitchFamily="2" charset="0"/>
              </a:rPr>
              <a:t>How to use effective communication in your role as a Tutor and assessor.</a:t>
            </a:r>
          </a:p>
          <a:p>
            <a:endParaRPr lang="en-GB" sz="3200" b="1" dirty="0">
              <a:ea typeface="ADLaM Display" panose="020B0604020202020204" pitchFamily="2" charset="0"/>
              <a:cs typeface="ADLaM Display" panose="020B0604020202020204" pitchFamily="2" charset="0"/>
            </a:endParaRPr>
          </a:p>
          <a:p>
            <a:r>
              <a:rPr lang="en-GB" sz="3200" b="1" dirty="0">
                <a:ea typeface="ADLaM Display" panose="020B0604020202020204" pitchFamily="2" charset="0"/>
                <a:cs typeface="ADLaM Display" panose="020B0604020202020204" pitchFamily="2" charset="0"/>
              </a:rPr>
              <a:t>Objectives: </a:t>
            </a:r>
          </a:p>
          <a:p>
            <a:r>
              <a:rPr lang="en-GB" sz="2400" dirty="0">
                <a:ea typeface="ADLaM Display" panose="020B0604020202020204" pitchFamily="2" charset="0"/>
                <a:cs typeface="ADLaM Display" panose="020B0604020202020204" pitchFamily="2" charset="0"/>
              </a:rPr>
              <a:t>By the end of this session, you will be able to:</a:t>
            </a:r>
          </a:p>
          <a:p>
            <a:pPr lvl="0"/>
            <a:endParaRPr lang="en-US" sz="2400" dirty="0">
              <a:ea typeface="ADLaM Display" panose="020B0604020202020204" pitchFamily="2" charset="0"/>
              <a:cs typeface="ADLaM Display" panose="020B0604020202020204" pitchFamily="2" charset="0"/>
            </a:endParaRPr>
          </a:p>
          <a:p>
            <a:pPr marL="457200" indent="-457200">
              <a:buFont typeface="Wingdings" panose="05000000000000000000" pitchFamily="2" charset="2"/>
              <a:buChar char="ü"/>
            </a:pPr>
            <a:r>
              <a:rPr lang="en-GB" sz="2400" b="1" dirty="0">
                <a:ea typeface="ADLaM Display" panose="020B0604020202020204" pitchFamily="2" charset="0"/>
                <a:cs typeface="ADLaM Display" panose="020B0604020202020204" pitchFamily="2" charset="0"/>
              </a:rPr>
              <a:t>Explain </a:t>
            </a:r>
            <a:r>
              <a:rPr lang="en-GB" sz="2400" dirty="0">
                <a:ea typeface="ADLaM Display" panose="020B0604020202020204" pitchFamily="2" charset="0"/>
                <a:cs typeface="ADLaM Display" panose="020B0604020202020204" pitchFamily="2" charset="0"/>
              </a:rPr>
              <a:t>how to use communication effectively in assessment</a:t>
            </a:r>
          </a:p>
          <a:p>
            <a:pPr marL="457200" indent="-457200">
              <a:buFont typeface="Wingdings" panose="05000000000000000000" pitchFamily="2" charset="2"/>
              <a:buChar char="ü"/>
            </a:pPr>
            <a:endParaRPr lang="en-GB" sz="2400" dirty="0">
              <a:ea typeface="ADLaM Display" panose="020B0604020202020204" pitchFamily="2" charset="0"/>
              <a:cs typeface="ADLaM Display" panose="020B0604020202020204" pitchFamily="2" charset="0"/>
            </a:endParaRPr>
          </a:p>
          <a:p>
            <a:pPr marL="457200" indent="-457200">
              <a:buFont typeface="Wingdings" panose="05000000000000000000" pitchFamily="2" charset="2"/>
              <a:buChar char="ü"/>
            </a:pPr>
            <a:r>
              <a:rPr lang="en-GB" sz="2400" b="1" dirty="0">
                <a:ea typeface="ADLaM Display" panose="020B0604020202020204" pitchFamily="2" charset="0"/>
                <a:cs typeface="ADLaM Display" panose="020B0604020202020204" pitchFamily="2" charset="0"/>
              </a:rPr>
              <a:t>Identify </a:t>
            </a:r>
            <a:r>
              <a:rPr lang="en-GB" sz="2400" dirty="0">
                <a:ea typeface="ADLaM Display" panose="020B0604020202020204" pitchFamily="2" charset="0"/>
                <a:cs typeface="ADLaM Display" panose="020B0604020202020204" pitchFamily="2" charset="0"/>
              </a:rPr>
              <a:t>barriers to communication, learning and assessment.</a:t>
            </a:r>
          </a:p>
          <a:p>
            <a:pPr marL="457200" indent="-457200">
              <a:buFont typeface="Wingdings" panose="05000000000000000000" pitchFamily="2" charset="2"/>
              <a:buChar char="ü"/>
            </a:pPr>
            <a:endParaRPr lang="en-GB" sz="2400" dirty="0">
              <a:ea typeface="ADLaM Display" panose="020B0604020202020204" pitchFamily="2" charset="0"/>
              <a:cs typeface="ADLaM Display" panose="020B0604020202020204" pitchFamily="2" charset="0"/>
            </a:endParaRPr>
          </a:p>
          <a:p>
            <a:pPr marL="457200" indent="-457200">
              <a:buFont typeface="Wingdings" panose="05000000000000000000" pitchFamily="2" charset="2"/>
              <a:buChar char="ü"/>
            </a:pPr>
            <a:r>
              <a:rPr lang="en-GB" sz="2400" b="1" dirty="0">
                <a:ea typeface="ADLaM Display" panose="020B0604020202020204" pitchFamily="2" charset="0"/>
                <a:cs typeface="ADLaM Display" panose="020B0604020202020204" pitchFamily="2" charset="0"/>
              </a:rPr>
              <a:t>Describe</a:t>
            </a:r>
            <a:r>
              <a:rPr lang="en-GB" sz="2400" dirty="0">
                <a:ea typeface="ADLaM Display" panose="020B0604020202020204" pitchFamily="2" charset="0"/>
                <a:cs typeface="ADLaM Display" panose="020B0604020202020204" pitchFamily="2" charset="0"/>
              </a:rPr>
              <a:t> the 5 essential skills of a Tutor.</a:t>
            </a:r>
          </a:p>
          <a:p>
            <a:pPr marL="457200" indent="-457200">
              <a:buFont typeface="Wingdings" panose="05000000000000000000" pitchFamily="2" charset="2"/>
              <a:buChar char="ü"/>
            </a:pPr>
            <a:endParaRPr lang="en-GB" sz="2400" dirty="0">
              <a:ea typeface="ADLaM Display" panose="020B0604020202020204" pitchFamily="2" charset="0"/>
              <a:cs typeface="ADLaM Display" panose="020B0604020202020204" pitchFamily="2" charset="0"/>
            </a:endParaRPr>
          </a:p>
          <a:p>
            <a:pPr marL="457200" indent="-457200">
              <a:buFont typeface="Wingdings" panose="05000000000000000000" pitchFamily="2" charset="2"/>
              <a:buChar char="ü"/>
            </a:pPr>
            <a:r>
              <a:rPr lang="en-GB" sz="2400" b="1" dirty="0">
                <a:ea typeface="ADLaM Display" panose="020B0604020202020204" pitchFamily="2" charset="0"/>
                <a:cs typeface="ADLaM Display" panose="020B0604020202020204" pitchFamily="2" charset="0"/>
              </a:rPr>
              <a:t>Understand</a:t>
            </a:r>
            <a:r>
              <a:rPr lang="en-GB" sz="2400" dirty="0">
                <a:ea typeface="ADLaM Display" panose="020B0604020202020204" pitchFamily="2" charset="0"/>
                <a:cs typeface="ADLaM Display" panose="020B0604020202020204" pitchFamily="2" charset="0"/>
              </a:rPr>
              <a:t> how rapport building is important for effective Tutorship.</a:t>
            </a:r>
          </a:p>
          <a:p>
            <a:pPr lvl="0"/>
            <a:endParaRPr lang="en-US" dirty="0">
              <a:latin typeface="Arial" panose="020B0604020202020204" pitchFamily="34" charset="0"/>
              <a:cs typeface="Arial" panose="020B0604020202020204" pitchFamily="34" charset="0"/>
            </a:endParaRPr>
          </a:p>
          <a:p>
            <a:pPr lvl="0"/>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4016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1D2A8-9DDD-D266-14DF-5B7319B231F2}"/>
              </a:ext>
            </a:extLst>
          </p:cNvPr>
          <p:cNvSpPr txBox="1">
            <a:spLocks noGrp="1"/>
          </p:cNvSpPr>
          <p:nvPr>
            <p:ph type="title"/>
          </p:nvPr>
        </p:nvSpPr>
        <p:spPr/>
        <p:txBody>
          <a:bodyPr anchorCtr="1"/>
          <a:lstStyle/>
          <a:p>
            <a:pPr lvl="0" algn="ctr"/>
            <a:r>
              <a:rPr lang="en-GB"/>
              <a:t>COMMUNICATION:</a:t>
            </a:r>
          </a:p>
        </p:txBody>
      </p:sp>
      <p:pic>
        <p:nvPicPr>
          <p:cNvPr id="3" name="Picture 3">
            <a:extLst>
              <a:ext uri="{FF2B5EF4-FFF2-40B4-BE49-F238E27FC236}">
                <a16:creationId xmlns:a16="http://schemas.microsoft.com/office/drawing/2014/main" id="{F7531EB4-DDAD-EA87-3CD2-BF518A02D8B7}"/>
              </a:ext>
            </a:extLst>
          </p:cNvPr>
          <p:cNvPicPr>
            <a:picLocks noChangeAspect="1"/>
          </p:cNvPicPr>
          <p:nvPr/>
        </p:nvPicPr>
        <p:blipFill>
          <a:blip r:embed="rId3"/>
          <a:stretch>
            <a:fillRect/>
          </a:stretch>
        </p:blipFill>
        <p:spPr>
          <a:xfrm>
            <a:off x="2124324" y="903372"/>
            <a:ext cx="9816184" cy="5401177"/>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EF6D0-3FCD-982A-D7C3-C53D250C758E}"/>
              </a:ext>
            </a:extLst>
          </p:cNvPr>
          <p:cNvSpPr txBox="1">
            <a:spLocks noGrp="1"/>
          </p:cNvSpPr>
          <p:nvPr>
            <p:ph type="title"/>
          </p:nvPr>
        </p:nvSpPr>
        <p:spPr/>
        <p:txBody>
          <a:bodyPr anchorCtr="1"/>
          <a:lstStyle/>
          <a:p>
            <a:pPr lvl="0" algn="ctr"/>
            <a:r>
              <a:rPr lang="en-GB"/>
              <a:t>COMMUNICATION:</a:t>
            </a:r>
          </a:p>
        </p:txBody>
      </p:sp>
      <p:pic>
        <p:nvPicPr>
          <p:cNvPr id="3" name="Online Media 2" title="The Importance of Nonverbal Cues as told by &quot;Friends&quot;">
            <a:extLst>
              <a:ext uri="{FF2B5EF4-FFF2-40B4-BE49-F238E27FC236}">
                <a16:creationId xmlns:a16="http://schemas.microsoft.com/office/drawing/2014/main" id="{F5B78A28-B0B7-8574-EAB4-47FA6D006692}"/>
              </a:ext>
            </a:extLst>
          </p:cNvPr>
          <p:cNvPicPr>
            <a:picLocks noChangeAspect="1"/>
          </p:cNvPicPr>
          <p:nvPr>
            <a:videoFile r:link="rId1"/>
            <p:extLst>
              <p:ext uri="{DAA4B4D4-6D71-4841-9C94-3DE7FCFB9230}">
                <p14:media xmlns:p14="http://schemas.microsoft.com/office/powerpoint/2010/main" r:link="rId2"/>
              </p:ext>
            </p:extLst>
          </p:nvPr>
        </p:nvPicPr>
        <p:blipFill>
          <a:blip r:embed="rId5"/>
          <a:stretch>
            <a:fillRect/>
          </a:stretch>
        </p:blipFill>
        <p:spPr>
          <a:xfrm>
            <a:off x="2286000" y="1063127"/>
            <a:ext cx="9529008" cy="538388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stCondLst>
                    <p:cond delay="indefinite"/>
                  </p:stCondLst>
                  <p:endCondLst>
                    <p:cond evt="onNext" delay="0">
                      <p:tgtEl>
                        <p:sldTgt/>
                      </p:tgtEl>
                    </p:cond>
                    <p:cond evt="onPrev" delay="0">
                      <p:tgtEl>
                        <p:sldTgt/>
                      </p:tgtEl>
                    </p:cond>
                  </p:endCondLst>
                </p:cTn>
                <p:tgtEl>
                  <p:spTgt spid="3"/>
                </p:tgtEl>
              </p:cMediaNode>
            </p:video>
            <p:seq concurrent="1" nextAc="seek">
              <p:cTn id="8" dur="indefinite" nodeType="interactiveSeq">
                <p:stCondLst>
                  <p:cond evt="onClick" delay="0">
                    <p:tgtEl>
                      <p:spTgt spid="3"/>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BA35D-A544-17EF-3194-D1196D18C39E}"/>
              </a:ext>
            </a:extLst>
          </p:cNvPr>
          <p:cNvSpPr txBox="1">
            <a:spLocks noGrp="1"/>
          </p:cNvSpPr>
          <p:nvPr>
            <p:ph type="title"/>
          </p:nvPr>
        </p:nvSpPr>
        <p:spPr/>
        <p:txBody>
          <a:bodyPr anchorCtr="1"/>
          <a:lstStyle/>
          <a:p>
            <a:pPr lvl="0" algn="ctr"/>
            <a:r>
              <a:rPr lang="en-GB"/>
              <a:t>EFFECTIVE COMMUNICATION:</a:t>
            </a:r>
          </a:p>
        </p:txBody>
      </p:sp>
      <p:pic>
        <p:nvPicPr>
          <p:cNvPr id="3" name="Picture 3">
            <a:extLst>
              <a:ext uri="{FF2B5EF4-FFF2-40B4-BE49-F238E27FC236}">
                <a16:creationId xmlns:a16="http://schemas.microsoft.com/office/drawing/2014/main" id="{F6A5AC1F-EA8A-48DD-B6CC-47B8CFE0C4C9}"/>
              </a:ext>
            </a:extLst>
          </p:cNvPr>
          <p:cNvPicPr>
            <a:picLocks noChangeAspect="1"/>
          </p:cNvPicPr>
          <p:nvPr/>
        </p:nvPicPr>
        <p:blipFill>
          <a:blip r:embed="rId3"/>
          <a:stretch>
            <a:fillRect/>
          </a:stretch>
        </p:blipFill>
        <p:spPr>
          <a:xfrm>
            <a:off x="2326416" y="703036"/>
            <a:ext cx="9777752" cy="4783363"/>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9D4E7-93E2-5F88-5B52-9769ED85812F}"/>
              </a:ext>
            </a:extLst>
          </p:cNvPr>
          <p:cNvSpPr txBox="1">
            <a:spLocks noGrp="1"/>
          </p:cNvSpPr>
          <p:nvPr>
            <p:ph type="title"/>
          </p:nvPr>
        </p:nvSpPr>
        <p:spPr/>
        <p:txBody>
          <a:bodyPr anchorCtr="1"/>
          <a:lstStyle/>
          <a:p>
            <a:pPr lvl="0" algn="ctr"/>
            <a:r>
              <a:rPr lang="en-GB"/>
              <a:t>BARRIERS TO COMMUNICATION:</a:t>
            </a:r>
          </a:p>
        </p:txBody>
      </p:sp>
      <p:pic>
        <p:nvPicPr>
          <p:cNvPr id="3" name="Picture 3">
            <a:extLst>
              <a:ext uri="{FF2B5EF4-FFF2-40B4-BE49-F238E27FC236}">
                <a16:creationId xmlns:a16="http://schemas.microsoft.com/office/drawing/2014/main" id="{A33513B5-E0C8-27DE-AD6D-DAF2A21B2E9F}"/>
              </a:ext>
            </a:extLst>
          </p:cNvPr>
          <p:cNvPicPr>
            <a:picLocks noChangeAspect="1"/>
          </p:cNvPicPr>
          <p:nvPr/>
        </p:nvPicPr>
        <p:blipFill>
          <a:blip r:embed="rId3"/>
          <a:stretch>
            <a:fillRect/>
          </a:stretch>
        </p:blipFill>
        <p:spPr>
          <a:xfrm>
            <a:off x="3744074" y="936455"/>
            <a:ext cx="6723400" cy="5423169"/>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4C1B5-1D7F-193E-A676-00196906D0A7}"/>
              </a:ext>
            </a:extLst>
          </p:cNvPr>
          <p:cNvSpPr txBox="1">
            <a:spLocks noGrp="1"/>
          </p:cNvSpPr>
          <p:nvPr>
            <p:ph type="title"/>
          </p:nvPr>
        </p:nvSpPr>
        <p:spPr/>
        <p:txBody>
          <a:bodyPr anchorCtr="1"/>
          <a:lstStyle/>
          <a:p>
            <a:pPr lvl="0" algn="ctr"/>
            <a:r>
              <a:rPr lang="en-GB"/>
              <a:t>QUESTIONNING:</a:t>
            </a:r>
          </a:p>
        </p:txBody>
      </p:sp>
      <p:pic>
        <p:nvPicPr>
          <p:cNvPr id="3" name="Picture 3">
            <a:extLst>
              <a:ext uri="{FF2B5EF4-FFF2-40B4-BE49-F238E27FC236}">
                <a16:creationId xmlns:a16="http://schemas.microsoft.com/office/drawing/2014/main" id="{6EBB59CA-ED7F-D56B-F5F1-D522D4F69739}"/>
              </a:ext>
            </a:extLst>
          </p:cNvPr>
          <p:cNvPicPr>
            <a:picLocks noChangeAspect="1"/>
          </p:cNvPicPr>
          <p:nvPr/>
        </p:nvPicPr>
        <p:blipFill>
          <a:blip r:embed="rId3"/>
          <a:stretch>
            <a:fillRect/>
          </a:stretch>
        </p:blipFill>
        <p:spPr>
          <a:xfrm>
            <a:off x="2014916" y="901068"/>
            <a:ext cx="10089261" cy="5852754"/>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DF3A3-73AC-A8AB-EDD6-F1582512E728}"/>
              </a:ext>
            </a:extLst>
          </p:cNvPr>
          <p:cNvSpPr txBox="1">
            <a:spLocks noGrp="1"/>
          </p:cNvSpPr>
          <p:nvPr>
            <p:ph type="title"/>
          </p:nvPr>
        </p:nvSpPr>
        <p:spPr/>
        <p:txBody>
          <a:bodyPr anchorCtr="1"/>
          <a:lstStyle/>
          <a:p>
            <a:pPr lvl="0" algn="ctr"/>
            <a:r>
              <a:rPr lang="en-GB"/>
              <a:t>ACTIVE LISTENING:</a:t>
            </a:r>
          </a:p>
        </p:txBody>
      </p:sp>
      <p:pic>
        <p:nvPicPr>
          <p:cNvPr id="3" name="Picture 3">
            <a:extLst>
              <a:ext uri="{FF2B5EF4-FFF2-40B4-BE49-F238E27FC236}">
                <a16:creationId xmlns:a16="http://schemas.microsoft.com/office/drawing/2014/main" id="{641C47FC-9FDF-D9AD-BAC4-C78EF900FEFC}"/>
              </a:ext>
            </a:extLst>
          </p:cNvPr>
          <p:cNvPicPr>
            <a:picLocks noChangeAspect="1"/>
          </p:cNvPicPr>
          <p:nvPr/>
        </p:nvPicPr>
        <p:blipFill>
          <a:blip r:embed="rId3"/>
          <a:stretch>
            <a:fillRect/>
          </a:stretch>
        </p:blipFill>
        <p:spPr>
          <a:xfrm>
            <a:off x="3572880" y="993358"/>
            <a:ext cx="7411952" cy="5700470"/>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9E6E0-56D4-2C8C-3F5C-352E5B6606CA}"/>
              </a:ext>
            </a:extLst>
          </p:cNvPr>
          <p:cNvSpPr txBox="1">
            <a:spLocks noGrp="1"/>
          </p:cNvSpPr>
          <p:nvPr>
            <p:ph type="title"/>
          </p:nvPr>
        </p:nvSpPr>
        <p:spPr/>
        <p:txBody>
          <a:bodyPr anchorCtr="1"/>
          <a:lstStyle/>
          <a:p>
            <a:pPr lvl="0" algn="ctr"/>
            <a:r>
              <a:rPr lang="en-GB"/>
              <a:t>THE 5 SKILLS OF A TUTOR:</a:t>
            </a:r>
          </a:p>
        </p:txBody>
      </p:sp>
      <p:pic>
        <p:nvPicPr>
          <p:cNvPr id="3" name="Picture 3">
            <a:extLst>
              <a:ext uri="{FF2B5EF4-FFF2-40B4-BE49-F238E27FC236}">
                <a16:creationId xmlns:a16="http://schemas.microsoft.com/office/drawing/2014/main" id="{59FB0AB1-7E9E-DF3C-F4C8-74CA79824071}"/>
              </a:ext>
            </a:extLst>
          </p:cNvPr>
          <p:cNvPicPr>
            <a:picLocks noChangeAspect="1"/>
          </p:cNvPicPr>
          <p:nvPr/>
        </p:nvPicPr>
        <p:blipFill>
          <a:blip r:embed="rId3"/>
          <a:stretch>
            <a:fillRect/>
          </a:stretch>
        </p:blipFill>
        <p:spPr>
          <a:xfrm>
            <a:off x="2367354" y="1069527"/>
            <a:ext cx="9504255" cy="5136395"/>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414FC-2D1A-D95F-B2F2-9D7B2B509A0D}"/>
              </a:ext>
            </a:extLst>
          </p:cNvPr>
          <p:cNvSpPr txBox="1">
            <a:spLocks noGrp="1"/>
          </p:cNvSpPr>
          <p:nvPr>
            <p:ph type="title"/>
          </p:nvPr>
        </p:nvSpPr>
        <p:spPr/>
        <p:txBody>
          <a:bodyPr anchorCtr="1"/>
          <a:lstStyle/>
          <a:p>
            <a:pPr lvl="0" algn="ctr"/>
            <a:r>
              <a:rPr lang="en-GB"/>
              <a:t>BUILDING A RAPPORT:</a:t>
            </a:r>
          </a:p>
        </p:txBody>
      </p:sp>
      <p:pic>
        <p:nvPicPr>
          <p:cNvPr id="3" name="Picture 3">
            <a:extLst>
              <a:ext uri="{FF2B5EF4-FFF2-40B4-BE49-F238E27FC236}">
                <a16:creationId xmlns:a16="http://schemas.microsoft.com/office/drawing/2014/main" id="{007B7797-BD66-5027-8C45-E35D02EB67DA}"/>
              </a:ext>
            </a:extLst>
          </p:cNvPr>
          <p:cNvPicPr>
            <a:picLocks noChangeAspect="1"/>
          </p:cNvPicPr>
          <p:nvPr/>
        </p:nvPicPr>
        <p:blipFill>
          <a:blip r:embed="rId3"/>
          <a:stretch>
            <a:fillRect/>
          </a:stretch>
        </p:blipFill>
        <p:spPr>
          <a:xfrm>
            <a:off x="2141872" y="1019921"/>
            <a:ext cx="9954551" cy="4959769"/>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C5359-8236-FB68-69A1-E3D243479F53}"/>
              </a:ext>
            </a:extLst>
          </p:cNvPr>
          <p:cNvSpPr txBox="1">
            <a:spLocks noGrp="1"/>
          </p:cNvSpPr>
          <p:nvPr>
            <p:ph type="title"/>
          </p:nvPr>
        </p:nvSpPr>
        <p:spPr/>
        <p:txBody>
          <a:bodyPr anchorCtr="1"/>
          <a:lstStyle/>
          <a:p>
            <a:pPr lvl="0" algn="ctr"/>
            <a:r>
              <a:rPr lang="en-GB"/>
              <a:t>SETTING GROUND RULES:</a:t>
            </a:r>
          </a:p>
        </p:txBody>
      </p:sp>
      <p:pic>
        <p:nvPicPr>
          <p:cNvPr id="3" name="Picture 3">
            <a:extLst>
              <a:ext uri="{FF2B5EF4-FFF2-40B4-BE49-F238E27FC236}">
                <a16:creationId xmlns:a16="http://schemas.microsoft.com/office/drawing/2014/main" id="{CFB1CB06-E8F0-203D-D4A4-BCE8269DA1B6}"/>
              </a:ext>
            </a:extLst>
          </p:cNvPr>
          <p:cNvPicPr>
            <a:picLocks noChangeAspect="1"/>
          </p:cNvPicPr>
          <p:nvPr/>
        </p:nvPicPr>
        <p:blipFill>
          <a:blip r:embed="rId3"/>
          <a:stretch>
            <a:fillRect/>
          </a:stretch>
        </p:blipFill>
        <p:spPr>
          <a:xfrm>
            <a:off x="2103266" y="939966"/>
            <a:ext cx="10024768" cy="4654716"/>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8A771-D390-4801-D373-80C9C8781556}"/>
              </a:ext>
            </a:extLst>
          </p:cNvPr>
          <p:cNvSpPr txBox="1">
            <a:spLocks noGrp="1"/>
          </p:cNvSpPr>
          <p:nvPr>
            <p:ph type="title"/>
          </p:nvPr>
        </p:nvSpPr>
        <p:spPr/>
        <p:txBody>
          <a:bodyPr anchorCtr="1"/>
          <a:lstStyle/>
          <a:p>
            <a:pPr lvl="0" algn="ctr"/>
            <a:r>
              <a:rPr lang="en-GB"/>
              <a:t>COMMUNICATION:</a:t>
            </a:r>
          </a:p>
        </p:txBody>
      </p:sp>
      <p:pic>
        <p:nvPicPr>
          <p:cNvPr id="3" name="Picture 3">
            <a:extLst>
              <a:ext uri="{FF2B5EF4-FFF2-40B4-BE49-F238E27FC236}">
                <a16:creationId xmlns:a16="http://schemas.microsoft.com/office/drawing/2014/main" id="{0AD754A8-E124-75CB-DEE5-A312C29BC721}"/>
              </a:ext>
            </a:extLst>
          </p:cNvPr>
          <p:cNvPicPr>
            <a:picLocks noChangeAspect="1"/>
          </p:cNvPicPr>
          <p:nvPr/>
        </p:nvPicPr>
        <p:blipFill>
          <a:blip r:embed="rId3"/>
          <a:stretch>
            <a:fillRect/>
          </a:stretch>
        </p:blipFill>
        <p:spPr>
          <a:xfrm>
            <a:off x="2728944" y="977018"/>
            <a:ext cx="8333795" cy="5499631"/>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7F04-66D1-A044-814B-EBCF188E5F9C}"/>
              </a:ext>
            </a:extLst>
          </p:cNvPr>
          <p:cNvSpPr>
            <a:spLocks noGrp="1"/>
          </p:cNvSpPr>
          <p:nvPr>
            <p:ph type="title"/>
          </p:nvPr>
        </p:nvSpPr>
        <p:spPr/>
        <p:txBody>
          <a:bodyPr/>
          <a:lstStyle/>
          <a:p>
            <a:r>
              <a:rPr lang="en-US" dirty="0"/>
              <a:t>AIMS AND OBJECTIVES:</a:t>
            </a:r>
          </a:p>
        </p:txBody>
      </p:sp>
      <p:sp>
        <p:nvSpPr>
          <p:cNvPr id="3" name="TextBox 2">
            <a:extLst>
              <a:ext uri="{FF2B5EF4-FFF2-40B4-BE49-F238E27FC236}">
                <a16:creationId xmlns:a16="http://schemas.microsoft.com/office/drawing/2014/main" id="{FAAAC32B-7381-7148-A12C-683517301A11}"/>
              </a:ext>
            </a:extLst>
          </p:cNvPr>
          <p:cNvSpPr txBox="1"/>
          <p:nvPr/>
        </p:nvSpPr>
        <p:spPr>
          <a:xfrm>
            <a:off x="2014916" y="914400"/>
            <a:ext cx="10089259" cy="5878532"/>
          </a:xfrm>
          <a:prstGeom prst="rect">
            <a:avLst/>
          </a:prstGeom>
          <a:noFill/>
        </p:spPr>
        <p:txBody>
          <a:bodyPr wrap="square" rtlCol="0">
            <a:spAutoFit/>
          </a:bodyPr>
          <a:lstStyle/>
          <a:p>
            <a:r>
              <a:rPr lang="en-GB" sz="3200" b="1" dirty="0">
                <a:ea typeface="ADLaM Display" panose="020B0604020202020204" pitchFamily="2" charset="0"/>
                <a:cs typeface="ADLaM Display" panose="020B0604020202020204" pitchFamily="2" charset="0"/>
              </a:rPr>
              <a:t>Aim:</a:t>
            </a:r>
          </a:p>
          <a:p>
            <a:r>
              <a:rPr lang="en-GB" sz="2400" dirty="0">
                <a:ea typeface="ADLaM Display" panose="020B0604020202020204" pitchFamily="2" charset="0"/>
                <a:cs typeface="ADLaM Display" panose="020B0604020202020204" pitchFamily="2" charset="0"/>
              </a:rPr>
              <a:t>How to use effective communication in your role as a Tutor and assessor.</a:t>
            </a:r>
          </a:p>
          <a:p>
            <a:endParaRPr lang="en-GB" sz="3200" b="1" dirty="0">
              <a:ea typeface="ADLaM Display" panose="020B0604020202020204" pitchFamily="2" charset="0"/>
              <a:cs typeface="ADLaM Display" panose="020B0604020202020204" pitchFamily="2" charset="0"/>
            </a:endParaRPr>
          </a:p>
          <a:p>
            <a:r>
              <a:rPr lang="en-GB" sz="3200" b="1" dirty="0">
                <a:ea typeface="ADLaM Display" panose="020B0604020202020204" pitchFamily="2" charset="0"/>
                <a:cs typeface="ADLaM Display" panose="020B0604020202020204" pitchFamily="2" charset="0"/>
              </a:rPr>
              <a:t>You will now be able to: </a:t>
            </a:r>
          </a:p>
          <a:p>
            <a:pPr lvl="0"/>
            <a:endParaRPr lang="en-US" sz="3200" dirty="0">
              <a:ea typeface="ADLaM Display" panose="020B0604020202020204" pitchFamily="2" charset="0"/>
              <a:cs typeface="ADLaM Display" panose="020B0604020202020204" pitchFamily="2" charset="0"/>
            </a:endParaRPr>
          </a:p>
          <a:p>
            <a:pPr marL="457200" indent="-457200">
              <a:buFont typeface="Wingdings" panose="05000000000000000000" pitchFamily="2" charset="2"/>
              <a:buChar char="ü"/>
            </a:pPr>
            <a:r>
              <a:rPr lang="en-GB" sz="2800" b="1" dirty="0">
                <a:ea typeface="ADLaM Display" panose="020B0604020202020204" pitchFamily="2" charset="0"/>
                <a:cs typeface="ADLaM Display" panose="020B0604020202020204" pitchFamily="2" charset="0"/>
              </a:rPr>
              <a:t>Explain </a:t>
            </a:r>
            <a:r>
              <a:rPr lang="en-GB" sz="2800" dirty="0">
                <a:ea typeface="ADLaM Display" panose="020B0604020202020204" pitchFamily="2" charset="0"/>
                <a:cs typeface="ADLaM Display" panose="020B0604020202020204" pitchFamily="2" charset="0"/>
              </a:rPr>
              <a:t>how to use communication effectively in assessment</a:t>
            </a:r>
          </a:p>
          <a:p>
            <a:pPr marL="457200" indent="-457200">
              <a:buFont typeface="Wingdings" panose="05000000000000000000" pitchFamily="2" charset="2"/>
              <a:buChar char="ü"/>
            </a:pPr>
            <a:endParaRPr lang="en-GB" sz="2800" dirty="0">
              <a:ea typeface="ADLaM Display" panose="020B0604020202020204" pitchFamily="2" charset="0"/>
              <a:cs typeface="ADLaM Display" panose="020B0604020202020204" pitchFamily="2" charset="0"/>
            </a:endParaRPr>
          </a:p>
          <a:p>
            <a:pPr marL="457200" indent="-457200">
              <a:buFont typeface="Wingdings" panose="05000000000000000000" pitchFamily="2" charset="2"/>
              <a:buChar char="ü"/>
            </a:pPr>
            <a:r>
              <a:rPr lang="en-GB" sz="2800" b="1" dirty="0">
                <a:ea typeface="ADLaM Display" panose="020B0604020202020204" pitchFamily="2" charset="0"/>
                <a:cs typeface="ADLaM Display" panose="020B0604020202020204" pitchFamily="2" charset="0"/>
              </a:rPr>
              <a:t>Identify </a:t>
            </a:r>
            <a:r>
              <a:rPr lang="en-GB" sz="2800" dirty="0">
                <a:ea typeface="ADLaM Display" panose="020B0604020202020204" pitchFamily="2" charset="0"/>
                <a:cs typeface="ADLaM Display" panose="020B0604020202020204" pitchFamily="2" charset="0"/>
              </a:rPr>
              <a:t>barriers to communication, learning and assessment.</a:t>
            </a:r>
          </a:p>
          <a:p>
            <a:pPr marL="457200" indent="-457200">
              <a:buFont typeface="Wingdings" panose="05000000000000000000" pitchFamily="2" charset="2"/>
              <a:buChar char="ü"/>
            </a:pPr>
            <a:endParaRPr lang="en-GB" sz="2800" dirty="0">
              <a:ea typeface="ADLaM Display" panose="020B0604020202020204" pitchFamily="2" charset="0"/>
              <a:cs typeface="ADLaM Display" panose="020B0604020202020204" pitchFamily="2" charset="0"/>
            </a:endParaRPr>
          </a:p>
          <a:p>
            <a:pPr marL="457200" indent="-457200">
              <a:buFont typeface="Wingdings" panose="05000000000000000000" pitchFamily="2" charset="2"/>
              <a:buChar char="ü"/>
            </a:pPr>
            <a:r>
              <a:rPr lang="en-GB" sz="2800" b="1" dirty="0">
                <a:ea typeface="ADLaM Display" panose="020B0604020202020204" pitchFamily="2" charset="0"/>
                <a:cs typeface="ADLaM Display" panose="020B0604020202020204" pitchFamily="2" charset="0"/>
              </a:rPr>
              <a:t>Describe</a:t>
            </a:r>
            <a:r>
              <a:rPr lang="en-GB" sz="2800" dirty="0">
                <a:ea typeface="ADLaM Display" panose="020B0604020202020204" pitchFamily="2" charset="0"/>
                <a:cs typeface="ADLaM Display" panose="020B0604020202020204" pitchFamily="2" charset="0"/>
              </a:rPr>
              <a:t> the 5 essential skills of a Tutor.</a:t>
            </a:r>
          </a:p>
          <a:p>
            <a:pPr marL="457200" indent="-457200">
              <a:buFont typeface="Wingdings" panose="05000000000000000000" pitchFamily="2" charset="2"/>
              <a:buChar char="ü"/>
            </a:pPr>
            <a:endParaRPr lang="en-GB" sz="2800" dirty="0">
              <a:ea typeface="ADLaM Display" panose="020B0604020202020204" pitchFamily="2" charset="0"/>
              <a:cs typeface="ADLaM Display" panose="020B0604020202020204" pitchFamily="2" charset="0"/>
            </a:endParaRPr>
          </a:p>
          <a:p>
            <a:pPr marL="457200" indent="-457200">
              <a:buFont typeface="Wingdings" panose="05000000000000000000" pitchFamily="2" charset="2"/>
              <a:buChar char="ü"/>
            </a:pPr>
            <a:r>
              <a:rPr lang="en-GB" sz="2800" b="1" dirty="0">
                <a:ea typeface="ADLaM Display" panose="020B0604020202020204" pitchFamily="2" charset="0"/>
                <a:cs typeface="ADLaM Display" panose="020B0604020202020204" pitchFamily="2" charset="0"/>
              </a:rPr>
              <a:t>Understand</a:t>
            </a:r>
            <a:r>
              <a:rPr lang="en-GB" sz="2800" dirty="0">
                <a:ea typeface="ADLaM Display" panose="020B0604020202020204" pitchFamily="2" charset="0"/>
                <a:cs typeface="ADLaM Display" panose="020B0604020202020204" pitchFamily="2" charset="0"/>
              </a:rPr>
              <a:t> how rapport building is important for effective Tutorship.</a:t>
            </a:r>
          </a:p>
        </p:txBody>
      </p:sp>
    </p:spTree>
    <p:extLst>
      <p:ext uri="{BB962C8B-B14F-4D97-AF65-F5344CB8AC3E}">
        <p14:creationId xmlns:p14="http://schemas.microsoft.com/office/powerpoint/2010/main" val="872618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0EF5F-DC66-1930-7F83-F1E9A4C8436C}"/>
              </a:ext>
            </a:extLst>
          </p:cNvPr>
          <p:cNvSpPr>
            <a:spLocks noGrp="1"/>
          </p:cNvSpPr>
          <p:nvPr>
            <p:ph type="title"/>
          </p:nvPr>
        </p:nvSpPr>
        <p:spPr/>
        <p:txBody>
          <a:bodyPr/>
          <a:lstStyle/>
          <a:p>
            <a:r>
              <a:rPr lang="en-GB" dirty="0"/>
              <a:t>Any Questions?</a:t>
            </a:r>
          </a:p>
        </p:txBody>
      </p:sp>
    </p:spTree>
    <p:extLst>
      <p:ext uri="{BB962C8B-B14F-4D97-AF65-F5344CB8AC3E}">
        <p14:creationId xmlns:p14="http://schemas.microsoft.com/office/powerpoint/2010/main" val="34968529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7401</TotalTime>
  <Words>1091</Words>
  <Application>Microsoft Office PowerPoint</Application>
  <PresentationFormat>Widescreen</PresentationFormat>
  <Paragraphs>138</Paragraphs>
  <Slides>14</Slides>
  <Notes>14</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14</vt:i4>
      </vt:variant>
    </vt:vector>
  </HeadingPairs>
  <TitlesOfParts>
    <vt:vector size="20" baseType="lpstr">
      <vt:lpstr>Arial</vt:lpstr>
      <vt:lpstr>Calibri</vt:lpstr>
      <vt:lpstr>Calibri Light</vt:lpstr>
      <vt:lpstr>Wingdings</vt:lpstr>
      <vt:lpstr>Office Theme</vt:lpstr>
      <vt:lpstr>1_Office Theme</vt:lpstr>
      <vt:lpstr>CSO TUTOR COURSE Effective Communication  24th October 2023 Heddlu Gwent Police HQ  Police Staff Trainer Eve Churchward</vt:lpstr>
      <vt:lpstr>AIMS AND OBJECTIVES.</vt:lpstr>
      <vt:lpstr>COMMUNICATION:</vt:lpstr>
      <vt:lpstr>COMMUNICATION:</vt:lpstr>
      <vt:lpstr>EFFECTIVE COMMUNICATION:</vt:lpstr>
      <vt:lpstr>BARRIERS TO COMMUNICATION:</vt:lpstr>
      <vt:lpstr>QUESTIONNING:</vt:lpstr>
      <vt:lpstr>ACTIVE LISTENING:</vt:lpstr>
      <vt:lpstr>THE 5 SKILLS OF A TUTOR:</vt:lpstr>
      <vt:lpstr>BUILDING A RAPPORT:</vt:lpstr>
      <vt:lpstr>SETTING GROUND RULES:</vt:lpstr>
      <vt:lpstr>COMMUNICATION:</vt:lpstr>
      <vt:lpstr>AIMS AND OBJECTIVES: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Design Department</dc:creator>
  <cp:lastModifiedBy>Churchward, Eve</cp:lastModifiedBy>
  <cp:revision>20</cp:revision>
  <cp:lastPrinted>2023-10-24T07:40:38Z</cp:lastPrinted>
  <dcterms:created xsi:type="dcterms:W3CDTF">2020-09-14T11:38:00Z</dcterms:created>
  <dcterms:modified xsi:type="dcterms:W3CDTF">2023-10-24T07:45:11Z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2023-10-18T10:12:07Z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b71970ba-c92e-4b83-b633-533dc989c505</vt:lpwstr>
  </property>
  <property fmtid="{D5CDD505-2E9C-101B-9397-08002B2CF9AE}" pid="8" name="MSIP_Label_f2acd28b-79a3-4a0f-b0ff-4b75658b1549_ContentBits">
    <vt:lpwstr>0</vt:lpwstr>
  </property>
</Properties>
</file>