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91" r:id="rId6"/>
    <p:sldId id="261" r:id="rId7"/>
    <p:sldId id="262" r:id="rId8"/>
    <p:sldId id="297" r:id="rId9"/>
    <p:sldId id="304" r:id="rId10"/>
    <p:sldId id="263" r:id="rId11"/>
    <p:sldId id="292" r:id="rId12"/>
    <p:sldId id="305" r:id="rId13"/>
    <p:sldId id="285" r:id="rId14"/>
    <p:sldId id="281" r:id="rId15"/>
    <p:sldId id="286" r:id="rId16"/>
    <p:sldId id="287" r:id="rId17"/>
    <p:sldId id="288" r:id="rId18"/>
    <p:sldId id="306" r:id="rId19"/>
    <p:sldId id="293" r:id="rId20"/>
    <p:sldId id="307" r:id="rId21"/>
    <p:sldId id="290" r:id="rId22"/>
    <p:sldId id="28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97326E-D0E7-4DE7-B509-4E10A0445BE2}" v="4" dt="2025-09-17T14:59:47.5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1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4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6C97326E-D0E7-4DE7-B509-4E10A0445BE2}"/>
    <pc:docChg chg="undo custSel addSld delSld modSld sldOrd">
      <pc:chgData name="Lara Hopkinson" userId="4c46a3d6-da89-4616-bd45-1b70e49404c2" providerId="ADAL" clId="{6C97326E-D0E7-4DE7-B509-4E10A0445BE2}" dt="2025-09-17T14:59:47.576" v="53"/>
      <pc:docMkLst>
        <pc:docMk/>
      </pc:docMkLst>
      <pc:sldChg chg="modSp mod">
        <pc:chgData name="Lara Hopkinson" userId="4c46a3d6-da89-4616-bd45-1b70e49404c2" providerId="ADAL" clId="{6C97326E-D0E7-4DE7-B509-4E10A0445BE2}" dt="2025-09-17T14:59:47.576" v="53"/>
        <pc:sldMkLst>
          <pc:docMk/>
          <pc:sldMk cId="56810236" sldId="256"/>
        </pc:sldMkLst>
        <pc:spChg chg="mod">
          <ac:chgData name="Lara Hopkinson" userId="4c46a3d6-da89-4616-bd45-1b70e49404c2" providerId="ADAL" clId="{6C97326E-D0E7-4DE7-B509-4E10A0445BE2}" dt="2025-09-17T14:59:47.576" v="53"/>
          <ac:spMkLst>
            <pc:docMk/>
            <pc:sldMk cId="56810236" sldId="256"/>
            <ac:spMk id="2" creationId="{E1AD27B5-11D0-49E3-A104-B04FF72173DD}"/>
          </ac:spMkLst>
        </pc:spChg>
      </pc:sldChg>
      <pc:sldChg chg="modSp mod">
        <pc:chgData name="Lara Hopkinson" userId="4c46a3d6-da89-4616-bd45-1b70e49404c2" providerId="ADAL" clId="{6C97326E-D0E7-4DE7-B509-4E10A0445BE2}" dt="2025-09-17T14:59:35.273" v="51"/>
        <pc:sldMkLst>
          <pc:docMk/>
          <pc:sldMk cId="1043554538" sldId="283"/>
        </pc:sldMkLst>
        <pc:spChg chg="mod">
          <ac:chgData name="Lara Hopkinson" userId="4c46a3d6-da89-4616-bd45-1b70e49404c2" providerId="ADAL" clId="{6C97326E-D0E7-4DE7-B509-4E10A0445BE2}" dt="2025-09-17T14:59:35.273" v="51"/>
          <ac:spMkLst>
            <pc:docMk/>
            <pc:sldMk cId="1043554538" sldId="283"/>
            <ac:spMk id="3" creationId="{64F6C967-02D8-48B3-A238-7D3F8CE50580}"/>
          </ac:spMkLst>
        </pc:spChg>
      </pc:sldChg>
      <pc:sldChg chg="modSp mod">
        <pc:chgData name="Lara Hopkinson" userId="4c46a3d6-da89-4616-bd45-1b70e49404c2" providerId="ADAL" clId="{6C97326E-D0E7-4DE7-B509-4E10A0445BE2}" dt="2025-09-17T14:59:26.074" v="48" actId="14100"/>
        <pc:sldMkLst>
          <pc:docMk/>
          <pc:sldMk cId="2102022207" sldId="290"/>
        </pc:sldMkLst>
        <pc:spChg chg="mod">
          <ac:chgData name="Lara Hopkinson" userId="4c46a3d6-da89-4616-bd45-1b70e49404c2" providerId="ADAL" clId="{6C97326E-D0E7-4DE7-B509-4E10A0445BE2}" dt="2025-09-17T14:59:26.074" v="48" actId="14100"/>
          <ac:spMkLst>
            <pc:docMk/>
            <pc:sldMk cId="2102022207" sldId="290"/>
            <ac:spMk id="2" creationId="{D1D455C2-8D5C-48D4-AB40-FDDD20ED1108}"/>
          </ac:spMkLst>
        </pc:spChg>
      </pc:sldChg>
      <pc:sldChg chg="del">
        <pc:chgData name="Lara Hopkinson" userId="4c46a3d6-da89-4616-bd45-1b70e49404c2" providerId="ADAL" clId="{6C97326E-D0E7-4DE7-B509-4E10A0445BE2}" dt="2025-09-17T14:56:51.660" v="26" actId="47"/>
        <pc:sldMkLst>
          <pc:docMk/>
          <pc:sldMk cId="2502040618" sldId="298"/>
        </pc:sldMkLst>
      </pc:sldChg>
      <pc:sldChg chg="del">
        <pc:chgData name="Lara Hopkinson" userId="4c46a3d6-da89-4616-bd45-1b70e49404c2" providerId="ADAL" clId="{6C97326E-D0E7-4DE7-B509-4E10A0445BE2}" dt="2025-09-17T14:56:54.474" v="27" actId="47"/>
        <pc:sldMkLst>
          <pc:docMk/>
          <pc:sldMk cId="2798228987" sldId="299"/>
        </pc:sldMkLst>
      </pc:sldChg>
      <pc:sldChg chg="del">
        <pc:chgData name="Lara Hopkinson" userId="4c46a3d6-da89-4616-bd45-1b70e49404c2" providerId="ADAL" clId="{6C97326E-D0E7-4DE7-B509-4E10A0445BE2}" dt="2025-09-17T14:57:16.233" v="34" actId="47"/>
        <pc:sldMkLst>
          <pc:docMk/>
          <pc:sldMk cId="1516342057" sldId="300"/>
        </pc:sldMkLst>
      </pc:sldChg>
      <pc:sldChg chg="del">
        <pc:chgData name="Lara Hopkinson" userId="4c46a3d6-da89-4616-bd45-1b70e49404c2" providerId="ADAL" clId="{6C97326E-D0E7-4DE7-B509-4E10A0445BE2}" dt="2025-09-17T14:57:17.702" v="35" actId="47"/>
        <pc:sldMkLst>
          <pc:docMk/>
          <pc:sldMk cId="340314976" sldId="301"/>
        </pc:sldMkLst>
      </pc:sldChg>
      <pc:sldChg chg="del">
        <pc:chgData name="Lara Hopkinson" userId="4c46a3d6-da89-4616-bd45-1b70e49404c2" providerId="ADAL" clId="{6C97326E-D0E7-4DE7-B509-4E10A0445BE2}" dt="2025-09-17T14:59:08.737" v="44" actId="47"/>
        <pc:sldMkLst>
          <pc:docMk/>
          <pc:sldMk cId="1346567041" sldId="302"/>
        </pc:sldMkLst>
      </pc:sldChg>
      <pc:sldChg chg="del">
        <pc:chgData name="Lara Hopkinson" userId="4c46a3d6-da89-4616-bd45-1b70e49404c2" providerId="ADAL" clId="{6C97326E-D0E7-4DE7-B509-4E10A0445BE2}" dt="2025-09-17T14:59:08.737" v="44" actId="47"/>
        <pc:sldMkLst>
          <pc:docMk/>
          <pc:sldMk cId="2450301956" sldId="303"/>
        </pc:sldMkLst>
      </pc:sldChg>
      <pc:sldChg chg="del">
        <pc:chgData name="Lara Hopkinson" userId="4c46a3d6-da89-4616-bd45-1b70e49404c2" providerId="ADAL" clId="{6C97326E-D0E7-4DE7-B509-4E10A0445BE2}" dt="2025-09-17T14:55:28.201" v="0" actId="47"/>
        <pc:sldMkLst>
          <pc:docMk/>
          <pc:sldMk cId="188396321" sldId="304"/>
        </pc:sldMkLst>
      </pc:sldChg>
      <pc:sldChg chg="delSp modSp new add del mod">
        <pc:chgData name="Lara Hopkinson" userId="4c46a3d6-da89-4616-bd45-1b70e49404c2" providerId="ADAL" clId="{6C97326E-D0E7-4DE7-B509-4E10A0445BE2}" dt="2025-09-17T14:58:36.548" v="36" actId="20577"/>
        <pc:sldMkLst>
          <pc:docMk/>
          <pc:sldMk cId="455853215" sldId="304"/>
        </pc:sldMkLst>
        <pc:spChg chg="mod">
          <ac:chgData name="Lara Hopkinson" userId="4c46a3d6-da89-4616-bd45-1b70e49404c2" providerId="ADAL" clId="{6C97326E-D0E7-4DE7-B509-4E10A0445BE2}" dt="2025-09-17T14:58:36.548" v="36" actId="20577"/>
          <ac:spMkLst>
            <pc:docMk/>
            <pc:sldMk cId="455853215" sldId="304"/>
            <ac:spMk id="2" creationId="{C67ED7F8-9241-C7A1-D619-278048FFB48E}"/>
          </ac:spMkLst>
        </pc:spChg>
        <pc:spChg chg="del">
          <ac:chgData name="Lara Hopkinson" userId="4c46a3d6-da89-4616-bd45-1b70e49404c2" providerId="ADAL" clId="{6C97326E-D0E7-4DE7-B509-4E10A0445BE2}" dt="2025-09-17T14:56:02.874" v="2" actId="478"/>
          <ac:spMkLst>
            <pc:docMk/>
            <pc:sldMk cId="455853215" sldId="304"/>
            <ac:spMk id="3" creationId="{44312B0C-24D5-6D3F-DCF1-4819CB527F7D}"/>
          </ac:spMkLst>
        </pc:spChg>
      </pc:sldChg>
      <pc:sldChg chg="modSp add mod ord">
        <pc:chgData name="Lara Hopkinson" userId="4c46a3d6-da89-4616-bd45-1b70e49404c2" providerId="ADAL" clId="{6C97326E-D0E7-4DE7-B509-4E10A0445BE2}" dt="2025-09-17T14:58:42.979" v="37" actId="20577"/>
        <pc:sldMkLst>
          <pc:docMk/>
          <pc:sldMk cId="2325989425" sldId="305"/>
        </pc:sldMkLst>
        <pc:spChg chg="mod">
          <ac:chgData name="Lara Hopkinson" userId="4c46a3d6-da89-4616-bd45-1b70e49404c2" providerId="ADAL" clId="{6C97326E-D0E7-4DE7-B509-4E10A0445BE2}" dt="2025-09-17T14:58:42.979" v="37" actId="20577"/>
          <ac:spMkLst>
            <pc:docMk/>
            <pc:sldMk cId="2325989425" sldId="305"/>
            <ac:spMk id="2" creationId="{CFC07287-F876-33C6-1B51-F852960EF5C1}"/>
          </ac:spMkLst>
        </pc:spChg>
      </pc:sldChg>
      <pc:sldChg chg="modSp add mod ord">
        <pc:chgData name="Lara Hopkinson" userId="4c46a3d6-da89-4616-bd45-1b70e49404c2" providerId="ADAL" clId="{6C97326E-D0E7-4DE7-B509-4E10A0445BE2}" dt="2025-09-17T14:58:50.075" v="39" actId="20577"/>
        <pc:sldMkLst>
          <pc:docMk/>
          <pc:sldMk cId="2958315864" sldId="306"/>
        </pc:sldMkLst>
        <pc:spChg chg="mod">
          <ac:chgData name="Lara Hopkinson" userId="4c46a3d6-da89-4616-bd45-1b70e49404c2" providerId="ADAL" clId="{6C97326E-D0E7-4DE7-B509-4E10A0445BE2}" dt="2025-09-17T14:58:50.075" v="39" actId="20577"/>
          <ac:spMkLst>
            <pc:docMk/>
            <pc:sldMk cId="2958315864" sldId="306"/>
            <ac:spMk id="2" creationId="{9C3E93D7-05DE-7B12-E087-EC81D10325B4}"/>
          </ac:spMkLst>
        </pc:spChg>
      </pc:sldChg>
      <pc:sldChg chg="modSp add mod ord">
        <pc:chgData name="Lara Hopkinson" userId="4c46a3d6-da89-4616-bd45-1b70e49404c2" providerId="ADAL" clId="{6C97326E-D0E7-4DE7-B509-4E10A0445BE2}" dt="2025-09-17T14:59:00.394" v="43" actId="20577"/>
        <pc:sldMkLst>
          <pc:docMk/>
          <pc:sldMk cId="120339241" sldId="307"/>
        </pc:sldMkLst>
        <pc:spChg chg="mod">
          <ac:chgData name="Lara Hopkinson" userId="4c46a3d6-da89-4616-bd45-1b70e49404c2" providerId="ADAL" clId="{6C97326E-D0E7-4DE7-B509-4E10A0445BE2}" dt="2025-09-17T14:59:00.394" v="43" actId="20577"/>
          <ac:spMkLst>
            <pc:docMk/>
            <pc:sldMk cId="120339241" sldId="307"/>
            <ac:spMk id="2" creationId="{69F9CA3C-BE4B-C2DE-28AC-3A7241E9D81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85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6318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42608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20341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5296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2663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26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0771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0862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0269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4765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7396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09/17/2025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93267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7F9A8-9190-41E0-B7F5-30CA64D274A4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993098-4437-40FF-969C-E09C1FA32B1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911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>
          <p15:clr>
            <a:srgbClr val="F26B43"/>
          </p15:clr>
        </p15:guide>
        <p15:guide id="1" pos="2880">
          <p15:clr>
            <a:srgbClr val="F26B43"/>
          </p15:clr>
        </p15:guide>
        <p15:guide id="2" pos="1098">
          <p15:clr>
            <a:srgbClr val="F26B43"/>
          </p15:clr>
        </p15:guide>
        <p15:guide id="3" pos="5364">
          <p15:clr>
            <a:srgbClr val="F26B43"/>
          </p15:clr>
        </p15:guide>
        <p15:guide id="4" pos="738">
          <p15:clr>
            <a:srgbClr val="F26B43"/>
          </p15:clr>
        </p15:guide>
        <p15:guide id="5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fccc.int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ccc.org.uk/" TargetMode="External"/><Relationship Id="rId2" Type="http://schemas.openxmlformats.org/officeDocument/2006/relationships/hyperlink" Target="http://www.legislation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v.uk/" TargetMode="External"/><Relationship Id="rId4" Type="http://schemas.openxmlformats.org/officeDocument/2006/relationships/hyperlink" Target="http://www.parliament.uk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3.xml"/><Relationship Id="rId4" Type="http://schemas.openxmlformats.org/officeDocument/2006/relationships/tags" Target="../tags/tag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4M-q8fiJ2I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annica.com/science/energ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ld-nuclear.org/" TargetMode="External"/><Relationship Id="rId2" Type="http://schemas.openxmlformats.org/officeDocument/2006/relationships/hyperlink" Target="http://www.britannica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" TargetMode="External"/><Relationship Id="rId4" Type="http://schemas.openxmlformats.org/officeDocument/2006/relationships/hyperlink" Target="http://www.histor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A8BC283-6E24-45EF-8A49-2A78BEC873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ACNA5003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Lara Hopkinson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Senior Lecturer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D27B5-11D0-49E3-A104-B04FF72173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56810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4BDA374-0CF8-4CDB-92C8-927A34A66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the need for decarbonisation</a:t>
            </a:r>
          </a:p>
          <a:p>
            <a:r>
              <a:rPr lang="en-GB" dirty="0"/>
              <a:t>Outlining the technologies viewed as low carbon</a:t>
            </a:r>
          </a:p>
          <a:p>
            <a:r>
              <a:rPr lang="en-GB" dirty="0"/>
              <a:t>Grid distribution systems and challenges</a:t>
            </a:r>
          </a:p>
          <a:p>
            <a:r>
              <a:rPr lang="en-GB" dirty="0"/>
              <a:t>Move to zero waste society</a:t>
            </a:r>
          </a:p>
          <a:p>
            <a:endParaRPr lang="en-GB" dirty="0"/>
          </a:p>
          <a:p>
            <a:r>
              <a:rPr lang="en-GB" dirty="0"/>
              <a:t>Global, national and local policies / legislation</a:t>
            </a:r>
          </a:p>
          <a:p>
            <a:r>
              <a:rPr lang="en-GB" dirty="0"/>
              <a:t>Evaluation of progress considering key sectors</a:t>
            </a:r>
          </a:p>
          <a:p>
            <a:r>
              <a:rPr lang="en-GB" dirty="0"/>
              <a:t>Evaluation of current and emerging low carbon technologies</a:t>
            </a:r>
          </a:p>
          <a:p>
            <a:r>
              <a:rPr lang="en-GB" dirty="0"/>
              <a:t>Considering delivery systems</a:t>
            </a:r>
          </a:p>
          <a:p>
            <a:r>
              <a:rPr lang="en-GB" dirty="0"/>
              <a:t>Considering energy efficiency in all aspects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1513DF7-DA4F-44A2-9F6F-80569F67D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2653011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439C44-6351-4F01-BC0A-B940CEC24C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Upon successful completion of this module, you should be able to:</a:t>
            </a:r>
          </a:p>
          <a:p>
            <a:endParaRPr lang="en-GB" dirty="0"/>
          </a:p>
          <a:p>
            <a:pPr marL="800100" lvl="1" indent="-457200">
              <a:buFont typeface="+mj-lt"/>
              <a:buAutoNum type="arabicPeriod"/>
            </a:pPr>
            <a:r>
              <a:rPr lang="en-GB" sz="2100" dirty="0"/>
              <a:t>Evaluate the applicability of a range of technologies in relation to carbon emission reduction, selecting those most appropriate to given scenarios</a:t>
            </a:r>
            <a:endParaRPr lang="en-GB" sz="2500" dirty="0"/>
          </a:p>
          <a:p>
            <a:pPr marL="800100" lvl="1" indent="-457200">
              <a:buFont typeface="+mj-lt"/>
              <a:buAutoNum type="arabicPeriod"/>
            </a:pPr>
            <a:r>
              <a:rPr lang="en-GB" sz="2100" dirty="0"/>
              <a:t>Debate the merits and demerits between theory and practice.</a:t>
            </a:r>
            <a:endParaRPr lang="en-GB" sz="25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5D367E-CD97-42D4-9A9A-E36740CDF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127862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B813EAA-58D6-4604-8161-314F243A2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r>
              <a:rPr lang="en-GB" dirty="0"/>
              <a:t>Two components:</a:t>
            </a:r>
          </a:p>
          <a:p>
            <a:pPr lvl="1"/>
            <a:r>
              <a:rPr lang="en-GB" dirty="0"/>
              <a:t>Coursework 1 – </a:t>
            </a:r>
          </a:p>
          <a:p>
            <a:pPr lvl="2"/>
            <a:r>
              <a:rPr lang="en-GB" dirty="0"/>
              <a:t>Written assignment (3500-word limit) – 70% overall module mark</a:t>
            </a:r>
          </a:p>
          <a:p>
            <a:pPr lvl="2"/>
            <a:r>
              <a:rPr lang="en-GB" dirty="0"/>
              <a:t>Due date 27 March 2026, by 23.59 (moodle)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Coursework 2 – </a:t>
            </a:r>
          </a:p>
          <a:p>
            <a:pPr lvl="2"/>
            <a:r>
              <a:rPr lang="en-GB" dirty="0"/>
              <a:t>12-minute presentation – 30% overall module mark</a:t>
            </a:r>
          </a:p>
          <a:p>
            <a:pPr lvl="2"/>
            <a:r>
              <a:rPr lang="en-GB" dirty="0"/>
              <a:t>Due date 22 January 2025, schedule within timetabled session</a:t>
            </a:r>
          </a:p>
          <a:p>
            <a:pPr lvl="1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909393D-E7E8-4BAE-82EC-3D236FCD9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</a:p>
        </p:txBody>
      </p:sp>
    </p:spTree>
    <p:extLst>
      <p:ext uri="{BB962C8B-B14F-4D97-AF65-F5344CB8AC3E}">
        <p14:creationId xmlns:p14="http://schemas.microsoft.com/office/powerpoint/2010/main" val="140443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437494"/>
              </p:ext>
            </p:extLst>
          </p:nvPr>
        </p:nvGraphicFramePr>
        <p:xfrm>
          <a:off x="1134094" y="2030681"/>
          <a:ext cx="7327075" cy="40672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29034">
                  <a:extLst>
                    <a:ext uri="{9D8B030D-6E8A-4147-A177-3AD203B41FA5}">
                      <a16:colId xmlns:a16="http://schemas.microsoft.com/office/drawing/2014/main" val="1010709029"/>
                    </a:ext>
                  </a:extLst>
                </a:gridCol>
                <a:gridCol w="4742292">
                  <a:extLst>
                    <a:ext uri="{9D8B030D-6E8A-4147-A177-3AD203B41FA5}">
                      <a16:colId xmlns:a16="http://schemas.microsoft.com/office/drawing/2014/main" val="2004194180"/>
                    </a:ext>
                  </a:extLst>
                </a:gridCol>
                <a:gridCol w="1155749">
                  <a:extLst>
                    <a:ext uri="{9D8B030D-6E8A-4147-A177-3AD203B41FA5}">
                      <a16:colId xmlns:a16="http://schemas.microsoft.com/office/drawing/2014/main" val="3588304246"/>
                    </a:ext>
                  </a:extLst>
                </a:gridCol>
              </a:tblGrid>
              <a:tr h="225961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Classification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Reading List entry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Electronic*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06212593"/>
                  </a:ext>
                </a:extLst>
              </a:tr>
              <a:tr h="451922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HM Government (2020) Powering our Net Zero Future, London: OGL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9362733"/>
                  </a:ext>
                </a:extLst>
              </a:tr>
              <a:tr h="903845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HM Government (2020) United Kingdom of Great Britain and Northern Ireland’s Adaptation Communication to the United Nations Framework Convention on Climate Change, London: OGL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61470908"/>
                  </a:ext>
                </a:extLst>
              </a:tr>
              <a:tr h="225961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United Nations (2015) The Paris Agreement, Paris: UN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0080207"/>
                  </a:ext>
                </a:extLst>
              </a:tr>
              <a:tr h="225961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International Journal of Low Carbon Technologies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68794618"/>
                  </a:ext>
                </a:extLst>
              </a:tr>
              <a:tr h="451922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United Nations Framework Convention on Climate Change website (</a:t>
                      </a:r>
                      <a:r>
                        <a:rPr lang="en-GB" sz="1100" u="sng">
                          <a:effectLst/>
                          <a:hlinkClick r:id="rId2"/>
                        </a:rPr>
                        <a:t>www.unfccc.int</a:t>
                      </a:r>
                      <a:r>
                        <a:rPr lang="en-GB" sz="1100">
                          <a:effectLst/>
                        </a:rPr>
                        <a:t>)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03083607"/>
                  </a:ext>
                </a:extLst>
              </a:tr>
              <a:tr h="451922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Up to date policy papers relating to climate change and energy from HM Government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7128981"/>
                  </a:ext>
                </a:extLst>
              </a:tr>
              <a:tr h="451922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Up to date policy papers relating to climate change from the Welsh Government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5224065"/>
                  </a:ext>
                </a:extLst>
              </a:tr>
              <a:tr h="225961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Energy Policy journal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2256566"/>
                  </a:ext>
                </a:extLst>
              </a:tr>
              <a:tr h="225961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Science Direct database (via UWTSD online library)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1112216"/>
                  </a:ext>
                </a:extLst>
              </a:tr>
              <a:tr h="225961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BP Statistical review of world energy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☒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7320149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Reading list</a:t>
            </a:r>
          </a:p>
        </p:txBody>
      </p:sp>
    </p:spTree>
    <p:extLst>
      <p:ext uri="{BB962C8B-B14F-4D97-AF65-F5344CB8AC3E}">
        <p14:creationId xmlns:p14="http://schemas.microsoft.com/office/powerpoint/2010/main" val="215664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F384BB-18B9-42D8-9471-A8CFDEFB96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Change Act 2008 (available from </a:t>
            </a:r>
            <a:r>
              <a:rPr lang="en-GB" dirty="0">
                <a:hlinkClick r:id="rId2"/>
              </a:rPr>
              <a:t>www.legislation.gov.uk</a:t>
            </a:r>
            <a:r>
              <a:rPr lang="en-GB" dirty="0"/>
              <a:t>) </a:t>
            </a:r>
          </a:p>
          <a:p>
            <a:r>
              <a:rPr lang="en-GB" dirty="0"/>
              <a:t>Committee on Climate Change (</a:t>
            </a:r>
            <a:r>
              <a:rPr lang="en-GB" dirty="0">
                <a:hlinkClick r:id="rId3"/>
              </a:rPr>
              <a:t>www.theccc.org.uk</a:t>
            </a:r>
            <a:r>
              <a:rPr lang="en-GB" dirty="0"/>
              <a:t>)</a:t>
            </a:r>
          </a:p>
          <a:p>
            <a:r>
              <a:rPr lang="en-GB" dirty="0"/>
              <a:t>Energy &amp; Climate Change Select Committee final report (available from </a:t>
            </a:r>
            <a:r>
              <a:rPr lang="en-GB" dirty="0">
                <a:hlinkClick r:id="rId4"/>
              </a:rPr>
              <a:t>www.parliament.uk</a:t>
            </a:r>
            <a:r>
              <a:rPr lang="en-GB" dirty="0"/>
              <a:t>)</a:t>
            </a:r>
          </a:p>
          <a:p>
            <a:r>
              <a:rPr lang="en-GB" dirty="0"/>
              <a:t>Various Energy Trends documents (available from </a:t>
            </a:r>
            <a:r>
              <a:rPr lang="en-GB" dirty="0">
                <a:hlinkClick r:id="rId5"/>
              </a:rPr>
              <a:t>www.gov.uk</a:t>
            </a:r>
            <a:r>
              <a:rPr lang="en-GB" dirty="0"/>
              <a:t> Department for Business, Energy and Industrial Strategy)</a:t>
            </a:r>
          </a:p>
          <a:p>
            <a:endParaRPr lang="en-GB" dirty="0"/>
          </a:p>
          <a:p>
            <a:r>
              <a:rPr lang="en-GB" dirty="0"/>
              <a:t>Other useful sources of information will be highlighted per lecture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3F71166-B64C-45A1-998C-DB8553F13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Also important…</a:t>
            </a:r>
          </a:p>
        </p:txBody>
      </p:sp>
    </p:spTree>
    <p:extLst>
      <p:ext uri="{BB962C8B-B14F-4D97-AF65-F5344CB8AC3E}">
        <p14:creationId xmlns:p14="http://schemas.microsoft.com/office/powerpoint/2010/main" val="381863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F1DACA-CAB2-4055-850F-A844E25C7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7080118"/>
              </p:ext>
            </p:extLst>
          </p:nvPr>
        </p:nvGraphicFramePr>
        <p:xfrm>
          <a:off x="823912" y="1480581"/>
          <a:ext cx="7343776" cy="46114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8">
                  <a:extLst>
                    <a:ext uri="{9D8B030D-6E8A-4147-A177-3AD203B41FA5}">
                      <a16:colId xmlns:a16="http://schemas.microsoft.com/office/drawing/2014/main" val="3187594209"/>
                    </a:ext>
                  </a:extLst>
                </a:gridCol>
                <a:gridCol w="4421188">
                  <a:extLst>
                    <a:ext uri="{9D8B030D-6E8A-4147-A177-3AD203B41FA5}">
                      <a16:colId xmlns:a16="http://schemas.microsoft.com/office/drawing/2014/main" val="27985496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beginning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84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29 September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 to module, LO’s, assessments, timetable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Introductions &amp; debate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64088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06 October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Carbon Policy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41579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13 October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Carbon Policy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407693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 October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FIELDWORK WEEK (Hinkley Point C Tuesday 21 October)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3651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27 October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Global energy production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989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03 November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UK Energy Mix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33108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 November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CCS and Hydrogen Strategy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73138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17 November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Grids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77448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 November 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WEEK – NO LECTURES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7591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01 December 25</a:t>
                      </a: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3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Nuclear and thorium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8937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08 December 25</a:t>
                      </a: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44294508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F0A78D7A-6D20-4DC9-86E0-609904A4B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Timetable of contents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171575" y="6410641"/>
            <a:ext cx="4230325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Please note: the above is subject to change</a:t>
            </a:r>
          </a:p>
        </p:txBody>
      </p:sp>
    </p:spTree>
    <p:extLst>
      <p:ext uri="{BB962C8B-B14F-4D97-AF65-F5344CB8AC3E}">
        <p14:creationId xmlns:p14="http://schemas.microsoft.com/office/powerpoint/2010/main" val="273427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1112C0-A305-415F-A0DB-44F501A2072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2300" y="1790700"/>
            <a:ext cx="4711700" cy="441960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vertOverflow="overflow" vert="horz" wrap="square" rtlCol="0" anchor="t" anchorCtr="1">
            <a:spAutoFit/>
          </a:bodyPr>
          <a:lstStyle/>
          <a:p>
            <a:pPr algn="ctr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143-417-916</a:t>
            </a:r>
            <a:r>
              <a:rPr lang="en-GB" sz="3500"/>
              <a:t>
Or scan the QR code</a:t>
            </a:r>
            <a:endParaRPr lang="en-GB" sz="3500" dirty="0"/>
          </a:p>
        </p:txBody>
      </p:sp>
      <p:pic>
        <p:nvPicPr>
          <p:cNvPr id="430" name="Picture 429">
            <a:extLst>
              <a:ext uri="{FF2B5EF4-FFF2-40B4-BE49-F238E27FC236}">
                <a16:creationId xmlns:a16="http://schemas.microsoft.com/office/drawing/2014/main" id="{DFFD33D8-3C72-7113-23E1-21B1F409A71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177" t="51213" r="80367" b="29375"/>
          <a:stretch>
            <a:fillRect/>
          </a:stretch>
        </p:blipFill>
        <p:spPr>
          <a:xfrm>
            <a:off x="5495102" y="1993248"/>
            <a:ext cx="3183108" cy="306135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53006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ED7F8-9241-C7A1-D619-278048FFB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612" y="2384171"/>
            <a:ext cx="6167405" cy="128570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Poll 1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853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85964BE-57DD-4100-9A9E-05A3E6DDB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“…</a:t>
            </a:r>
            <a:r>
              <a:rPr lang="en-GB" i="1" dirty="0"/>
              <a:t>the capacity of a physical system to perform work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Exists in a number of differing forms:</a:t>
            </a:r>
          </a:p>
          <a:p>
            <a:pPr lvl="1"/>
            <a:r>
              <a:rPr lang="en-GB" dirty="0"/>
              <a:t>Heat</a:t>
            </a:r>
          </a:p>
          <a:p>
            <a:pPr lvl="1"/>
            <a:r>
              <a:rPr lang="en-GB" dirty="0"/>
              <a:t>Kinetic </a:t>
            </a:r>
          </a:p>
          <a:p>
            <a:pPr lvl="1"/>
            <a:r>
              <a:rPr lang="en-GB" dirty="0"/>
              <a:t>Mechanical</a:t>
            </a:r>
          </a:p>
          <a:p>
            <a:pPr lvl="1"/>
            <a:r>
              <a:rPr lang="en-GB" dirty="0"/>
              <a:t>Light</a:t>
            </a:r>
          </a:p>
          <a:p>
            <a:pPr lvl="1"/>
            <a:r>
              <a:rPr lang="en-GB" dirty="0"/>
              <a:t>Electrical</a:t>
            </a:r>
          </a:p>
          <a:p>
            <a:pPr lvl="1"/>
            <a:r>
              <a:rPr lang="en-GB" dirty="0"/>
              <a:t>Magnetic</a:t>
            </a:r>
          </a:p>
          <a:p>
            <a:pPr lvl="1"/>
            <a:r>
              <a:rPr lang="en-GB" dirty="0"/>
              <a:t>Chemical</a:t>
            </a:r>
          </a:p>
          <a:p>
            <a:pPr lvl="1"/>
            <a:r>
              <a:rPr lang="en-GB" dirty="0"/>
              <a:t>Nuclear</a:t>
            </a:r>
          </a:p>
          <a:p>
            <a:pPr lvl="1"/>
            <a:r>
              <a:rPr lang="en-GB" dirty="0"/>
              <a:t>Potential</a:t>
            </a:r>
          </a:p>
          <a:p>
            <a:pPr lvl="1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32E091F-1F54-4A50-A958-461D84A75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Energy: definition and forms</a:t>
            </a:r>
          </a:p>
        </p:txBody>
      </p:sp>
    </p:spTree>
    <p:extLst>
      <p:ext uri="{BB962C8B-B14F-4D97-AF65-F5344CB8AC3E}">
        <p14:creationId xmlns:p14="http://schemas.microsoft.com/office/powerpoint/2010/main" val="42809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Energy?">
            <a:hlinkClick r:id="" action="ppaction://media"/>
            <a:extLst>
              <a:ext uri="{FF2B5EF4-FFF2-40B4-BE49-F238E27FC236}">
                <a16:creationId xmlns:a16="http://schemas.microsoft.com/office/drawing/2014/main" id="{714AD695-38C7-C4FB-2550-D1263EC1C9F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5925" y="676840"/>
            <a:ext cx="8892150" cy="50246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A027D9-E186-4E69-4262-A1E0FD4139C9}"/>
              </a:ext>
            </a:extLst>
          </p:cNvPr>
          <p:cNvSpPr txBox="1"/>
          <p:nvPr/>
        </p:nvSpPr>
        <p:spPr>
          <a:xfrm>
            <a:off x="2064970" y="6128327"/>
            <a:ext cx="4812343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https://www.youtube.com/watch?v=Q4M-q8fiJ2I</a:t>
            </a:r>
          </a:p>
        </p:txBody>
      </p:sp>
    </p:spTree>
    <p:extLst>
      <p:ext uri="{BB962C8B-B14F-4D97-AF65-F5344CB8AC3E}">
        <p14:creationId xmlns:p14="http://schemas.microsoft.com/office/powerpoint/2010/main" val="115944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952F1E-8A78-8929-6D1C-AF89BBCEB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07287-F876-33C6-1B51-F852960EF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612" y="2384171"/>
            <a:ext cx="6167405" cy="128570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Poll 2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89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4C27297-CEA6-4B50-9CFB-CB1035D481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</a:t>
            </a:r>
            <a:r>
              <a:rPr lang="en-GB" i="1" dirty="0"/>
              <a:t>Energy cannot be created, nor destroyed, but it can change forms and is also related to mass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The total energy of a system remains constant BUT can change form</a:t>
            </a:r>
          </a:p>
          <a:p>
            <a:r>
              <a:rPr lang="en-GB" dirty="0"/>
              <a:t>E.g. Two billiard balls</a:t>
            </a:r>
          </a:p>
          <a:p>
            <a:pPr lvl="1"/>
            <a:r>
              <a:rPr lang="en-GB" dirty="0"/>
              <a:t>Kinetic energy when in motion</a:t>
            </a:r>
          </a:p>
          <a:p>
            <a:pPr lvl="1"/>
            <a:r>
              <a:rPr lang="en-GB" dirty="0"/>
              <a:t>Sound or heat on collision</a:t>
            </a:r>
          </a:p>
          <a:p>
            <a:pPr lvl="1"/>
            <a:r>
              <a:rPr lang="en-GB" dirty="0"/>
              <a:t>Potential energy when at rest / in motion</a:t>
            </a:r>
          </a:p>
          <a:p>
            <a:pPr lvl="1"/>
            <a:endParaRPr lang="en-GB" dirty="0"/>
          </a:p>
          <a:p>
            <a:r>
              <a:rPr lang="en-GB" dirty="0">
                <a:hlinkClick r:id="rId2"/>
              </a:rPr>
              <a:t>https://www.britannica.com/science/energy</a:t>
            </a:r>
            <a:r>
              <a:rPr lang="en-GB" dirty="0"/>
              <a:t>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4A00265-876B-478F-9281-BB65ED23A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Law of Conservation of Energy</a:t>
            </a:r>
          </a:p>
        </p:txBody>
      </p:sp>
    </p:spTree>
    <p:extLst>
      <p:ext uri="{BB962C8B-B14F-4D97-AF65-F5344CB8AC3E}">
        <p14:creationId xmlns:p14="http://schemas.microsoft.com/office/powerpoint/2010/main" val="283677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592E42-9ACA-42DA-BFFC-83207C2A6F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1362" y="1970108"/>
            <a:ext cx="4994030" cy="3699282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2F960FA-8D09-45C1-848C-891F9A869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589" y="365126"/>
            <a:ext cx="7775762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Kinetic – Potential energy conversion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817E30-7C9B-4248-A417-B56F31815344}"/>
              </a:ext>
            </a:extLst>
          </p:cNvPr>
          <p:cNvSpPr txBox="1"/>
          <p:nvPr/>
        </p:nvSpPr>
        <p:spPr>
          <a:xfrm>
            <a:off x="0" y="6521641"/>
            <a:ext cx="1600823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Pinterest</a:t>
            </a:r>
          </a:p>
        </p:txBody>
      </p:sp>
    </p:spTree>
    <p:extLst>
      <p:ext uri="{BB962C8B-B14F-4D97-AF65-F5344CB8AC3E}">
        <p14:creationId xmlns:p14="http://schemas.microsoft.com/office/powerpoint/2010/main" val="4049734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6E0C604-8F40-4E89-A3F9-8A14C44E8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Does the inertia of an object depend on its energy content?</a:t>
            </a:r>
            <a:r>
              <a:rPr lang="en-GB" dirty="0"/>
              <a:t>”</a:t>
            </a:r>
          </a:p>
          <a:p>
            <a:r>
              <a:rPr lang="en-GB" dirty="0"/>
              <a:t>E=MC</a:t>
            </a:r>
            <a:r>
              <a:rPr lang="en-GB" baseline="30000" dirty="0"/>
              <a:t>2</a:t>
            </a:r>
          </a:p>
          <a:p>
            <a:endParaRPr lang="en-GB" dirty="0"/>
          </a:p>
          <a:p>
            <a:r>
              <a:rPr lang="en-GB" dirty="0"/>
              <a:t>Where:</a:t>
            </a:r>
          </a:p>
          <a:p>
            <a:pPr lvl="1"/>
            <a:r>
              <a:rPr lang="en-GB" dirty="0"/>
              <a:t>E is energy</a:t>
            </a:r>
          </a:p>
          <a:p>
            <a:pPr lvl="1"/>
            <a:r>
              <a:rPr lang="en-GB" dirty="0"/>
              <a:t>M is mass</a:t>
            </a:r>
          </a:p>
          <a:p>
            <a:pPr lvl="1"/>
            <a:r>
              <a:rPr lang="en-GB" dirty="0"/>
              <a:t>C is the speed of light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This mass–energy relation states that the universal proportionality factor between equivalent amounts of energy and mass is equal to the speed of light squared.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3A2DD28-F571-4F13-849D-969085FE2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Albert Einstein, 1905</a:t>
            </a:r>
          </a:p>
        </p:txBody>
      </p:sp>
    </p:spTree>
    <p:extLst>
      <p:ext uri="{BB962C8B-B14F-4D97-AF65-F5344CB8AC3E}">
        <p14:creationId xmlns:p14="http://schemas.microsoft.com/office/powerpoint/2010/main" val="266245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1D455C2-8D5C-48D4-AB40-FDDD20ED1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0129" y="2686295"/>
            <a:ext cx="6772275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Renewable vs non-renewable?</a:t>
            </a:r>
          </a:p>
        </p:txBody>
      </p:sp>
    </p:spTree>
    <p:extLst>
      <p:ext uri="{BB962C8B-B14F-4D97-AF65-F5344CB8AC3E}">
        <p14:creationId xmlns:p14="http://schemas.microsoft.com/office/powerpoint/2010/main" val="2235377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D234D76-2F07-48DB-9B4B-D0D1F5822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Renewable – e.g., photosynthesis</a:t>
            </a:r>
          </a:p>
          <a:p>
            <a:endParaRPr lang="en-GB" dirty="0"/>
          </a:p>
          <a:p>
            <a:r>
              <a:rPr lang="en-GB" dirty="0"/>
              <a:t>Non-renewable – e.g., burning coal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C472DD4-D8A4-41F0-916D-FD05B919A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Renewable and non-renewable</a:t>
            </a:r>
          </a:p>
        </p:txBody>
      </p:sp>
      <p:pic>
        <p:nvPicPr>
          <p:cNvPr id="5" name="Picture 4" descr="A picture containing text, businesscard&#10;&#10;Description generated with high confidence">
            <a:extLst>
              <a:ext uri="{FF2B5EF4-FFF2-40B4-BE49-F238E27FC236}">
                <a16:creationId xmlns:a16="http://schemas.microsoft.com/office/drawing/2014/main" id="{A4653020-50BC-403F-BEFB-85EAF9899D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539" y="3086100"/>
            <a:ext cx="2697041" cy="3596054"/>
          </a:xfrm>
          <a:prstGeom prst="rect">
            <a:avLst/>
          </a:prstGeom>
        </p:spPr>
      </p:pic>
      <p:sp>
        <p:nvSpPr>
          <p:cNvPr id="7" name="AutoShape 4" descr="Image result for burning coal">
            <a:extLst>
              <a:ext uri="{FF2B5EF4-FFF2-40B4-BE49-F238E27FC236}">
                <a16:creationId xmlns:a16="http://schemas.microsoft.com/office/drawing/2014/main" id="{D0F2DDF2-7EF2-46C9-8C54-07DB4B205A4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143250" y="2476500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15CE4A-CFEA-46C1-BE57-77719044E8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624354"/>
            <a:ext cx="3779319" cy="251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50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592498-9CAF-0956-BBA8-F4A25CBC82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E93D7-05DE-7B12-E087-EC81D1032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612" y="2384171"/>
            <a:ext cx="6167405" cy="128570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Poll 3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315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2A980-D52E-80B0-6E44-DE0979E0E189}"/>
              </a:ext>
            </a:extLst>
          </p:cNvPr>
          <p:cNvSpPr txBox="1">
            <a:spLocks/>
          </p:cNvSpPr>
          <p:nvPr/>
        </p:nvSpPr>
        <p:spPr>
          <a:xfrm>
            <a:off x="154641" y="365126"/>
            <a:ext cx="83607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Do you know what this diagram shows?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B7600E-3CF7-848B-70B1-866E328D69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55" t="26340" r="9136" b="19703"/>
          <a:stretch/>
        </p:blipFill>
        <p:spPr>
          <a:xfrm>
            <a:off x="2716" y="2013033"/>
            <a:ext cx="9141284" cy="3947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787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2A8C73-5EAD-08BE-528C-AB18ACF78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9CA3C-BE4B-C2DE-28AC-3A7241E9D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612" y="2384171"/>
            <a:ext cx="6167405" cy="128570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Poll 4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392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455C2-8D5C-48D4-AB40-FDDD20ED1108}"/>
              </a:ext>
            </a:extLst>
          </p:cNvPr>
          <p:cNvSpPr txBox="1">
            <a:spLocks/>
          </p:cNvSpPr>
          <p:nvPr/>
        </p:nvSpPr>
        <p:spPr>
          <a:xfrm>
            <a:off x="509365" y="2686295"/>
            <a:ext cx="8173040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 will discuss this in detail next week!</a:t>
            </a:r>
          </a:p>
        </p:txBody>
      </p:sp>
    </p:spTree>
    <p:extLst>
      <p:ext uri="{BB962C8B-B14F-4D97-AF65-F5344CB8AC3E}">
        <p14:creationId xmlns:p14="http://schemas.microsoft.com/office/powerpoint/2010/main" val="210202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53EA46-4A64-4858-A077-9F45A1A1D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Encyclopaedia Britannica (</a:t>
            </a:r>
            <a:r>
              <a:rPr lang="en-GB" dirty="0">
                <a:hlinkClick r:id="rId2"/>
              </a:rPr>
              <a:t>www.Britannica.com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World Nuclear Association (</a:t>
            </a:r>
            <a:r>
              <a:rPr lang="en-GB" dirty="0">
                <a:hlinkClick r:id="rId3"/>
              </a:rPr>
              <a:t>www.world-nuclear.org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History (</a:t>
            </a:r>
            <a:r>
              <a:rPr lang="en-GB" dirty="0">
                <a:hlinkClick r:id="rId4"/>
              </a:rPr>
              <a:t>www.history.com</a:t>
            </a:r>
            <a:r>
              <a:rPr lang="en-GB" dirty="0"/>
              <a:t>) </a:t>
            </a:r>
          </a:p>
          <a:p>
            <a:pPr>
              <a:lnSpc>
                <a:spcPct val="150000"/>
              </a:lnSpc>
            </a:pPr>
            <a:r>
              <a:rPr lang="en-GB" dirty="0"/>
              <a:t>BBC (</a:t>
            </a:r>
            <a:r>
              <a:rPr lang="en-GB" dirty="0">
                <a:hlinkClick r:id="rId5"/>
              </a:rPr>
              <a:t>www.bbc.co.uk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4F6C967-02D8-48B3-A238-7D3F8CE50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104355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4341791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BD40B45-5F0F-4051-A34F-D65607B408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M5X01778 Low carbon policy</Template>
  <TotalTime>0</TotalTime>
  <Words>788</Words>
  <Application>Microsoft Office PowerPoint</Application>
  <PresentationFormat>On-screen Show (4:3)</PresentationFormat>
  <Paragraphs>154</Paragraphs>
  <Slides>22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Cambria</vt:lpstr>
      <vt:lpstr>Times New Roman</vt:lpstr>
      <vt:lpstr>Cloud skipper design template</vt:lpstr>
      <vt:lpstr>Low Carbon Technologies</vt:lpstr>
      <vt:lpstr>Introduction to the module</vt:lpstr>
      <vt:lpstr>Learning Outcomes</vt:lpstr>
      <vt:lpstr>Assessments</vt:lpstr>
      <vt:lpstr>Reading list</vt:lpstr>
      <vt:lpstr>Also important…</vt:lpstr>
      <vt:lpstr>Timetable of contents</vt:lpstr>
      <vt:lpstr>Join the Vevox session</vt:lpstr>
      <vt:lpstr>Poll 1</vt:lpstr>
      <vt:lpstr>Energy: definition and forms</vt:lpstr>
      <vt:lpstr>PowerPoint Presentation</vt:lpstr>
      <vt:lpstr>Poll 2</vt:lpstr>
      <vt:lpstr>Law of Conservation of Energy</vt:lpstr>
      <vt:lpstr>Kinetic – Potential energy conversion</vt:lpstr>
      <vt:lpstr>Albert Einstein, 1905</vt:lpstr>
      <vt:lpstr>Renewable vs non-renewable?</vt:lpstr>
      <vt:lpstr>Renewable and non-renewable</vt:lpstr>
      <vt:lpstr>Poll 3</vt:lpstr>
      <vt:lpstr>PowerPoint Presentation</vt:lpstr>
      <vt:lpstr>Poll 4</vt:lpstr>
      <vt:lpstr>PowerPoint Presentation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 Carbon Technologies</dc:title>
  <dc:creator>Owner</dc:creator>
  <cp:lastModifiedBy>Lara Hopkinson</cp:lastModifiedBy>
  <cp:revision>48</cp:revision>
  <dcterms:created xsi:type="dcterms:W3CDTF">2017-09-26T15:51:12Z</dcterms:created>
  <dcterms:modified xsi:type="dcterms:W3CDTF">2025-09-17T14:59:52Z</dcterms:modified>
</cp:coreProperties>
</file>