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6"/>
  </p:notesMasterIdLst>
  <p:sldIdLst>
    <p:sldId id="256" r:id="rId2"/>
    <p:sldId id="262" r:id="rId3"/>
    <p:sldId id="287" r:id="rId4"/>
    <p:sldId id="259" r:id="rId5"/>
    <p:sldId id="269" r:id="rId6"/>
    <p:sldId id="299" r:id="rId7"/>
    <p:sldId id="302" r:id="rId8"/>
    <p:sldId id="268" r:id="rId9"/>
    <p:sldId id="303" r:id="rId10"/>
    <p:sldId id="273" r:id="rId11"/>
    <p:sldId id="274" r:id="rId12"/>
    <p:sldId id="275" r:id="rId13"/>
    <p:sldId id="276" r:id="rId14"/>
    <p:sldId id="277" r:id="rId15"/>
    <p:sldId id="283" r:id="rId16"/>
    <p:sldId id="284" r:id="rId17"/>
    <p:sldId id="278" r:id="rId18"/>
    <p:sldId id="293" r:id="rId19"/>
    <p:sldId id="280" r:id="rId20"/>
    <p:sldId id="281" r:id="rId21"/>
    <p:sldId id="297" r:id="rId22"/>
    <p:sldId id="298" r:id="rId23"/>
    <p:sldId id="264" r:id="rId24"/>
    <p:sldId id="292"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5460"/>
    <a:srgbClr val="00F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DDEDD6-28AE-4E3A-8188-FBF072C80715}" v="479" dt="2022-09-26T10:35:34.6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5020"/>
    <p:restoredTop sz="61497"/>
  </p:normalViewPr>
  <p:slideViewPr>
    <p:cSldViewPr snapToGrid="0">
      <p:cViewPr varScale="1">
        <p:scale>
          <a:sx n="114" d="100"/>
          <a:sy n="114" d="100"/>
        </p:scale>
        <p:origin x="104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07DDEDD6-28AE-4E3A-8188-FBF072C80715}"/>
    <pc:docChg chg="undo custSel addSld delSld modSld sldOrd">
      <pc:chgData name="Sian Turvey" userId="9a374997-2901-41ac-b51e-a8948a26085a" providerId="ADAL" clId="{07DDEDD6-28AE-4E3A-8188-FBF072C80715}" dt="2022-09-26T11:34:33.352" v="976"/>
      <pc:docMkLst>
        <pc:docMk/>
      </pc:docMkLst>
      <pc:sldChg chg="addSp delSp modSp mod">
        <pc:chgData name="Sian Turvey" userId="9a374997-2901-41ac-b51e-a8948a26085a" providerId="ADAL" clId="{07DDEDD6-28AE-4E3A-8188-FBF072C80715}" dt="2022-09-26T09:32:13.649" v="63"/>
        <pc:sldMkLst>
          <pc:docMk/>
          <pc:sldMk cId="353856847" sldId="256"/>
        </pc:sldMkLst>
        <pc:spChg chg="mod">
          <ac:chgData name="Sian Turvey" userId="9a374997-2901-41ac-b51e-a8948a26085a" providerId="ADAL" clId="{07DDEDD6-28AE-4E3A-8188-FBF072C80715}" dt="2022-09-26T09:32:13.649" v="63"/>
          <ac:spMkLst>
            <pc:docMk/>
            <pc:sldMk cId="353856847" sldId="256"/>
            <ac:spMk id="2" creationId="{F8EDD6B1-EAFE-AB93-E987-E82A87EA5FE6}"/>
          </ac:spMkLst>
        </pc:spChg>
        <pc:spChg chg="del">
          <ac:chgData name="Sian Turvey" userId="9a374997-2901-41ac-b51e-a8948a26085a" providerId="ADAL" clId="{07DDEDD6-28AE-4E3A-8188-FBF072C80715}" dt="2022-09-26T09:31:47.234" v="52" actId="26606"/>
          <ac:spMkLst>
            <pc:docMk/>
            <pc:sldMk cId="353856847" sldId="256"/>
            <ac:spMk id="1060" creationId="{AC8EEB0F-BA72-49AC-956F-331B60FDE79E}"/>
          </ac:spMkLst>
        </pc:spChg>
        <pc:spChg chg="add">
          <ac:chgData name="Sian Turvey" userId="9a374997-2901-41ac-b51e-a8948a26085a" providerId="ADAL" clId="{07DDEDD6-28AE-4E3A-8188-FBF072C80715}" dt="2022-09-26T09:31:47.234" v="52" actId="26606"/>
          <ac:spMkLst>
            <pc:docMk/>
            <pc:sldMk cId="353856847" sldId="256"/>
            <ac:spMk id="1083" creationId="{C9044227-071D-4831-94D0-C92D4840BA96}"/>
          </ac:spMkLst>
        </pc:spChg>
        <pc:grpChg chg="del">
          <ac:chgData name="Sian Turvey" userId="9a374997-2901-41ac-b51e-a8948a26085a" providerId="ADAL" clId="{07DDEDD6-28AE-4E3A-8188-FBF072C80715}" dt="2022-09-26T09:31:47.234" v="52" actId="26606"/>
          <ac:grpSpMkLst>
            <pc:docMk/>
            <pc:sldMk cId="353856847" sldId="256"/>
            <ac:grpSpMk id="1062" creationId="{54C5F191-28EB-4204-8F9D-2EA49651480F}"/>
          </ac:grpSpMkLst>
        </pc:grpChg>
        <pc:grpChg chg="del">
          <ac:chgData name="Sian Turvey" userId="9a374997-2901-41ac-b51e-a8948a26085a" providerId="ADAL" clId="{07DDEDD6-28AE-4E3A-8188-FBF072C80715}" dt="2022-09-26T09:31:47.234" v="52" actId="26606"/>
          <ac:grpSpMkLst>
            <pc:docMk/>
            <pc:sldMk cId="353856847" sldId="256"/>
            <ac:grpSpMk id="1068" creationId="{19A5CE6D-B0CD-44A3-A50A-64467EB0712C}"/>
          </ac:grpSpMkLst>
        </pc:grpChg>
        <pc:grpChg chg="del">
          <ac:chgData name="Sian Turvey" userId="9a374997-2901-41ac-b51e-a8948a26085a" providerId="ADAL" clId="{07DDEDD6-28AE-4E3A-8188-FBF072C80715}" dt="2022-09-26T09:31:47.234" v="52" actId="26606"/>
          <ac:grpSpMkLst>
            <pc:docMk/>
            <pc:sldMk cId="353856847" sldId="256"/>
            <ac:grpSpMk id="1074" creationId="{1F5AD99D-D9DE-4538-B93F-D082821D361E}"/>
          </ac:grpSpMkLst>
        </pc:grpChg>
        <pc:grpChg chg="add">
          <ac:chgData name="Sian Turvey" userId="9a374997-2901-41ac-b51e-a8948a26085a" providerId="ADAL" clId="{07DDEDD6-28AE-4E3A-8188-FBF072C80715}" dt="2022-09-26T09:31:47.234" v="52" actId="26606"/>
          <ac:grpSpMkLst>
            <pc:docMk/>
            <pc:sldMk cId="353856847" sldId="256"/>
            <ac:grpSpMk id="1085" creationId="{C27F758D-B23C-459E-AD21-6621782C7268}"/>
          </ac:grpSpMkLst>
        </pc:grpChg>
        <pc:grpChg chg="add">
          <ac:chgData name="Sian Turvey" userId="9a374997-2901-41ac-b51e-a8948a26085a" providerId="ADAL" clId="{07DDEDD6-28AE-4E3A-8188-FBF072C80715}" dt="2022-09-26T09:31:47.234" v="52" actId="26606"/>
          <ac:grpSpMkLst>
            <pc:docMk/>
            <pc:sldMk cId="353856847" sldId="256"/>
            <ac:grpSpMk id="1089" creationId="{57B65906-47BE-4CEA-9E50-301890FFE478}"/>
          </ac:grpSpMkLst>
        </pc:grpChg>
        <pc:picChg chg="del">
          <ac:chgData name="Sian Turvey" userId="9a374997-2901-41ac-b51e-a8948a26085a" providerId="ADAL" clId="{07DDEDD6-28AE-4E3A-8188-FBF072C80715}" dt="2022-09-26T08:19:03.854" v="0" actId="478"/>
          <ac:picMkLst>
            <pc:docMk/>
            <pc:sldMk cId="353856847" sldId="256"/>
            <ac:picMk id="1026" creationId="{2128AB64-B2A6-B655-8D11-A67C81C51B12}"/>
          </ac:picMkLst>
        </pc:picChg>
        <pc:picChg chg="add mod">
          <ac:chgData name="Sian Turvey" userId="9a374997-2901-41ac-b51e-a8948a26085a" providerId="ADAL" clId="{07DDEDD6-28AE-4E3A-8188-FBF072C80715}" dt="2022-09-26T09:31:47.234" v="52" actId="26606"/>
          <ac:picMkLst>
            <pc:docMk/>
            <pc:sldMk cId="353856847" sldId="256"/>
            <ac:picMk id="1026" creationId="{D236F374-105C-EC1D-4840-DB1230EE3495}"/>
          </ac:picMkLst>
        </pc:picChg>
        <pc:picChg chg="mod ord">
          <ac:chgData name="Sian Turvey" userId="9a374997-2901-41ac-b51e-a8948a26085a" providerId="ADAL" clId="{07DDEDD6-28AE-4E3A-8188-FBF072C80715}" dt="2022-09-26T09:31:47.234" v="52" actId="26606"/>
          <ac:picMkLst>
            <pc:docMk/>
            <pc:sldMk cId="353856847" sldId="256"/>
            <ac:picMk id="1028" creationId="{1A020EF0-BE2D-DAAA-625B-36CAEDB2635C}"/>
          </ac:picMkLst>
        </pc:picChg>
        <pc:picChg chg="mod">
          <ac:chgData name="Sian Turvey" userId="9a374997-2901-41ac-b51e-a8948a26085a" providerId="ADAL" clId="{07DDEDD6-28AE-4E3A-8188-FBF072C80715}" dt="2022-09-26T09:31:47.234" v="52" actId="26606"/>
          <ac:picMkLst>
            <pc:docMk/>
            <pc:sldMk cId="353856847" sldId="256"/>
            <ac:picMk id="1030" creationId="{CD73E9E0-45F9-3DA6-A936-18C106066C72}"/>
          </ac:picMkLst>
        </pc:picChg>
      </pc:sldChg>
      <pc:sldChg chg="modSp mod">
        <pc:chgData name="Sian Turvey" userId="9a374997-2901-41ac-b51e-a8948a26085a" providerId="ADAL" clId="{07DDEDD6-28AE-4E3A-8188-FBF072C80715}" dt="2022-09-26T09:39:30.884" v="543" actId="20577"/>
        <pc:sldMkLst>
          <pc:docMk/>
          <pc:sldMk cId="2511280831" sldId="259"/>
        </pc:sldMkLst>
        <pc:spChg chg="mod">
          <ac:chgData name="Sian Turvey" userId="9a374997-2901-41ac-b51e-a8948a26085a" providerId="ADAL" clId="{07DDEDD6-28AE-4E3A-8188-FBF072C80715}" dt="2022-09-26T09:39:30.884" v="543" actId="20577"/>
          <ac:spMkLst>
            <pc:docMk/>
            <pc:sldMk cId="2511280831" sldId="259"/>
            <ac:spMk id="5" creationId="{DAC5521B-AC9C-C6B3-18A1-951DBB56C1A5}"/>
          </ac:spMkLst>
        </pc:spChg>
      </pc:sldChg>
      <pc:sldChg chg="del">
        <pc:chgData name="Sian Turvey" userId="9a374997-2901-41ac-b51e-a8948a26085a" providerId="ADAL" clId="{07DDEDD6-28AE-4E3A-8188-FBF072C80715}" dt="2022-09-26T10:32:19.337" v="916" actId="47"/>
        <pc:sldMkLst>
          <pc:docMk/>
          <pc:sldMk cId="1798412956" sldId="261"/>
        </pc:sldMkLst>
      </pc:sldChg>
      <pc:sldChg chg="modSp mod">
        <pc:chgData name="Sian Turvey" userId="9a374997-2901-41ac-b51e-a8948a26085a" providerId="ADAL" clId="{07DDEDD6-28AE-4E3A-8188-FBF072C80715}" dt="2022-09-26T09:33:20.231" v="65" actId="6549"/>
        <pc:sldMkLst>
          <pc:docMk/>
          <pc:sldMk cId="3451093567" sldId="262"/>
        </pc:sldMkLst>
        <pc:spChg chg="mod">
          <ac:chgData name="Sian Turvey" userId="9a374997-2901-41ac-b51e-a8948a26085a" providerId="ADAL" clId="{07DDEDD6-28AE-4E3A-8188-FBF072C80715}" dt="2022-09-26T09:33:20.231" v="65" actId="6549"/>
          <ac:spMkLst>
            <pc:docMk/>
            <pc:sldMk cId="3451093567" sldId="262"/>
            <ac:spMk id="3" creationId="{4358918E-1024-4B7B-87D5-A2EA36C0AA5F}"/>
          </ac:spMkLst>
        </pc:spChg>
      </pc:sldChg>
      <pc:sldChg chg="del">
        <pc:chgData name="Sian Turvey" userId="9a374997-2901-41ac-b51e-a8948a26085a" providerId="ADAL" clId="{07DDEDD6-28AE-4E3A-8188-FBF072C80715}" dt="2022-09-26T09:33:28.627" v="66" actId="47"/>
        <pc:sldMkLst>
          <pc:docMk/>
          <pc:sldMk cId="1250344255" sldId="266"/>
        </pc:sldMkLst>
      </pc:sldChg>
      <pc:sldChg chg="addSp delSp modSp mod">
        <pc:chgData name="Sian Turvey" userId="9a374997-2901-41ac-b51e-a8948a26085a" providerId="ADAL" clId="{07DDEDD6-28AE-4E3A-8188-FBF072C80715}" dt="2022-09-26T10:37:38.597" v="973" actId="20577"/>
        <pc:sldMkLst>
          <pc:docMk/>
          <pc:sldMk cId="826133677" sldId="268"/>
        </pc:sldMkLst>
        <pc:spChg chg="add mod">
          <ac:chgData name="Sian Turvey" userId="9a374997-2901-41ac-b51e-a8948a26085a" providerId="ADAL" clId="{07DDEDD6-28AE-4E3A-8188-FBF072C80715}" dt="2022-09-26T10:37:38.597" v="973" actId="20577"/>
          <ac:spMkLst>
            <pc:docMk/>
            <pc:sldMk cId="826133677" sldId="268"/>
            <ac:spMk id="6" creationId="{578CAE3F-CDB6-641D-CAD9-B93F854CFC94}"/>
          </ac:spMkLst>
        </pc:spChg>
        <pc:picChg chg="del">
          <ac:chgData name="Sian Turvey" userId="9a374997-2901-41ac-b51e-a8948a26085a" providerId="ADAL" clId="{07DDEDD6-28AE-4E3A-8188-FBF072C80715}" dt="2022-09-26T10:33:57.339" v="943" actId="478"/>
          <ac:picMkLst>
            <pc:docMk/>
            <pc:sldMk cId="826133677" sldId="268"/>
            <ac:picMk id="5" creationId="{32D16200-C4A6-10E1-F7FA-4A581F999BF7}"/>
          </ac:picMkLst>
        </pc:picChg>
        <pc:picChg chg="add mod">
          <ac:chgData name="Sian Turvey" userId="9a374997-2901-41ac-b51e-a8948a26085a" providerId="ADAL" clId="{07DDEDD6-28AE-4E3A-8188-FBF072C80715}" dt="2022-09-26T10:35:36.977" v="972" actId="1076"/>
          <ac:picMkLst>
            <pc:docMk/>
            <pc:sldMk cId="826133677" sldId="268"/>
            <ac:picMk id="7" creationId="{473C4A16-D051-B466-3C2E-52BD06BE9B0B}"/>
          </ac:picMkLst>
        </pc:picChg>
      </pc:sldChg>
      <pc:sldChg chg="del">
        <pc:chgData name="Sian Turvey" userId="9a374997-2901-41ac-b51e-a8948a26085a" providerId="ADAL" clId="{07DDEDD6-28AE-4E3A-8188-FBF072C80715}" dt="2022-09-26T09:39:22.151" v="541" actId="47"/>
        <pc:sldMkLst>
          <pc:docMk/>
          <pc:sldMk cId="2041231303" sldId="270"/>
        </pc:sldMkLst>
      </pc:sldChg>
      <pc:sldChg chg="del">
        <pc:chgData name="Sian Turvey" userId="9a374997-2901-41ac-b51e-a8948a26085a" providerId="ADAL" clId="{07DDEDD6-28AE-4E3A-8188-FBF072C80715}" dt="2022-09-26T10:30:45.828" v="913" actId="47"/>
        <pc:sldMkLst>
          <pc:docMk/>
          <pc:sldMk cId="4020623833" sldId="271"/>
        </pc:sldMkLst>
      </pc:sldChg>
      <pc:sldChg chg="del">
        <pc:chgData name="Sian Turvey" userId="9a374997-2901-41ac-b51e-a8948a26085a" providerId="ADAL" clId="{07DDEDD6-28AE-4E3A-8188-FBF072C80715}" dt="2022-09-26T10:39:57.262" v="974" actId="47"/>
        <pc:sldMkLst>
          <pc:docMk/>
          <pc:sldMk cId="2073865899" sldId="279"/>
        </pc:sldMkLst>
      </pc:sldChg>
      <pc:sldChg chg="modSp mod modAnim">
        <pc:chgData name="Sian Turvey" userId="9a374997-2901-41ac-b51e-a8948a26085a" providerId="ADAL" clId="{07DDEDD6-28AE-4E3A-8188-FBF072C80715}" dt="2022-09-26T09:39:11.439" v="538" actId="20577"/>
        <pc:sldMkLst>
          <pc:docMk/>
          <pc:sldMk cId="1792909603" sldId="287"/>
        </pc:sldMkLst>
        <pc:spChg chg="mod">
          <ac:chgData name="Sian Turvey" userId="9a374997-2901-41ac-b51e-a8948a26085a" providerId="ADAL" clId="{07DDEDD6-28AE-4E3A-8188-FBF072C80715}" dt="2022-09-26T09:39:11.439" v="538" actId="20577"/>
          <ac:spMkLst>
            <pc:docMk/>
            <pc:sldMk cId="1792909603" sldId="287"/>
            <ac:spMk id="3" creationId="{84C0CAC5-02A4-42DA-B731-2566A246B41B}"/>
          </ac:spMkLst>
        </pc:spChg>
      </pc:sldChg>
      <pc:sldChg chg="add del">
        <pc:chgData name="Sian Turvey" userId="9a374997-2901-41ac-b51e-a8948a26085a" providerId="ADAL" clId="{07DDEDD6-28AE-4E3A-8188-FBF072C80715}" dt="2022-09-26T09:38:57.538" v="492" actId="47"/>
        <pc:sldMkLst>
          <pc:docMk/>
          <pc:sldMk cId="517361360" sldId="288"/>
        </pc:sldMkLst>
      </pc:sldChg>
      <pc:sldChg chg="del">
        <pc:chgData name="Sian Turvey" userId="9a374997-2901-41ac-b51e-a8948a26085a" providerId="ADAL" clId="{07DDEDD6-28AE-4E3A-8188-FBF072C80715}" dt="2022-09-26T09:39:16.971" v="539" actId="47"/>
        <pc:sldMkLst>
          <pc:docMk/>
          <pc:sldMk cId="38397973" sldId="289"/>
        </pc:sldMkLst>
      </pc:sldChg>
      <pc:sldChg chg="del">
        <pc:chgData name="Sian Turvey" userId="9a374997-2901-41ac-b51e-a8948a26085a" providerId="ADAL" clId="{07DDEDD6-28AE-4E3A-8188-FBF072C80715}" dt="2022-09-26T09:39:18.166" v="540" actId="47"/>
        <pc:sldMkLst>
          <pc:docMk/>
          <pc:sldMk cId="3123888535" sldId="290"/>
        </pc:sldMkLst>
      </pc:sldChg>
      <pc:sldChg chg="del">
        <pc:chgData name="Sian Turvey" userId="9a374997-2901-41ac-b51e-a8948a26085a" providerId="ADAL" clId="{07DDEDD6-28AE-4E3A-8188-FBF072C80715}" dt="2022-09-26T10:30:47.601" v="914" actId="47"/>
        <pc:sldMkLst>
          <pc:docMk/>
          <pc:sldMk cId="3512412413" sldId="294"/>
        </pc:sldMkLst>
      </pc:sldChg>
      <pc:sldChg chg="del">
        <pc:chgData name="Sian Turvey" userId="9a374997-2901-41ac-b51e-a8948a26085a" providerId="ADAL" clId="{07DDEDD6-28AE-4E3A-8188-FBF072C80715}" dt="2022-09-26T10:32:12.995" v="915" actId="47"/>
        <pc:sldMkLst>
          <pc:docMk/>
          <pc:sldMk cId="764821597" sldId="295"/>
        </pc:sldMkLst>
      </pc:sldChg>
      <pc:sldChg chg="del">
        <pc:chgData name="Sian Turvey" userId="9a374997-2901-41ac-b51e-a8948a26085a" providerId="ADAL" clId="{07DDEDD6-28AE-4E3A-8188-FBF072C80715}" dt="2022-09-26T10:32:20.051" v="917" actId="47"/>
        <pc:sldMkLst>
          <pc:docMk/>
          <pc:sldMk cId="3895396806" sldId="296"/>
        </pc:sldMkLst>
      </pc:sldChg>
      <pc:sldChg chg="modSp mod">
        <pc:chgData name="Sian Turvey" userId="9a374997-2901-41ac-b51e-a8948a26085a" providerId="ADAL" clId="{07DDEDD6-28AE-4E3A-8188-FBF072C80715}" dt="2022-09-26T09:42:26.534" v="634" actId="20577"/>
        <pc:sldMkLst>
          <pc:docMk/>
          <pc:sldMk cId="954663538" sldId="299"/>
        </pc:sldMkLst>
        <pc:spChg chg="mod">
          <ac:chgData name="Sian Turvey" userId="9a374997-2901-41ac-b51e-a8948a26085a" providerId="ADAL" clId="{07DDEDD6-28AE-4E3A-8188-FBF072C80715}" dt="2022-09-26T09:42:26.534" v="634" actId="20577"/>
          <ac:spMkLst>
            <pc:docMk/>
            <pc:sldMk cId="954663538" sldId="299"/>
            <ac:spMk id="4" creationId="{8DC79A83-1D45-CF7F-BA13-E25BE276CC7D}"/>
          </ac:spMkLst>
        </pc:spChg>
      </pc:sldChg>
      <pc:sldChg chg="del">
        <pc:chgData name="Sian Turvey" userId="9a374997-2901-41ac-b51e-a8948a26085a" providerId="ADAL" clId="{07DDEDD6-28AE-4E3A-8188-FBF072C80715}" dt="2022-09-26T10:30:36.544" v="912" actId="47"/>
        <pc:sldMkLst>
          <pc:docMk/>
          <pc:sldMk cId="3397090321" sldId="300"/>
        </pc:sldMkLst>
      </pc:sldChg>
      <pc:sldChg chg="modSp mod">
        <pc:chgData name="Sian Turvey" userId="9a374997-2901-41ac-b51e-a8948a26085a" providerId="ADAL" clId="{07DDEDD6-28AE-4E3A-8188-FBF072C80715}" dt="2022-09-26T10:32:50.965" v="942" actId="20577"/>
        <pc:sldMkLst>
          <pc:docMk/>
          <pc:sldMk cId="3254246269" sldId="302"/>
        </pc:sldMkLst>
        <pc:spChg chg="mod">
          <ac:chgData name="Sian Turvey" userId="9a374997-2901-41ac-b51e-a8948a26085a" providerId="ADAL" clId="{07DDEDD6-28AE-4E3A-8188-FBF072C80715}" dt="2022-09-26T09:42:53.961" v="678" actId="20577"/>
          <ac:spMkLst>
            <pc:docMk/>
            <pc:sldMk cId="3254246269" sldId="302"/>
            <ac:spMk id="2" creationId="{707C2826-B635-4C6D-93DB-851F3FCDF791}"/>
          </ac:spMkLst>
        </pc:spChg>
        <pc:graphicFrameChg chg="modGraphic">
          <ac:chgData name="Sian Turvey" userId="9a374997-2901-41ac-b51e-a8948a26085a" providerId="ADAL" clId="{07DDEDD6-28AE-4E3A-8188-FBF072C80715}" dt="2022-09-26T10:32:50.965" v="942" actId="20577"/>
          <ac:graphicFrameMkLst>
            <pc:docMk/>
            <pc:sldMk cId="3254246269" sldId="302"/>
            <ac:graphicFrameMk id="5" creationId="{E1159957-7ACD-DCA4-E0E8-FDA28DB7168E}"/>
          </ac:graphicFrameMkLst>
        </pc:graphicFrameChg>
      </pc:sldChg>
      <pc:sldChg chg="del">
        <pc:chgData name="Sian Turvey" userId="9a374997-2901-41ac-b51e-a8948a26085a" providerId="ADAL" clId="{07DDEDD6-28AE-4E3A-8188-FBF072C80715}" dt="2022-09-26T09:48:56.977" v="890" actId="47"/>
        <pc:sldMkLst>
          <pc:docMk/>
          <pc:sldMk cId="3201878057" sldId="303"/>
        </pc:sldMkLst>
      </pc:sldChg>
      <pc:sldChg chg="modSp new mod ord modShow">
        <pc:chgData name="Sian Turvey" userId="9a374997-2901-41ac-b51e-a8948a26085a" providerId="ADAL" clId="{07DDEDD6-28AE-4E3A-8188-FBF072C80715}" dt="2022-09-26T11:34:33.352" v="976"/>
        <pc:sldMkLst>
          <pc:docMk/>
          <pc:sldMk cId="3634922640" sldId="303"/>
        </pc:sldMkLst>
        <pc:spChg chg="mod">
          <ac:chgData name="Sian Turvey" userId="9a374997-2901-41ac-b51e-a8948a26085a" providerId="ADAL" clId="{07DDEDD6-28AE-4E3A-8188-FBF072C80715}" dt="2022-09-26T09:49:11.075" v="904" actId="20577"/>
          <ac:spMkLst>
            <pc:docMk/>
            <pc:sldMk cId="3634922640" sldId="303"/>
            <ac:spMk id="2" creationId="{82D0EA7B-3D05-9B18-AD01-66C4E6C8A8DA}"/>
          </ac:spMkLst>
        </pc:spChg>
        <pc:spChg chg="mod">
          <ac:chgData name="Sian Turvey" userId="9a374997-2901-41ac-b51e-a8948a26085a" providerId="ADAL" clId="{07DDEDD6-28AE-4E3A-8188-FBF072C80715}" dt="2022-09-26T09:49:46.104" v="911" actId="13926"/>
          <ac:spMkLst>
            <pc:docMk/>
            <pc:sldMk cId="3634922640" sldId="303"/>
            <ac:spMk id="3" creationId="{5E5EC472-3E7B-7C2F-7AFD-5C0A4B26A87F}"/>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2.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12" Type="http://schemas.openxmlformats.org/officeDocument/2006/relationships/image" Target="../media/image37.sv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11" Type="http://schemas.openxmlformats.org/officeDocument/2006/relationships/image" Target="../media/image36.pn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12" Type="http://schemas.openxmlformats.org/officeDocument/2006/relationships/image" Target="../media/image37.sv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11" Type="http://schemas.openxmlformats.org/officeDocument/2006/relationships/image" Target="../media/image36.pn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608859-F6D8-4C5D-8E4E-4E9A009DB03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8290DB5-8313-4783-9432-DA829FEB0472}">
      <dgm:prSet/>
      <dgm:spPr/>
      <dgm:t>
        <a:bodyPr/>
        <a:lstStyle/>
        <a:p>
          <a:r>
            <a:rPr lang="en-GB" dirty="0"/>
            <a:t>To identify the issue/problem which is worthwhile researching</a:t>
          </a:r>
          <a:endParaRPr lang="en-US" dirty="0"/>
        </a:p>
      </dgm:t>
    </dgm:pt>
    <dgm:pt modelId="{5F1C81AE-14C2-437E-B7A6-8BF568277D9A}" type="parTrans" cxnId="{9AF8757C-BDB6-468A-86C2-4F57B88B1027}">
      <dgm:prSet/>
      <dgm:spPr/>
      <dgm:t>
        <a:bodyPr/>
        <a:lstStyle/>
        <a:p>
          <a:endParaRPr lang="en-US"/>
        </a:p>
      </dgm:t>
    </dgm:pt>
    <dgm:pt modelId="{C0F7C2EB-C1FB-49DB-A0C8-76B0386F6C5C}" type="sibTrans" cxnId="{9AF8757C-BDB6-468A-86C2-4F57B88B1027}">
      <dgm:prSet/>
      <dgm:spPr/>
      <dgm:t>
        <a:bodyPr/>
        <a:lstStyle/>
        <a:p>
          <a:endParaRPr lang="en-US"/>
        </a:p>
      </dgm:t>
    </dgm:pt>
    <dgm:pt modelId="{F6E390B7-50B6-4935-9484-7FC729B0DD75}">
      <dgm:prSet/>
      <dgm:spPr/>
      <dgm:t>
        <a:bodyPr/>
        <a:lstStyle/>
        <a:p>
          <a:r>
            <a:rPr lang="en-GB" dirty="0"/>
            <a:t>To encourage you to read and understand the published literature, particularly peer-reviewed journal articles</a:t>
          </a:r>
          <a:endParaRPr lang="en-US" dirty="0"/>
        </a:p>
      </dgm:t>
    </dgm:pt>
    <dgm:pt modelId="{E4AB1456-631E-43E7-8976-81DBC69CDF4A}" type="parTrans" cxnId="{BC9A5540-BBC7-40D9-BD2F-1779C29F4771}">
      <dgm:prSet/>
      <dgm:spPr/>
      <dgm:t>
        <a:bodyPr/>
        <a:lstStyle/>
        <a:p>
          <a:endParaRPr lang="en-US"/>
        </a:p>
      </dgm:t>
    </dgm:pt>
    <dgm:pt modelId="{075041BF-8838-4413-BD3C-87355A75F70F}" type="sibTrans" cxnId="{BC9A5540-BBC7-40D9-BD2F-1779C29F4771}">
      <dgm:prSet/>
      <dgm:spPr/>
      <dgm:t>
        <a:bodyPr/>
        <a:lstStyle/>
        <a:p>
          <a:endParaRPr lang="en-US"/>
        </a:p>
      </dgm:t>
    </dgm:pt>
    <dgm:pt modelId="{E3BDA094-77EF-4427-9D60-6B0514C84370}">
      <dgm:prSet/>
      <dgm:spPr/>
      <dgm:t>
        <a:bodyPr/>
        <a:lstStyle/>
        <a:p>
          <a:r>
            <a:rPr lang="en-GB" dirty="0"/>
            <a:t>To plan your project and consider potential difficulties</a:t>
          </a:r>
          <a:endParaRPr lang="en-US" dirty="0"/>
        </a:p>
      </dgm:t>
    </dgm:pt>
    <dgm:pt modelId="{6E46B023-7A2A-47C7-9CBC-E32EA7789628}" type="parTrans" cxnId="{9716334D-C416-4C1D-9C5E-7AE10F6535A9}">
      <dgm:prSet/>
      <dgm:spPr/>
      <dgm:t>
        <a:bodyPr/>
        <a:lstStyle/>
        <a:p>
          <a:endParaRPr lang="en-US"/>
        </a:p>
      </dgm:t>
    </dgm:pt>
    <dgm:pt modelId="{5FE168C3-1A58-4BED-94BA-098D11C18A7D}" type="sibTrans" cxnId="{9716334D-C416-4C1D-9C5E-7AE10F6535A9}">
      <dgm:prSet/>
      <dgm:spPr/>
      <dgm:t>
        <a:bodyPr/>
        <a:lstStyle/>
        <a:p>
          <a:endParaRPr lang="en-US"/>
        </a:p>
      </dgm:t>
    </dgm:pt>
    <dgm:pt modelId="{3F067DDB-1B2D-4D84-A19C-224690921D7F}">
      <dgm:prSet/>
      <dgm:spPr/>
      <dgm:t>
        <a:bodyPr/>
        <a:lstStyle/>
        <a:p>
          <a:r>
            <a:rPr lang="en-GB" dirty="0"/>
            <a:t>Your opportunity to obtain formal feedback on your project so you can amend any issues before you complete your dissertation.</a:t>
          </a:r>
          <a:endParaRPr lang="en-US" dirty="0"/>
        </a:p>
      </dgm:t>
    </dgm:pt>
    <dgm:pt modelId="{F9ED81BF-F754-4BA7-821F-52F11B2E8194}" type="parTrans" cxnId="{AB18F38D-6D11-492F-9765-C3907D31FDFA}">
      <dgm:prSet/>
      <dgm:spPr/>
      <dgm:t>
        <a:bodyPr/>
        <a:lstStyle/>
        <a:p>
          <a:endParaRPr lang="en-US"/>
        </a:p>
      </dgm:t>
    </dgm:pt>
    <dgm:pt modelId="{AB0401DC-BE9A-4AC0-A860-0395C3389173}" type="sibTrans" cxnId="{AB18F38D-6D11-492F-9765-C3907D31FDFA}">
      <dgm:prSet/>
      <dgm:spPr/>
      <dgm:t>
        <a:bodyPr/>
        <a:lstStyle/>
        <a:p>
          <a:endParaRPr lang="en-US"/>
        </a:p>
      </dgm:t>
    </dgm:pt>
    <dgm:pt modelId="{D9F89244-800A-4CD3-BADA-1C16990A3B45}" type="pres">
      <dgm:prSet presAssocID="{39608859-F6D8-4C5D-8E4E-4E9A009DB03D}" presName="root" presStyleCnt="0">
        <dgm:presLayoutVars>
          <dgm:dir/>
          <dgm:resizeHandles val="exact"/>
        </dgm:presLayoutVars>
      </dgm:prSet>
      <dgm:spPr/>
    </dgm:pt>
    <dgm:pt modelId="{86C7D857-AE65-4432-A9FF-CD2CA7BBF5E3}" type="pres">
      <dgm:prSet presAssocID="{D8290DB5-8313-4783-9432-DA829FEB0472}" presName="compNode" presStyleCnt="0"/>
      <dgm:spPr/>
    </dgm:pt>
    <dgm:pt modelId="{E121BB2F-360C-4D1F-884C-F8FB9998A322}" type="pres">
      <dgm:prSet presAssocID="{D8290DB5-8313-4783-9432-DA829FEB0472}" presName="bgRect" presStyleLbl="bgShp" presStyleIdx="0" presStyleCnt="4"/>
      <dgm:spPr/>
    </dgm:pt>
    <dgm:pt modelId="{6B12B685-6AA8-48DD-8B41-CAEA7587A965}" type="pres">
      <dgm:prSet presAssocID="{D8290DB5-8313-4783-9432-DA829FEB047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1F2B70FA-60E8-4764-88CF-C2B930325590}" type="pres">
      <dgm:prSet presAssocID="{D8290DB5-8313-4783-9432-DA829FEB0472}" presName="spaceRect" presStyleCnt="0"/>
      <dgm:spPr/>
    </dgm:pt>
    <dgm:pt modelId="{02F64D0A-3205-4A3D-A8A4-46919AAA68ED}" type="pres">
      <dgm:prSet presAssocID="{D8290DB5-8313-4783-9432-DA829FEB0472}" presName="parTx" presStyleLbl="revTx" presStyleIdx="0" presStyleCnt="4">
        <dgm:presLayoutVars>
          <dgm:chMax val="0"/>
          <dgm:chPref val="0"/>
        </dgm:presLayoutVars>
      </dgm:prSet>
      <dgm:spPr/>
    </dgm:pt>
    <dgm:pt modelId="{31660AD4-0A76-450C-B9AA-966E8CC60394}" type="pres">
      <dgm:prSet presAssocID="{C0F7C2EB-C1FB-49DB-A0C8-76B0386F6C5C}" presName="sibTrans" presStyleCnt="0"/>
      <dgm:spPr/>
    </dgm:pt>
    <dgm:pt modelId="{8DD92B79-1FE3-4F08-A34C-9271174C8E78}" type="pres">
      <dgm:prSet presAssocID="{F6E390B7-50B6-4935-9484-7FC729B0DD75}" presName="compNode" presStyleCnt="0"/>
      <dgm:spPr/>
    </dgm:pt>
    <dgm:pt modelId="{A547C9A6-4A1C-4F69-963F-C9059D7BE247}" type="pres">
      <dgm:prSet presAssocID="{F6E390B7-50B6-4935-9484-7FC729B0DD75}" presName="bgRect" presStyleLbl="bgShp" presStyleIdx="1" presStyleCnt="4"/>
      <dgm:spPr/>
    </dgm:pt>
    <dgm:pt modelId="{1A03DE5D-4B44-43C2-A93E-24D15C0C6F97}" type="pres">
      <dgm:prSet presAssocID="{F6E390B7-50B6-4935-9484-7FC729B0DD7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Book"/>
        </a:ext>
      </dgm:extLst>
    </dgm:pt>
    <dgm:pt modelId="{B70C4D26-F7AE-444C-BDC6-EB0377664A90}" type="pres">
      <dgm:prSet presAssocID="{F6E390B7-50B6-4935-9484-7FC729B0DD75}" presName="spaceRect" presStyleCnt="0"/>
      <dgm:spPr/>
    </dgm:pt>
    <dgm:pt modelId="{4A8A05C0-4EB4-4D16-8DF4-D3C3B2621111}" type="pres">
      <dgm:prSet presAssocID="{F6E390B7-50B6-4935-9484-7FC729B0DD75}" presName="parTx" presStyleLbl="revTx" presStyleIdx="1" presStyleCnt="4">
        <dgm:presLayoutVars>
          <dgm:chMax val="0"/>
          <dgm:chPref val="0"/>
        </dgm:presLayoutVars>
      </dgm:prSet>
      <dgm:spPr/>
    </dgm:pt>
    <dgm:pt modelId="{2C43F4DD-91B4-408D-84DD-7EC032B01CE3}" type="pres">
      <dgm:prSet presAssocID="{075041BF-8838-4413-BD3C-87355A75F70F}" presName="sibTrans" presStyleCnt="0"/>
      <dgm:spPr/>
    </dgm:pt>
    <dgm:pt modelId="{CA741B70-48DB-4408-A5FC-F54B8E1E28AE}" type="pres">
      <dgm:prSet presAssocID="{E3BDA094-77EF-4427-9D60-6B0514C84370}" presName="compNode" presStyleCnt="0"/>
      <dgm:spPr/>
    </dgm:pt>
    <dgm:pt modelId="{86A0768A-2FEB-45C0-8E8C-DD9A11E9E326}" type="pres">
      <dgm:prSet presAssocID="{E3BDA094-77EF-4427-9D60-6B0514C84370}" presName="bgRect" presStyleLbl="bgShp" presStyleIdx="2" presStyleCnt="4"/>
      <dgm:spPr/>
    </dgm:pt>
    <dgm:pt modelId="{435D7180-C15F-4E6B-9E26-7BCAEDE36592}" type="pres">
      <dgm:prSet presAssocID="{E3BDA094-77EF-4427-9D60-6B0514C8437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List"/>
        </a:ext>
      </dgm:extLst>
    </dgm:pt>
    <dgm:pt modelId="{2A1F9CEB-B090-4524-8861-D1A39AE53BD5}" type="pres">
      <dgm:prSet presAssocID="{E3BDA094-77EF-4427-9D60-6B0514C84370}" presName="spaceRect" presStyleCnt="0"/>
      <dgm:spPr/>
    </dgm:pt>
    <dgm:pt modelId="{A0F582AF-FD9D-46D9-A894-26DE037259DF}" type="pres">
      <dgm:prSet presAssocID="{E3BDA094-77EF-4427-9D60-6B0514C84370}" presName="parTx" presStyleLbl="revTx" presStyleIdx="2" presStyleCnt="4">
        <dgm:presLayoutVars>
          <dgm:chMax val="0"/>
          <dgm:chPref val="0"/>
        </dgm:presLayoutVars>
      </dgm:prSet>
      <dgm:spPr/>
    </dgm:pt>
    <dgm:pt modelId="{153B601E-7B71-4E65-ADD8-D298C4CE083C}" type="pres">
      <dgm:prSet presAssocID="{5FE168C3-1A58-4BED-94BA-098D11C18A7D}" presName="sibTrans" presStyleCnt="0"/>
      <dgm:spPr/>
    </dgm:pt>
    <dgm:pt modelId="{882A0ADB-2F77-43B0-BA6B-8BCB14177D7E}" type="pres">
      <dgm:prSet presAssocID="{3F067DDB-1B2D-4D84-A19C-224690921D7F}" presName="compNode" presStyleCnt="0"/>
      <dgm:spPr/>
    </dgm:pt>
    <dgm:pt modelId="{C072190F-8190-47DD-9FBC-6D63E25BCBB0}" type="pres">
      <dgm:prSet presAssocID="{3F067DDB-1B2D-4D84-A19C-224690921D7F}" presName="bgRect" presStyleLbl="bgShp" presStyleIdx="3" presStyleCnt="4"/>
      <dgm:spPr/>
    </dgm:pt>
    <dgm:pt modelId="{CA0E156E-55E4-4708-802E-852CA642371C}" type="pres">
      <dgm:prSet presAssocID="{3F067DDB-1B2D-4D84-A19C-224690921D7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esentation with Checklist"/>
        </a:ext>
      </dgm:extLst>
    </dgm:pt>
    <dgm:pt modelId="{3192C05B-9573-4570-B371-484531BFCF2E}" type="pres">
      <dgm:prSet presAssocID="{3F067DDB-1B2D-4D84-A19C-224690921D7F}" presName="spaceRect" presStyleCnt="0"/>
      <dgm:spPr/>
    </dgm:pt>
    <dgm:pt modelId="{001BDA96-4668-4CF7-B0C2-F3BCBFC320B6}" type="pres">
      <dgm:prSet presAssocID="{3F067DDB-1B2D-4D84-A19C-224690921D7F}" presName="parTx" presStyleLbl="revTx" presStyleIdx="3" presStyleCnt="4">
        <dgm:presLayoutVars>
          <dgm:chMax val="0"/>
          <dgm:chPref val="0"/>
        </dgm:presLayoutVars>
      </dgm:prSet>
      <dgm:spPr/>
    </dgm:pt>
  </dgm:ptLst>
  <dgm:cxnLst>
    <dgm:cxn modelId="{179D0A39-D5A4-48B5-BC2D-0BFAD24EEF9B}" type="presOf" srcId="{3F067DDB-1B2D-4D84-A19C-224690921D7F}" destId="{001BDA96-4668-4CF7-B0C2-F3BCBFC320B6}" srcOrd="0" destOrd="0" presId="urn:microsoft.com/office/officeart/2018/2/layout/IconVerticalSolidList"/>
    <dgm:cxn modelId="{BC9A5540-BBC7-40D9-BD2F-1779C29F4771}" srcId="{39608859-F6D8-4C5D-8E4E-4E9A009DB03D}" destId="{F6E390B7-50B6-4935-9484-7FC729B0DD75}" srcOrd="1" destOrd="0" parTransId="{E4AB1456-631E-43E7-8976-81DBC69CDF4A}" sibTransId="{075041BF-8838-4413-BD3C-87355A75F70F}"/>
    <dgm:cxn modelId="{9716334D-C416-4C1D-9C5E-7AE10F6535A9}" srcId="{39608859-F6D8-4C5D-8E4E-4E9A009DB03D}" destId="{E3BDA094-77EF-4427-9D60-6B0514C84370}" srcOrd="2" destOrd="0" parTransId="{6E46B023-7A2A-47C7-9CBC-E32EA7789628}" sibTransId="{5FE168C3-1A58-4BED-94BA-098D11C18A7D}"/>
    <dgm:cxn modelId="{C37DBA57-E122-482C-9BE5-D3795035379C}" type="presOf" srcId="{F6E390B7-50B6-4935-9484-7FC729B0DD75}" destId="{4A8A05C0-4EB4-4D16-8DF4-D3C3B2621111}" srcOrd="0" destOrd="0" presId="urn:microsoft.com/office/officeart/2018/2/layout/IconVerticalSolidList"/>
    <dgm:cxn modelId="{9AF8757C-BDB6-468A-86C2-4F57B88B1027}" srcId="{39608859-F6D8-4C5D-8E4E-4E9A009DB03D}" destId="{D8290DB5-8313-4783-9432-DA829FEB0472}" srcOrd="0" destOrd="0" parTransId="{5F1C81AE-14C2-437E-B7A6-8BF568277D9A}" sibTransId="{C0F7C2EB-C1FB-49DB-A0C8-76B0386F6C5C}"/>
    <dgm:cxn modelId="{AB18F38D-6D11-492F-9765-C3907D31FDFA}" srcId="{39608859-F6D8-4C5D-8E4E-4E9A009DB03D}" destId="{3F067DDB-1B2D-4D84-A19C-224690921D7F}" srcOrd="3" destOrd="0" parTransId="{F9ED81BF-F754-4BA7-821F-52F11B2E8194}" sibTransId="{AB0401DC-BE9A-4AC0-A860-0395C3389173}"/>
    <dgm:cxn modelId="{903578E1-C62B-4F5D-872C-79222FA3ED4D}" type="presOf" srcId="{39608859-F6D8-4C5D-8E4E-4E9A009DB03D}" destId="{D9F89244-800A-4CD3-BADA-1C16990A3B45}" srcOrd="0" destOrd="0" presId="urn:microsoft.com/office/officeart/2018/2/layout/IconVerticalSolidList"/>
    <dgm:cxn modelId="{D17DB5E1-3477-4CF8-B3CF-EB531EA9A008}" type="presOf" srcId="{D8290DB5-8313-4783-9432-DA829FEB0472}" destId="{02F64D0A-3205-4A3D-A8A4-46919AAA68ED}" srcOrd="0" destOrd="0" presId="urn:microsoft.com/office/officeart/2018/2/layout/IconVerticalSolidList"/>
    <dgm:cxn modelId="{CD079EE2-7E91-448C-B578-7B6142437D34}" type="presOf" srcId="{E3BDA094-77EF-4427-9D60-6B0514C84370}" destId="{A0F582AF-FD9D-46D9-A894-26DE037259DF}" srcOrd="0" destOrd="0" presId="urn:microsoft.com/office/officeart/2018/2/layout/IconVerticalSolidList"/>
    <dgm:cxn modelId="{CD142349-E10E-4168-ABEB-8F1474F8C4F4}" type="presParOf" srcId="{D9F89244-800A-4CD3-BADA-1C16990A3B45}" destId="{86C7D857-AE65-4432-A9FF-CD2CA7BBF5E3}" srcOrd="0" destOrd="0" presId="urn:microsoft.com/office/officeart/2018/2/layout/IconVerticalSolidList"/>
    <dgm:cxn modelId="{D219CC45-5F66-48FE-9153-7914C7B577F3}" type="presParOf" srcId="{86C7D857-AE65-4432-A9FF-CD2CA7BBF5E3}" destId="{E121BB2F-360C-4D1F-884C-F8FB9998A322}" srcOrd="0" destOrd="0" presId="urn:microsoft.com/office/officeart/2018/2/layout/IconVerticalSolidList"/>
    <dgm:cxn modelId="{DA680C2A-5572-4F2C-9BDB-C97B37B20F47}" type="presParOf" srcId="{86C7D857-AE65-4432-A9FF-CD2CA7BBF5E3}" destId="{6B12B685-6AA8-48DD-8B41-CAEA7587A965}" srcOrd="1" destOrd="0" presId="urn:microsoft.com/office/officeart/2018/2/layout/IconVerticalSolidList"/>
    <dgm:cxn modelId="{FA7BE3A5-A1CD-4326-A7B8-3CD3506D61B2}" type="presParOf" srcId="{86C7D857-AE65-4432-A9FF-CD2CA7BBF5E3}" destId="{1F2B70FA-60E8-4764-88CF-C2B930325590}" srcOrd="2" destOrd="0" presId="urn:microsoft.com/office/officeart/2018/2/layout/IconVerticalSolidList"/>
    <dgm:cxn modelId="{537BDA4C-0E20-409B-B520-FC8E176A3919}" type="presParOf" srcId="{86C7D857-AE65-4432-A9FF-CD2CA7BBF5E3}" destId="{02F64D0A-3205-4A3D-A8A4-46919AAA68ED}" srcOrd="3" destOrd="0" presId="urn:microsoft.com/office/officeart/2018/2/layout/IconVerticalSolidList"/>
    <dgm:cxn modelId="{4DC23EB6-2A83-42C5-906A-4054CADD3D13}" type="presParOf" srcId="{D9F89244-800A-4CD3-BADA-1C16990A3B45}" destId="{31660AD4-0A76-450C-B9AA-966E8CC60394}" srcOrd="1" destOrd="0" presId="urn:microsoft.com/office/officeart/2018/2/layout/IconVerticalSolidList"/>
    <dgm:cxn modelId="{FE020A9E-EC5F-42DC-8E4F-FF160971683B}" type="presParOf" srcId="{D9F89244-800A-4CD3-BADA-1C16990A3B45}" destId="{8DD92B79-1FE3-4F08-A34C-9271174C8E78}" srcOrd="2" destOrd="0" presId="urn:microsoft.com/office/officeart/2018/2/layout/IconVerticalSolidList"/>
    <dgm:cxn modelId="{4E62B880-0F48-443F-BFC3-A80A5E4A1CDA}" type="presParOf" srcId="{8DD92B79-1FE3-4F08-A34C-9271174C8E78}" destId="{A547C9A6-4A1C-4F69-963F-C9059D7BE247}" srcOrd="0" destOrd="0" presId="urn:microsoft.com/office/officeart/2018/2/layout/IconVerticalSolidList"/>
    <dgm:cxn modelId="{ED68D8B9-B5CF-4BBF-A5E5-0D827D15ADB5}" type="presParOf" srcId="{8DD92B79-1FE3-4F08-A34C-9271174C8E78}" destId="{1A03DE5D-4B44-43C2-A93E-24D15C0C6F97}" srcOrd="1" destOrd="0" presId="urn:microsoft.com/office/officeart/2018/2/layout/IconVerticalSolidList"/>
    <dgm:cxn modelId="{E19AA4A7-78E5-4220-8CEB-D0973C90A3E6}" type="presParOf" srcId="{8DD92B79-1FE3-4F08-A34C-9271174C8E78}" destId="{B70C4D26-F7AE-444C-BDC6-EB0377664A90}" srcOrd="2" destOrd="0" presId="urn:microsoft.com/office/officeart/2018/2/layout/IconVerticalSolidList"/>
    <dgm:cxn modelId="{6F63ADA3-E189-43B0-9DFA-396185AF4368}" type="presParOf" srcId="{8DD92B79-1FE3-4F08-A34C-9271174C8E78}" destId="{4A8A05C0-4EB4-4D16-8DF4-D3C3B2621111}" srcOrd="3" destOrd="0" presId="urn:microsoft.com/office/officeart/2018/2/layout/IconVerticalSolidList"/>
    <dgm:cxn modelId="{4B753898-5FC0-4654-AF64-673319E90F3C}" type="presParOf" srcId="{D9F89244-800A-4CD3-BADA-1C16990A3B45}" destId="{2C43F4DD-91B4-408D-84DD-7EC032B01CE3}" srcOrd="3" destOrd="0" presId="urn:microsoft.com/office/officeart/2018/2/layout/IconVerticalSolidList"/>
    <dgm:cxn modelId="{2BCEEC32-17FF-4837-9FA0-D3A620FD6566}" type="presParOf" srcId="{D9F89244-800A-4CD3-BADA-1C16990A3B45}" destId="{CA741B70-48DB-4408-A5FC-F54B8E1E28AE}" srcOrd="4" destOrd="0" presId="urn:microsoft.com/office/officeart/2018/2/layout/IconVerticalSolidList"/>
    <dgm:cxn modelId="{70553575-A430-462F-90BB-C87A0C55FE97}" type="presParOf" srcId="{CA741B70-48DB-4408-A5FC-F54B8E1E28AE}" destId="{86A0768A-2FEB-45C0-8E8C-DD9A11E9E326}" srcOrd="0" destOrd="0" presId="urn:microsoft.com/office/officeart/2018/2/layout/IconVerticalSolidList"/>
    <dgm:cxn modelId="{F54D2D4F-D756-403E-ABAC-0CA33C5DBEE6}" type="presParOf" srcId="{CA741B70-48DB-4408-A5FC-F54B8E1E28AE}" destId="{435D7180-C15F-4E6B-9E26-7BCAEDE36592}" srcOrd="1" destOrd="0" presId="urn:microsoft.com/office/officeart/2018/2/layout/IconVerticalSolidList"/>
    <dgm:cxn modelId="{6C5557D1-E97A-4F75-8BE1-470A4693C37E}" type="presParOf" srcId="{CA741B70-48DB-4408-A5FC-F54B8E1E28AE}" destId="{2A1F9CEB-B090-4524-8861-D1A39AE53BD5}" srcOrd="2" destOrd="0" presId="urn:microsoft.com/office/officeart/2018/2/layout/IconVerticalSolidList"/>
    <dgm:cxn modelId="{64E676B4-9A8D-43DF-89C2-9DDF91F26DAD}" type="presParOf" srcId="{CA741B70-48DB-4408-A5FC-F54B8E1E28AE}" destId="{A0F582AF-FD9D-46D9-A894-26DE037259DF}" srcOrd="3" destOrd="0" presId="urn:microsoft.com/office/officeart/2018/2/layout/IconVerticalSolidList"/>
    <dgm:cxn modelId="{82E4841E-656D-47D4-8AE2-45E972461A11}" type="presParOf" srcId="{D9F89244-800A-4CD3-BADA-1C16990A3B45}" destId="{153B601E-7B71-4E65-ADD8-D298C4CE083C}" srcOrd="5" destOrd="0" presId="urn:microsoft.com/office/officeart/2018/2/layout/IconVerticalSolidList"/>
    <dgm:cxn modelId="{C2868702-C693-483D-A802-C87A36EC11A4}" type="presParOf" srcId="{D9F89244-800A-4CD3-BADA-1C16990A3B45}" destId="{882A0ADB-2F77-43B0-BA6B-8BCB14177D7E}" srcOrd="6" destOrd="0" presId="urn:microsoft.com/office/officeart/2018/2/layout/IconVerticalSolidList"/>
    <dgm:cxn modelId="{2EF3C55F-D56F-4CE1-BF73-763E298602A7}" type="presParOf" srcId="{882A0ADB-2F77-43B0-BA6B-8BCB14177D7E}" destId="{C072190F-8190-47DD-9FBC-6D63E25BCBB0}" srcOrd="0" destOrd="0" presId="urn:microsoft.com/office/officeart/2018/2/layout/IconVerticalSolidList"/>
    <dgm:cxn modelId="{205C23B7-5E30-4B92-9C71-E6C2EF869E7B}" type="presParOf" srcId="{882A0ADB-2F77-43B0-BA6B-8BCB14177D7E}" destId="{CA0E156E-55E4-4708-802E-852CA642371C}" srcOrd="1" destOrd="0" presId="urn:microsoft.com/office/officeart/2018/2/layout/IconVerticalSolidList"/>
    <dgm:cxn modelId="{F4EB6241-BA10-42BD-91C2-277B27E1E758}" type="presParOf" srcId="{882A0ADB-2F77-43B0-BA6B-8BCB14177D7E}" destId="{3192C05B-9573-4570-B371-484531BFCF2E}" srcOrd="2" destOrd="0" presId="urn:microsoft.com/office/officeart/2018/2/layout/IconVerticalSolidList"/>
    <dgm:cxn modelId="{75CB78B7-CE81-4A83-BBAE-AC67AFE6FEED}" type="presParOf" srcId="{882A0ADB-2F77-43B0-BA6B-8BCB14177D7E}" destId="{001BDA96-4668-4CF7-B0C2-F3BCBFC320B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06BFDBF-E087-4B87-B468-3A24ABE1B012}"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C652E1E0-B2BF-42AF-AA56-DD45D83E024D}">
      <dgm:prSet/>
      <dgm:spPr/>
      <dgm:t>
        <a:bodyPr/>
        <a:lstStyle/>
        <a:p>
          <a:r>
            <a:rPr lang="en-GB" dirty="0"/>
            <a:t>Overarching aim – be succinct</a:t>
          </a:r>
          <a:endParaRPr lang="en-US" dirty="0"/>
        </a:p>
      </dgm:t>
    </dgm:pt>
    <dgm:pt modelId="{36E06887-BB26-4213-9590-43A337DB284C}" type="parTrans" cxnId="{AEE69026-C281-4D7C-92A2-9D961E62989E}">
      <dgm:prSet/>
      <dgm:spPr/>
      <dgm:t>
        <a:bodyPr/>
        <a:lstStyle/>
        <a:p>
          <a:endParaRPr lang="en-US"/>
        </a:p>
      </dgm:t>
    </dgm:pt>
    <dgm:pt modelId="{C4E836BF-0A64-4C17-A05D-8000DA3DEF77}" type="sibTrans" cxnId="{AEE69026-C281-4D7C-92A2-9D961E62989E}">
      <dgm:prSet/>
      <dgm:spPr/>
      <dgm:t>
        <a:bodyPr/>
        <a:lstStyle/>
        <a:p>
          <a:endParaRPr lang="en-US"/>
        </a:p>
      </dgm:t>
    </dgm:pt>
    <dgm:pt modelId="{748B36B3-F339-40CB-97BB-080DF8D68F41}">
      <dgm:prSet/>
      <dgm:spPr/>
      <dgm:t>
        <a:bodyPr/>
        <a:lstStyle/>
        <a:p>
          <a:r>
            <a:rPr lang="en-GB" dirty="0"/>
            <a:t>Objectives – the steps you are going to take to answer your research aim or question</a:t>
          </a:r>
          <a:endParaRPr lang="en-US" dirty="0"/>
        </a:p>
      </dgm:t>
    </dgm:pt>
    <dgm:pt modelId="{2129F613-11B2-4752-B05F-1F042509DC74}" type="parTrans" cxnId="{5BB5D970-A17B-401D-BCEE-F64E77D06078}">
      <dgm:prSet/>
      <dgm:spPr/>
      <dgm:t>
        <a:bodyPr/>
        <a:lstStyle/>
        <a:p>
          <a:endParaRPr lang="en-US"/>
        </a:p>
      </dgm:t>
    </dgm:pt>
    <dgm:pt modelId="{2889EC4E-4045-4A06-94C4-DE13DEA18DFB}" type="sibTrans" cxnId="{5BB5D970-A17B-401D-BCEE-F64E77D06078}">
      <dgm:prSet/>
      <dgm:spPr/>
      <dgm:t>
        <a:bodyPr/>
        <a:lstStyle/>
        <a:p>
          <a:endParaRPr lang="en-US"/>
        </a:p>
      </dgm:t>
    </dgm:pt>
    <dgm:pt modelId="{C446CADF-FCD0-425E-8C21-8E06A124D736}">
      <dgm:prSet/>
      <dgm:spPr/>
      <dgm:t>
        <a:bodyPr/>
        <a:lstStyle/>
        <a:p>
          <a:r>
            <a:rPr lang="en-GB"/>
            <a:t>A specific list of tasks needed to be done to accomplish the goals of the project</a:t>
          </a:r>
          <a:endParaRPr lang="en-US"/>
        </a:p>
      </dgm:t>
    </dgm:pt>
    <dgm:pt modelId="{CEAFD322-DD2A-485E-BE91-336FC2C44B0D}" type="parTrans" cxnId="{978A94C7-AD9A-4E6C-9550-E78C4DD8C13D}">
      <dgm:prSet/>
      <dgm:spPr/>
      <dgm:t>
        <a:bodyPr/>
        <a:lstStyle/>
        <a:p>
          <a:endParaRPr lang="en-US"/>
        </a:p>
      </dgm:t>
    </dgm:pt>
    <dgm:pt modelId="{FADD80D7-6B96-43D1-981B-D45736B56689}" type="sibTrans" cxnId="{978A94C7-AD9A-4E6C-9550-E78C4DD8C13D}">
      <dgm:prSet/>
      <dgm:spPr/>
      <dgm:t>
        <a:bodyPr/>
        <a:lstStyle/>
        <a:p>
          <a:endParaRPr lang="en-US"/>
        </a:p>
      </dgm:t>
    </dgm:pt>
    <dgm:pt modelId="{FCCB91E0-054C-4E4D-907A-280F5A54BB2D}">
      <dgm:prSet/>
      <dgm:spPr/>
      <dgm:t>
        <a:bodyPr/>
        <a:lstStyle/>
        <a:p>
          <a:r>
            <a:rPr lang="en-GB"/>
            <a:t>Must be clear &amp; achievable</a:t>
          </a:r>
          <a:endParaRPr lang="en-US"/>
        </a:p>
      </dgm:t>
    </dgm:pt>
    <dgm:pt modelId="{38943A26-2B04-43D9-AB14-85615FB3CDC5}" type="parTrans" cxnId="{2C5AA1C6-5EFB-4983-A433-63C2AB19F0F9}">
      <dgm:prSet/>
      <dgm:spPr/>
      <dgm:t>
        <a:bodyPr/>
        <a:lstStyle/>
        <a:p>
          <a:endParaRPr lang="en-US"/>
        </a:p>
      </dgm:t>
    </dgm:pt>
    <dgm:pt modelId="{906301E8-9758-4D9E-8A0C-9DD82F0B4359}" type="sibTrans" cxnId="{2C5AA1C6-5EFB-4983-A433-63C2AB19F0F9}">
      <dgm:prSet/>
      <dgm:spPr/>
      <dgm:t>
        <a:bodyPr/>
        <a:lstStyle/>
        <a:p>
          <a:endParaRPr lang="en-US"/>
        </a:p>
      </dgm:t>
    </dgm:pt>
    <dgm:pt modelId="{B349F5EB-E7AF-4C9C-AC63-2D5C92851AE5}">
      <dgm:prSet/>
      <dgm:spPr/>
      <dgm:t>
        <a:bodyPr/>
        <a:lstStyle/>
        <a:p>
          <a:r>
            <a:rPr lang="en-GB"/>
            <a:t>Usually numbered so that each reads as an ‘individual’ statement to convey intentions</a:t>
          </a:r>
          <a:endParaRPr lang="en-US"/>
        </a:p>
      </dgm:t>
    </dgm:pt>
    <dgm:pt modelId="{DA192C84-6B39-4247-9D5F-F7E5B06BCED9}" type="parTrans" cxnId="{200C7725-F9F1-425C-B341-FE7D688DE41C}">
      <dgm:prSet/>
      <dgm:spPr/>
      <dgm:t>
        <a:bodyPr/>
        <a:lstStyle/>
        <a:p>
          <a:endParaRPr lang="en-US"/>
        </a:p>
      </dgm:t>
    </dgm:pt>
    <dgm:pt modelId="{28D4723E-BE37-4D2D-910A-DA3847BFC9D2}" type="sibTrans" cxnId="{200C7725-F9F1-425C-B341-FE7D688DE41C}">
      <dgm:prSet/>
      <dgm:spPr/>
      <dgm:t>
        <a:bodyPr/>
        <a:lstStyle/>
        <a:p>
          <a:endParaRPr lang="en-US"/>
        </a:p>
      </dgm:t>
    </dgm:pt>
    <dgm:pt modelId="{8F9B7E89-E600-477D-90C5-0633F4E8493C}">
      <dgm:prSet/>
      <dgm:spPr/>
      <dgm:t>
        <a:bodyPr/>
        <a:lstStyle/>
        <a:p>
          <a:r>
            <a:rPr lang="en-GB"/>
            <a:t>The objectives, research question, literature review MUST be aligned</a:t>
          </a:r>
          <a:endParaRPr lang="en-US"/>
        </a:p>
      </dgm:t>
    </dgm:pt>
    <dgm:pt modelId="{E72877BA-8921-47C2-9C65-9E558312A811}" type="parTrans" cxnId="{5C0577CE-0478-4061-89A0-6E1B2018A181}">
      <dgm:prSet/>
      <dgm:spPr/>
      <dgm:t>
        <a:bodyPr/>
        <a:lstStyle/>
        <a:p>
          <a:endParaRPr lang="en-US"/>
        </a:p>
      </dgm:t>
    </dgm:pt>
    <dgm:pt modelId="{12120D92-9D30-42AA-8CA1-1AB7A2005204}" type="sibTrans" cxnId="{5C0577CE-0478-4061-89A0-6E1B2018A181}">
      <dgm:prSet/>
      <dgm:spPr/>
      <dgm:t>
        <a:bodyPr/>
        <a:lstStyle/>
        <a:p>
          <a:endParaRPr lang="en-US"/>
        </a:p>
      </dgm:t>
    </dgm:pt>
    <dgm:pt modelId="{9A8EF3A5-2EB8-4C93-B1E9-1FDF164D58DF}" type="pres">
      <dgm:prSet presAssocID="{A06BFDBF-E087-4B87-B468-3A24ABE1B012}" presName="root" presStyleCnt="0">
        <dgm:presLayoutVars>
          <dgm:dir/>
          <dgm:resizeHandles val="exact"/>
        </dgm:presLayoutVars>
      </dgm:prSet>
      <dgm:spPr/>
    </dgm:pt>
    <dgm:pt modelId="{A77A15D9-5DDD-4AB0-AF7F-6C2754ADA9D7}" type="pres">
      <dgm:prSet presAssocID="{C652E1E0-B2BF-42AF-AA56-DD45D83E024D}" presName="compNode" presStyleCnt="0"/>
      <dgm:spPr/>
    </dgm:pt>
    <dgm:pt modelId="{B9EC31D2-D986-4A0E-A273-73C947663D17}" type="pres">
      <dgm:prSet presAssocID="{C652E1E0-B2BF-42AF-AA56-DD45D83E024D}" presName="bgRect" presStyleLbl="bgShp" presStyleIdx="0" presStyleCnt="6"/>
      <dgm:spPr/>
    </dgm:pt>
    <dgm:pt modelId="{D9FFFC12-27B6-4CAE-BF85-AE73B06003AD}" type="pres">
      <dgm:prSet presAssocID="{C652E1E0-B2BF-42AF-AA56-DD45D83E024D}"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lescope"/>
        </a:ext>
      </dgm:extLst>
    </dgm:pt>
    <dgm:pt modelId="{CCDD24AD-B2CD-465C-9DE0-232F064921F7}" type="pres">
      <dgm:prSet presAssocID="{C652E1E0-B2BF-42AF-AA56-DD45D83E024D}" presName="spaceRect" presStyleCnt="0"/>
      <dgm:spPr/>
    </dgm:pt>
    <dgm:pt modelId="{C677F6CF-E597-4EA1-B6ED-414F8F7D56EA}" type="pres">
      <dgm:prSet presAssocID="{C652E1E0-B2BF-42AF-AA56-DD45D83E024D}" presName="parTx" presStyleLbl="revTx" presStyleIdx="0" presStyleCnt="6">
        <dgm:presLayoutVars>
          <dgm:chMax val="0"/>
          <dgm:chPref val="0"/>
        </dgm:presLayoutVars>
      </dgm:prSet>
      <dgm:spPr/>
    </dgm:pt>
    <dgm:pt modelId="{7EE6CD24-2D60-4FEE-80FE-DC0A1B168AE1}" type="pres">
      <dgm:prSet presAssocID="{C4E836BF-0A64-4C17-A05D-8000DA3DEF77}" presName="sibTrans" presStyleCnt="0"/>
      <dgm:spPr/>
    </dgm:pt>
    <dgm:pt modelId="{B8846BBD-F242-48AE-9B35-F174F6C3F8BF}" type="pres">
      <dgm:prSet presAssocID="{748B36B3-F339-40CB-97BB-080DF8D68F41}" presName="compNode" presStyleCnt="0"/>
      <dgm:spPr/>
    </dgm:pt>
    <dgm:pt modelId="{43B14544-4FF4-48D2-B1AB-BCD36A461C09}" type="pres">
      <dgm:prSet presAssocID="{748B36B3-F339-40CB-97BB-080DF8D68F41}" presName="bgRect" presStyleLbl="bgShp" presStyleIdx="1" presStyleCnt="6"/>
      <dgm:spPr/>
    </dgm:pt>
    <dgm:pt modelId="{25E5308E-B5C6-4B9D-B4DA-71C06417CBA0}" type="pres">
      <dgm:prSet presAssocID="{748B36B3-F339-40CB-97BB-080DF8D68F4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698F8DD3-E27F-424D-ACD5-81A2A5182D3B}" type="pres">
      <dgm:prSet presAssocID="{748B36B3-F339-40CB-97BB-080DF8D68F41}" presName="spaceRect" presStyleCnt="0"/>
      <dgm:spPr/>
    </dgm:pt>
    <dgm:pt modelId="{15B2C081-A0B1-4167-AEF4-95F82DD3739B}" type="pres">
      <dgm:prSet presAssocID="{748B36B3-F339-40CB-97BB-080DF8D68F41}" presName="parTx" presStyleLbl="revTx" presStyleIdx="1" presStyleCnt="6">
        <dgm:presLayoutVars>
          <dgm:chMax val="0"/>
          <dgm:chPref val="0"/>
        </dgm:presLayoutVars>
      </dgm:prSet>
      <dgm:spPr/>
    </dgm:pt>
    <dgm:pt modelId="{7CE99DFD-6B45-44A2-B122-E91BCE695586}" type="pres">
      <dgm:prSet presAssocID="{2889EC4E-4045-4A06-94C4-DE13DEA18DFB}" presName="sibTrans" presStyleCnt="0"/>
      <dgm:spPr/>
    </dgm:pt>
    <dgm:pt modelId="{E6692FC0-1B3A-4653-BE6C-903B50EC5C72}" type="pres">
      <dgm:prSet presAssocID="{C446CADF-FCD0-425E-8C21-8E06A124D736}" presName="compNode" presStyleCnt="0"/>
      <dgm:spPr/>
    </dgm:pt>
    <dgm:pt modelId="{F915AE94-0B52-49DA-A6AB-D568CF59ADD5}" type="pres">
      <dgm:prSet presAssocID="{C446CADF-FCD0-425E-8C21-8E06A124D736}" presName="bgRect" presStyleLbl="bgShp" presStyleIdx="2" presStyleCnt="6"/>
      <dgm:spPr/>
    </dgm:pt>
    <dgm:pt modelId="{5BD2AF28-4953-4D58-9A6A-2320FF18E477}" type="pres">
      <dgm:prSet presAssocID="{C446CADF-FCD0-425E-8C21-8E06A124D73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List"/>
        </a:ext>
      </dgm:extLst>
    </dgm:pt>
    <dgm:pt modelId="{BEB87ADF-755D-488B-886E-245DB23D82CB}" type="pres">
      <dgm:prSet presAssocID="{C446CADF-FCD0-425E-8C21-8E06A124D736}" presName="spaceRect" presStyleCnt="0"/>
      <dgm:spPr/>
    </dgm:pt>
    <dgm:pt modelId="{44F093CD-4F97-492F-A00E-D87B7741AA00}" type="pres">
      <dgm:prSet presAssocID="{C446CADF-FCD0-425E-8C21-8E06A124D736}" presName="parTx" presStyleLbl="revTx" presStyleIdx="2" presStyleCnt="6">
        <dgm:presLayoutVars>
          <dgm:chMax val="0"/>
          <dgm:chPref val="0"/>
        </dgm:presLayoutVars>
      </dgm:prSet>
      <dgm:spPr/>
    </dgm:pt>
    <dgm:pt modelId="{3DB72C6D-FD79-46C6-827C-6C191724781E}" type="pres">
      <dgm:prSet presAssocID="{FADD80D7-6B96-43D1-981B-D45736B56689}" presName="sibTrans" presStyleCnt="0"/>
      <dgm:spPr/>
    </dgm:pt>
    <dgm:pt modelId="{55FF654C-FA9C-46F5-8BD3-6182B1D4CE89}" type="pres">
      <dgm:prSet presAssocID="{FCCB91E0-054C-4E4D-907A-280F5A54BB2D}" presName="compNode" presStyleCnt="0"/>
      <dgm:spPr/>
    </dgm:pt>
    <dgm:pt modelId="{D327B8D6-32D4-471E-94A3-175A8A4AC6DA}" type="pres">
      <dgm:prSet presAssocID="{FCCB91E0-054C-4E4D-907A-280F5A54BB2D}" presName="bgRect" presStyleLbl="bgShp" presStyleIdx="3" presStyleCnt="6"/>
      <dgm:spPr/>
    </dgm:pt>
    <dgm:pt modelId="{8A98D1D4-5A92-4870-AFE5-6F548458105E}" type="pres">
      <dgm:prSet presAssocID="{FCCB91E0-054C-4E4D-907A-280F5A54BB2D}"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ick"/>
        </a:ext>
      </dgm:extLst>
    </dgm:pt>
    <dgm:pt modelId="{17CD632A-5337-4790-A5A6-A04587D077B2}" type="pres">
      <dgm:prSet presAssocID="{FCCB91E0-054C-4E4D-907A-280F5A54BB2D}" presName="spaceRect" presStyleCnt="0"/>
      <dgm:spPr/>
    </dgm:pt>
    <dgm:pt modelId="{C123F9DF-1470-4402-AE72-82049ADE6B6F}" type="pres">
      <dgm:prSet presAssocID="{FCCB91E0-054C-4E4D-907A-280F5A54BB2D}" presName="parTx" presStyleLbl="revTx" presStyleIdx="3" presStyleCnt="6">
        <dgm:presLayoutVars>
          <dgm:chMax val="0"/>
          <dgm:chPref val="0"/>
        </dgm:presLayoutVars>
      </dgm:prSet>
      <dgm:spPr/>
    </dgm:pt>
    <dgm:pt modelId="{B0BDC855-092C-460C-9B43-366F7FC05DD0}" type="pres">
      <dgm:prSet presAssocID="{906301E8-9758-4D9E-8A0C-9DD82F0B4359}" presName="sibTrans" presStyleCnt="0"/>
      <dgm:spPr/>
    </dgm:pt>
    <dgm:pt modelId="{93DBF35B-D2AF-4A43-8E8A-F201F4A92278}" type="pres">
      <dgm:prSet presAssocID="{B349F5EB-E7AF-4C9C-AC63-2D5C92851AE5}" presName="compNode" presStyleCnt="0"/>
      <dgm:spPr/>
    </dgm:pt>
    <dgm:pt modelId="{9D3065AD-EFAF-486E-9F5C-FA6F888A0F0A}" type="pres">
      <dgm:prSet presAssocID="{B349F5EB-E7AF-4C9C-AC63-2D5C92851AE5}" presName="bgRect" presStyleLbl="bgShp" presStyleIdx="4" presStyleCnt="6"/>
      <dgm:spPr/>
    </dgm:pt>
    <dgm:pt modelId="{F67A232C-7251-49FC-9196-D9EBDCD64961}" type="pres">
      <dgm:prSet presAssocID="{B349F5EB-E7AF-4C9C-AC63-2D5C92851AE5}"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ubtitles"/>
        </a:ext>
      </dgm:extLst>
    </dgm:pt>
    <dgm:pt modelId="{C6510F21-CAA7-4AB9-83F4-00701BCAD24D}" type="pres">
      <dgm:prSet presAssocID="{B349F5EB-E7AF-4C9C-AC63-2D5C92851AE5}" presName="spaceRect" presStyleCnt="0"/>
      <dgm:spPr/>
    </dgm:pt>
    <dgm:pt modelId="{DDF19A90-0150-449A-BA53-5095C1D8362C}" type="pres">
      <dgm:prSet presAssocID="{B349F5EB-E7AF-4C9C-AC63-2D5C92851AE5}" presName="parTx" presStyleLbl="revTx" presStyleIdx="4" presStyleCnt="6">
        <dgm:presLayoutVars>
          <dgm:chMax val="0"/>
          <dgm:chPref val="0"/>
        </dgm:presLayoutVars>
      </dgm:prSet>
      <dgm:spPr/>
    </dgm:pt>
    <dgm:pt modelId="{F5F8D381-0EE7-45D5-9F25-C64D003BC5C7}" type="pres">
      <dgm:prSet presAssocID="{28D4723E-BE37-4D2D-910A-DA3847BFC9D2}" presName="sibTrans" presStyleCnt="0"/>
      <dgm:spPr/>
    </dgm:pt>
    <dgm:pt modelId="{D9BC7556-9F2E-409A-AF65-5E5BA84CA727}" type="pres">
      <dgm:prSet presAssocID="{8F9B7E89-E600-477D-90C5-0633F4E8493C}" presName="compNode" presStyleCnt="0"/>
      <dgm:spPr/>
    </dgm:pt>
    <dgm:pt modelId="{8E874CC9-7401-4048-912C-B329320378C5}" type="pres">
      <dgm:prSet presAssocID="{8F9B7E89-E600-477D-90C5-0633F4E8493C}" presName="bgRect" presStyleLbl="bgShp" presStyleIdx="5" presStyleCnt="6"/>
      <dgm:spPr/>
    </dgm:pt>
    <dgm:pt modelId="{5A6AAC14-AA51-4871-8122-E05037D71075}" type="pres">
      <dgm:prSet presAssocID="{8F9B7E89-E600-477D-90C5-0633F4E8493C}"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ooks"/>
        </a:ext>
      </dgm:extLst>
    </dgm:pt>
    <dgm:pt modelId="{0841FC16-CB8D-459C-964D-7EC655DA25C4}" type="pres">
      <dgm:prSet presAssocID="{8F9B7E89-E600-477D-90C5-0633F4E8493C}" presName="spaceRect" presStyleCnt="0"/>
      <dgm:spPr/>
    </dgm:pt>
    <dgm:pt modelId="{F32AC6B3-248A-4014-A900-CA0622D28EE1}" type="pres">
      <dgm:prSet presAssocID="{8F9B7E89-E600-477D-90C5-0633F4E8493C}" presName="parTx" presStyleLbl="revTx" presStyleIdx="5" presStyleCnt="6">
        <dgm:presLayoutVars>
          <dgm:chMax val="0"/>
          <dgm:chPref val="0"/>
        </dgm:presLayoutVars>
      </dgm:prSet>
      <dgm:spPr/>
    </dgm:pt>
  </dgm:ptLst>
  <dgm:cxnLst>
    <dgm:cxn modelId="{36DCB623-FDB9-477D-8400-CB76B837C61C}" type="presOf" srcId="{8F9B7E89-E600-477D-90C5-0633F4E8493C}" destId="{F32AC6B3-248A-4014-A900-CA0622D28EE1}" srcOrd="0" destOrd="0" presId="urn:microsoft.com/office/officeart/2018/2/layout/IconVerticalSolidList"/>
    <dgm:cxn modelId="{200C7725-F9F1-425C-B341-FE7D688DE41C}" srcId="{A06BFDBF-E087-4B87-B468-3A24ABE1B012}" destId="{B349F5EB-E7AF-4C9C-AC63-2D5C92851AE5}" srcOrd="4" destOrd="0" parTransId="{DA192C84-6B39-4247-9D5F-F7E5B06BCED9}" sibTransId="{28D4723E-BE37-4D2D-910A-DA3847BFC9D2}"/>
    <dgm:cxn modelId="{AEE69026-C281-4D7C-92A2-9D961E62989E}" srcId="{A06BFDBF-E087-4B87-B468-3A24ABE1B012}" destId="{C652E1E0-B2BF-42AF-AA56-DD45D83E024D}" srcOrd="0" destOrd="0" parTransId="{36E06887-BB26-4213-9590-43A337DB284C}" sibTransId="{C4E836BF-0A64-4C17-A05D-8000DA3DEF77}"/>
    <dgm:cxn modelId="{8F40D22E-0BB6-4E06-A1D0-9035E5DB030B}" type="presOf" srcId="{B349F5EB-E7AF-4C9C-AC63-2D5C92851AE5}" destId="{DDF19A90-0150-449A-BA53-5095C1D8362C}" srcOrd="0" destOrd="0" presId="urn:microsoft.com/office/officeart/2018/2/layout/IconVerticalSolidList"/>
    <dgm:cxn modelId="{FBA5F042-DFF6-4066-AA54-9DE79D4EAA95}" type="presOf" srcId="{C652E1E0-B2BF-42AF-AA56-DD45D83E024D}" destId="{C677F6CF-E597-4EA1-B6ED-414F8F7D56EA}" srcOrd="0" destOrd="0" presId="urn:microsoft.com/office/officeart/2018/2/layout/IconVerticalSolidList"/>
    <dgm:cxn modelId="{5BB5D970-A17B-401D-BCEE-F64E77D06078}" srcId="{A06BFDBF-E087-4B87-B468-3A24ABE1B012}" destId="{748B36B3-F339-40CB-97BB-080DF8D68F41}" srcOrd="1" destOrd="0" parTransId="{2129F613-11B2-4752-B05F-1F042509DC74}" sibTransId="{2889EC4E-4045-4A06-94C4-DE13DEA18DFB}"/>
    <dgm:cxn modelId="{7E394B76-7CBA-4708-8991-BFB9D9439F22}" type="presOf" srcId="{C446CADF-FCD0-425E-8C21-8E06A124D736}" destId="{44F093CD-4F97-492F-A00E-D87B7741AA00}" srcOrd="0" destOrd="0" presId="urn:microsoft.com/office/officeart/2018/2/layout/IconVerticalSolidList"/>
    <dgm:cxn modelId="{05C5ED78-402E-47FA-87D9-3B266FC89E54}" type="presOf" srcId="{A06BFDBF-E087-4B87-B468-3A24ABE1B012}" destId="{9A8EF3A5-2EB8-4C93-B1E9-1FDF164D58DF}" srcOrd="0" destOrd="0" presId="urn:microsoft.com/office/officeart/2018/2/layout/IconVerticalSolidList"/>
    <dgm:cxn modelId="{05E9E3B5-99FA-4E39-906A-4E06B3D9A4FF}" type="presOf" srcId="{748B36B3-F339-40CB-97BB-080DF8D68F41}" destId="{15B2C081-A0B1-4167-AEF4-95F82DD3739B}" srcOrd="0" destOrd="0" presId="urn:microsoft.com/office/officeart/2018/2/layout/IconVerticalSolidList"/>
    <dgm:cxn modelId="{2C5AA1C6-5EFB-4983-A433-63C2AB19F0F9}" srcId="{A06BFDBF-E087-4B87-B468-3A24ABE1B012}" destId="{FCCB91E0-054C-4E4D-907A-280F5A54BB2D}" srcOrd="3" destOrd="0" parTransId="{38943A26-2B04-43D9-AB14-85615FB3CDC5}" sibTransId="{906301E8-9758-4D9E-8A0C-9DD82F0B4359}"/>
    <dgm:cxn modelId="{978A94C7-AD9A-4E6C-9550-E78C4DD8C13D}" srcId="{A06BFDBF-E087-4B87-B468-3A24ABE1B012}" destId="{C446CADF-FCD0-425E-8C21-8E06A124D736}" srcOrd="2" destOrd="0" parTransId="{CEAFD322-DD2A-485E-BE91-336FC2C44B0D}" sibTransId="{FADD80D7-6B96-43D1-981B-D45736B56689}"/>
    <dgm:cxn modelId="{5C0577CE-0478-4061-89A0-6E1B2018A181}" srcId="{A06BFDBF-E087-4B87-B468-3A24ABE1B012}" destId="{8F9B7E89-E600-477D-90C5-0633F4E8493C}" srcOrd="5" destOrd="0" parTransId="{E72877BA-8921-47C2-9C65-9E558312A811}" sibTransId="{12120D92-9D30-42AA-8CA1-1AB7A2005204}"/>
    <dgm:cxn modelId="{FB09BCD9-891C-49C0-B760-ADBC250454A8}" type="presOf" srcId="{FCCB91E0-054C-4E4D-907A-280F5A54BB2D}" destId="{C123F9DF-1470-4402-AE72-82049ADE6B6F}" srcOrd="0" destOrd="0" presId="urn:microsoft.com/office/officeart/2018/2/layout/IconVerticalSolidList"/>
    <dgm:cxn modelId="{BF5430E5-6ED2-4E89-B0D7-B30126B13C33}" type="presParOf" srcId="{9A8EF3A5-2EB8-4C93-B1E9-1FDF164D58DF}" destId="{A77A15D9-5DDD-4AB0-AF7F-6C2754ADA9D7}" srcOrd="0" destOrd="0" presId="urn:microsoft.com/office/officeart/2018/2/layout/IconVerticalSolidList"/>
    <dgm:cxn modelId="{83BA6EAB-53A0-4B75-92AA-654AB1631273}" type="presParOf" srcId="{A77A15D9-5DDD-4AB0-AF7F-6C2754ADA9D7}" destId="{B9EC31D2-D986-4A0E-A273-73C947663D17}" srcOrd="0" destOrd="0" presId="urn:microsoft.com/office/officeart/2018/2/layout/IconVerticalSolidList"/>
    <dgm:cxn modelId="{1CFD07D2-78B1-42BD-BDCF-C9DC9FA6AA46}" type="presParOf" srcId="{A77A15D9-5DDD-4AB0-AF7F-6C2754ADA9D7}" destId="{D9FFFC12-27B6-4CAE-BF85-AE73B06003AD}" srcOrd="1" destOrd="0" presId="urn:microsoft.com/office/officeart/2018/2/layout/IconVerticalSolidList"/>
    <dgm:cxn modelId="{B069D4FD-DE3C-4F46-85C0-6F45AD7A8AEC}" type="presParOf" srcId="{A77A15D9-5DDD-4AB0-AF7F-6C2754ADA9D7}" destId="{CCDD24AD-B2CD-465C-9DE0-232F064921F7}" srcOrd="2" destOrd="0" presId="urn:microsoft.com/office/officeart/2018/2/layout/IconVerticalSolidList"/>
    <dgm:cxn modelId="{F7032824-63A7-4EB3-BB13-142D96012DA0}" type="presParOf" srcId="{A77A15D9-5DDD-4AB0-AF7F-6C2754ADA9D7}" destId="{C677F6CF-E597-4EA1-B6ED-414F8F7D56EA}" srcOrd="3" destOrd="0" presId="urn:microsoft.com/office/officeart/2018/2/layout/IconVerticalSolidList"/>
    <dgm:cxn modelId="{DE53991D-7B13-485B-9AFA-23B0A4E422E2}" type="presParOf" srcId="{9A8EF3A5-2EB8-4C93-B1E9-1FDF164D58DF}" destId="{7EE6CD24-2D60-4FEE-80FE-DC0A1B168AE1}" srcOrd="1" destOrd="0" presId="urn:microsoft.com/office/officeart/2018/2/layout/IconVerticalSolidList"/>
    <dgm:cxn modelId="{C8CAEF30-2D50-4C22-999E-6974E751FD47}" type="presParOf" srcId="{9A8EF3A5-2EB8-4C93-B1E9-1FDF164D58DF}" destId="{B8846BBD-F242-48AE-9B35-F174F6C3F8BF}" srcOrd="2" destOrd="0" presId="urn:microsoft.com/office/officeart/2018/2/layout/IconVerticalSolidList"/>
    <dgm:cxn modelId="{3891F2AF-7AF8-4A0E-B6B7-E94871877797}" type="presParOf" srcId="{B8846BBD-F242-48AE-9B35-F174F6C3F8BF}" destId="{43B14544-4FF4-48D2-B1AB-BCD36A461C09}" srcOrd="0" destOrd="0" presId="urn:microsoft.com/office/officeart/2018/2/layout/IconVerticalSolidList"/>
    <dgm:cxn modelId="{AA6B796A-59D0-4CBE-8325-0EE77DCCFF92}" type="presParOf" srcId="{B8846BBD-F242-48AE-9B35-F174F6C3F8BF}" destId="{25E5308E-B5C6-4B9D-B4DA-71C06417CBA0}" srcOrd="1" destOrd="0" presId="urn:microsoft.com/office/officeart/2018/2/layout/IconVerticalSolidList"/>
    <dgm:cxn modelId="{0160B382-3D6B-4BEE-A38B-D3D80145F6A6}" type="presParOf" srcId="{B8846BBD-F242-48AE-9B35-F174F6C3F8BF}" destId="{698F8DD3-E27F-424D-ACD5-81A2A5182D3B}" srcOrd="2" destOrd="0" presId="urn:microsoft.com/office/officeart/2018/2/layout/IconVerticalSolidList"/>
    <dgm:cxn modelId="{1B98BAD7-A09E-424B-8BEA-A7EABF41AA70}" type="presParOf" srcId="{B8846BBD-F242-48AE-9B35-F174F6C3F8BF}" destId="{15B2C081-A0B1-4167-AEF4-95F82DD3739B}" srcOrd="3" destOrd="0" presId="urn:microsoft.com/office/officeart/2018/2/layout/IconVerticalSolidList"/>
    <dgm:cxn modelId="{B631CF34-C39E-4A29-AD42-BEDF3A548DCB}" type="presParOf" srcId="{9A8EF3A5-2EB8-4C93-B1E9-1FDF164D58DF}" destId="{7CE99DFD-6B45-44A2-B122-E91BCE695586}" srcOrd="3" destOrd="0" presId="urn:microsoft.com/office/officeart/2018/2/layout/IconVerticalSolidList"/>
    <dgm:cxn modelId="{4F5277EE-6B30-41B8-AB6D-F9E90CEA47B7}" type="presParOf" srcId="{9A8EF3A5-2EB8-4C93-B1E9-1FDF164D58DF}" destId="{E6692FC0-1B3A-4653-BE6C-903B50EC5C72}" srcOrd="4" destOrd="0" presId="urn:microsoft.com/office/officeart/2018/2/layout/IconVerticalSolidList"/>
    <dgm:cxn modelId="{6ED002A1-EB8E-4CBD-93EF-31443A220A36}" type="presParOf" srcId="{E6692FC0-1B3A-4653-BE6C-903B50EC5C72}" destId="{F915AE94-0B52-49DA-A6AB-D568CF59ADD5}" srcOrd="0" destOrd="0" presId="urn:microsoft.com/office/officeart/2018/2/layout/IconVerticalSolidList"/>
    <dgm:cxn modelId="{FD39D31A-6167-4C62-8AF7-26938F6ACB48}" type="presParOf" srcId="{E6692FC0-1B3A-4653-BE6C-903B50EC5C72}" destId="{5BD2AF28-4953-4D58-9A6A-2320FF18E477}" srcOrd="1" destOrd="0" presId="urn:microsoft.com/office/officeart/2018/2/layout/IconVerticalSolidList"/>
    <dgm:cxn modelId="{AD604D2E-176A-4F36-9C67-2BDFF3638B40}" type="presParOf" srcId="{E6692FC0-1B3A-4653-BE6C-903B50EC5C72}" destId="{BEB87ADF-755D-488B-886E-245DB23D82CB}" srcOrd="2" destOrd="0" presId="urn:microsoft.com/office/officeart/2018/2/layout/IconVerticalSolidList"/>
    <dgm:cxn modelId="{6EEE419B-0591-4F76-BB63-DBDF6F0F458E}" type="presParOf" srcId="{E6692FC0-1B3A-4653-BE6C-903B50EC5C72}" destId="{44F093CD-4F97-492F-A00E-D87B7741AA00}" srcOrd="3" destOrd="0" presId="urn:microsoft.com/office/officeart/2018/2/layout/IconVerticalSolidList"/>
    <dgm:cxn modelId="{8F010BD1-9FC6-4131-9AE4-19A702660293}" type="presParOf" srcId="{9A8EF3A5-2EB8-4C93-B1E9-1FDF164D58DF}" destId="{3DB72C6D-FD79-46C6-827C-6C191724781E}" srcOrd="5" destOrd="0" presId="urn:microsoft.com/office/officeart/2018/2/layout/IconVerticalSolidList"/>
    <dgm:cxn modelId="{67A0DAA7-C5E5-4441-85D7-D597696EDB7C}" type="presParOf" srcId="{9A8EF3A5-2EB8-4C93-B1E9-1FDF164D58DF}" destId="{55FF654C-FA9C-46F5-8BD3-6182B1D4CE89}" srcOrd="6" destOrd="0" presId="urn:microsoft.com/office/officeart/2018/2/layout/IconVerticalSolidList"/>
    <dgm:cxn modelId="{63BC4AE1-1B31-4186-95BD-CEBDBC2BA6BD}" type="presParOf" srcId="{55FF654C-FA9C-46F5-8BD3-6182B1D4CE89}" destId="{D327B8D6-32D4-471E-94A3-175A8A4AC6DA}" srcOrd="0" destOrd="0" presId="urn:microsoft.com/office/officeart/2018/2/layout/IconVerticalSolidList"/>
    <dgm:cxn modelId="{ACFE7C60-414A-46EB-9217-C4AD41DF1CDC}" type="presParOf" srcId="{55FF654C-FA9C-46F5-8BD3-6182B1D4CE89}" destId="{8A98D1D4-5A92-4870-AFE5-6F548458105E}" srcOrd="1" destOrd="0" presId="urn:microsoft.com/office/officeart/2018/2/layout/IconVerticalSolidList"/>
    <dgm:cxn modelId="{C5E581F4-17EB-496C-BAC4-EE38EA12D489}" type="presParOf" srcId="{55FF654C-FA9C-46F5-8BD3-6182B1D4CE89}" destId="{17CD632A-5337-4790-A5A6-A04587D077B2}" srcOrd="2" destOrd="0" presId="urn:microsoft.com/office/officeart/2018/2/layout/IconVerticalSolidList"/>
    <dgm:cxn modelId="{13E951B1-D002-4287-BF39-E7EBF98DD755}" type="presParOf" srcId="{55FF654C-FA9C-46F5-8BD3-6182B1D4CE89}" destId="{C123F9DF-1470-4402-AE72-82049ADE6B6F}" srcOrd="3" destOrd="0" presId="urn:microsoft.com/office/officeart/2018/2/layout/IconVerticalSolidList"/>
    <dgm:cxn modelId="{9D0DE4AA-BEAC-492A-A23C-2206A8E9527C}" type="presParOf" srcId="{9A8EF3A5-2EB8-4C93-B1E9-1FDF164D58DF}" destId="{B0BDC855-092C-460C-9B43-366F7FC05DD0}" srcOrd="7" destOrd="0" presId="urn:microsoft.com/office/officeart/2018/2/layout/IconVerticalSolidList"/>
    <dgm:cxn modelId="{4D2B62A1-48FF-4E4D-B4F0-CB08ED2D20E9}" type="presParOf" srcId="{9A8EF3A5-2EB8-4C93-B1E9-1FDF164D58DF}" destId="{93DBF35B-D2AF-4A43-8E8A-F201F4A92278}" srcOrd="8" destOrd="0" presId="urn:microsoft.com/office/officeart/2018/2/layout/IconVerticalSolidList"/>
    <dgm:cxn modelId="{AAAFC859-80DB-4446-96BD-114A7621BA7C}" type="presParOf" srcId="{93DBF35B-D2AF-4A43-8E8A-F201F4A92278}" destId="{9D3065AD-EFAF-486E-9F5C-FA6F888A0F0A}" srcOrd="0" destOrd="0" presId="urn:microsoft.com/office/officeart/2018/2/layout/IconVerticalSolidList"/>
    <dgm:cxn modelId="{95B2FBCF-9844-462D-9633-C614E02A1CA2}" type="presParOf" srcId="{93DBF35B-D2AF-4A43-8E8A-F201F4A92278}" destId="{F67A232C-7251-49FC-9196-D9EBDCD64961}" srcOrd="1" destOrd="0" presId="urn:microsoft.com/office/officeart/2018/2/layout/IconVerticalSolidList"/>
    <dgm:cxn modelId="{AEC1BE10-E352-4573-9D95-C73F34633149}" type="presParOf" srcId="{93DBF35B-D2AF-4A43-8E8A-F201F4A92278}" destId="{C6510F21-CAA7-4AB9-83F4-00701BCAD24D}" srcOrd="2" destOrd="0" presId="urn:microsoft.com/office/officeart/2018/2/layout/IconVerticalSolidList"/>
    <dgm:cxn modelId="{D028FFA0-02E1-4FE8-AA2A-87637B1856A6}" type="presParOf" srcId="{93DBF35B-D2AF-4A43-8E8A-F201F4A92278}" destId="{DDF19A90-0150-449A-BA53-5095C1D8362C}" srcOrd="3" destOrd="0" presId="urn:microsoft.com/office/officeart/2018/2/layout/IconVerticalSolidList"/>
    <dgm:cxn modelId="{0C25281C-B268-4E62-BA33-471C11171A22}" type="presParOf" srcId="{9A8EF3A5-2EB8-4C93-B1E9-1FDF164D58DF}" destId="{F5F8D381-0EE7-45D5-9F25-C64D003BC5C7}" srcOrd="9" destOrd="0" presId="urn:microsoft.com/office/officeart/2018/2/layout/IconVerticalSolidList"/>
    <dgm:cxn modelId="{6C93BD84-0679-4948-95B9-DF0A0F4FE173}" type="presParOf" srcId="{9A8EF3A5-2EB8-4C93-B1E9-1FDF164D58DF}" destId="{D9BC7556-9F2E-409A-AF65-5E5BA84CA727}" srcOrd="10" destOrd="0" presId="urn:microsoft.com/office/officeart/2018/2/layout/IconVerticalSolidList"/>
    <dgm:cxn modelId="{CEC2AE25-B0A0-42C2-8459-A8683A7A1DD7}" type="presParOf" srcId="{D9BC7556-9F2E-409A-AF65-5E5BA84CA727}" destId="{8E874CC9-7401-4048-912C-B329320378C5}" srcOrd="0" destOrd="0" presId="urn:microsoft.com/office/officeart/2018/2/layout/IconVerticalSolidList"/>
    <dgm:cxn modelId="{7C2D11CD-EAEC-4C51-B685-0A25CE8F2F28}" type="presParOf" srcId="{D9BC7556-9F2E-409A-AF65-5E5BA84CA727}" destId="{5A6AAC14-AA51-4871-8122-E05037D71075}" srcOrd="1" destOrd="0" presId="urn:microsoft.com/office/officeart/2018/2/layout/IconVerticalSolidList"/>
    <dgm:cxn modelId="{9239F90F-4601-4E7A-9B35-8666EAD0A032}" type="presParOf" srcId="{D9BC7556-9F2E-409A-AF65-5E5BA84CA727}" destId="{0841FC16-CB8D-459C-964D-7EC655DA25C4}" srcOrd="2" destOrd="0" presId="urn:microsoft.com/office/officeart/2018/2/layout/IconVerticalSolidList"/>
    <dgm:cxn modelId="{68BAC793-19FF-46DC-90DF-B422C9530357}" type="presParOf" srcId="{D9BC7556-9F2E-409A-AF65-5E5BA84CA727}" destId="{F32AC6B3-248A-4014-A900-CA0622D28EE1}"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84145F5-D7E0-406C-99D3-AE4B6F1F566D}" type="doc">
      <dgm:prSet loTypeId="urn:microsoft.com/office/officeart/2005/8/layout/vList2" loCatId="list" qsTypeId="urn:microsoft.com/office/officeart/2005/8/quickstyle/simple1" qsCatId="simple" csTypeId="urn:microsoft.com/office/officeart/2005/8/colors/accent3_3" csCatId="accent3" phldr="1"/>
      <dgm:spPr/>
      <dgm:t>
        <a:bodyPr/>
        <a:lstStyle/>
        <a:p>
          <a:endParaRPr lang="en-US"/>
        </a:p>
      </dgm:t>
    </dgm:pt>
    <dgm:pt modelId="{E5C689DA-FCA9-4C77-A973-1600B5A7FAA2}">
      <dgm:prSet/>
      <dgm:spPr/>
      <dgm:t>
        <a:bodyPr/>
        <a:lstStyle/>
        <a:p>
          <a:r>
            <a:rPr lang="en-GB"/>
            <a:t>Use the Harvard referencing style – keep the handout by your side!</a:t>
          </a:r>
          <a:endParaRPr lang="en-US"/>
        </a:p>
      </dgm:t>
    </dgm:pt>
    <dgm:pt modelId="{DD380FE6-6FA1-425F-91C7-AB40F5054C6E}" type="parTrans" cxnId="{02BAE53A-726F-4C19-B644-2BD16E2E8DF9}">
      <dgm:prSet/>
      <dgm:spPr/>
      <dgm:t>
        <a:bodyPr/>
        <a:lstStyle/>
        <a:p>
          <a:endParaRPr lang="en-US"/>
        </a:p>
      </dgm:t>
    </dgm:pt>
    <dgm:pt modelId="{3E1A18D9-5B8C-4E16-AF1F-FEF9EDAE112C}" type="sibTrans" cxnId="{02BAE53A-726F-4C19-B644-2BD16E2E8DF9}">
      <dgm:prSet/>
      <dgm:spPr/>
      <dgm:t>
        <a:bodyPr/>
        <a:lstStyle/>
        <a:p>
          <a:endParaRPr lang="en-US"/>
        </a:p>
      </dgm:t>
    </dgm:pt>
    <dgm:pt modelId="{E854DBF0-8B61-4BA1-8029-1B98F7EF53D0}">
      <dgm:prSet/>
      <dgm:spPr/>
      <dgm:t>
        <a:bodyPr/>
        <a:lstStyle/>
        <a:p>
          <a:r>
            <a:rPr lang="en-GB" dirty="0"/>
            <a:t>Start your reference list from day 1   </a:t>
          </a:r>
          <a:br>
            <a:rPr lang="en-GB" dirty="0"/>
          </a:br>
          <a:endParaRPr lang="en-US" dirty="0"/>
        </a:p>
      </dgm:t>
    </dgm:pt>
    <dgm:pt modelId="{1B0D0656-C076-4098-8106-B2747B7A887F}" type="parTrans" cxnId="{BD4EE550-04B8-411D-BCFA-24722EBE11FB}">
      <dgm:prSet/>
      <dgm:spPr/>
      <dgm:t>
        <a:bodyPr/>
        <a:lstStyle/>
        <a:p>
          <a:endParaRPr lang="en-US"/>
        </a:p>
      </dgm:t>
    </dgm:pt>
    <dgm:pt modelId="{A5C940BE-FC25-49A9-AB03-6C7D9DD77C88}" type="sibTrans" cxnId="{BD4EE550-04B8-411D-BCFA-24722EBE11FB}">
      <dgm:prSet/>
      <dgm:spPr/>
      <dgm:t>
        <a:bodyPr/>
        <a:lstStyle/>
        <a:p>
          <a:endParaRPr lang="en-US"/>
        </a:p>
      </dgm:t>
    </dgm:pt>
    <dgm:pt modelId="{E18DFAA3-970E-834B-91A9-375F0372F287}">
      <dgm:prSet/>
      <dgm:spPr/>
      <dgm:t>
        <a:bodyPr/>
        <a:lstStyle/>
        <a:p>
          <a:r>
            <a:rPr lang="en-GB" dirty="0"/>
            <a:t>Use the 100’s of sources available on our library </a:t>
          </a:r>
        </a:p>
      </dgm:t>
    </dgm:pt>
    <dgm:pt modelId="{818CB2B4-D263-BA4C-8539-811F9F047ADB}" type="parTrans" cxnId="{6B106C95-3C79-1947-8B2B-1B45BEDF6206}">
      <dgm:prSet/>
      <dgm:spPr/>
    </dgm:pt>
    <dgm:pt modelId="{E19B3891-06E8-B24A-8146-6D4A165C0EF9}" type="sibTrans" cxnId="{6B106C95-3C79-1947-8B2B-1B45BEDF6206}">
      <dgm:prSet/>
      <dgm:spPr/>
    </dgm:pt>
    <dgm:pt modelId="{D22A77AC-8A8D-FA4B-97AC-AAC29B3C9167}" type="pres">
      <dgm:prSet presAssocID="{584145F5-D7E0-406C-99D3-AE4B6F1F566D}" presName="linear" presStyleCnt="0">
        <dgm:presLayoutVars>
          <dgm:animLvl val="lvl"/>
          <dgm:resizeHandles val="exact"/>
        </dgm:presLayoutVars>
      </dgm:prSet>
      <dgm:spPr/>
    </dgm:pt>
    <dgm:pt modelId="{ED04C5A8-0EFD-D54B-B3DD-C6FFA5DBC6DF}" type="pres">
      <dgm:prSet presAssocID="{E5C689DA-FCA9-4C77-A973-1600B5A7FAA2}" presName="parentText" presStyleLbl="node1" presStyleIdx="0" presStyleCnt="3">
        <dgm:presLayoutVars>
          <dgm:chMax val="0"/>
          <dgm:bulletEnabled val="1"/>
        </dgm:presLayoutVars>
      </dgm:prSet>
      <dgm:spPr/>
    </dgm:pt>
    <dgm:pt modelId="{302AC75A-A661-4A4D-A637-EEAB6FC1BDC2}" type="pres">
      <dgm:prSet presAssocID="{3E1A18D9-5B8C-4E16-AF1F-FEF9EDAE112C}" presName="spacer" presStyleCnt="0"/>
      <dgm:spPr/>
    </dgm:pt>
    <dgm:pt modelId="{C08186CC-9A1E-D842-9817-897E02BA84BB}" type="pres">
      <dgm:prSet presAssocID="{E854DBF0-8B61-4BA1-8029-1B98F7EF53D0}" presName="parentText" presStyleLbl="node1" presStyleIdx="1" presStyleCnt="3">
        <dgm:presLayoutVars>
          <dgm:chMax val="0"/>
          <dgm:bulletEnabled val="1"/>
        </dgm:presLayoutVars>
      </dgm:prSet>
      <dgm:spPr/>
    </dgm:pt>
    <dgm:pt modelId="{5C524178-9FD9-C14A-A2FA-DA4503E1FDB2}" type="pres">
      <dgm:prSet presAssocID="{A5C940BE-FC25-49A9-AB03-6C7D9DD77C88}" presName="spacer" presStyleCnt="0"/>
      <dgm:spPr/>
    </dgm:pt>
    <dgm:pt modelId="{B2831C0B-DEB9-BF4C-BE18-91C44EDBCA86}" type="pres">
      <dgm:prSet presAssocID="{E18DFAA3-970E-834B-91A9-375F0372F287}" presName="parentText" presStyleLbl="node1" presStyleIdx="2" presStyleCnt="3">
        <dgm:presLayoutVars>
          <dgm:chMax val="0"/>
          <dgm:bulletEnabled val="1"/>
        </dgm:presLayoutVars>
      </dgm:prSet>
      <dgm:spPr/>
    </dgm:pt>
  </dgm:ptLst>
  <dgm:cxnLst>
    <dgm:cxn modelId="{02BAE53A-726F-4C19-B644-2BD16E2E8DF9}" srcId="{584145F5-D7E0-406C-99D3-AE4B6F1F566D}" destId="{E5C689DA-FCA9-4C77-A973-1600B5A7FAA2}" srcOrd="0" destOrd="0" parTransId="{DD380FE6-6FA1-425F-91C7-AB40F5054C6E}" sibTransId="{3E1A18D9-5B8C-4E16-AF1F-FEF9EDAE112C}"/>
    <dgm:cxn modelId="{D9BB093C-2ABE-BA40-8453-AE1D2DD2E1B3}" type="presOf" srcId="{E854DBF0-8B61-4BA1-8029-1B98F7EF53D0}" destId="{C08186CC-9A1E-D842-9817-897E02BA84BB}" srcOrd="0" destOrd="0" presId="urn:microsoft.com/office/officeart/2005/8/layout/vList2"/>
    <dgm:cxn modelId="{7B1DA541-2043-7D44-BF99-FA3966AE5B82}" type="presOf" srcId="{E5C689DA-FCA9-4C77-A973-1600B5A7FAA2}" destId="{ED04C5A8-0EFD-D54B-B3DD-C6FFA5DBC6DF}" srcOrd="0" destOrd="0" presId="urn:microsoft.com/office/officeart/2005/8/layout/vList2"/>
    <dgm:cxn modelId="{BD4EE550-04B8-411D-BCFA-24722EBE11FB}" srcId="{584145F5-D7E0-406C-99D3-AE4B6F1F566D}" destId="{E854DBF0-8B61-4BA1-8029-1B98F7EF53D0}" srcOrd="1" destOrd="0" parTransId="{1B0D0656-C076-4098-8106-B2747B7A887F}" sibTransId="{A5C940BE-FC25-49A9-AB03-6C7D9DD77C88}"/>
    <dgm:cxn modelId="{DE68F274-5AB1-594C-9239-CEC3F3C4C63D}" type="presOf" srcId="{E18DFAA3-970E-834B-91A9-375F0372F287}" destId="{B2831C0B-DEB9-BF4C-BE18-91C44EDBCA86}" srcOrd="0" destOrd="0" presId="urn:microsoft.com/office/officeart/2005/8/layout/vList2"/>
    <dgm:cxn modelId="{6B106C95-3C79-1947-8B2B-1B45BEDF6206}" srcId="{584145F5-D7E0-406C-99D3-AE4B6F1F566D}" destId="{E18DFAA3-970E-834B-91A9-375F0372F287}" srcOrd="2" destOrd="0" parTransId="{818CB2B4-D263-BA4C-8539-811F9F047ADB}" sibTransId="{E19B3891-06E8-B24A-8146-6D4A165C0EF9}"/>
    <dgm:cxn modelId="{4A386B96-CAF9-4640-88D4-852B66CA6C2D}" type="presOf" srcId="{584145F5-D7E0-406C-99D3-AE4B6F1F566D}" destId="{D22A77AC-8A8D-FA4B-97AC-AAC29B3C9167}" srcOrd="0" destOrd="0" presId="urn:microsoft.com/office/officeart/2005/8/layout/vList2"/>
    <dgm:cxn modelId="{F98DE0BF-77C9-CF4D-A9DB-E25354C7DD9B}" type="presParOf" srcId="{D22A77AC-8A8D-FA4B-97AC-AAC29B3C9167}" destId="{ED04C5A8-0EFD-D54B-B3DD-C6FFA5DBC6DF}" srcOrd="0" destOrd="0" presId="urn:microsoft.com/office/officeart/2005/8/layout/vList2"/>
    <dgm:cxn modelId="{FEDB246F-7371-B44C-A3E2-6DC57DD5E953}" type="presParOf" srcId="{D22A77AC-8A8D-FA4B-97AC-AAC29B3C9167}" destId="{302AC75A-A661-4A4D-A637-EEAB6FC1BDC2}" srcOrd="1" destOrd="0" presId="urn:microsoft.com/office/officeart/2005/8/layout/vList2"/>
    <dgm:cxn modelId="{F2DB488B-87A5-B649-801D-31C77922792A}" type="presParOf" srcId="{D22A77AC-8A8D-FA4B-97AC-AAC29B3C9167}" destId="{C08186CC-9A1E-D842-9817-897E02BA84BB}" srcOrd="2" destOrd="0" presId="urn:microsoft.com/office/officeart/2005/8/layout/vList2"/>
    <dgm:cxn modelId="{5E67486D-D5E7-9540-82EF-A8DCDBEF21E2}" type="presParOf" srcId="{D22A77AC-8A8D-FA4B-97AC-AAC29B3C9167}" destId="{5C524178-9FD9-C14A-A2FA-DA4503E1FDB2}" srcOrd="3" destOrd="0" presId="urn:microsoft.com/office/officeart/2005/8/layout/vList2"/>
    <dgm:cxn modelId="{F7398FE2-7EE8-7E4F-AA76-D74401CD9485}" type="presParOf" srcId="{D22A77AC-8A8D-FA4B-97AC-AAC29B3C9167}" destId="{B2831C0B-DEB9-BF4C-BE18-91C44EDBCA86}"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78C1810-3417-45EA-8E09-AB9B6DCB390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E5B9DEEC-24FC-4353-9A93-FBB0C00D83C9}">
      <dgm:prSet/>
      <dgm:spPr/>
      <dgm:t>
        <a:bodyPr/>
        <a:lstStyle/>
        <a:p>
          <a:r>
            <a:rPr lang="en-US" dirty="0"/>
            <a:t>There are several very good sources available online including books, YouTube videos, websites to look at on </a:t>
          </a:r>
          <a:r>
            <a:rPr lang="en-US" i="1" dirty="0"/>
            <a:t>‘How to Write a Dissertation?’</a:t>
          </a:r>
          <a:endParaRPr lang="en-US" dirty="0"/>
        </a:p>
      </dgm:t>
    </dgm:pt>
    <dgm:pt modelId="{8B0E7DB0-53E5-4838-9020-DD570A0917E4}" type="parTrans" cxnId="{95F136CC-BD48-4A21-B6F2-4FBDE43CDC53}">
      <dgm:prSet/>
      <dgm:spPr/>
      <dgm:t>
        <a:bodyPr/>
        <a:lstStyle/>
        <a:p>
          <a:endParaRPr lang="en-US"/>
        </a:p>
      </dgm:t>
    </dgm:pt>
    <dgm:pt modelId="{F16A6851-41B1-4760-AB37-3D3EB750C02D}" type="sibTrans" cxnId="{95F136CC-BD48-4A21-B6F2-4FBDE43CDC53}">
      <dgm:prSet/>
      <dgm:spPr/>
      <dgm:t>
        <a:bodyPr/>
        <a:lstStyle/>
        <a:p>
          <a:endParaRPr lang="en-US"/>
        </a:p>
      </dgm:t>
    </dgm:pt>
    <dgm:pt modelId="{6B596E2A-B41B-4AA6-8F5B-8A80560D5C38}">
      <dgm:prSet/>
      <dgm:spPr/>
      <dgm:t>
        <a:bodyPr/>
        <a:lstStyle/>
        <a:p>
          <a:r>
            <a:rPr lang="en-US" dirty="0"/>
            <a:t>Make good use of the resources available at the library.</a:t>
          </a:r>
        </a:p>
      </dgm:t>
    </dgm:pt>
    <dgm:pt modelId="{BA833D8C-6D7B-48B8-A8FE-DDB6BC35A1E3}" type="parTrans" cxnId="{60CDDB76-B2A4-499A-8BC5-79ED432594C7}">
      <dgm:prSet/>
      <dgm:spPr/>
      <dgm:t>
        <a:bodyPr/>
        <a:lstStyle/>
        <a:p>
          <a:endParaRPr lang="en-US"/>
        </a:p>
      </dgm:t>
    </dgm:pt>
    <dgm:pt modelId="{1C185E1F-5B99-46E3-A3C0-5923434429AF}" type="sibTrans" cxnId="{60CDDB76-B2A4-499A-8BC5-79ED432594C7}">
      <dgm:prSet/>
      <dgm:spPr/>
      <dgm:t>
        <a:bodyPr/>
        <a:lstStyle/>
        <a:p>
          <a:endParaRPr lang="en-US"/>
        </a:p>
      </dgm:t>
    </dgm:pt>
    <dgm:pt modelId="{F313F185-3346-4E8F-A5E8-C523C0325ED5}">
      <dgm:prSet/>
      <dgm:spPr/>
      <dgm:t>
        <a:bodyPr/>
        <a:lstStyle/>
        <a:p>
          <a:r>
            <a:rPr lang="en-US"/>
            <a:t>Look at the reading list uploaded to Moodle. </a:t>
          </a:r>
        </a:p>
      </dgm:t>
    </dgm:pt>
    <dgm:pt modelId="{9F96C837-2706-47AB-B2FC-37C71D9E58F7}" type="parTrans" cxnId="{5DDFB967-2155-45E5-B4B7-CE1F262C3088}">
      <dgm:prSet/>
      <dgm:spPr/>
      <dgm:t>
        <a:bodyPr/>
        <a:lstStyle/>
        <a:p>
          <a:endParaRPr lang="en-US"/>
        </a:p>
      </dgm:t>
    </dgm:pt>
    <dgm:pt modelId="{68FE136C-0829-4FA3-86F3-573BC51288FD}" type="sibTrans" cxnId="{5DDFB967-2155-45E5-B4B7-CE1F262C3088}">
      <dgm:prSet/>
      <dgm:spPr/>
      <dgm:t>
        <a:bodyPr/>
        <a:lstStyle/>
        <a:p>
          <a:endParaRPr lang="en-US"/>
        </a:p>
      </dgm:t>
    </dgm:pt>
    <dgm:pt modelId="{BA2F86FB-1811-5644-AC1E-17BE19F60262}" type="pres">
      <dgm:prSet presAssocID="{E78C1810-3417-45EA-8E09-AB9B6DCB390E}" presName="linear" presStyleCnt="0">
        <dgm:presLayoutVars>
          <dgm:animLvl val="lvl"/>
          <dgm:resizeHandles val="exact"/>
        </dgm:presLayoutVars>
      </dgm:prSet>
      <dgm:spPr/>
    </dgm:pt>
    <dgm:pt modelId="{6EAA89BE-6263-F947-A6F0-45F9C690A980}" type="pres">
      <dgm:prSet presAssocID="{E5B9DEEC-24FC-4353-9A93-FBB0C00D83C9}" presName="parentText" presStyleLbl="node1" presStyleIdx="0" presStyleCnt="3">
        <dgm:presLayoutVars>
          <dgm:chMax val="0"/>
          <dgm:bulletEnabled val="1"/>
        </dgm:presLayoutVars>
      </dgm:prSet>
      <dgm:spPr/>
    </dgm:pt>
    <dgm:pt modelId="{FA870F8E-9CFA-8345-83E2-98932199EC31}" type="pres">
      <dgm:prSet presAssocID="{F16A6851-41B1-4760-AB37-3D3EB750C02D}" presName="spacer" presStyleCnt="0"/>
      <dgm:spPr/>
    </dgm:pt>
    <dgm:pt modelId="{D4FB899D-7C14-1940-BF57-961DE0DDD1D1}" type="pres">
      <dgm:prSet presAssocID="{6B596E2A-B41B-4AA6-8F5B-8A80560D5C38}" presName="parentText" presStyleLbl="node1" presStyleIdx="1" presStyleCnt="3">
        <dgm:presLayoutVars>
          <dgm:chMax val="0"/>
          <dgm:bulletEnabled val="1"/>
        </dgm:presLayoutVars>
      </dgm:prSet>
      <dgm:spPr/>
    </dgm:pt>
    <dgm:pt modelId="{40487BA0-C993-C942-8033-91221E52C2FA}" type="pres">
      <dgm:prSet presAssocID="{1C185E1F-5B99-46E3-A3C0-5923434429AF}" presName="spacer" presStyleCnt="0"/>
      <dgm:spPr/>
    </dgm:pt>
    <dgm:pt modelId="{576E3A1C-05CC-C34C-90F2-A48AB384F223}" type="pres">
      <dgm:prSet presAssocID="{F313F185-3346-4E8F-A5E8-C523C0325ED5}" presName="parentText" presStyleLbl="node1" presStyleIdx="2" presStyleCnt="3">
        <dgm:presLayoutVars>
          <dgm:chMax val="0"/>
          <dgm:bulletEnabled val="1"/>
        </dgm:presLayoutVars>
      </dgm:prSet>
      <dgm:spPr/>
    </dgm:pt>
  </dgm:ptLst>
  <dgm:cxnLst>
    <dgm:cxn modelId="{5DDFB967-2155-45E5-B4B7-CE1F262C3088}" srcId="{E78C1810-3417-45EA-8E09-AB9B6DCB390E}" destId="{F313F185-3346-4E8F-A5E8-C523C0325ED5}" srcOrd="2" destOrd="0" parTransId="{9F96C837-2706-47AB-B2FC-37C71D9E58F7}" sibTransId="{68FE136C-0829-4FA3-86F3-573BC51288FD}"/>
    <dgm:cxn modelId="{60CDDB76-B2A4-499A-8BC5-79ED432594C7}" srcId="{E78C1810-3417-45EA-8E09-AB9B6DCB390E}" destId="{6B596E2A-B41B-4AA6-8F5B-8A80560D5C38}" srcOrd="1" destOrd="0" parTransId="{BA833D8C-6D7B-48B8-A8FE-DDB6BC35A1E3}" sibTransId="{1C185E1F-5B99-46E3-A3C0-5923434429AF}"/>
    <dgm:cxn modelId="{8A99768D-5AEE-5F4D-BB79-9D5648FA3127}" type="presOf" srcId="{E78C1810-3417-45EA-8E09-AB9B6DCB390E}" destId="{BA2F86FB-1811-5644-AC1E-17BE19F60262}" srcOrd="0" destOrd="0" presId="urn:microsoft.com/office/officeart/2005/8/layout/vList2"/>
    <dgm:cxn modelId="{150E44A8-AE93-034A-99B8-0328D211BDE6}" type="presOf" srcId="{6B596E2A-B41B-4AA6-8F5B-8A80560D5C38}" destId="{D4FB899D-7C14-1940-BF57-961DE0DDD1D1}" srcOrd="0" destOrd="0" presId="urn:microsoft.com/office/officeart/2005/8/layout/vList2"/>
    <dgm:cxn modelId="{74B2D3B7-B3A6-4347-B5EA-CE28F79AEA9A}" type="presOf" srcId="{E5B9DEEC-24FC-4353-9A93-FBB0C00D83C9}" destId="{6EAA89BE-6263-F947-A6F0-45F9C690A980}" srcOrd="0" destOrd="0" presId="urn:microsoft.com/office/officeart/2005/8/layout/vList2"/>
    <dgm:cxn modelId="{95F136CC-BD48-4A21-B6F2-4FBDE43CDC53}" srcId="{E78C1810-3417-45EA-8E09-AB9B6DCB390E}" destId="{E5B9DEEC-24FC-4353-9A93-FBB0C00D83C9}" srcOrd="0" destOrd="0" parTransId="{8B0E7DB0-53E5-4838-9020-DD570A0917E4}" sibTransId="{F16A6851-41B1-4760-AB37-3D3EB750C02D}"/>
    <dgm:cxn modelId="{3AEBC4F6-2282-C643-8D4C-80B3FB425CDA}" type="presOf" srcId="{F313F185-3346-4E8F-A5E8-C523C0325ED5}" destId="{576E3A1C-05CC-C34C-90F2-A48AB384F223}" srcOrd="0" destOrd="0" presId="urn:microsoft.com/office/officeart/2005/8/layout/vList2"/>
    <dgm:cxn modelId="{D0020631-76AA-064B-8E75-ACD6138A84A0}" type="presParOf" srcId="{BA2F86FB-1811-5644-AC1E-17BE19F60262}" destId="{6EAA89BE-6263-F947-A6F0-45F9C690A980}" srcOrd="0" destOrd="0" presId="urn:microsoft.com/office/officeart/2005/8/layout/vList2"/>
    <dgm:cxn modelId="{51A7EA3A-30A2-E241-A4AC-DDB1EED8B818}" type="presParOf" srcId="{BA2F86FB-1811-5644-AC1E-17BE19F60262}" destId="{FA870F8E-9CFA-8345-83E2-98932199EC31}" srcOrd="1" destOrd="0" presId="urn:microsoft.com/office/officeart/2005/8/layout/vList2"/>
    <dgm:cxn modelId="{D8A67C59-E82A-4449-9453-4A7D137AAE8D}" type="presParOf" srcId="{BA2F86FB-1811-5644-AC1E-17BE19F60262}" destId="{D4FB899D-7C14-1940-BF57-961DE0DDD1D1}" srcOrd="2" destOrd="0" presId="urn:microsoft.com/office/officeart/2005/8/layout/vList2"/>
    <dgm:cxn modelId="{A0A0D66A-51BA-A749-A4F2-5CBBE6EC4A31}" type="presParOf" srcId="{BA2F86FB-1811-5644-AC1E-17BE19F60262}" destId="{40487BA0-C993-C942-8033-91221E52C2FA}" srcOrd="3" destOrd="0" presId="urn:microsoft.com/office/officeart/2005/8/layout/vList2"/>
    <dgm:cxn modelId="{6749FC17-2FCE-A640-B967-1518B31C915B}" type="presParOf" srcId="{BA2F86FB-1811-5644-AC1E-17BE19F60262}" destId="{576E3A1C-05CC-C34C-90F2-A48AB384F22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21BB2F-360C-4D1F-884C-F8FB9998A322}">
      <dsp:nvSpPr>
        <dsp:cNvPr id="0" name=""/>
        <dsp:cNvSpPr/>
      </dsp:nvSpPr>
      <dsp:spPr>
        <a:xfrm>
          <a:off x="0" y="2447"/>
          <a:ext cx="6588691" cy="124038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12B685-6AA8-48DD-8B41-CAEA7587A965}">
      <dsp:nvSpPr>
        <dsp:cNvPr id="0" name=""/>
        <dsp:cNvSpPr/>
      </dsp:nvSpPr>
      <dsp:spPr>
        <a:xfrm>
          <a:off x="375217" y="281534"/>
          <a:ext cx="682214" cy="6822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F64D0A-3205-4A3D-A8A4-46919AAA68ED}">
      <dsp:nvSpPr>
        <dsp:cNvPr id="0" name=""/>
        <dsp:cNvSpPr/>
      </dsp:nvSpPr>
      <dsp:spPr>
        <a:xfrm>
          <a:off x="1432649" y="2447"/>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33450">
            <a:lnSpc>
              <a:spcPct val="90000"/>
            </a:lnSpc>
            <a:spcBef>
              <a:spcPct val="0"/>
            </a:spcBef>
            <a:spcAft>
              <a:spcPct val="35000"/>
            </a:spcAft>
            <a:buNone/>
          </a:pPr>
          <a:r>
            <a:rPr lang="en-GB" sz="2100" kern="1200" dirty="0"/>
            <a:t>To identify the issue/problem which is worthwhile researching</a:t>
          </a:r>
          <a:endParaRPr lang="en-US" sz="2100" kern="1200" dirty="0"/>
        </a:p>
      </dsp:txBody>
      <dsp:txXfrm>
        <a:off x="1432649" y="2447"/>
        <a:ext cx="5156041" cy="1240389"/>
      </dsp:txXfrm>
    </dsp:sp>
    <dsp:sp modelId="{A547C9A6-4A1C-4F69-963F-C9059D7BE247}">
      <dsp:nvSpPr>
        <dsp:cNvPr id="0" name=""/>
        <dsp:cNvSpPr/>
      </dsp:nvSpPr>
      <dsp:spPr>
        <a:xfrm>
          <a:off x="0" y="1552933"/>
          <a:ext cx="6588691" cy="124038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03DE5D-4B44-43C2-A93E-24D15C0C6F97}">
      <dsp:nvSpPr>
        <dsp:cNvPr id="0" name=""/>
        <dsp:cNvSpPr/>
      </dsp:nvSpPr>
      <dsp:spPr>
        <a:xfrm>
          <a:off x="375217" y="1832021"/>
          <a:ext cx="682214" cy="6822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8A05C0-4EB4-4D16-8DF4-D3C3B2621111}">
      <dsp:nvSpPr>
        <dsp:cNvPr id="0" name=""/>
        <dsp:cNvSpPr/>
      </dsp:nvSpPr>
      <dsp:spPr>
        <a:xfrm>
          <a:off x="1432649" y="1552933"/>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33450">
            <a:lnSpc>
              <a:spcPct val="90000"/>
            </a:lnSpc>
            <a:spcBef>
              <a:spcPct val="0"/>
            </a:spcBef>
            <a:spcAft>
              <a:spcPct val="35000"/>
            </a:spcAft>
            <a:buNone/>
          </a:pPr>
          <a:r>
            <a:rPr lang="en-GB" sz="2100" kern="1200" dirty="0"/>
            <a:t>To encourage you to read and understand the published literature, particularly peer-reviewed journal articles</a:t>
          </a:r>
          <a:endParaRPr lang="en-US" sz="2100" kern="1200" dirty="0"/>
        </a:p>
      </dsp:txBody>
      <dsp:txXfrm>
        <a:off x="1432649" y="1552933"/>
        <a:ext cx="5156041" cy="1240389"/>
      </dsp:txXfrm>
    </dsp:sp>
    <dsp:sp modelId="{86A0768A-2FEB-45C0-8E8C-DD9A11E9E326}">
      <dsp:nvSpPr>
        <dsp:cNvPr id="0" name=""/>
        <dsp:cNvSpPr/>
      </dsp:nvSpPr>
      <dsp:spPr>
        <a:xfrm>
          <a:off x="0" y="3103420"/>
          <a:ext cx="6588691" cy="124038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5D7180-C15F-4E6B-9E26-7BCAEDE36592}">
      <dsp:nvSpPr>
        <dsp:cNvPr id="0" name=""/>
        <dsp:cNvSpPr/>
      </dsp:nvSpPr>
      <dsp:spPr>
        <a:xfrm>
          <a:off x="375217" y="3382507"/>
          <a:ext cx="682214" cy="6822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F582AF-FD9D-46D9-A894-26DE037259DF}">
      <dsp:nvSpPr>
        <dsp:cNvPr id="0" name=""/>
        <dsp:cNvSpPr/>
      </dsp:nvSpPr>
      <dsp:spPr>
        <a:xfrm>
          <a:off x="1432649" y="3103420"/>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33450">
            <a:lnSpc>
              <a:spcPct val="90000"/>
            </a:lnSpc>
            <a:spcBef>
              <a:spcPct val="0"/>
            </a:spcBef>
            <a:spcAft>
              <a:spcPct val="35000"/>
            </a:spcAft>
            <a:buNone/>
          </a:pPr>
          <a:r>
            <a:rPr lang="en-GB" sz="2100" kern="1200" dirty="0"/>
            <a:t>To plan your project and consider potential difficulties</a:t>
          </a:r>
          <a:endParaRPr lang="en-US" sz="2100" kern="1200" dirty="0"/>
        </a:p>
      </dsp:txBody>
      <dsp:txXfrm>
        <a:off x="1432649" y="3103420"/>
        <a:ext cx="5156041" cy="1240389"/>
      </dsp:txXfrm>
    </dsp:sp>
    <dsp:sp modelId="{C072190F-8190-47DD-9FBC-6D63E25BCBB0}">
      <dsp:nvSpPr>
        <dsp:cNvPr id="0" name=""/>
        <dsp:cNvSpPr/>
      </dsp:nvSpPr>
      <dsp:spPr>
        <a:xfrm>
          <a:off x="0" y="4653906"/>
          <a:ext cx="6588691" cy="124038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0E156E-55E4-4708-802E-852CA642371C}">
      <dsp:nvSpPr>
        <dsp:cNvPr id="0" name=""/>
        <dsp:cNvSpPr/>
      </dsp:nvSpPr>
      <dsp:spPr>
        <a:xfrm>
          <a:off x="375217" y="4932994"/>
          <a:ext cx="682214" cy="68221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1BDA96-4668-4CF7-B0C2-F3BCBFC320B6}">
      <dsp:nvSpPr>
        <dsp:cNvPr id="0" name=""/>
        <dsp:cNvSpPr/>
      </dsp:nvSpPr>
      <dsp:spPr>
        <a:xfrm>
          <a:off x="1432649" y="4653906"/>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33450">
            <a:lnSpc>
              <a:spcPct val="90000"/>
            </a:lnSpc>
            <a:spcBef>
              <a:spcPct val="0"/>
            </a:spcBef>
            <a:spcAft>
              <a:spcPct val="35000"/>
            </a:spcAft>
            <a:buNone/>
          </a:pPr>
          <a:r>
            <a:rPr lang="en-GB" sz="2100" kern="1200" dirty="0"/>
            <a:t>Your opportunity to obtain formal feedback on your project so you can amend any issues before you complete your dissertation.</a:t>
          </a:r>
          <a:endParaRPr lang="en-US" sz="2100" kern="1200" dirty="0"/>
        </a:p>
      </dsp:txBody>
      <dsp:txXfrm>
        <a:off x="1432649" y="4653906"/>
        <a:ext cx="5156041" cy="12403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EC31D2-D986-4A0E-A273-73C947663D17}">
      <dsp:nvSpPr>
        <dsp:cNvPr id="0" name=""/>
        <dsp:cNvSpPr/>
      </dsp:nvSpPr>
      <dsp:spPr>
        <a:xfrm>
          <a:off x="0" y="1332"/>
          <a:ext cx="6713552" cy="5677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FFFC12-27B6-4CAE-BF85-AE73B06003AD}">
      <dsp:nvSpPr>
        <dsp:cNvPr id="0" name=""/>
        <dsp:cNvSpPr/>
      </dsp:nvSpPr>
      <dsp:spPr>
        <a:xfrm>
          <a:off x="171757" y="129086"/>
          <a:ext cx="312286" cy="3122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77F6CF-E597-4EA1-B6ED-414F8F7D56EA}">
      <dsp:nvSpPr>
        <dsp:cNvPr id="0" name=""/>
        <dsp:cNvSpPr/>
      </dsp:nvSpPr>
      <dsp:spPr>
        <a:xfrm>
          <a:off x="655802" y="1332"/>
          <a:ext cx="6057749" cy="567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092" tIns="60092" rIns="60092" bIns="60092" numCol="1" spcCol="1270" anchor="ctr" anchorCtr="0">
          <a:noAutofit/>
        </a:bodyPr>
        <a:lstStyle/>
        <a:p>
          <a:pPr marL="0" lvl="0" indent="0" algn="l" defTabSz="711200">
            <a:lnSpc>
              <a:spcPct val="90000"/>
            </a:lnSpc>
            <a:spcBef>
              <a:spcPct val="0"/>
            </a:spcBef>
            <a:spcAft>
              <a:spcPct val="35000"/>
            </a:spcAft>
            <a:buNone/>
          </a:pPr>
          <a:r>
            <a:rPr lang="en-GB" sz="1600" kern="1200" dirty="0"/>
            <a:t>Overarching aim – be succinct</a:t>
          </a:r>
          <a:endParaRPr lang="en-US" sz="1600" kern="1200" dirty="0"/>
        </a:p>
      </dsp:txBody>
      <dsp:txXfrm>
        <a:off x="655802" y="1332"/>
        <a:ext cx="6057749" cy="567794"/>
      </dsp:txXfrm>
    </dsp:sp>
    <dsp:sp modelId="{43B14544-4FF4-48D2-B1AB-BCD36A461C09}">
      <dsp:nvSpPr>
        <dsp:cNvPr id="0" name=""/>
        <dsp:cNvSpPr/>
      </dsp:nvSpPr>
      <dsp:spPr>
        <a:xfrm>
          <a:off x="0" y="711075"/>
          <a:ext cx="6713552" cy="5677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E5308E-B5C6-4B9D-B4DA-71C06417CBA0}">
      <dsp:nvSpPr>
        <dsp:cNvPr id="0" name=""/>
        <dsp:cNvSpPr/>
      </dsp:nvSpPr>
      <dsp:spPr>
        <a:xfrm>
          <a:off x="171757" y="838828"/>
          <a:ext cx="312286" cy="3122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B2C081-A0B1-4167-AEF4-95F82DD3739B}">
      <dsp:nvSpPr>
        <dsp:cNvPr id="0" name=""/>
        <dsp:cNvSpPr/>
      </dsp:nvSpPr>
      <dsp:spPr>
        <a:xfrm>
          <a:off x="655802" y="711075"/>
          <a:ext cx="6057749" cy="567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092" tIns="60092" rIns="60092" bIns="60092" numCol="1" spcCol="1270" anchor="ctr" anchorCtr="0">
          <a:noAutofit/>
        </a:bodyPr>
        <a:lstStyle/>
        <a:p>
          <a:pPr marL="0" lvl="0" indent="0" algn="l" defTabSz="711200">
            <a:lnSpc>
              <a:spcPct val="90000"/>
            </a:lnSpc>
            <a:spcBef>
              <a:spcPct val="0"/>
            </a:spcBef>
            <a:spcAft>
              <a:spcPct val="35000"/>
            </a:spcAft>
            <a:buNone/>
          </a:pPr>
          <a:r>
            <a:rPr lang="en-GB" sz="1600" kern="1200" dirty="0"/>
            <a:t>Objectives – the steps you are going to take to answer your research aim or question</a:t>
          </a:r>
          <a:endParaRPr lang="en-US" sz="1600" kern="1200" dirty="0"/>
        </a:p>
      </dsp:txBody>
      <dsp:txXfrm>
        <a:off x="655802" y="711075"/>
        <a:ext cx="6057749" cy="567794"/>
      </dsp:txXfrm>
    </dsp:sp>
    <dsp:sp modelId="{F915AE94-0B52-49DA-A6AB-D568CF59ADD5}">
      <dsp:nvSpPr>
        <dsp:cNvPr id="0" name=""/>
        <dsp:cNvSpPr/>
      </dsp:nvSpPr>
      <dsp:spPr>
        <a:xfrm>
          <a:off x="0" y="1420817"/>
          <a:ext cx="6713552" cy="5677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D2AF28-4953-4D58-9A6A-2320FF18E477}">
      <dsp:nvSpPr>
        <dsp:cNvPr id="0" name=""/>
        <dsp:cNvSpPr/>
      </dsp:nvSpPr>
      <dsp:spPr>
        <a:xfrm>
          <a:off x="171757" y="1548571"/>
          <a:ext cx="312286" cy="3122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F093CD-4F97-492F-A00E-D87B7741AA00}">
      <dsp:nvSpPr>
        <dsp:cNvPr id="0" name=""/>
        <dsp:cNvSpPr/>
      </dsp:nvSpPr>
      <dsp:spPr>
        <a:xfrm>
          <a:off x="655802" y="1420817"/>
          <a:ext cx="6057749" cy="567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092" tIns="60092" rIns="60092" bIns="60092" numCol="1" spcCol="1270" anchor="ctr" anchorCtr="0">
          <a:noAutofit/>
        </a:bodyPr>
        <a:lstStyle/>
        <a:p>
          <a:pPr marL="0" lvl="0" indent="0" algn="l" defTabSz="711200">
            <a:lnSpc>
              <a:spcPct val="90000"/>
            </a:lnSpc>
            <a:spcBef>
              <a:spcPct val="0"/>
            </a:spcBef>
            <a:spcAft>
              <a:spcPct val="35000"/>
            </a:spcAft>
            <a:buNone/>
          </a:pPr>
          <a:r>
            <a:rPr lang="en-GB" sz="1600" kern="1200"/>
            <a:t>A specific list of tasks needed to be done to accomplish the goals of the project</a:t>
          </a:r>
          <a:endParaRPr lang="en-US" sz="1600" kern="1200"/>
        </a:p>
      </dsp:txBody>
      <dsp:txXfrm>
        <a:off x="655802" y="1420817"/>
        <a:ext cx="6057749" cy="567794"/>
      </dsp:txXfrm>
    </dsp:sp>
    <dsp:sp modelId="{D327B8D6-32D4-471E-94A3-175A8A4AC6DA}">
      <dsp:nvSpPr>
        <dsp:cNvPr id="0" name=""/>
        <dsp:cNvSpPr/>
      </dsp:nvSpPr>
      <dsp:spPr>
        <a:xfrm>
          <a:off x="0" y="2130560"/>
          <a:ext cx="6713552" cy="5677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98D1D4-5A92-4870-AFE5-6F548458105E}">
      <dsp:nvSpPr>
        <dsp:cNvPr id="0" name=""/>
        <dsp:cNvSpPr/>
      </dsp:nvSpPr>
      <dsp:spPr>
        <a:xfrm>
          <a:off x="171757" y="2258313"/>
          <a:ext cx="312286" cy="31228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23F9DF-1470-4402-AE72-82049ADE6B6F}">
      <dsp:nvSpPr>
        <dsp:cNvPr id="0" name=""/>
        <dsp:cNvSpPr/>
      </dsp:nvSpPr>
      <dsp:spPr>
        <a:xfrm>
          <a:off x="655802" y="2130560"/>
          <a:ext cx="6057749" cy="567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092" tIns="60092" rIns="60092" bIns="60092" numCol="1" spcCol="1270" anchor="ctr" anchorCtr="0">
          <a:noAutofit/>
        </a:bodyPr>
        <a:lstStyle/>
        <a:p>
          <a:pPr marL="0" lvl="0" indent="0" algn="l" defTabSz="711200">
            <a:lnSpc>
              <a:spcPct val="90000"/>
            </a:lnSpc>
            <a:spcBef>
              <a:spcPct val="0"/>
            </a:spcBef>
            <a:spcAft>
              <a:spcPct val="35000"/>
            </a:spcAft>
            <a:buNone/>
          </a:pPr>
          <a:r>
            <a:rPr lang="en-GB" sz="1600" kern="1200"/>
            <a:t>Must be clear &amp; achievable</a:t>
          </a:r>
          <a:endParaRPr lang="en-US" sz="1600" kern="1200"/>
        </a:p>
      </dsp:txBody>
      <dsp:txXfrm>
        <a:off x="655802" y="2130560"/>
        <a:ext cx="6057749" cy="567794"/>
      </dsp:txXfrm>
    </dsp:sp>
    <dsp:sp modelId="{9D3065AD-EFAF-486E-9F5C-FA6F888A0F0A}">
      <dsp:nvSpPr>
        <dsp:cNvPr id="0" name=""/>
        <dsp:cNvSpPr/>
      </dsp:nvSpPr>
      <dsp:spPr>
        <a:xfrm>
          <a:off x="0" y="2840302"/>
          <a:ext cx="6713552" cy="5677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7A232C-7251-49FC-9196-D9EBDCD64961}">
      <dsp:nvSpPr>
        <dsp:cNvPr id="0" name=""/>
        <dsp:cNvSpPr/>
      </dsp:nvSpPr>
      <dsp:spPr>
        <a:xfrm>
          <a:off x="171757" y="2968056"/>
          <a:ext cx="312286" cy="31228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F19A90-0150-449A-BA53-5095C1D8362C}">
      <dsp:nvSpPr>
        <dsp:cNvPr id="0" name=""/>
        <dsp:cNvSpPr/>
      </dsp:nvSpPr>
      <dsp:spPr>
        <a:xfrm>
          <a:off x="655802" y="2840302"/>
          <a:ext cx="6057749" cy="567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092" tIns="60092" rIns="60092" bIns="60092" numCol="1" spcCol="1270" anchor="ctr" anchorCtr="0">
          <a:noAutofit/>
        </a:bodyPr>
        <a:lstStyle/>
        <a:p>
          <a:pPr marL="0" lvl="0" indent="0" algn="l" defTabSz="711200">
            <a:lnSpc>
              <a:spcPct val="90000"/>
            </a:lnSpc>
            <a:spcBef>
              <a:spcPct val="0"/>
            </a:spcBef>
            <a:spcAft>
              <a:spcPct val="35000"/>
            </a:spcAft>
            <a:buNone/>
          </a:pPr>
          <a:r>
            <a:rPr lang="en-GB" sz="1600" kern="1200"/>
            <a:t>Usually numbered so that each reads as an ‘individual’ statement to convey intentions</a:t>
          </a:r>
          <a:endParaRPr lang="en-US" sz="1600" kern="1200"/>
        </a:p>
      </dsp:txBody>
      <dsp:txXfrm>
        <a:off x="655802" y="2840302"/>
        <a:ext cx="6057749" cy="567794"/>
      </dsp:txXfrm>
    </dsp:sp>
    <dsp:sp modelId="{8E874CC9-7401-4048-912C-B329320378C5}">
      <dsp:nvSpPr>
        <dsp:cNvPr id="0" name=""/>
        <dsp:cNvSpPr/>
      </dsp:nvSpPr>
      <dsp:spPr>
        <a:xfrm>
          <a:off x="0" y="3550045"/>
          <a:ext cx="6713552" cy="5677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6AAC14-AA51-4871-8122-E05037D71075}">
      <dsp:nvSpPr>
        <dsp:cNvPr id="0" name=""/>
        <dsp:cNvSpPr/>
      </dsp:nvSpPr>
      <dsp:spPr>
        <a:xfrm>
          <a:off x="171757" y="3677799"/>
          <a:ext cx="312286" cy="31228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2AC6B3-248A-4014-A900-CA0622D28EE1}">
      <dsp:nvSpPr>
        <dsp:cNvPr id="0" name=""/>
        <dsp:cNvSpPr/>
      </dsp:nvSpPr>
      <dsp:spPr>
        <a:xfrm>
          <a:off x="655802" y="3550045"/>
          <a:ext cx="6057749" cy="5677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092" tIns="60092" rIns="60092" bIns="60092" numCol="1" spcCol="1270" anchor="ctr" anchorCtr="0">
          <a:noAutofit/>
        </a:bodyPr>
        <a:lstStyle/>
        <a:p>
          <a:pPr marL="0" lvl="0" indent="0" algn="l" defTabSz="711200">
            <a:lnSpc>
              <a:spcPct val="90000"/>
            </a:lnSpc>
            <a:spcBef>
              <a:spcPct val="0"/>
            </a:spcBef>
            <a:spcAft>
              <a:spcPct val="35000"/>
            </a:spcAft>
            <a:buNone/>
          </a:pPr>
          <a:r>
            <a:rPr lang="en-GB" sz="1600" kern="1200"/>
            <a:t>The objectives, research question, literature review MUST be aligned</a:t>
          </a:r>
          <a:endParaRPr lang="en-US" sz="1600" kern="1200"/>
        </a:p>
      </dsp:txBody>
      <dsp:txXfrm>
        <a:off x="655802" y="3550045"/>
        <a:ext cx="6057749" cy="5677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04C5A8-0EFD-D54B-B3DD-C6FFA5DBC6DF}">
      <dsp:nvSpPr>
        <dsp:cNvPr id="0" name=""/>
        <dsp:cNvSpPr/>
      </dsp:nvSpPr>
      <dsp:spPr>
        <a:xfrm>
          <a:off x="0" y="174069"/>
          <a:ext cx="6227177" cy="1272960"/>
        </a:xfrm>
        <a:prstGeom prst="roundRect">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Use the Harvard referencing style – keep the handout by your side!</a:t>
          </a:r>
          <a:endParaRPr lang="en-US" sz="3200" kern="1200"/>
        </a:p>
      </dsp:txBody>
      <dsp:txXfrm>
        <a:off x="62141" y="236210"/>
        <a:ext cx="6102895" cy="1148678"/>
      </dsp:txXfrm>
    </dsp:sp>
    <dsp:sp modelId="{C08186CC-9A1E-D842-9817-897E02BA84BB}">
      <dsp:nvSpPr>
        <dsp:cNvPr id="0" name=""/>
        <dsp:cNvSpPr/>
      </dsp:nvSpPr>
      <dsp:spPr>
        <a:xfrm>
          <a:off x="0" y="1539189"/>
          <a:ext cx="6227177" cy="1272960"/>
        </a:xfrm>
        <a:prstGeom prst="roundRect">
          <a:avLst/>
        </a:prstGeom>
        <a:solidFill>
          <a:schemeClr val="accent3">
            <a:shade val="80000"/>
            <a:hueOff val="0"/>
            <a:satOff val="0"/>
            <a:lumOff val="95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Start your reference list from day 1   </a:t>
          </a:r>
          <a:br>
            <a:rPr lang="en-GB" sz="3200" kern="1200" dirty="0"/>
          </a:br>
          <a:endParaRPr lang="en-US" sz="3200" kern="1200" dirty="0"/>
        </a:p>
      </dsp:txBody>
      <dsp:txXfrm>
        <a:off x="62141" y="1601330"/>
        <a:ext cx="6102895" cy="1148678"/>
      </dsp:txXfrm>
    </dsp:sp>
    <dsp:sp modelId="{B2831C0B-DEB9-BF4C-BE18-91C44EDBCA86}">
      <dsp:nvSpPr>
        <dsp:cNvPr id="0" name=""/>
        <dsp:cNvSpPr/>
      </dsp:nvSpPr>
      <dsp:spPr>
        <a:xfrm>
          <a:off x="0" y="2904309"/>
          <a:ext cx="6227177" cy="1272960"/>
        </a:xfrm>
        <a:prstGeom prst="roundRect">
          <a:avLst/>
        </a:prstGeom>
        <a:solidFill>
          <a:schemeClr val="accent3">
            <a:shade val="80000"/>
            <a:hueOff val="0"/>
            <a:satOff val="0"/>
            <a:lumOff val="19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Use the 100’s of sources available on our library </a:t>
          </a:r>
        </a:p>
      </dsp:txBody>
      <dsp:txXfrm>
        <a:off x="62141" y="2966450"/>
        <a:ext cx="6102895" cy="11486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AA89BE-6263-F947-A6F0-45F9C690A980}">
      <dsp:nvSpPr>
        <dsp:cNvPr id="0" name=""/>
        <dsp:cNvSpPr/>
      </dsp:nvSpPr>
      <dsp:spPr>
        <a:xfrm>
          <a:off x="0" y="3968"/>
          <a:ext cx="6263640" cy="17842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There are several very good sources available online including books, YouTube videos, websites to look at on </a:t>
          </a:r>
          <a:r>
            <a:rPr lang="en-US" sz="2500" i="1" kern="1200" dirty="0"/>
            <a:t>‘How to Write a Dissertation?’</a:t>
          </a:r>
          <a:endParaRPr lang="en-US" sz="2500" kern="1200" dirty="0"/>
        </a:p>
      </dsp:txBody>
      <dsp:txXfrm>
        <a:off x="87100" y="91068"/>
        <a:ext cx="6089440" cy="1610050"/>
      </dsp:txXfrm>
    </dsp:sp>
    <dsp:sp modelId="{D4FB899D-7C14-1940-BF57-961DE0DDD1D1}">
      <dsp:nvSpPr>
        <dsp:cNvPr id="0" name=""/>
        <dsp:cNvSpPr/>
      </dsp:nvSpPr>
      <dsp:spPr>
        <a:xfrm>
          <a:off x="0" y="1860218"/>
          <a:ext cx="6263640" cy="178425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Make good use of the resources available at the library.</a:t>
          </a:r>
        </a:p>
      </dsp:txBody>
      <dsp:txXfrm>
        <a:off x="87100" y="1947318"/>
        <a:ext cx="6089440" cy="1610050"/>
      </dsp:txXfrm>
    </dsp:sp>
    <dsp:sp modelId="{576E3A1C-05CC-C34C-90F2-A48AB384F223}">
      <dsp:nvSpPr>
        <dsp:cNvPr id="0" name=""/>
        <dsp:cNvSpPr/>
      </dsp:nvSpPr>
      <dsp:spPr>
        <a:xfrm>
          <a:off x="0" y="3716469"/>
          <a:ext cx="6263640" cy="178425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Look at the reading list uploaded to Moodle. </a:t>
          </a:r>
        </a:p>
      </dsp:txBody>
      <dsp:txXfrm>
        <a:off x="87100" y="3803569"/>
        <a:ext cx="6089440" cy="161005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8DAA95-8F10-D044-8FA2-20DD95940FCE}" type="datetimeFigureOut">
              <a:rPr lang="en-US" smtClean="0"/>
              <a:t>10/4/2023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358AA4-DCA5-6442-946B-022503305286}" type="slidenum">
              <a:rPr lang="en-US" smtClean="0"/>
              <a:t>‹#›</a:t>
            </a:fld>
            <a:endParaRPr lang="en-US"/>
          </a:p>
        </p:txBody>
      </p:sp>
    </p:spTree>
    <p:extLst>
      <p:ext uri="{BB962C8B-B14F-4D97-AF65-F5344CB8AC3E}">
        <p14:creationId xmlns:p14="http://schemas.microsoft.com/office/powerpoint/2010/main" val="4046179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358AA4-DCA5-6442-946B-022503305286}" type="slidenum">
              <a:rPr lang="en-US" smtClean="0"/>
              <a:t>1</a:t>
            </a:fld>
            <a:endParaRPr lang="en-US"/>
          </a:p>
        </p:txBody>
      </p:sp>
    </p:spTree>
    <p:extLst>
      <p:ext uri="{BB962C8B-B14F-4D97-AF65-F5344CB8AC3E}">
        <p14:creationId xmlns:p14="http://schemas.microsoft.com/office/powerpoint/2010/main" val="23392696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37452168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8604260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7998187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2358AA4-DCA5-6442-946B-022503305286}" type="slidenum">
              <a:rPr lang="en-US" smtClean="0"/>
              <a:t>6</a:t>
            </a:fld>
            <a:endParaRPr lang="en-US"/>
          </a:p>
        </p:txBody>
      </p:sp>
    </p:spTree>
    <p:extLst>
      <p:ext uri="{BB962C8B-B14F-4D97-AF65-F5344CB8AC3E}">
        <p14:creationId xmlns:p14="http://schemas.microsoft.com/office/powerpoint/2010/main" val="37159164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39772020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22252088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10711403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2358AA4-DCA5-6442-946B-022503305286}" type="slidenum">
              <a:rPr lang="en-US" smtClean="0"/>
              <a:t>11</a:t>
            </a:fld>
            <a:endParaRPr lang="en-US"/>
          </a:p>
        </p:txBody>
      </p:sp>
    </p:spTree>
    <p:extLst>
      <p:ext uri="{BB962C8B-B14F-4D97-AF65-F5344CB8AC3E}">
        <p14:creationId xmlns:p14="http://schemas.microsoft.com/office/powerpoint/2010/main" val="18628483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2358AA4-DCA5-6442-946B-022503305286}" type="slidenum">
              <a:rPr lang="en-US" smtClean="0"/>
              <a:t>12</a:t>
            </a:fld>
            <a:endParaRPr lang="en-US"/>
          </a:p>
        </p:txBody>
      </p:sp>
    </p:spTree>
    <p:extLst>
      <p:ext uri="{BB962C8B-B14F-4D97-AF65-F5344CB8AC3E}">
        <p14:creationId xmlns:p14="http://schemas.microsoft.com/office/powerpoint/2010/main" val="18225467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14546151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16373210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39199129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2358AA4-DCA5-6442-946B-022503305286}" type="slidenum">
              <a:rPr lang="en-US" smtClean="0"/>
              <a:t>16</a:t>
            </a:fld>
            <a:endParaRPr lang="en-US"/>
          </a:p>
        </p:txBody>
      </p:sp>
    </p:spTree>
    <p:extLst>
      <p:ext uri="{BB962C8B-B14F-4D97-AF65-F5344CB8AC3E}">
        <p14:creationId xmlns:p14="http://schemas.microsoft.com/office/powerpoint/2010/main" val="25254287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31473349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2358AA4-DCA5-6442-946B-022503305286}" type="slidenum">
              <a:rPr lang="en-US" smtClean="0"/>
              <a:t>18</a:t>
            </a:fld>
            <a:endParaRPr lang="en-US"/>
          </a:p>
        </p:txBody>
      </p:sp>
    </p:spTree>
    <p:extLst>
      <p:ext uri="{BB962C8B-B14F-4D97-AF65-F5344CB8AC3E}">
        <p14:creationId xmlns:p14="http://schemas.microsoft.com/office/powerpoint/2010/main" val="24505665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2358AA4-DCA5-6442-946B-022503305286}" type="slidenum">
              <a:rPr lang="en-US" smtClean="0"/>
              <a:t>19</a:t>
            </a:fld>
            <a:endParaRPr lang="en-US"/>
          </a:p>
        </p:txBody>
      </p:sp>
    </p:spTree>
    <p:extLst>
      <p:ext uri="{BB962C8B-B14F-4D97-AF65-F5344CB8AC3E}">
        <p14:creationId xmlns:p14="http://schemas.microsoft.com/office/powerpoint/2010/main" val="204128047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2358AA4-DCA5-6442-946B-022503305286}" type="slidenum">
              <a:rPr lang="en-US" smtClean="0"/>
              <a:t>20</a:t>
            </a:fld>
            <a:endParaRPr lang="en-US"/>
          </a:p>
        </p:txBody>
      </p:sp>
    </p:spTree>
    <p:extLst>
      <p:ext uri="{BB962C8B-B14F-4D97-AF65-F5344CB8AC3E}">
        <p14:creationId xmlns:p14="http://schemas.microsoft.com/office/powerpoint/2010/main" val="4238986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2358AA4-DCA5-6442-946B-022503305286}" type="slidenum">
              <a:rPr lang="en-US" smtClean="0"/>
              <a:t>21</a:t>
            </a:fld>
            <a:endParaRPr lang="en-US"/>
          </a:p>
        </p:txBody>
      </p:sp>
    </p:spTree>
    <p:extLst>
      <p:ext uri="{BB962C8B-B14F-4D97-AF65-F5344CB8AC3E}">
        <p14:creationId xmlns:p14="http://schemas.microsoft.com/office/powerpoint/2010/main" val="29959647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2358AA4-DCA5-6442-946B-022503305286}" type="slidenum">
              <a:rPr lang="en-US" smtClean="0"/>
              <a:t>22</a:t>
            </a:fld>
            <a:endParaRPr lang="en-US"/>
          </a:p>
        </p:txBody>
      </p:sp>
    </p:spTree>
    <p:extLst>
      <p:ext uri="{BB962C8B-B14F-4D97-AF65-F5344CB8AC3E}">
        <p14:creationId xmlns:p14="http://schemas.microsoft.com/office/powerpoint/2010/main" val="122798157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23</a:t>
            </a:fld>
            <a:endParaRPr lang="en-GB"/>
          </a:p>
        </p:txBody>
      </p:sp>
    </p:spTree>
    <p:extLst>
      <p:ext uri="{BB962C8B-B14F-4D97-AF65-F5344CB8AC3E}">
        <p14:creationId xmlns:p14="http://schemas.microsoft.com/office/powerpoint/2010/main" val="142075105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2358AA4-DCA5-6442-946B-022503305286}" type="slidenum">
              <a:rPr lang="en-US" smtClean="0"/>
              <a:t>24</a:t>
            </a:fld>
            <a:endParaRPr lang="en-US"/>
          </a:p>
        </p:txBody>
      </p:sp>
    </p:spTree>
    <p:extLst>
      <p:ext uri="{BB962C8B-B14F-4D97-AF65-F5344CB8AC3E}">
        <p14:creationId xmlns:p14="http://schemas.microsoft.com/office/powerpoint/2010/main" val="1387664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8B4D8-C1D9-9CFB-81B6-88470EA471C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2A3F303-20A0-C87E-C808-B0BC570865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A15522F-FF0B-E26C-A77B-0278005EA33D}"/>
              </a:ext>
            </a:extLst>
          </p:cNvPr>
          <p:cNvSpPr>
            <a:spLocks noGrp="1"/>
          </p:cNvSpPr>
          <p:nvPr>
            <p:ph type="dt" sz="half" idx="10"/>
          </p:nvPr>
        </p:nvSpPr>
        <p:spPr/>
        <p:txBody>
          <a:bodyPr/>
          <a:lstStyle/>
          <a:p>
            <a:fld id="{3DEECC2F-60A5-F842-987E-78DF52E55443}" type="datetimeFigureOut">
              <a:rPr lang="en-US" smtClean="0"/>
              <a:t>10/4/2023</a:t>
            </a:fld>
            <a:endParaRPr lang="en-US"/>
          </a:p>
        </p:txBody>
      </p:sp>
      <p:sp>
        <p:nvSpPr>
          <p:cNvPr id="5" name="Footer Placeholder 4">
            <a:extLst>
              <a:ext uri="{FF2B5EF4-FFF2-40B4-BE49-F238E27FC236}">
                <a16:creationId xmlns:a16="http://schemas.microsoft.com/office/drawing/2014/main" id="{FEE8A0D7-ED53-A11F-3D56-D91DCF2E37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EB05414-3153-2887-8B3C-095C940D00D2}"/>
              </a:ext>
            </a:extLst>
          </p:cNvPr>
          <p:cNvSpPr>
            <a:spLocks noGrp="1"/>
          </p:cNvSpPr>
          <p:nvPr>
            <p:ph type="sldNum" sz="quarter" idx="12"/>
          </p:nvPr>
        </p:nvSpPr>
        <p:spPr/>
        <p:txBody>
          <a:bodyPr/>
          <a:lstStyle/>
          <a:p>
            <a:fld id="{E4CD8CDA-8346-7245-BEFD-ED8FDD5AD073}" type="slidenum">
              <a:rPr lang="en-US" smtClean="0"/>
              <a:t>‹#›</a:t>
            </a:fld>
            <a:endParaRPr lang="en-US"/>
          </a:p>
        </p:txBody>
      </p:sp>
    </p:spTree>
    <p:extLst>
      <p:ext uri="{BB962C8B-B14F-4D97-AF65-F5344CB8AC3E}">
        <p14:creationId xmlns:p14="http://schemas.microsoft.com/office/powerpoint/2010/main" val="1513593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D1C7B-1959-5084-3216-0D95CD01103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915F048-99C3-A026-8138-BA9853A0AED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A059E73-DDFE-BA34-1871-FC2B56D3457C}"/>
              </a:ext>
            </a:extLst>
          </p:cNvPr>
          <p:cNvSpPr>
            <a:spLocks noGrp="1"/>
          </p:cNvSpPr>
          <p:nvPr>
            <p:ph type="dt" sz="half" idx="10"/>
          </p:nvPr>
        </p:nvSpPr>
        <p:spPr/>
        <p:txBody>
          <a:bodyPr/>
          <a:lstStyle/>
          <a:p>
            <a:fld id="{3DEECC2F-60A5-F842-987E-78DF52E55443}" type="datetimeFigureOut">
              <a:rPr lang="en-US" smtClean="0"/>
              <a:t>10/4/2023</a:t>
            </a:fld>
            <a:endParaRPr lang="en-US"/>
          </a:p>
        </p:txBody>
      </p:sp>
      <p:sp>
        <p:nvSpPr>
          <p:cNvPr id="5" name="Footer Placeholder 4">
            <a:extLst>
              <a:ext uri="{FF2B5EF4-FFF2-40B4-BE49-F238E27FC236}">
                <a16:creationId xmlns:a16="http://schemas.microsoft.com/office/drawing/2014/main" id="{01A1C06A-B029-88AC-D4CB-B51510CB7C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B9F456-ED95-43A0-0A14-B2C5B14107AB}"/>
              </a:ext>
            </a:extLst>
          </p:cNvPr>
          <p:cNvSpPr>
            <a:spLocks noGrp="1"/>
          </p:cNvSpPr>
          <p:nvPr>
            <p:ph type="sldNum" sz="quarter" idx="12"/>
          </p:nvPr>
        </p:nvSpPr>
        <p:spPr/>
        <p:txBody>
          <a:bodyPr/>
          <a:lstStyle/>
          <a:p>
            <a:fld id="{E4CD8CDA-8346-7245-BEFD-ED8FDD5AD073}" type="slidenum">
              <a:rPr lang="en-US" smtClean="0"/>
              <a:t>‹#›</a:t>
            </a:fld>
            <a:endParaRPr lang="en-US"/>
          </a:p>
        </p:txBody>
      </p:sp>
    </p:spTree>
    <p:extLst>
      <p:ext uri="{BB962C8B-B14F-4D97-AF65-F5344CB8AC3E}">
        <p14:creationId xmlns:p14="http://schemas.microsoft.com/office/powerpoint/2010/main" val="31013187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CE42F-83DF-2D45-3798-63D6191AFB9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E14960A-0480-3F56-BF29-C9EF2FEAEA8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BB005DD-21B8-6B95-F1D1-7CDEA52408FB}"/>
              </a:ext>
            </a:extLst>
          </p:cNvPr>
          <p:cNvSpPr>
            <a:spLocks noGrp="1"/>
          </p:cNvSpPr>
          <p:nvPr>
            <p:ph type="dt" sz="half" idx="10"/>
          </p:nvPr>
        </p:nvSpPr>
        <p:spPr/>
        <p:txBody>
          <a:bodyPr/>
          <a:lstStyle/>
          <a:p>
            <a:fld id="{3DEECC2F-60A5-F842-987E-78DF52E55443}" type="datetimeFigureOut">
              <a:rPr lang="en-US" smtClean="0"/>
              <a:t>10/4/2023</a:t>
            </a:fld>
            <a:endParaRPr lang="en-US"/>
          </a:p>
        </p:txBody>
      </p:sp>
      <p:sp>
        <p:nvSpPr>
          <p:cNvPr id="5" name="Footer Placeholder 4">
            <a:extLst>
              <a:ext uri="{FF2B5EF4-FFF2-40B4-BE49-F238E27FC236}">
                <a16:creationId xmlns:a16="http://schemas.microsoft.com/office/drawing/2014/main" id="{6311D13C-9E23-0332-6F84-9FA02BEF40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7DC683-8E17-9E53-CF40-EE806DC69C96}"/>
              </a:ext>
            </a:extLst>
          </p:cNvPr>
          <p:cNvSpPr>
            <a:spLocks noGrp="1"/>
          </p:cNvSpPr>
          <p:nvPr>
            <p:ph type="sldNum" sz="quarter" idx="12"/>
          </p:nvPr>
        </p:nvSpPr>
        <p:spPr/>
        <p:txBody>
          <a:bodyPr/>
          <a:lstStyle/>
          <a:p>
            <a:fld id="{E4CD8CDA-8346-7245-BEFD-ED8FDD5AD073}" type="slidenum">
              <a:rPr lang="en-US" smtClean="0"/>
              <a:t>‹#›</a:t>
            </a:fld>
            <a:endParaRPr lang="en-US"/>
          </a:p>
        </p:txBody>
      </p:sp>
    </p:spTree>
    <p:extLst>
      <p:ext uri="{BB962C8B-B14F-4D97-AF65-F5344CB8AC3E}">
        <p14:creationId xmlns:p14="http://schemas.microsoft.com/office/powerpoint/2010/main" val="33310011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66AF0-1F29-9FDF-95F3-32AC36934CA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F725AC1-E0B6-8889-D196-C202E3607B9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1CEC974-52CD-FFD5-38D1-591556B6612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D097B65-07E6-C339-38F8-ED34C8E3CE78}"/>
              </a:ext>
            </a:extLst>
          </p:cNvPr>
          <p:cNvSpPr>
            <a:spLocks noGrp="1"/>
          </p:cNvSpPr>
          <p:nvPr>
            <p:ph type="dt" sz="half" idx="10"/>
          </p:nvPr>
        </p:nvSpPr>
        <p:spPr/>
        <p:txBody>
          <a:bodyPr/>
          <a:lstStyle/>
          <a:p>
            <a:fld id="{3DEECC2F-60A5-F842-987E-78DF52E55443}" type="datetimeFigureOut">
              <a:rPr lang="en-US" smtClean="0"/>
              <a:t>10/4/2023</a:t>
            </a:fld>
            <a:endParaRPr lang="en-US"/>
          </a:p>
        </p:txBody>
      </p:sp>
      <p:sp>
        <p:nvSpPr>
          <p:cNvPr id="6" name="Footer Placeholder 5">
            <a:extLst>
              <a:ext uri="{FF2B5EF4-FFF2-40B4-BE49-F238E27FC236}">
                <a16:creationId xmlns:a16="http://schemas.microsoft.com/office/drawing/2014/main" id="{7CD46C03-44B7-6592-C5B0-2F9A789AC65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2C33F4-31B7-3C7E-C504-32C6CA83D498}"/>
              </a:ext>
            </a:extLst>
          </p:cNvPr>
          <p:cNvSpPr>
            <a:spLocks noGrp="1"/>
          </p:cNvSpPr>
          <p:nvPr>
            <p:ph type="sldNum" sz="quarter" idx="12"/>
          </p:nvPr>
        </p:nvSpPr>
        <p:spPr/>
        <p:txBody>
          <a:bodyPr/>
          <a:lstStyle/>
          <a:p>
            <a:fld id="{E4CD8CDA-8346-7245-BEFD-ED8FDD5AD073}" type="slidenum">
              <a:rPr lang="en-US" smtClean="0"/>
              <a:t>‹#›</a:t>
            </a:fld>
            <a:endParaRPr lang="en-US"/>
          </a:p>
        </p:txBody>
      </p:sp>
    </p:spTree>
    <p:extLst>
      <p:ext uri="{BB962C8B-B14F-4D97-AF65-F5344CB8AC3E}">
        <p14:creationId xmlns:p14="http://schemas.microsoft.com/office/powerpoint/2010/main" val="23070549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57778-AE61-A51A-D102-FB97E9B5FB4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2E7E6C-0F4E-EAD0-C4F4-66D5A5432DB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7DDF45F-89D1-0569-4FE3-281BA9907E0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3CC29F7-8AFF-A24E-6E9F-A0589A7D6CB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7A41D40-072E-D405-BAE9-55057F5179C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FC70128-495A-0E28-FCB8-72A67FAF8502}"/>
              </a:ext>
            </a:extLst>
          </p:cNvPr>
          <p:cNvSpPr>
            <a:spLocks noGrp="1"/>
          </p:cNvSpPr>
          <p:nvPr>
            <p:ph type="dt" sz="half" idx="10"/>
          </p:nvPr>
        </p:nvSpPr>
        <p:spPr/>
        <p:txBody>
          <a:bodyPr/>
          <a:lstStyle/>
          <a:p>
            <a:fld id="{3DEECC2F-60A5-F842-987E-78DF52E55443}" type="datetimeFigureOut">
              <a:rPr lang="en-US" smtClean="0"/>
              <a:t>10/4/2023</a:t>
            </a:fld>
            <a:endParaRPr lang="en-US"/>
          </a:p>
        </p:txBody>
      </p:sp>
      <p:sp>
        <p:nvSpPr>
          <p:cNvPr id="8" name="Footer Placeholder 7">
            <a:extLst>
              <a:ext uri="{FF2B5EF4-FFF2-40B4-BE49-F238E27FC236}">
                <a16:creationId xmlns:a16="http://schemas.microsoft.com/office/drawing/2014/main" id="{7B637E0D-C9A2-0026-4493-0BC5AD6F690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F4072F1-7D55-D8E7-146C-86E1E4873529}"/>
              </a:ext>
            </a:extLst>
          </p:cNvPr>
          <p:cNvSpPr>
            <a:spLocks noGrp="1"/>
          </p:cNvSpPr>
          <p:nvPr>
            <p:ph type="sldNum" sz="quarter" idx="12"/>
          </p:nvPr>
        </p:nvSpPr>
        <p:spPr/>
        <p:txBody>
          <a:bodyPr/>
          <a:lstStyle/>
          <a:p>
            <a:fld id="{E4CD8CDA-8346-7245-BEFD-ED8FDD5AD073}" type="slidenum">
              <a:rPr lang="en-US" smtClean="0"/>
              <a:t>‹#›</a:t>
            </a:fld>
            <a:endParaRPr lang="en-US"/>
          </a:p>
        </p:txBody>
      </p:sp>
    </p:spTree>
    <p:extLst>
      <p:ext uri="{BB962C8B-B14F-4D97-AF65-F5344CB8AC3E}">
        <p14:creationId xmlns:p14="http://schemas.microsoft.com/office/powerpoint/2010/main" val="23415217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7BCA0-78B3-C2A9-AE3C-7BD7540FC26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EA3AB33-5CB1-6C04-5565-B7E0AFA3E6F2}"/>
              </a:ext>
            </a:extLst>
          </p:cNvPr>
          <p:cNvSpPr>
            <a:spLocks noGrp="1"/>
          </p:cNvSpPr>
          <p:nvPr>
            <p:ph type="dt" sz="half" idx="10"/>
          </p:nvPr>
        </p:nvSpPr>
        <p:spPr/>
        <p:txBody>
          <a:bodyPr/>
          <a:lstStyle/>
          <a:p>
            <a:fld id="{3DEECC2F-60A5-F842-987E-78DF52E55443}" type="datetimeFigureOut">
              <a:rPr lang="en-US" smtClean="0"/>
              <a:t>10/4/2023</a:t>
            </a:fld>
            <a:endParaRPr lang="en-US"/>
          </a:p>
        </p:txBody>
      </p:sp>
      <p:sp>
        <p:nvSpPr>
          <p:cNvPr id="4" name="Footer Placeholder 3">
            <a:extLst>
              <a:ext uri="{FF2B5EF4-FFF2-40B4-BE49-F238E27FC236}">
                <a16:creationId xmlns:a16="http://schemas.microsoft.com/office/drawing/2014/main" id="{98A7E239-F778-074A-B5E4-279FBDAEBED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F254684-E849-0A7E-7BE1-0EF3BA008D45}"/>
              </a:ext>
            </a:extLst>
          </p:cNvPr>
          <p:cNvSpPr>
            <a:spLocks noGrp="1"/>
          </p:cNvSpPr>
          <p:nvPr>
            <p:ph type="sldNum" sz="quarter" idx="12"/>
          </p:nvPr>
        </p:nvSpPr>
        <p:spPr/>
        <p:txBody>
          <a:bodyPr/>
          <a:lstStyle/>
          <a:p>
            <a:fld id="{E4CD8CDA-8346-7245-BEFD-ED8FDD5AD073}" type="slidenum">
              <a:rPr lang="en-US" smtClean="0"/>
              <a:t>‹#›</a:t>
            </a:fld>
            <a:endParaRPr lang="en-US"/>
          </a:p>
        </p:txBody>
      </p:sp>
    </p:spTree>
    <p:extLst>
      <p:ext uri="{BB962C8B-B14F-4D97-AF65-F5344CB8AC3E}">
        <p14:creationId xmlns:p14="http://schemas.microsoft.com/office/powerpoint/2010/main" val="9910060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3F3571-612B-3C66-664C-DA0A1792E340}"/>
              </a:ext>
            </a:extLst>
          </p:cNvPr>
          <p:cNvSpPr>
            <a:spLocks noGrp="1"/>
          </p:cNvSpPr>
          <p:nvPr>
            <p:ph type="dt" sz="half" idx="10"/>
          </p:nvPr>
        </p:nvSpPr>
        <p:spPr/>
        <p:txBody>
          <a:bodyPr/>
          <a:lstStyle/>
          <a:p>
            <a:fld id="{3DEECC2F-60A5-F842-987E-78DF52E55443}" type="datetimeFigureOut">
              <a:rPr lang="en-US" smtClean="0"/>
              <a:t>10/4/2023</a:t>
            </a:fld>
            <a:endParaRPr lang="en-US"/>
          </a:p>
        </p:txBody>
      </p:sp>
      <p:sp>
        <p:nvSpPr>
          <p:cNvPr id="3" name="Footer Placeholder 2">
            <a:extLst>
              <a:ext uri="{FF2B5EF4-FFF2-40B4-BE49-F238E27FC236}">
                <a16:creationId xmlns:a16="http://schemas.microsoft.com/office/drawing/2014/main" id="{B4DEB660-9C40-AC37-6FC1-1C834A6ECB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DA00958-11EA-30ED-D30B-264A6107EF95}"/>
              </a:ext>
            </a:extLst>
          </p:cNvPr>
          <p:cNvSpPr>
            <a:spLocks noGrp="1"/>
          </p:cNvSpPr>
          <p:nvPr>
            <p:ph type="sldNum" sz="quarter" idx="12"/>
          </p:nvPr>
        </p:nvSpPr>
        <p:spPr/>
        <p:txBody>
          <a:bodyPr/>
          <a:lstStyle/>
          <a:p>
            <a:fld id="{E4CD8CDA-8346-7245-BEFD-ED8FDD5AD073}" type="slidenum">
              <a:rPr lang="en-US" smtClean="0"/>
              <a:t>‹#›</a:t>
            </a:fld>
            <a:endParaRPr lang="en-US"/>
          </a:p>
        </p:txBody>
      </p:sp>
    </p:spTree>
    <p:extLst>
      <p:ext uri="{BB962C8B-B14F-4D97-AF65-F5344CB8AC3E}">
        <p14:creationId xmlns:p14="http://schemas.microsoft.com/office/powerpoint/2010/main" val="3498097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241C4-956B-9125-39D6-4D532787318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B4A6A61-9C24-BEB2-50E7-AA0EE77ED2D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F1EC9D9-AC81-24E1-1C77-5B3E20C454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9AEB8FB-571E-1199-956E-6FE820328701}"/>
              </a:ext>
            </a:extLst>
          </p:cNvPr>
          <p:cNvSpPr>
            <a:spLocks noGrp="1"/>
          </p:cNvSpPr>
          <p:nvPr>
            <p:ph type="dt" sz="half" idx="10"/>
          </p:nvPr>
        </p:nvSpPr>
        <p:spPr/>
        <p:txBody>
          <a:bodyPr/>
          <a:lstStyle/>
          <a:p>
            <a:fld id="{3DEECC2F-60A5-F842-987E-78DF52E55443}" type="datetimeFigureOut">
              <a:rPr lang="en-US" smtClean="0"/>
              <a:t>10/4/2023</a:t>
            </a:fld>
            <a:endParaRPr lang="en-US"/>
          </a:p>
        </p:txBody>
      </p:sp>
      <p:sp>
        <p:nvSpPr>
          <p:cNvPr id="6" name="Footer Placeholder 5">
            <a:extLst>
              <a:ext uri="{FF2B5EF4-FFF2-40B4-BE49-F238E27FC236}">
                <a16:creationId xmlns:a16="http://schemas.microsoft.com/office/drawing/2014/main" id="{D2F68824-7228-9F10-4810-A051D480E9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9CC4240-52DE-EB80-5301-E13E08766C3B}"/>
              </a:ext>
            </a:extLst>
          </p:cNvPr>
          <p:cNvSpPr>
            <a:spLocks noGrp="1"/>
          </p:cNvSpPr>
          <p:nvPr>
            <p:ph type="sldNum" sz="quarter" idx="12"/>
          </p:nvPr>
        </p:nvSpPr>
        <p:spPr/>
        <p:txBody>
          <a:bodyPr/>
          <a:lstStyle/>
          <a:p>
            <a:fld id="{E4CD8CDA-8346-7245-BEFD-ED8FDD5AD073}" type="slidenum">
              <a:rPr lang="en-US" smtClean="0"/>
              <a:t>‹#›</a:t>
            </a:fld>
            <a:endParaRPr lang="en-US"/>
          </a:p>
        </p:txBody>
      </p:sp>
    </p:spTree>
    <p:extLst>
      <p:ext uri="{BB962C8B-B14F-4D97-AF65-F5344CB8AC3E}">
        <p14:creationId xmlns:p14="http://schemas.microsoft.com/office/powerpoint/2010/main" val="8827902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3FAA8-1B5D-8694-6E01-C5C5571A118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43FEF24-CD91-1B63-0B6C-DEFCA8383E2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C5819EC-0E66-E950-73D2-055F79BCBC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45013A4-31C8-9919-26EA-283BF2C0B861}"/>
              </a:ext>
            </a:extLst>
          </p:cNvPr>
          <p:cNvSpPr>
            <a:spLocks noGrp="1"/>
          </p:cNvSpPr>
          <p:nvPr>
            <p:ph type="dt" sz="half" idx="10"/>
          </p:nvPr>
        </p:nvSpPr>
        <p:spPr/>
        <p:txBody>
          <a:bodyPr/>
          <a:lstStyle/>
          <a:p>
            <a:fld id="{3DEECC2F-60A5-F842-987E-78DF52E55443}" type="datetimeFigureOut">
              <a:rPr lang="en-US" smtClean="0"/>
              <a:t>10/4/2023</a:t>
            </a:fld>
            <a:endParaRPr lang="en-US"/>
          </a:p>
        </p:txBody>
      </p:sp>
      <p:sp>
        <p:nvSpPr>
          <p:cNvPr id="6" name="Footer Placeholder 5">
            <a:extLst>
              <a:ext uri="{FF2B5EF4-FFF2-40B4-BE49-F238E27FC236}">
                <a16:creationId xmlns:a16="http://schemas.microsoft.com/office/drawing/2014/main" id="{934CE91E-67AE-F21A-1350-66C4BAC9539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7D4AF74-4680-CEC5-4A1B-20A31BDA424D}"/>
              </a:ext>
            </a:extLst>
          </p:cNvPr>
          <p:cNvSpPr>
            <a:spLocks noGrp="1"/>
          </p:cNvSpPr>
          <p:nvPr>
            <p:ph type="sldNum" sz="quarter" idx="12"/>
          </p:nvPr>
        </p:nvSpPr>
        <p:spPr/>
        <p:txBody>
          <a:bodyPr/>
          <a:lstStyle/>
          <a:p>
            <a:fld id="{E4CD8CDA-8346-7245-BEFD-ED8FDD5AD073}" type="slidenum">
              <a:rPr lang="en-US" smtClean="0"/>
              <a:t>‹#›</a:t>
            </a:fld>
            <a:endParaRPr lang="en-US"/>
          </a:p>
        </p:txBody>
      </p:sp>
    </p:spTree>
    <p:extLst>
      <p:ext uri="{BB962C8B-B14F-4D97-AF65-F5344CB8AC3E}">
        <p14:creationId xmlns:p14="http://schemas.microsoft.com/office/powerpoint/2010/main" val="24216910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EBBF3-44C2-E9C5-5649-1D98EBB1477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D655B80-C4D7-9969-E453-D5A451A1A9C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EE5D264-D9E7-C785-2B2B-8C845548F08C}"/>
              </a:ext>
            </a:extLst>
          </p:cNvPr>
          <p:cNvSpPr>
            <a:spLocks noGrp="1"/>
          </p:cNvSpPr>
          <p:nvPr>
            <p:ph type="dt" sz="half" idx="10"/>
          </p:nvPr>
        </p:nvSpPr>
        <p:spPr/>
        <p:txBody>
          <a:bodyPr/>
          <a:lstStyle/>
          <a:p>
            <a:fld id="{3DEECC2F-60A5-F842-987E-78DF52E55443}" type="datetimeFigureOut">
              <a:rPr lang="en-US" smtClean="0"/>
              <a:t>10/4/2023</a:t>
            </a:fld>
            <a:endParaRPr lang="en-US"/>
          </a:p>
        </p:txBody>
      </p:sp>
      <p:sp>
        <p:nvSpPr>
          <p:cNvPr id="5" name="Footer Placeholder 4">
            <a:extLst>
              <a:ext uri="{FF2B5EF4-FFF2-40B4-BE49-F238E27FC236}">
                <a16:creationId xmlns:a16="http://schemas.microsoft.com/office/drawing/2014/main" id="{7C55BB79-172B-7249-D17E-09826D4CFF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210B016-358E-FE9C-2989-87D012E63E68}"/>
              </a:ext>
            </a:extLst>
          </p:cNvPr>
          <p:cNvSpPr>
            <a:spLocks noGrp="1"/>
          </p:cNvSpPr>
          <p:nvPr>
            <p:ph type="sldNum" sz="quarter" idx="12"/>
          </p:nvPr>
        </p:nvSpPr>
        <p:spPr/>
        <p:txBody>
          <a:bodyPr/>
          <a:lstStyle/>
          <a:p>
            <a:fld id="{E4CD8CDA-8346-7245-BEFD-ED8FDD5AD073}" type="slidenum">
              <a:rPr lang="en-US" smtClean="0"/>
              <a:t>‹#›</a:t>
            </a:fld>
            <a:endParaRPr lang="en-US"/>
          </a:p>
        </p:txBody>
      </p:sp>
    </p:spTree>
    <p:extLst>
      <p:ext uri="{BB962C8B-B14F-4D97-AF65-F5344CB8AC3E}">
        <p14:creationId xmlns:p14="http://schemas.microsoft.com/office/powerpoint/2010/main" val="12839493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79385C4-71A5-6316-C0B1-5E6E47C1217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55B722E-641D-DEFF-625F-14A34FA69EE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F61333D-9D94-9091-AB34-84BA6D87569D}"/>
              </a:ext>
            </a:extLst>
          </p:cNvPr>
          <p:cNvSpPr>
            <a:spLocks noGrp="1"/>
          </p:cNvSpPr>
          <p:nvPr>
            <p:ph type="dt" sz="half" idx="10"/>
          </p:nvPr>
        </p:nvSpPr>
        <p:spPr/>
        <p:txBody>
          <a:bodyPr/>
          <a:lstStyle/>
          <a:p>
            <a:fld id="{3DEECC2F-60A5-F842-987E-78DF52E55443}" type="datetimeFigureOut">
              <a:rPr lang="en-US" smtClean="0"/>
              <a:t>10/4/2023</a:t>
            </a:fld>
            <a:endParaRPr lang="en-US"/>
          </a:p>
        </p:txBody>
      </p:sp>
      <p:sp>
        <p:nvSpPr>
          <p:cNvPr id="5" name="Footer Placeholder 4">
            <a:extLst>
              <a:ext uri="{FF2B5EF4-FFF2-40B4-BE49-F238E27FC236}">
                <a16:creationId xmlns:a16="http://schemas.microsoft.com/office/drawing/2014/main" id="{001E1EF7-C318-F24D-C4D3-82409DBC14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A1631A-8B39-274F-9CD6-A179AE7D3678}"/>
              </a:ext>
            </a:extLst>
          </p:cNvPr>
          <p:cNvSpPr>
            <a:spLocks noGrp="1"/>
          </p:cNvSpPr>
          <p:nvPr>
            <p:ph type="sldNum" sz="quarter" idx="12"/>
          </p:nvPr>
        </p:nvSpPr>
        <p:spPr/>
        <p:txBody>
          <a:bodyPr/>
          <a:lstStyle/>
          <a:p>
            <a:fld id="{E4CD8CDA-8346-7245-BEFD-ED8FDD5AD073}" type="slidenum">
              <a:rPr lang="en-US" smtClean="0"/>
              <a:t>‹#›</a:t>
            </a:fld>
            <a:endParaRPr lang="en-US"/>
          </a:p>
        </p:txBody>
      </p:sp>
    </p:spTree>
    <p:extLst>
      <p:ext uri="{BB962C8B-B14F-4D97-AF65-F5344CB8AC3E}">
        <p14:creationId xmlns:p14="http://schemas.microsoft.com/office/powerpoint/2010/main" val="4747340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B97AFE-16B9-7FC6-979C-5E252E2D2FF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0D9CC5D-09A6-1AB1-A48E-1A3CE0639C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5FB6F21-5D60-423E-0B8D-CA1601590E0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DEECC2F-60A5-F842-987E-78DF52E55443}" type="datetimeFigureOut">
              <a:rPr lang="en-US" smtClean="0"/>
              <a:t>10/4/2023</a:t>
            </a:fld>
            <a:endParaRPr lang="en-US"/>
          </a:p>
        </p:txBody>
      </p:sp>
      <p:sp>
        <p:nvSpPr>
          <p:cNvPr id="5" name="Footer Placeholder 4">
            <a:extLst>
              <a:ext uri="{FF2B5EF4-FFF2-40B4-BE49-F238E27FC236}">
                <a16:creationId xmlns:a16="http://schemas.microsoft.com/office/drawing/2014/main" id="{2766CA00-E503-4682-CA96-7ACDAFC154B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EE441A9-881A-44FE-2708-E1ED26605DD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4CD8CDA-8346-7245-BEFD-ED8FDD5AD073}" type="slidenum">
              <a:rPr lang="en-US" smtClean="0"/>
              <a:t>‹#›</a:t>
            </a:fld>
            <a:endParaRPr lang="en-US"/>
          </a:p>
        </p:txBody>
      </p:sp>
    </p:spTree>
    <p:extLst>
      <p:ext uri="{BB962C8B-B14F-4D97-AF65-F5344CB8AC3E}">
        <p14:creationId xmlns:p14="http://schemas.microsoft.com/office/powerpoint/2010/main" val="25695590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5.jpeg"/><Relationship Id="rId7" Type="http://schemas.openxmlformats.org/officeDocument/2006/relationships/diagramColors" Target="../diagrams/colors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6.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image" Target="../media/image44.png"/><Relationship Id="rId5" Type="http://schemas.openxmlformats.org/officeDocument/2006/relationships/diagramQuickStyle" Target="../diagrams/quickStyle3.xml"/><Relationship Id="rId10" Type="http://schemas.openxmlformats.org/officeDocument/2006/relationships/hyperlink" Target="https://uwtsd.ac.uk/media/uwtsd-website/content-assets/documents/library-and-learning-resources/infoskills/Harvard-eng_v.1.2.pdf" TargetMode="External"/><Relationship Id="rId4" Type="http://schemas.openxmlformats.org/officeDocument/2006/relationships/diagramLayout" Target="../diagrams/layout3.xml"/><Relationship Id="rId9" Type="http://schemas.openxmlformats.org/officeDocument/2006/relationships/image" Target="../media/image43.png"/></Relationships>
</file>

<file path=ppt/slides/_rels/slide2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s://www.uwtsd.ac.uk/library/infoskills/getting-started-with-your-dissertation/"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hyperlink" Target="https://www.youtube.com/watch?v=hxSD8VqgS6o&amp;t=160s" TargetMode="External"/><Relationship Id="rId4" Type="http://schemas.openxmlformats.org/officeDocument/2006/relationships/image" Target="../media/image47.png"/></Relationships>
</file>

<file path=ppt/slides/_rels/slide2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image" Target="../media/image49.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83" name="Rectangle 1082">
            <a:extLst>
              <a:ext uri="{FF2B5EF4-FFF2-40B4-BE49-F238E27FC236}">
                <a16:creationId xmlns:a16="http://schemas.microsoft.com/office/drawing/2014/main" id="{C9044227-071D-4831-94D0-C92D4840B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EDD6B1-EAFE-AB93-E987-E82A87EA5FE6}"/>
              </a:ext>
            </a:extLst>
          </p:cNvPr>
          <p:cNvSpPr>
            <a:spLocks noGrp="1"/>
          </p:cNvSpPr>
          <p:nvPr>
            <p:ph type="ctrTitle"/>
          </p:nvPr>
        </p:nvSpPr>
        <p:spPr>
          <a:xfrm>
            <a:off x="4343400" y="2005001"/>
            <a:ext cx="3505200" cy="3114698"/>
          </a:xfrm>
        </p:spPr>
        <p:txBody>
          <a:bodyPr>
            <a:normAutofit fontScale="90000"/>
          </a:bodyPr>
          <a:lstStyle/>
          <a:p>
            <a:r>
              <a:rPr lang="en-US" sz="3200" dirty="0">
                <a:solidFill>
                  <a:schemeClr val="bg1"/>
                </a:solidFill>
                <a:latin typeface="Bahnschrift" panose="020F0502020204030204" pitchFamily="34" charset="0"/>
              </a:rPr>
              <a:t>Introduction to BMPS6003 Research Project</a:t>
            </a:r>
            <a:br>
              <a:rPr lang="en-US" sz="3200" dirty="0">
                <a:solidFill>
                  <a:schemeClr val="bg1"/>
                </a:solidFill>
                <a:latin typeface="Bahnschrift" panose="020F0502020204030204" pitchFamily="34" charset="0"/>
              </a:rPr>
            </a:br>
            <a:br>
              <a:rPr lang="en-US" sz="3200" dirty="0">
                <a:solidFill>
                  <a:schemeClr val="bg1"/>
                </a:solidFill>
                <a:latin typeface="Bahnschrift" panose="020F0502020204030204" pitchFamily="34" charset="0"/>
              </a:rPr>
            </a:br>
            <a:r>
              <a:rPr lang="en-US" sz="3200" dirty="0">
                <a:solidFill>
                  <a:schemeClr val="bg1"/>
                </a:solidFill>
                <a:latin typeface="Bahnschrift" panose="020F0502020204030204" pitchFamily="34" charset="0"/>
              </a:rPr>
              <a:t>Prepared by Si</a:t>
            </a:r>
            <a:r>
              <a:rPr lang="en-GB" sz="3200" dirty="0">
                <a:solidFill>
                  <a:schemeClr val="bg1"/>
                </a:solidFill>
                <a:latin typeface="Bahnschrift" panose="020F0502020204030204" pitchFamily="34" charset="0"/>
              </a:rPr>
              <a:t>â</a:t>
            </a:r>
            <a:r>
              <a:rPr lang="en-US" sz="3200" dirty="0">
                <a:solidFill>
                  <a:schemeClr val="bg1"/>
                </a:solidFill>
                <a:latin typeface="Bahnschrift" panose="020F0502020204030204" pitchFamily="34" charset="0"/>
              </a:rPr>
              <a:t>n Turvey</a:t>
            </a:r>
            <a:br>
              <a:rPr lang="en-US" sz="3200" dirty="0">
                <a:solidFill>
                  <a:schemeClr val="bg1"/>
                </a:solidFill>
                <a:latin typeface="Bahnschrift" panose="020F0502020204030204" pitchFamily="34" charset="0"/>
              </a:rPr>
            </a:br>
            <a:br>
              <a:rPr lang="en-US" sz="3200" dirty="0">
                <a:solidFill>
                  <a:schemeClr val="bg1"/>
                </a:solidFill>
                <a:latin typeface="Bahnschrift" panose="020F0502020204030204" pitchFamily="34" charset="0"/>
              </a:rPr>
            </a:br>
            <a:r>
              <a:rPr lang="en-US" sz="3200" dirty="0">
                <a:solidFill>
                  <a:schemeClr val="bg1"/>
                </a:solidFill>
                <a:latin typeface="Bahnschrift" panose="020F0502020204030204" pitchFamily="34" charset="0"/>
              </a:rPr>
              <a:t>Delivered by Scott Tuppen</a:t>
            </a:r>
            <a:br>
              <a:rPr lang="en-US" sz="2200" dirty="0">
                <a:solidFill>
                  <a:schemeClr val="bg1"/>
                </a:solidFill>
              </a:rPr>
            </a:br>
            <a:endParaRPr lang="en-US" sz="2200" dirty="0">
              <a:solidFill>
                <a:schemeClr val="bg1"/>
              </a:solidFill>
            </a:endParaRPr>
          </a:p>
        </p:txBody>
      </p:sp>
      <p:pic>
        <p:nvPicPr>
          <p:cNvPr id="1030" name="Picture 6" descr="Things to Know About writing a dissertation ? - Aimlay">
            <a:extLst>
              <a:ext uri="{FF2B5EF4-FFF2-40B4-BE49-F238E27FC236}">
                <a16:creationId xmlns:a16="http://schemas.microsoft.com/office/drawing/2014/main" id="{CD73E9E0-45F9-3DA6-A936-18C106066C7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9879" b="-3"/>
          <a:stretch/>
        </p:blipFill>
        <p:spPr bwMode="auto">
          <a:xfrm>
            <a:off x="20" y="2"/>
            <a:ext cx="3834650" cy="3333747"/>
          </a:xfrm>
          <a:custGeom>
            <a:avLst/>
            <a:gdLst/>
            <a:ahLst/>
            <a:cxnLst/>
            <a:rect l="l" t="t" r="r" b="b"/>
            <a:pathLst>
              <a:path w="3834670" h="3333747">
                <a:moveTo>
                  <a:pt x="0" y="0"/>
                </a:moveTo>
                <a:lnTo>
                  <a:pt x="3066495" y="0"/>
                </a:lnTo>
                <a:lnTo>
                  <a:pt x="3427241" y="1211943"/>
                </a:lnTo>
                <a:lnTo>
                  <a:pt x="3834670" y="3333747"/>
                </a:lnTo>
                <a:lnTo>
                  <a:pt x="0" y="3333747"/>
                </a:ln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Free Stock Photo of Research Symbols Means Gathering Data And Analysing |  Download Free Images and Free Illustrations">
            <a:extLst>
              <a:ext uri="{FF2B5EF4-FFF2-40B4-BE49-F238E27FC236}">
                <a16:creationId xmlns:a16="http://schemas.microsoft.com/office/drawing/2014/main" id="{1A020EF0-BE2D-DAAA-625B-36CAEDB2635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784" r="-3" b="-3"/>
          <a:stretch/>
        </p:blipFill>
        <p:spPr bwMode="auto">
          <a:xfrm>
            <a:off x="1" y="3562350"/>
            <a:ext cx="3986041" cy="3295650"/>
          </a:xfrm>
          <a:custGeom>
            <a:avLst/>
            <a:gdLst/>
            <a:ahLst/>
            <a:cxnLst/>
            <a:rect l="l" t="t" r="r" b="b"/>
            <a:pathLst>
              <a:path w="3986041" h="3295650">
                <a:moveTo>
                  <a:pt x="3878566" y="0"/>
                </a:moveTo>
                <a:lnTo>
                  <a:pt x="3986041" y="559707"/>
                </a:lnTo>
                <a:lnTo>
                  <a:pt x="3751724" y="3295650"/>
                </a:lnTo>
                <a:lnTo>
                  <a:pt x="0" y="3295650"/>
                </a:lnTo>
                <a:lnTo>
                  <a:pt x="0" y="1"/>
                </a:lnTo>
                <a:close/>
              </a:path>
            </a:pathLst>
          </a:custGeom>
          <a:noFill/>
          <a:extLst>
            <a:ext uri="{909E8E84-426E-40DD-AFC4-6F175D3DCCD1}">
              <a14:hiddenFill xmlns:a14="http://schemas.microsoft.com/office/drawing/2010/main">
                <a:solidFill>
                  <a:srgbClr val="FFFFFF"/>
                </a:solidFill>
              </a14:hiddenFill>
            </a:ext>
          </a:extLst>
        </p:spPr>
      </p:pic>
      <p:grpSp>
        <p:nvGrpSpPr>
          <p:cNvPr id="1085" name="Group 1084">
            <a:extLst>
              <a:ext uri="{FF2B5EF4-FFF2-40B4-BE49-F238E27FC236}">
                <a16:creationId xmlns:a16="http://schemas.microsoft.com/office/drawing/2014/main" id="{C27F758D-B23C-459E-AD21-6621782C72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8588" y="0"/>
            <a:ext cx="1339053" cy="6858000"/>
            <a:chOff x="2748588" y="0"/>
            <a:chExt cx="1339053" cy="6858000"/>
          </a:xfrm>
          <a:effectLst>
            <a:outerShdw blurRad="381000" dist="152400" algn="ctr" rotWithShape="0">
              <a:srgbClr val="000000">
                <a:alpha val="10000"/>
              </a:srgbClr>
            </a:outerShdw>
          </a:effectLst>
        </p:grpSpPr>
        <p:sp>
          <p:nvSpPr>
            <p:cNvPr id="1086" name="Freeform: Shape 1085">
              <a:extLst>
                <a:ext uri="{FF2B5EF4-FFF2-40B4-BE49-F238E27FC236}">
                  <a16:creationId xmlns:a16="http://schemas.microsoft.com/office/drawing/2014/main" id="{08DD5D69-A882-48D7-ACFB-68E2DC6B04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87" name="Freeform: Shape 1086">
              <a:extLst>
                <a:ext uri="{FF2B5EF4-FFF2-40B4-BE49-F238E27FC236}">
                  <a16:creationId xmlns:a16="http://schemas.microsoft.com/office/drawing/2014/main" id="{A2432BD6-3DCC-4397-BD7F-3FE84F3210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blipFill dpi="0" rotWithShape="1">
              <a:blip r:embed="rId5">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1026" name="Picture 2" descr="The Visual Rhetoric of Lady Justice: Understanding Jurisprudence Through  'Metonymic Tokens' - Inquiries Journal">
            <a:extLst>
              <a:ext uri="{FF2B5EF4-FFF2-40B4-BE49-F238E27FC236}">
                <a16:creationId xmlns:a16="http://schemas.microsoft.com/office/drawing/2014/main" id="{D236F374-105C-EC1D-4840-DB1230EE3495}"/>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r="2736" b="-1"/>
          <a:stretch/>
        </p:blipFill>
        <p:spPr bwMode="auto">
          <a:xfrm>
            <a:off x="8240079" y="-1"/>
            <a:ext cx="3951921" cy="6858000"/>
          </a:xfrm>
          <a:custGeom>
            <a:avLst/>
            <a:gdLst/>
            <a:ahLst/>
            <a:cxnLst/>
            <a:rect l="l" t="t" r="r" b="b"/>
            <a:pathLst>
              <a:path w="3951921" h="6858000">
                <a:moveTo>
                  <a:pt x="224707" y="0"/>
                </a:moveTo>
                <a:lnTo>
                  <a:pt x="3951921" y="0"/>
                </a:lnTo>
                <a:lnTo>
                  <a:pt x="3951921" y="6858000"/>
                </a:lnTo>
                <a:lnTo>
                  <a:pt x="886146" y="6858000"/>
                </a:lnTo>
                <a:lnTo>
                  <a:pt x="558800" y="5721062"/>
                </a:lnTo>
                <a:lnTo>
                  <a:pt x="0" y="2712496"/>
                </a:lnTo>
                <a:close/>
              </a:path>
            </a:pathLst>
          </a:custGeom>
          <a:noFill/>
          <a:extLst>
            <a:ext uri="{909E8E84-426E-40DD-AFC4-6F175D3DCCD1}">
              <a14:hiddenFill xmlns:a14="http://schemas.microsoft.com/office/drawing/2010/main">
                <a:solidFill>
                  <a:srgbClr val="FFFFFF"/>
                </a:solidFill>
              </a14:hiddenFill>
            </a:ext>
          </a:extLst>
        </p:spPr>
      </p:pic>
      <p:grpSp>
        <p:nvGrpSpPr>
          <p:cNvPr id="1089" name="Group 1088">
            <a:extLst>
              <a:ext uri="{FF2B5EF4-FFF2-40B4-BE49-F238E27FC236}">
                <a16:creationId xmlns:a16="http://schemas.microsoft.com/office/drawing/2014/main" id="{57B65906-47BE-4CEA-9E50-301890FFE4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8104360" y="0"/>
            <a:ext cx="1339053" cy="6858000"/>
            <a:chOff x="2748588" y="0"/>
            <a:chExt cx="1339053" cy="6858000"/>
          </a:xfrm>
          <a:effectLst>
            <a:outerShdw blurRad="381000" dist="152400" dir="10800000" algn="ctr" rotWithShape="0">
              <a:srgbClr val="000000">
                <a:alpha val="10000"/>
              </a:srgbClr>
            </a:outerShdw>
          </a:effectLst>
        </p:grpSpPr>
        <p:sp>
          <p:nvSpPr>
            <p:cNvPr id="1090" name="Freeform: Shape 1089">
              <a:extLst>
                <a:ext uri="{FF2B5EF4-FFF2-40B4-BE49-F238E27FC236}">
                  <a16:creationId xmlns:a16="http://schemas.microsoft.com/office/drawing/2014/main" id="{E9C1A977-5AC1-49DC-B315-CAB53CF6F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91" name="Freeform: Shape 1090">
              <a:extLst>
                <a:ext uri="{FF2B5EF4-FFF2-40B4-BE49-F238E27FC236}">
                  <a16:creationId xmlns:a16="http://schemas.microsoft.com/office/drawing/2014/main" id="{2AEEAD2A-AA94-4108-8639-95E861AED1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blipFill dpi="0" rotWithShape="1">
              <a:blip r:embed="rId5">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53856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xfrm>
            <a:off x="589560" y="856180"/>
            <a:ext cx="4560584" cy="1128068"/>
          </a:xfrm>
        </p:spPr>
        <p:txBody>
          <a:bodyPr anchor="ctr">
            <a:normAutofit/>
          </a:bodyPr>
          <a:lstStyle/>
          <a:p>
            <a:r>
              <a:rPr lang="en-GB" sz="3700" dirty="0" err="1">
                <a:latin typeface="Bahnschrift" panose="020B0502040204020203" pitchFamily="34" charset="0"/>
              </a:rPr>
              <a:t>Deilliannau</a:t>
            </a:r>
            <a:r>
              <a:rPr lang="en-GB" sz="3700" dirty="0">
                <a:latin typeface="Bahnschrift" panose="020B0502040204020203" pitchFamily="34" charset="0"/>
              </a:rPr>
              <a:t> </a:t>
            </a:r>
            <a:r>
              <a:rPr lang="en-GB" sz="3700" dirty="0" err="1">
                <a:latin typeface="Bahnschrift" panose="020B0502040204020203" pitchFamily="34" charset="0"/>
              </a:rPr>
              <a:t>dysgu</a:t>
            </a:r>
            <a:r>
              <a:rPr lang="en-GB" sz="3700" dirty="0">
                <a:latin typeface="Bahnschrift" panose="020B0502040204020203" pitchFamily="34" charset="0"/>
              </a:rPr>
              <a:t> - Learning outcomes</a:t>
            </a:r>
          </a:p>
        </p:txBody>
      </p:sp>
      <p:grpSp>
        <p:nvGrpSpPr>
          <p:cNvPr id="2057" name="Group 205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58" name="Rectangle 205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61" name="Rectangle 206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58918E-1024-4B7B-87D5-A2EA36C0AA5F}"/>
              </a:ext>
            </a:extLst>
          </p:cNvPr>
          <p:cNvSpPr>
            <a:spLocks noGrp="1"/>
          </p:cNvSpPr>
          <p:nvPr>
            <p:ph idx="1"/>
          </p:nvPr>
        </p:nvSpPr>
        <p:spPr>
          <a:xfrm>
            <a:off x="590719" y="2330505"/>
            <a:ext cx="4559425" cy="3979585"/>
          </a:xfrm>
        </p:spPr>
        <p:txBody>
          <a:bodyPr anchor="ctr">
            <a:normAutofit/>
          </a:bodyPr>
          <a:lstStyle/>
          <a:p>
            <a:r>
              <a:rPr lang="en-GB" sz="2000" dirty="0">
                <a:latin typeface="Arial" panose="020B0604020202020204" pitchFamily="34" charset="0"/>
                <a:cs typeface="Arial" panose="020B0604020202020204" pitchFamily="34" charset="0"/>
              </a:rPr>
              <a:t>Provide an overview of the research project module</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Explain the requirements</a:t>
            </a:r>
          </a:p>
          <a:p>
            <a:pPr marL="0" indent="0">
              <a:buNone/>
            </a:pPr>
            <a:endParaRPr lang="en-GB" sz="2000" dirty="0"/>
          </a:p>
        </p:txBody>
      </p:sp>
      <p:sp>
        <p:nvSpPr>
          <p:cNvPr id="2063" name="Rectangle 206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Rectangle 206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Checklist Symbol Vector SVG Icon (2) - SVG Repo">
            <a:extLst>
              <a:ext uri="{FF2B5EF4-FFF2-40B4-BE49-F238E27FC236}">
                <a16:creationId xmlns:a16="http://schemas.microsoft.com/office/drawing/2014/main" id="{AE5A5FEF-91FF-7951-EC45-5FBBE786E08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062"/>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10935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0" name="Rectangle 410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707C2826-B635-4C6D-93DB-851F3FCDF791}"/>
              </a:ext>
            </a:extLst>
          </p:cNvPr>
          <p:cNvSpPr>
            <a:spLocks noGrp="1"/>
          </p:cNvSpPr>
          <p:nvPr>
            <p:ph type="title"/>
          </p:nvPr>
        </p:nvSpPr>
        <p:spPr>
          <a:xfrm>
            <a:off x="100922" y="22052"/>
            <a:ext cx="10075959" cy="1325563"/>
          </a:xfrm>
        </p:spPr>
        <p:txBody>
          <a:bodyPr>
            <a:normAutofit/>
          </a:bodyPr>
          <a:lstStyle/>
          <a:p>
            <a:r>
              <a:rPr lang="en-GB" b="1" u="sng" dirty="0">
                <a:latin typeface="Bahnschrift" panose="020B0502040204020203" pitchFamily="34" charset="0"/>
              </a:rPr>
              <a:t>The Assignment Brief: Dissertation </a:t>
            </a:r>
          </a:p>
        </p:txBody>
      </p:sp>
      <p:sp>
        <p:nvSpPr>
          <p:cNvPr id="3" name="Content Placeholder 2">
            <a:extLst>
              <a:ext uri="{FF2B5EF4-FFF2-40B4-BE49-F238E27FC236}">
                <a16:creationId xmlns:a16="http://schemas.microsoft.com/office/drawing/2014/main" id="{84C0CAC5-02A4-42DA-B731-2566A246B41B}"/>
              </a:ext>
            </a:extLst>
          </p:cNvPr>
          <p:cNvSpPr>
            <a:spLocks noGrp="1"/>
          </p:cNvSpPr>
          <p:nvPr>
            <p:ph idx="1"/>
          </p:nvPr>
        </p:nvSpPr>
        <p:spPr>
          <a:xfrm>
            <a:off x="147194" y="1825625"/>
            <a:ext cx="6084367" cy="4351338"/>
          </a:xfrm>
        </p:spPr>
        <p:txBody>
          <a:bodyPr>
            <a:normAutofit fontScale="92500" lnSpcReduction="10000"/>
          </a:bodyPr>
          <a:lstStyle/>
          <a:p>
            <a:pPr marL="0" lvl="0" indent="0">
              <a:buNone/>
            </a:pPr>
            <a:r>
              <a:rPr lang="en-GB" sz="2400" b="1" dirty="0">
                <a:latin typeface="Arial" panose="020B0604020202020204" pitchFamily="34" charset="0"/>
                <a:cs typeface="Arial" panose="020B0604020202020204" pitchFamily="34" charset="0"/>
              </a:rPr>
              <a:t>You need to present your title and learning objectives in the session on Thursday 13</a:t>
            </a:r>
            <a:r>
              <a:rPr lang="en-GB" sz="2400" b="1" baseline="30000" dirty="0">
                <a:latin typeface="Arial" panose="020B0604020202020204" pitchFamily="34" charset="0"/>
                <a:cs typeface="Arial" panose="020B0604020202020204" pitchFamily="34" charset="0"/>
              </a:rPr>
              <a:t>th</a:t>
            </a:r>
            <a:r>
              <a:rPr lang="en-GB" sz="2400" b="1" dirty="0">
                <a:latin typeface="Arial" panose="020B0604020202020204" pitchFamily="34" charset="0"/>
                <a:cs typeface="Arial" panose="020B0604020202020204" pitchFamily="34" charset="0"/>
              </a:rPr>
              <a:t> October.</a:t>
            </a:r>
          </a:p>
          <a:p>
            <a:pPr marL="0" lvl="0" indent="0">
              <a:buNone/>
            </a:pPr>
            <a:endParaRPr lang="en-GB" sz="2400" dirty="0">
              <a:latin typeface="Arial" panose="020B0604020202020204" pitchFamily="34" charset="0"/>
              <a:cs typeface="Arial" panose="020B0604020202020204" pitchFamily="34" charset="0"/>
            </a:endParaRPr>
          </a:p>
          <a:p>
            <a:pPr marL="0" lvl="0" indent="0">
              <a:buNone/>
            </a:pPr>
            <a:r>
              <a:rPr lang="en-GB" sz="2400" b="1" dirty="0">
                <a:latin typeface="Arial" panose="020B0604020202020204" pitchFamily="34" charset="0"/>
                <a:cs typeface="Arial" panose="020B0604020202020204" pitchFamily="34" charset="0"/>
              </a:rPr>
              <a:t>You must complete the following as part of your final submission:  </a:t>
            </a:r>
          </a:p>
          <a:p>
            <a:pPr marL="0" lvl="0" indent="0">
              <a:buNone/>
            </a:pPr>
            <a:r>
              <a:rPr lang="en-GB" sz="2400" dirty="0">
                <a:latin typeface="Arial" panose="020B0604020202020204" pitchFamily="34" charset="0"/>
                <a:cs typeface="Arial" panose="020B0604020202020204" pitchFamily="34" charset="0"/>
              </a:rPr>
              <a:t>- Introduction- (500 words)</a:t>
            </a:r>
          </a:p>
          <a:p>
            <a:pPr lvl="0"/>
            <a:r>
              <a:rPr lang="en-GB" sz="2400" dirty="0">
                <a:latin typeface="Arial" panose="020B0604020202020204" pitchFamily="34" charset="0"/>
                <a:cs typeface="Arial" panose="020B0604020202020204" pitchFamily="34" charset="0"/>
              </a:rPr>
              <a:t>Methodology- (500 words)</a:t>
            </a:r>
          </a:p>
          <a:p>
            <a:pPr lvl="0"/>
            <a:r>
              <a:rPr lang="en-GB" sz="2400" dirty="0">
                <a:latin typeface="Arial" panose="020B0604020202020204" pitchFamily="34" charset="0"/>
                <a:cs typeface="Arial" panose="020B0604020202020204" pitchFamily="34" charset="0"/>
              </a:rPr>
              <a:t>Thematic chapter 1- (1250 words)</a:t>
            </a:r>
          </a:p>
          <a:p>
            <a:pPr lvl="0"/>
            <a:r>
              <a:rPr lang="en-GB" sz="2400" dirty="0">
                <a:latin typeface="Arial" panose="020B0604020202020204" pitchFamily="34" charset="0"/>
                <a:cs typeface="Arial" panose="020B0604020202020204" pitchFamily="34" charset="0"/>
              </a:rPr>
              <a:t>Thematic chapter 2 – (1250 words)</a:t>
            </a:r>
          </a:p>
          <a:p>
            <a:pPr lvl="0"/>
            <a:r>
              <a:rPr lang="en-GB" sz="2400" dirty="0">
                <a:latin typeface="Arial" panose="020B0604020202020204" pitchFamily="34" charset="0"/>
                <a:cs typeface="Arial" panose="020B0604020202020204" pitchFamily="34" charset="0"/>
              </a:rPr>
              <a:t>Discussion/Conclusion – (500 words)</a:t>
            </a:r>
          </a:p>
          <a:p>
            <a:pPr lvl="0"/>
            <a:r>
              <a:rPr lang="en-GB" sz="2400" dirty="0">
                <a:latin typeface="Arial" panose="020B0604020202020204" pitchFamily="34" charset="0"/>
                <a:cs typeface="Arial" panose="020B0604020202020204" pitchFamily="34" charset="0"/>
              </a:rPr>
              <a:t>Reference list – in accordance with Harvard</a:t>
            </a:r>
          </a:p>
        </p:txBody>
      </p:sp>
      <p:pic>
        <p:nvPicPr>
          <p:cNvPr id="4098" name="Picture 2" descr="Checklist square interface symbol of rounded corners - Free interface icons">
            <a:extLst>
              <a:ext uri="{FF2B5EF4-FFF2-40B4-BE49-F238E27FC236}">
                <a16:creationId xmlns:a16="http://schemas.microsoft.com/office/drawing/2014/main" id="{F4BE6F52-FB0E-A99E-7940-3B20A5AF19A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 b="2"/>
          <a:stretch/>
        </p:blipFill>
        <p:spPr bwMode="auto">
          <a:xfrm>
            <a:off x="6701491" y="1343341"/>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41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1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4608E4E3-635B-B3E3-4564-70AD01A9CB6F}"/>
              </a:ext>
            </a:extLst>
          </p:cNvPr>
          <p:cNvSpPr txBox="1"/>
          <p:nvPr/>
        </p:nvSpPr>
        <p:spPr>
          <a:xfrm>
            <a:off x="9067245" y="5280209"/>
            <a:ext cx="2481942" cy="923330"/>
          </a:xfrm>
          <a:prstGeom prst="rect">
            <a:avLst/>
          </a:prstGeom>
          <a:solidFill>
            <a:schemeClr val="accent2"/>
          </a:solidFill>
        </p:spPr>
        <p:txBody>
          <a:bodyPr wrap="square" rtlCol="0">
            <a:spAutoFit/>
          </a:bodyPr>
          <a:lstStyle/>
          <a:p>
            <a:pPr algn="ctr"/>
            <a:r>
              <a:rPr lang="en-US" dirty="0"/>
              <a:t>Full Assessment Brief available to view on Moodle </a:t>
            </a:r>
          </a:p>
        </p:txBody>
      </p:sp>
    </p:spTree>
    <p:extLst>
      <p:ext uri="{BB962C8B-B14F-4D97-AF65-F5344CB8AC3E}">
        <p14:creationId xmlns:p14="http://schemas.microsoft.com/office/powerpoint/2010/main" val="1792909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fade">
                                      <p:cBhvr>
                                        <p:cTn id="49" dur="1000"/>
                                        <p:tgtEl>
                                          <p:spTgt spid="3">
                                            <p:txEl>
                                              <p:pRg st="7" end="7"/>
                                            </p:txEl>
                                          </p:spTgt>
                                        </p:tgtEl>
                                      </p:cBhvr>
                                    </p:animEffect>
                                    <p:anim calcmode="lin" valueType="num">
                                      <p:cBhvr>
                                        <p:cTn id="5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1000"/>
                                        <p:tgtEl>
                                          <p:spTgt spid="3">
                                            <p:txEl>
                                              <p:pRg st="8" end="8"/>
                                            </p:txEl>
                                          </p:spTgt>
                                        </p:tgtEl>
                                      </p:cBhvr>
                                    </p:animEffect>
                                    <p:anim calcmode="lin" valueType="num">
                                      <p:cBhvr>
                                        <p:cTn id="5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 name="Title 4">
            <a:extLst>
              <a:ext uri="{FF2B5EF4-FFF2-40B4-BE49-F238E27FC236}">
                <a16:creationId xmlns:a16="http://schemas.microsoft.com/office/drawing/2014/main" id="{DAC5521B-AC9C-C6B3-18A1-951DBB56C1A5}"/>
              </a:ext>
            </a:extLst>
          </p:cNvPr>
          <p:cNvSpPr>
            <a:spLocks noGrp="1"/>
          </p:cNvSpPr>
          <p:nvPr>
            <p:ph type="title"/>
          </p:nvPr>
        </p:nvSpPr>
        <p:spPr>
          <a:xfrm>
            <a:off x="365605" y="500062"/>
            <a:ext cx="7296540" cy="1325563"/>
          </a:xfrm>
        </p:spPr>
        <p:txBody>
          <a:bodyPr vert="horz" lIns="91440" tIns="45720" rIns="91440" bIns="45720" rtlCol="0" anchor="ctr">
            <a:normAutofit/>
          </a:bodyPr>
          <a:lstStyle/>
          <a:p>
            <a:r>
              <a:rPr lang="en-US" dirty="0">
                <a:latin typeface="Bahnschrift" panose="020B0502040204020203" pitchFamily="34" charset="0"/>
              </a:rPr>
              <a:t>What is a dissertation?</a:t>
            </a:r>
            <a:br>
              <a:rPr lang="en-US" dirty="0"/>
            </a:br>
            <a:endParaRPr lang="en-US" dirty="0"/>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a:xfrm>
            <a:off x="288604" y="1825625"/>
            <a:ext cx="5387502" cy="4351338"/>
          </a:xfrm>
        </p:spPr>
        <p:txBody>
          <a:bodyPr vert="horz" lIns="91440" tIns="45720" rIns="91440" bIns="45720" rtlCol="0">
            <a:normAutofit/>
          </a:bodyPr>
          <a:lstStyle/>
          <a:p>
            <a:r>
              <a:rPr lang="en-US" dirty="0">
                <a:latin typeface="Arial" panose="020B0604020202020204" pitchFamily="34" charset="0"/>
                <a:cs typeface="Arial" panose="020B0604020202020204" pitchFamily="34" charset="0"/>
              </a:rPr>
              <a:t>‘</a:t>
            </a:r>
            <a:r>
              <a:rPr lang="en-US" i="1" dirty="0">
                <a:latin typeface="Arial" panose="020B0604020202020204" pitchFamily="34" charset="0"/>
                <a:cs typeface="Arial" panose="020B0604020202020204" pitchFamily="34" charset="0"/>
              </a:rPr>
              <a:t>A long essay on a particular subject, especially written for a university degree’</a:t>
            </a:r>
            <a:br>
              <a:rPr lang="en-US" i="1" dirty="0">
                <a:latin typeface="Arial" panose="020B0604020202020204" pitchFamily="34" charset="0"/>
                <a:cs typeface="Arial" panose="020B0604020202020204" pitchFamily="34" charset="0"/>
              </a:rPr>
            </a:br>
            <a:endParaRPr lang="en-US" i="1"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a:t>
            </a:r>
            <a:r>
              <a:rPr lang="en-US" i="1" dirty="0">
                <a:latin typeface="Arial" panose="020B0604020202020204" pitchFamily="34" charset="0"/>
                <a:cs typeface="Arial" panose="020B0604020202020204" pitchFamily="34" charset="0"/>
              </a:rPr>
              <a:t>A large research project undertaken at the end of a degree – involving in-depth consideration of a problem or question chosen by the student’ </a:t>
            </a:r>
          </a:p>
        </p:txBody>
      </p:sp>
      <p:pic>
        <p:nvPicPr>
          <p:cNvPr id="7" name="Picture 6">
            <a:extLst>
              <a:ext uri="{FF2B5EF4-FFF2-40B4-BE49-F238E27FC236}">
                <a16:creationId xmlns:a16="http://schemas.microsoft.com/office/drawing/2014/main" id="{DFC39B75-1596-4982-9B12-33046D681D16}"/>
              </a:ext>
            </a:extLst>
          </p:cNvPr>
          <p:cNvPicPr>
            <a:picLocks noChangeAspect="1"/>
          </p:cNvPicPr>
          <p:nvPr/>
        </p:nvPicPr>
        <p:blipFill rotWithShape="1">
          <a:blip r:embed="rId3"/>
          <a:srcRect l="5045" r="16889" b="1"/>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4"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11280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86" name="Rectangle 11285">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8F5EFA-BC35-4E62-A384-6CD1C2235E21}"/>
              </a:ext>
            </a:extLst>
          </p:cNvPr>
          <p:cNvSpPr>
            <a:spLocks noGrp="1"/>
          </p:cNvSpPr>
          <p:nvPr>
            <p:ph type="title"/>
          </p:nvPr>
        </p:nvSpPr>
        <p:spPr>
          <a:xfrm>
            <a:off x="589560" y="856180"/>
            <a:ext cx="4560584" cy="1128068"/>
          </a:xfrm>
        </p:spPr>
        <p:txBody>
          <a:bodyPr anchor="ctr">
            <a:normAutofit/>
          </a:bodyPr>
          <a:lstStyle/>
          <a:p>
            <a:r>
              <a:rPr lang="en-GB" sz="4000" dirty="0">
                <a:latin typeface="Bahnschrift" panose="020B0502040204020203" pitchFamily="34" charset="0"/>
              </a:rPr>
              <a:t>Advantages</a:t>
            </a:r>
          </a:p>
        </p:txBody>
      </p:sp>
      <p:grpSp>
        <p:nvGrpSpPr>
          <p:cNvPr id="11288" name="Group 11287">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1289" name="Rectangle 1128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90" name="Rectangle 1128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292" name="Rectangle 11291">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9DAD82-9A79-4EA3-8CD1-6BFA18C1B7C5}"/>
              </a:ext>
            </a:extLst>
          </p:cNvPr>
          <p:cNvSpPr>
            <a:spLocks noGrp="1"/>
          </p:cNvSpPr>
          <p:nvPr>
            <p:ph idx="1"/>
          </p:nvPr>
        </p:nvSpPr>
        <p:spPr>
          <a:xfrm>
            <a:off x="590719" y="2330505"/>
            <a:ext cx="4559425" cy="3979585"/>
          </a:xfrm>
        </p:spPr>
        <p:txBody>
          <a:bodyPr anchor="ctr">
            <a:normAutofit/>
          </a:bodyPr>
          <a:lstStyle/>
          <a:p>
            <a:r>
              <a:rPr lang="en-GB" sz="2000" dirty="0">
                <a:latin typeface="Arial" panose="020B0604020202020204" pitchFamily="34" charset="0"/>
                <a:cs typeface="Arial" panose="020B0604020202020204" pitchFamily="34" charset="0"/>
              </a:rPr>
              <a:t>Opportunity for you to identify and learn more about a particular topic that interests you</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Personal development within a specialisation - current/future</a:t>
            </a:r>
          </a:p>
          <a:p>
            <a:pPr marL="0" indent="0">
              <a:buNone/>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Personal ownership</a:t>
            </a:r>
          </a:p>
          <a:p>
            <a:pPr marL="0" indent="0">
              <a:buNone/>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Allocated supervisor</a:t>
            </a:r>
          </a:p>
        </p:txBody>
      </p:sp>
      <p:sp>
        <p:nvSpPr>
          <p:cNvPr id="11294" name="Rectangle 11293">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96" name="Rectangle 1129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266" name="Picture 2" descr="Advantage icon PNG and SVG Vector Free Download">
            <a:extLst>
              <a:ext uri="{FF2B5EF4-FFF2-40B4-BE49-F238E27FC236}">
                <a16:creationId xmlns:a16="http://schemas.microsoft.com/office/drawing/2014/main" id="{40928662-8BD1-3AF3-105F-EA7BB6996FD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96" r="2622"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18460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9" name="Rectangle 2054">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0" name="Rectangle 2056">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9B9256-34BE-415A-A68C-F3A1B73ABD84}"/>
              </a:ext>
            </a:extLst>
          </p:cNvPr>
          <p:cNvSpPr>
            <a:spLocks noGrp="1"/>
          </p:cNvSpPr>
          <p:nvPr>
            <p:ph type="title"/>
          </p:nvPr>
        </p:nvSpPr>
        <p:spPr>
          <a:xfrm>
            <a:off x="838200" y="585216"/>
            <a:ext cx="10515600" cy="1325563"/>
          </a:xfrm>
        </p:spPr>
        <p:txBody>
          <a:bodyPr>
            <a:normAutofit/>
          </a:bodyPr>
          <a:lstStyle/>
          <a:p>
            <a:r>
              <a:rPr lang="en-US" dirty="0">
                <a:solidFill>
                  <a:schemeClr val="bg1"/>
                </a:solidFill>
              </a:rPr>
              <a:t>IMPORTANT!</a:t>
            </a:r>
          </a:p>
        </p:txBody>
      </p:sp>
      <p:pic>
        <p:nvPicPr>
          <p:cNvPr id="2050" name="Picture 2" descr="Deadline Stock Illustrations – 183,677 Deadline Stock Illustrations,  Vectors &amp; Clipart - Dreamstime">
            <a:extLst>
              <a:ext uri="{FF2B5EF4-FFF2-40B4-BE49-F238E27FC236}">
                <a16:creationId xmlns:a16="http://schemas.microsoft.com/office/drawing/2014/main" id="{949AAA98-F474-B734-C019-6B5C5D4572E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241" r="-2" b="15326"/>
          <a:stretch/>
        </p:blipFill>
        <p:spPr bwMode="auto">
          <a:xfrm>
            <a:off x="841248" y="2516777"/>
            <a:ext cx="6236208" cy="366018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DC79A83-1D45-CF7F-BA13-E25BE276CC7D}"/>
              </a:ext>
            </a:extLst>
          </p:cNvPr>
          <p:cNvSpPr txBox="1"/>
          <p:nvPr/>
        </p:nvSpPr>
        <p:spPr>
          <a:xfrm>
            <a:off x="7586133" y="3696308"/>
            <a:ext cx="4063322" cy="2062103"/>
          </a:xfrm>
          <a:prstGeom prst="rect">
            <a:avLst/>
          </a:prstGeom>
          <a:noFill/>
        </p:spPr>
        <p:txBody>
          <a:bodyPr wrap="square" rtlCol="0">
            <a:spAutoFit/>
          </a:bodyPr>
          <a:lstStyle/>
          <a:p>
            <a:pPr algn="ctr"/>
            <a:r>
              <a:rPr lang="en-US" sz="3200" dirty="0"/>
              <a:t>Your final submission date is:</a:t>
            </a:r>
          </a:p>
          <a:p>
            <a:pPr algn="ctr"/>
            <a:r>
              <a:rPr lang="en-US" sz="3200" dirty="0"/>
              <a:t>Friday 23</a:t>
            </a:r>
            <a:r>
              <a:rPr lang="en-US" sz="3200" baseline="30000" dirty="0"/>
              <a:t>rd</a:t>
            </a:r>
            <a:r>
              <a:rPr lang="en-US" sz="3200" dirty="0"/>
              <a:t> of February 2024</a:t>
            </a:r>
          </a:p>
        </p:txBody>
      </p:sp>
      <p:pic>
        <p:nvPicPr>
          <p:cNvPr id="2052" name="Picture 4" descr="Turnitin — SFACTL">
            <a:extLst>
              <a:ext uri="{FF2B5EF4-FFF2-40B4-BE49-F238E27FC236}">
                <a16:creationId xmlns:a16="http://schemas.microsoft.com/office/drawing/2014/main" id="{3933C88A-37B6-25C5-8873-85D6679AADE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08009" y="730099"/>
            <a:ext cx="2554546" cy="25545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46635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9" name="Rectangle 717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7C2826-B635-4C6D-93DB-851F3FCDF791}"/>
              </a:ext>
            </a:extLst>
          </p:cNvPr>
          <p:cNvSpPr>
            <a:spLocks noGrp="1"/>
          </p:cNvSpPr>
          <p:nvPr>
            <p:ph type="title"/>
          </p:nvPr>
        </p:nvSpPr>
        <p:spPr>
          <a:xfrm>
            <a:off x="452560" y="-605313"/>
            <a:ext cx="8901485" cy="1956841"/>
          </a:xfrm>
        </p:spPr>
        <p:txBody>
          <a:bodyPr anchor="b">
            <a:normAutofit/>
          </a:bodyPr>
          <a:lstStyle/>
          <a:p>
            <a:r>
              <a:rPr lang="en-GB" sz="3800" b="1" u="sng" dirty="0">
                <a:latin typeface="Bahnschrift" panose="020B0502040204020203" pitchFamily="34" charset="0"/>
              </a:rPr>
              <a:t>Scheme of work</a:t>
            </a:r>
          </a:p>
        </p:txBody>
      </p:sp>
      <p:sp>
        <p:nvSpPr>
          <p:cNvPr id="718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4C0CAC5-02A4-42DA-B731-2566A246B41B}"/>
              </a:ext>
            </a:extLst>
          </p:cNvPr>
          <p:cNvSpPr>
            <a:spLocks noGrp="1"/>
          </p:cNvSpPr>
          <p:nvPr>
            <p:ph idx="1"/>
          </p:nvPr>
        </p:nvSpPr>
        <p:spPr>
          <a:xfrm>
            <a:off x="-1525" y="3119373"/>
            <a:ext cx="4243589" cy="3320668"/>
          </a:xfrm>
        </p:spPr>
        <p:txBody>
          <a:bodyPr>
            <a:normAutofit/>
          </a:bodyPr>
          <a:lstStyle/>
          <a:p>
            <a:pPr lvl="1"/>
            <a:endParaRPr lang="en-GB" sz="1400" dirty="0">
              <a:latin typeface="Arial" panose="020B0604020202020204" pitchFamily="34" charset="0"/>
              <a:cs typeface="Arial" panose="020B0604020202020204" pitchFamily="34" charset="0"/>
            </a:endParaRPr>
          </a:p>
          <a:p>
            <a:pPr marL="457200" lvl="1" indent="0">
              <a:buNone/>
            </a:pPr>
            <a:endParaRPr lang="en-GB" sz="1400" dirty="0">
              <a:latin typeface="Arial" panose="020B0604020202020204" pitchFamily="34" charset="0"/>
              <a:cs typeface="Arial" panose="020B0604020202020204" pitchFamily="34" charset="0"/>
            </a:endParaRPr>
          </a:p>
          <a:p>
            <a:pPr marL="0" lvl="0" indent="0">
              <a:buNone/>
            </a:pPr>
            <a:endParaRPr lang="en-GB" sz="1400" dirty="0">
              <a:latin typeface="Bahnschrift" panose="020B0502040204020203" pitchFamily="34" charset="0"/>
            </a:endParaRPr>
          </a:p>
        </p:txBody>
      </p:sp>
      <p:graphicFrame>
        <p:nvGraphicFramePr>
          <p:cNvPr id="5" name="Table 5">
            <a:extLst>
              <a:ext uri="{FF2B5EF4-FFF2-40B4-BE49-F238E27FC236}">
                <a16:creationId xmlns:a16="http://schemas.microsoft.com/office/drawing/2014/main" id="{E1159957-7ACD-DCA4-E0E8-FDA28DB7168E}"/>
              </a:ext>
            </a:extLst>
          </p:cNvPr>
          <p:cNvGraphicFramePr>
            <a:graphicFrameLocks noGrp="1"/>
          </p:cNvGraphicFramePr>
          <p:nvPr>
            <p:extLst>
              <p:ext uri="{D42A27DB-BD31-4B8C-83A1-F6EECF244321}">
                <p14:modId xmlns:p14="http://schemas.microsoft.com/office/powerpoint/2010/main" val="2822991633"/>
              </p:ext>
            </p:extLst>
          </p:nvPr>
        </p:nvGraphicFramePr>
        <p:xfrm>
          <a:off x="444617" y="1812986"/>
          <a:ext cx="10505880" cy="4409393"/>
        </p:xfrm>
        <a:graphic>
          <a:graphicData uri="http://schemas.openxmlformats.org/drawingml/2006/table">
            <a:tbl>
              <a:tblPr firstRow="1" bandRow="1">
                <a:tableStyleId>{22838BEF-8BB2-4498-84A7-C5851F593DF1}</a:tableStyleId>
              </a:tblPr>
              <a:tblGrid>
                <a:gridCol w="6201442">
                  <a:extLst>
                    <a:ext uri="{9D8B030D-6E8A-4147-A177-3AD203B41FA5}">
                      <a16:colId xmlns:a16="http://schemas.microsoft.com/office/drawing/2014/main" val="1078207287"/>
                    </a:ext>
                  </a:extLst>
                </a:gridCol>
                <a:gridCol w="4304438">
                  <a:extLst>
                    <a:ext uri="{9D8B030D-6E8A-4147-A177-3AD203B41FA5}">
                      <a16:colId xmlns:a16="http://schemas.microsoft.com/office/drawing/2014/main" val="2681243622"/>
                    </a:ext>
                  </a:extLst>
                </a:gridCol>
              </a:tblGrid>
              <a:tr h="505315">
                <a:tc>
                  <a:txBody>
                    <a:bodyPr/>
                    <a:lstStyle/>
                    <a:p>
                      <a:r>
                        <a:rPr lang="en-US" b="0" dirty="0"/>
                        <a:t>Introduction</a:t>
                      </a:r>
                    </a:p>
                  </a:txBody>
                  <a:tcPr/>
                </a:tc>
                <a:tc>
                  <a:txBody>
                    <a:bodyPr/>
                    <a:lstStyle/>
                    <a:p>
                      <a:r>
                        <a:rPr lang="en-US" b="0" dirty="0"/>
                        <a:t>04/10/2023</a:t>
                      </a:r>
                    </a:p>
                  </a:txBody>
                  <a:tcPr/>
                </a:tc>
                <a:extLst>
                  <a:ext uri="{0D108BD9-81ED-4DB2-BD59-A6C34878D82A}">
                    <a16:rowId xmlns:a16="http://schemas.microsoft.com/office/drawing/2014/main" val="496557835"/>
                  </a:ext>
                </a:extLst>
              </a:tr>
              <a:tr h="505315">
                <a:tc>
                  <a:txBody>
                    <a:bodyPr/>
                    <a:lstStyle/>
                    <a:p>
                      <a:r>
                        <a:rPr lang="en-US" dirty="0"/>
                        <a:t>Methodology</a:t>
                      </a:r>
                    </a:p>
                  </a:txBody>
                  <a:tcPr/>
                </a:tc>
                <a:tc>
                  <a:txBody>
                    <a:bodyPr/>
                    <a:lstStyle/>
                    <a:p>
                      <a:r>
                        <a:rPr lang="en-US" dirty="0"/>
                        <a:t>11/10/2023</a:t>
                      </a:r>
                    </a:p>
                  </a:txBody>
                  <a:tcPr/>
                </a:tc>
                <a:extLst>
                  <a:ext uri="{0D108BD9-81ED-4DB2-BD59-A6C34878D82A}">
                    <a16:rowId xmlns:a16="http://schemas.microsoft.com/office/drawing/2014/main" val="678202445"/>
                  </a:ext>
                </a:extLst>
              </a:tr>
              <a:tr h="50531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Thematic chapters</a:t>
                      </a:r>
                    </a:p>
                  </a:txBody>
                  <a:tcPr/>
                </a:tc>
                <a:tc>
                  <a:txBody>
                    <a:bodyPr/>
                    <a:lstStyle/>
                    <a:p>
                      <a:r>
                        <a:rPr lang="en-US" dirty="0"/>
                        <a:t>18/10/2023</a:t>
                      </a:r>
                    </a:p>
                  </a:txBody>
                  <a:tcPr/>
                </a:tc>
                <a:extLst>
                  <a:ext uri="{0D108BD9-81ED-4DB2-BD59-A6C34878D82A}">
                    <a16:rowId xmlns:a16="http://schemas.microsoft.com/office/drawing/2014/main" val="1099827843"/>
                  </a:ext>
                </a:extLst>
              </a:tr>
              <a:tr h="505315">
                <a:tc>
                  <a:txBody>
                    <a:bodyPr/>
                    <a:lstStyle/>
                    <a:p>
                      <a:r>
                        <a:rPr lang="en-US" dirty="0"/>
                        <a:t>Discussion/conclusion</a:t>
                      </a:r>
                    </a:p>
                  </a:txBody>
                  <a:tcPr/>
                </a:tc>
                <a:tc>
                  <a:txBody>
                    <a:bodyPr/>
                    <a:lstStyle/>
                    <a:p>
                      <a:r>
                        <a:rPr lang="en-US" dirty="0"/>
                        <a:t>25/10/2023</a:t>
                      </a:r>
                    </a:p>
                  </a:txBody>
                  <a:tcPr/>
                </a:tc>
                <a:extLst>
                  <a:ext uri="{0D108BD9-81ED-4DB2-BD59-A6C34878D82A}">
                    <a16:rowId xmlns:a16="http://schemas.microsoft.com/office/drawing/2014/main" val="2983720729"/>
                  </a:ext>
                </a:extLst>
              </a:tr>
              <a:tr h="505315">
                <a:tc>
                  <a:txBody>
                    <a:bodyPr/>
                    <a:lstStyle/>
                    <a:p>
                      <a:r>
                        <a:rPr lang="en-US" dirty="0"/>
                        <a:t>Group support session</a:t>
                      </a:r>
                    </a:p>
                  </a:txBody>
                  <a:tcPr/>
                </a:tc>
                <a:tc>
                  <a:txBody>
                    <a:bodyPr/>
                    <a:lstStyle/>
                    <a:p>
                      <a:r>
                        <a:rPr lang="en-US" dirty="0"/>
                        <a:t>01/11/2023</a:t>
                      </a:r>
                    </a:p>
                  </a:txBody>
                  <a:tcPr/>
                </a:tc>
                <a:extLst>
                  <a:ext uri="{0D108BD9-81ED-4DB2-BD59-A6C34878D82A}">
                    <a16:rowId xmlns:a16="http://schemas.microsoft.com/office/drawing/2014/main" val="2329613720"/>
                  </a:ext>
                </a:extLst>
              </a:tr>
              <a:tr h="505315">
                <a:tc>
                  <a:txBody>
                    <a:bodyPr/>
                    <a:lstStyle/>
                    <a:p>
                      <a:endParaRPr lang="en-US" dirty="0"/>
                    </a:p>
                  </a:txBody>
                  <a:tcPr/>
                </a:tc>
                <a:tc>
                  <a:txBody>
                    <a:bodyPr/>
                    <a:lstStyle/>
                    <a:p>
                      <a:endParaRPr lang="en-US" dirty="0"/>
                    </a:p>
                  </a:txBody>
                  <a:tcPr/>
                </a:tc>
                <a:extLst>
                  <a:ext uri="{0D108BD9-81ED-4DB2-BD59-A6C34878D82A}">
                    <a16:rowId xmlns:a16="http://schemas.microsoft.com/office/drawing/2014/main" val="4288859"/>
                  </a:ext>
                </a:extLst>
              </a:tr>
              <a:tr h="505315">
                <a:tc>
                  <a:txBody>
                    <a:bodyPr/>
                    <a:lstStyle/>
                    <a:p>
                      <a:r>
                        <a:rPr lang="en-US" dirty="0"/>
                        <a:t>Draft submission (optional)</a:t>
                      </a:r>
                    </a:p>
                  </a:txBody>
                  <a:tcPr/>
                </a:tc>
                <a:tc>
                  <a:txBody>
                    <a:bodyPr/>
                    <a:lstStyle/>
                    <a:p>
                      <a:r>
                        <a:rPr lang="en-US" dirty="0"/>
                        <a:t>TBD</a:t>
                      </a:r>
                    </a:p>
                  </a:txBody>
                  <a:tcPr/>
                </a:tc>
                <a:extLst>
                  <a:ext uri="{0D108BD9-81ED-4DB2-BD59-A6C34878D82A}">
                    <a16:rowId xmlns:a16="http://schemas.microsoft.com/office/drawing/2014/main" val="1870944508"/>
                  </a:ext>
                </a:extLst>
              </a:tr>
              <a:tr h="872188">
                <a:tc>
                  <a:txBody>
                    <a:bodyPr/>
                    <a:lstStyle/>
                    <a:p>
                      <a:r>
                        <a:rPr lang="en-US" dirty="0"/>
                        <a:t>Final submission (mandatory)</a:t>
                      </a:r>
                    </a:p>
                  </a:txBody>
                  <a:tcPr>
                    <a:solidFill>
                      <a:srgbClr val="FF5460"/>
                    </a:solidFill>
                  </a:tcPr>
                </a:tc>
                <a:tc>
                  <a:txBody>
                    <a:bodyPr/>
                    <a:lstStyle/>
                    <a:p>
                      <a:pPr algn="l"/>
                      <a:r>
                        <a:rPr lang="en-US" dirty="0"/>
                        <a:t>23/02/2023</a:t>
                      </a:r>
                    </a:p>
                  </a:txBody>
                  <a:tcPr>
                    <a:solidFill>
                      <a:srgbClr val="FF5460"/>
                    </a:solidFill>
                  </a:tcPr>
                </a:tc>
                <a:extLst>
                  <a:ext uri="{0D108BD9-81ED-4DB2-BD59-A6C34878D82A}">
                    <a16:rowId xmlns:a16="http://schemas.microsoft.com/office/drawing/2014/main" val="2963449382"/>
                  </a:ext>
                </a:extLst>
              </a:tr>
            </a:tbl>
          </a:graphicData>
        </a:graphic>
      </p:graphicFrame>
    </p:spTree>
    <p:extLst>
      <p:ext uri="{BB962C8B-B14F-4D97-AF65-F5344CB8AC3E}">
        <p14:creationId xmlns:p14="http://schemas.microsoft.com/office/powerpoint/2010/main" val="32542462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BA4B9F-0F2D-485A-84D6-7BB7B59F057D}"/>
              </a:ext>
            </a:extLst>
          </p:cNvPr>
          <p:cNvSpPr>
            <a:spLocks noGrp="1"/>
          </p:cNvSpPr>
          <p:nvPr>
            <p:ph type="title"/>
          </p:nvPr>
        </p:nvSpPr>
        <p:spPr>
          <a:xfrm>
            <a:off x="793662" y="386930"/>
            <a:ext cx="10066122" cy="1298448"/>
          </a:xfrm>
        </p:spPr>
        <p:txBody>
          <a:bodyPr anchor="b">
            <a:normAutofit/>
          </a:bodyPr>
          <a:lstStyle/>
          <a:p>
            <a:r>
              <a:rPr lang="en-GB" sz="4800" dirty="0"/>
              <a:t>Dissertation support</a:t>
            </a:r>
          </a:p>
        </p:txBody>
      </p:sp>
      <p:sp>
        <p:nvSpPr>
          <p:cNvPr id="18" name="Rectangle 17">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8D7836-2A38-4E31-8CDC-6DC59ABC903B}"/>
              </a:ext>
            </a:extLst>
          </p:cNvPr>
          <p:cNvSpPr>
            <a:spLocks noGrp="1"/>
          </p:cNvSpPr>
          <p:nvPr>
            <p:ph idx="1"/>
          </p:nvPr>
        </p:nvSpPr>
        <p:spPr>
          <a:xfrm>
            <a:off x="737407" y="2389218"/>
            <a:ext cx="4530898" cy="2258283"/>
          </a:xfrm>
        </p:spPr>
        <p:txBody>
          <a:bodyPr anchor="ctr">
            <a:normAutofit/>
          </a:bodyPr>
          <a:lstStyle/>
          <a:p>
            <a:r>
              <a:rPr lang="en-GB" sz="1800" dirty="0"/>
              <a:t>Allocated supervision time with supervisor</a:t>
            </a:r>
          </a:p>
          <a:p>
            <a:r>
              <a:rPr lang="en-GB" sz="1800" dirty="0"/>
              <a:t>Timetabled support</a:t>
            </a:r>
          </a:p>
          <a:p>
            <a:pPr marL="400050" lvl="1" indent="0">
              <a:buNone/>
            </a:pPr>
            <a:r>
              <a:rPr lang="en-GB" sz="1800" dirty="0"/>
              <a:t>6hrs as a group</a:t>
            </a:r>
          </a:p>
          <a:p>
            <a:pPr marL="400050" lvl="1" indent="0">
              <a:buNone/>
            </a:pPr>
            <a:r>
              <a:rPr lang="en-GB" sz="1800" dirty="0"/>
              <a:t>4hrs on an individual basis</a:t>
            </a:r>
          </a:p>
          <a:p>
            <a:r>
              <a:rPr lang="en-GB" sz="1800" dirty="0"/>
              <a:t>Formative feedback opportunities  to suit you. You can have verbal feedback via meetings or written feedback. </a:t>
            </a:r>
          </a:p>
        </p:txBody>
      </p:sp>
      <p:sp>
        <p:nvSpPr>
          <p:cNvPr id="22" name="Rectangle 21">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578CAE3F-CDB6-641D-CAD9-B93F854CFC94}"/>
              </a:ext>
            </a:extLst>
          </p:cNvPr>
          <p:cNvSpPr txBox="1"/>
          <p:nvPr/>
        </p:nvSpPr>
        <p:spPr>
          <a:xfrm>
            <a:off x="6036164" y="2389218"/>
            <a:ext cx="4349692" cy="3416320"/>
          </a:xfrm>
          <a:prstGeom prst="rect">
            <a:avLst/>
          </a:prstGeom>
          <a:noFill/>
        </p:spPr>
        <p:txBody>
          <a:bodyPr wrap="square">
            <a:spAutoFit/>
          </a:bodyPr>
          <a:lstStyle/>
          <a:p>
            <a:r>
              <a:rPr lang="en-GB" dirty="0"/>
              <a:t>To make these sessions work for you:</a:t>
            </a:r>
          </a:p>
          <a:p>
            <a:endParaRPr lang="en-GB" dirty="0"/>
          </a:p>
          <a:p>
            <a:r>
              <a:rPr lang="en-GB" dirty="0"/>
              <a:t>- Prepare in advance, note any questions you may wish to ask at the meet</a:t>
            </a:r>
          </a:p>
          <a:p>
            <a:r>
              <a:rPr lang="en-GB" dirty="0"/>
              <a:t>send any draft pieces of work to me a few days in advance so I have time to read the content </a:t>
            </a:r>
          </a:p>
          <a:p>
            <a:r>
              <a:rPr lang="en-GB" dirty="0"/>
              <a:t> - If you can't make the session let me know asap - I can re-schedule to another time - it works both way!</a:t>
            </a:r>
          </a:p>
          <a:p>
            <a:r>
              <a:rPr lang="en-GB" dirty="0"/>
              <a:t>- Engage in the process - you'll only get out of it , what you put into it!</a:t>
            </a:r>
          </a:p>
        </p:txBody>
      </p:sp>
      <p:pic>
        <p:nvPicPr>
          <p:cNvPr id="7" name="Picture 6">
            <a:extLst>
              <a:ext uri="{FF2B5EF4-FFF2-40B4-BE49-F238E27FC236}">
                <a16:creationId xmlns:a16="http://schemas.microsoft.com/office/drawing/2014/main" id="{473C4A16-D051-B466-3C2E-52BD06BE9B0B}"/>
              </a:ext>
            </a:extLst>
          </p:cNvPr>
          <p:cNvPicPr>
            <a:picLocks noChangeAspect="1"/>
          </p:cNvPicPr>
          <p:nvPr/>
        </p:nvPicPr>
        <p:blipFill>
          <a:blip r:embed="rId3"/>
          <a:stretch>
            <a:fillRect/>
          </a:stretch>
        </p:blipFill>
        <p:spPr>
          <a:xfrm>
            <a:off x="7148294" y="365751"/>
            <a:ext cx="3314700" cy="1381125"/>
          </a:xfrm>
          <a:prstGeom prst="rect">
            <a:avLst/>
          </a:prstGeom>
        </p:spPr>
      </p:pic>
    </p:spTree>
    <p:extLst>
      <p:ext uri="{BB962C8B-B14F-4D97-AF65-F5344CB8AC3E}">
        <p14:creationId xmlns:p14="http://schemas.microsoft.com/office/powerpoint/2010/main" val="826133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0EA7B-3D05-9B18-AD01-66C4E6C8A8DA}"/>
              </a:ext>
            </a:extLst>
          </p:cNvPr>
          <p:cNvSpPr>
            <a:spLocks noGrp="1"/>
          </p:cNvSpPr>
          <p:nvPr>
            <p:ph type="title"/>
          </p:nvPr>
        </p:nvSpPr>
        <p:spPr/>
        <p:txBody>
          <a:bodyPr/>
          <a:lstStyle/>
          <a:p>
            <a:r>
              <a:rPr lang="en-GB" dirty="0"/>
              <a:t>Supervision</a:t>
            </a:r>
          </a:p>
        </p:txBody>
      </p:sp>
      <p:sp>
        <p:nvSpPr>
          <p:cNvPr id="3" name="Content Placeholder 2">
            <a:extLst>
              <a:ext uri="{FF2B5EF4-FFF2-40B4-BE49-F238E27FC236}">
                <a16:creationId xmlns:a16="http://schemas.microsoft.com/office/drawing/2014/main" id="{5E5EC472-3E7B-7C2F-7AFD-5C0A4B26A87F}"/>
              </a:ext>
            </a:extLst>
          </p:cNvPr>
          <p:cNvSpPr>
            <a:spLocks noGrp="1"/>
          </p:cNvSpPr>
          <p:nvPr>
            <p:ph idx="1"/>
          </p:nvPr>
        </p:nvSpPr>
        <p:spPr>
          <a:xfrm>
            <a:off x="444617" y="1568740"/>
            <a:ext cx="10909183" cy="4999839"/>
          </a:xfrm>
        </p:spPr>
        <p:txBody>
          <a:bodyPr>
            <a:normAutofit/>
          </a:bodyPr>
          <a:lstStyle/>
          <a:p>
            <a:r>
              <a:rPr lang="en-GB" sz="1800" b="0" i="0" dirty="0">
                <a:solidFill>
                  <a:srgbClr val="373A3C"/>
                </a:solidFill>
                <a:effectLst/>
              </a:rPr>
              <a:t>Supervision is a key element of your dissertation module and, if utilised effectively and efficiently, will assist you in producing your final dissertation work to a standard that you wish to achieve.</a:t>
            </a:r>
          </a:p>
          <a:p>
            <a:pPr algn="l"/>
            <a:r>
              <a:rPr lang="en-GB" sz="1800" b="0" i="0" dirty="0">
                <a:solidFill>
                  <a:srgbClr val="373A3C"/>
                </a:solidFill>
                <a:effectLst/>
              </a:rPr>
              <a:t>Each student is provided with the following amount of supervision time:</a:t>
            </a:r>
          </a:p>
          <a:p>
            <a:pPr lvl="1"/>
            <a:r>
              <a:rPr lang="en-GB" sz="1800" b="0" i="1" dirty="0">
                <a:solidFill>
                  <a:srgbClr val="373A3C"/>
                </a:solidFill>
                <a:effectLst/>
                <a:highlight>
                  <a:srgbClr val="FFFF00"/>
                </a:highlight>
              </a:rPr>
              <a:t>4 hours - one to one support</a:t>
            </a:r>
            <a:endParaRPr lang="en-GB" sz="1800" b="0" i="0" dirty="0">
              <a:solidFill>
                <a:srgbClr val="373A3C"/>
              </a:solidFill>
              <a:effectLst/>
              <a:highlight>
                <a:srgbClr val="FFFF00"/>
              </a:highlight>
            </a:endParaRPr>
          </a:p>
          <a:p>
            <a:pPr lvl="1"/>
            <a:r>
              <a:rPr lang="en-GB" sz="1800" b="0" i="1" dirty="0">
                <a:solidFill>
                  <a:srgbClr val="373A3C"/>
                </a:solidFill>
                <a:effectLst/>
                <a:highlight>
                  <a:srgbClr val="FFFF00"/>
                </a:highlight>
              </a:rPr>
              <a:t> 6 hours - group support</a:t>
            </a:r>
            <a:endParaRPr lang="en-GB" sz="1800" b="0" i="0" dirty="0">
              <a:solidFill>
                <a:srgbClr val="373A3C"/>
              </a:solidFill>
              <a:effectLst/>
              <a:highlight>
                <a:srgbClr val="FFFF00"/>
              </a:highlight>
            </a:endParaRPr>
          </a:p>
          <a:p>
            <a:pPr algn="l"/>
            <a:r>
              <a:rPr lang="en-GB" sz="1800" b="0" i="0" dirty="0">
                <a:solidFill>
                  <a:srgbClr val="373A3C"/>
                </a:solidFill>
                <a:effectLst/>
              </a:rPr>
              <a:t>This time will be scheduled by your tutor throughout the year with an expectation that you will attend agreed dates/times.</a:t>
            </a:r>
          </a:p>
          <a:p>
            <a:pPr algn="l"/>
            <a:r>
              <a:rPr lang="en-GB" sz="1800" b="0" i="0" dirty="0">
                <a:solidFill>
                  <a:srgbClr val="373A3C"/>
                </a:solidFill>
                <a:effectLst/>
              </a:rPr>
              <a:t>Dissertation supervision is a partnership between you and your allocated supervisor, each of you having 'roles and responsibilities' that will ultimately assist in the sessions being of value to you in compiling your dissertation. It is important that you understand what is required of you and how in return I can support you. You know me by now - </a:t>
            </a:r>
            <a:r>
              <a:rPr lang="en-GB" sz="1800" dirty="0">
                <a:solidFill>
                  <a:srgbClr val="373A3C"/>
                </a:solidFill>
              </a:rPr>
              <a:t>I</a:t>
            </a:r>
            <a:r>
              <a:rPr lang="en-GB" sz="1800" b="0" i="0" dirty="0">
                <a:solidFill>
                  <a:srgbClr val="373A3C"/>
                </a:solidFill>
                <a:effectLst/>
              </a:rPr>
              <a:t>'m here to help if you ask me! </a:t>
            </a:r>
          </a:p>
          <a:p>
            <a:pPr algn="l"/>
            <a:r>
              <a:rPr lang="en-GB" sz="1800" b="0" i="0" dirty="0">
                <a:solidFill>
                  <a:srgbClr val="373A3C"/>
                </a:solidFill>
                <a:effectLst/>
              </a:rPr>
              <a:t> To make these sessions work for you:</a:t>
            </a:r>
          </a:p>
          <a:p>
            <a:pPr lvl="1">
              <a:buFont typeface="Courier New" panose="02070309020205020404" pitchFamily="49" charset="0"/>
              <a:buChar char="o"/>
            </a:pPr>
            <a:r>
              <a:rPr lang="en-GB" sz="1800" b="0" i="1" dirty="0">
                <a:solidFill>
                  <a:srgbClr val="373A3C"/>
                </a:solidFill>
                <a:effectLst/>
              </a:rPr>
              <a:t>prepare in advance, note any questions you may wish to ask at the meet;</a:t>
            </a:r>
            <a:endParaRPr lang="en-GB" sz="1800" b="0" i="0" dirty="0">
              <a:solidFill>
                <a:srgbClr val="373A3C"/>
              </a:solidFill>
              <a:effectLst/>
            </a:endParaRPr>
          </a:p>
          <a:p>
            <a:pPr lvl="1">
              <a:buFont typeface="Courier New" panose="02070309020205020404" pitchFamily="49" charset="0"/>
              <a:buChar char="o"/>
            </a:pPr>
            <a:r>
              <a:rPr lang="en-GB" sz="1800" b="0" i="1" dirty="0">
                <a:solidFill>
                  <a:srgbClr val="373A3C"/>
                </a:solidFill>
                <a:effectLst/>
              </a:rPr>
              <a:t>send any draft pieces of work to me a few days in advance so I have time to read the content;</a:t>
            </a:r>
            <a:endParaRPr lang="en-GB" sz="1800" b="0" i="0" dirty="0">
              <a:solidFill>
                <a:srgbClr val="373A3C"/>
              </a:solidFill>
              <a:effectLst/>
            </a:endParaRPr>
          </a:p>
          <a:p>
            <a:pPr lvl="1">
              <a:buFont typeface="Courier New" panose="02070309020205020404" pitchFamily="49" charset="0"/>
              <a:buChar char="o"/>
            </a:pPr>
            <a:r>
              <a:rPr lang="en-GB" sz="1800" b="0" i="1" dirty="0">
                <a:solidFill>
                  <a:srgbClr val="373A3C"/>
                </a:solidFill>
                <a:effectLst/>
              </a:rPr>
              <a:t>if you can't make the session, let me know asap;</a:t>
            </a:r>
          </a:p>
          <a:p>
            <a:pPr lvl="1">
              <a:buFont typeface="Courier New" panose="02070309020205020404" pitchFamily="49" charset="0"/>
              <a:buChar char="o"/>
            </a:pPr>
            <a:r>
              <a:rPr lang="en-GB" sz="1800" b="0" i="1" dirty="0">
                <a:solidFill>
                  <a:srgbClr val="373A3C"/>
                </a:solidFill>
                <a:effectLst/>
              </a:rPr>
              <a:t>engage in the process - you'll only get out of it , what you put into it!</a:t>
            </a:r>
            <a:endParaRPr lang="en-GB" sz="1800" dirty="0"/>
          </a:p>
        </p:txBody>
      </p:sp>
    </p:spTree>
    <p:extLst>
      <p:ext uri="{BB962C8B-B14F-4D97-AF65-F5344CB8AC3E}">
        <p14:creationId xmlns:p14="http://schemas.microsoft.com/office/powerpoint/2010/main" val="36349226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FF314D-A902-430D-9FA4-B1B7BEB21E0C}"/>
              </a:ext>
            </a:extLst>
          </p:cNvPr>
          <p:cNvSpPr>
            <a:spLocks noGrp="1"/>
          </p:cNvSpPr>
          <p:nvPr>
            <p:ph type="title"/>
          </p:nvPr>
        </p:nvSpPr>
        <p:spPr>
          <a:xfrm>
            <a:off x="5297762" y="329184"/>
            <a:ext cx="6251110" cy="1783080"/>
          </a:xfrm>
        </p:spPr>
        <p:txBody>
          <a:bodyPr anchor="b">
            <a:normAutofit/>
          </a:bodyPr>
          <a:lstStyle/>
          <a:p>
            <a:r>
              <a:rPr lang="en-GB" sz="5400" dirty="0">
                <a:latin typeface="Bahnschrift" panose="020B0502040204020203" pitchFamily="34" charset="0"/>
              </a:rPr>
              <a:t>“Where do I start?”</a:t>
            </a:r>
          </a:p>
        </p:txBody>
      </p:sp>
      <p:pic>
        <p:nvPicPr>
          <p:cNvPr id="5" name="Picture 4" descr="Magnifying glass and question mark">
            <a:extLst>
              <a:ext uri="{FF2B5EF4-FFF2-40B4-BE49-F238E27FC236}">
                <a16:creationId xmlns:a16="http://schemas.microsoft.com/office/drawing/2014/main" id="{C28E99B2-7C8B-817C-934F-E7887DA5B9FC}"/>
              </a:ext>
            </a:extLst>
          </p:cNvPr>
          <p:cNvPicPr>
            <a:picLocks noChangeAspect="1"/>
          </p:cNvPicPr>
          <p:nvPr/>
        </p:nvPicPr>
        <p:blipFill rotWithShape="1">
          <a:blip r:embed="rId3"/>
          <a:srcRect l="32724" r="29076"/>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8EA51D4-CD60-440C-A983-1CB0E9881DC9}"/>
              </a:ext>
            </a:extLst>
          </p:cNvPr>
          <p:cNvSpPr>
            <a:spLocks noGrp="1"/>
          </p:cNvSpPr>
          <p:nvPr>
            <p:ph idx="1"/>
          </p:nvPr>
        </p:nvSpPr>
        <p:spPr>
          <a:xfrm>
            <a:off x="5297762" y="2706624"/>
            <a:ext cx="6251110" cy="3483864"/>
          </a:xfrm>
        </p:spPr>
        <p:txBody>
          <a:bodyPr>
            <a:normAutofit/>
          </a:bodyPr>
          <a:lstStyle/>
          <a:p>
            <a:r>
              <a:rPr lang="en-GB" sz="2200"/>
              <a:t>Topic area – relevant to your course</a:t>
            </a:r>
          </a:p>
          <a:p>
            <a:r>
              <a:rPr lang="en-GB" sz="2200"/>
              <a:t>Personal interest</a:t>
            </a:r>
          </a:p>
          <a:p>
            <a:r>
              <a:rPr lang="en-GB" sz="2200"/>
              <a:t>Too wide – explore different aspects – narrow it down</a:t>
            </a:r>
          </a:p>
          <a:p>
            <a:r>
              <a:rPr lang="en-GB" sz="2200"/>
              <a:t>Consider topical issues – in the media/in Force</a:t>
            </a:r>
          </a:p>
          <a:p>
            <a:r>
              <a:rPr lang="en-GB" sz="2200"/>
              <a:t>Devise a question relevant to the topic area you want to research</a:t>
            </a:r>
          </a:p>
          <a:p>
            <a:r>
              <a:rPr lang="en-GB" sz="2200"/>
              <a:t>Question may change BUT don’t change the topic area.</a:t>
            </a:r>
          </a:p>
          <a:p>
            <a:endParaRPr lang="en-GB" sz="2200"/>
          </a:p>
        </p:txBody>
      </p:sp>
    </p:spTree>
    <p:extLst>
      <p:ext uri="{BB962C8B-B14F-4D97-AF65-F5344CB8AC3E}">
        <p14:creationId xmlns:p14="http://schemas.microsoft.com/office/powerpoint/2010/main" val="4161758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975656-BECC-41C9-9CD8-838D70B38EA2}"/>
              </a:ext>
            </a:extLst>
          </p:cNvPr>
          <p:cNvSpPr>
            <a:spLocks noGrp="1"/>
          </p:cNvSpPr>
          <p:nvPr>
            <p:ph type="title"/>
          </p:nvPr>
        </p:nvSpPr>
        <p:spPr>
          <a:xfrm>
            <a:off x="604853" y="-700609"/>
            <a:ext cx="3802276" cy="5256371"/>
          </a:xfrm>
        </p:spPr>
        <p:txBody>
          <a:bodyPr>
            <a:normAutofit/>
          </a:bodyPr>
          <a:lstStyle/>
          <a:p>
            <a:pPr algn="ctr"/>
            <a:r>
              <a:rPr lang="en-GB" sz="3400" dirty="0">
                <a:solidFill>
                  <a:schemeClr val="bg1"/>
                </a:solidFill>
                <a:latin typeface="Bahnschrift" panose="020B0502040204020203" pitchFamily="34" charset="0"/>
              </a:rPr>
              <a:t>Why do I need to fill in a proposal form? </a:t>
            </a:r>
          </a:p>
        </p:txBody>
      </p:sp>
      <p:graphicFrame>
        <p:nvGraphicFramePr>
          <p:cNvPr id="5" name="Content Placeholder 2">
            <a:extLst>
              <a:ext uri="{FF2B5EF4-FFF2-40B4-BE49-F238E27FC236}">
                <a16:creationId xmlns:a16="http://schemas.microsoft.com/office/drawing/2014/main" id="{2BBF11A0-F2D9-804C-EE59-7377A58302FA}"/>
              </a:ext>
            </a:extLst>
          </p:cNvPr>
          <p:cNvGraphicFramePr>
            <a:graphicFrameLocks noGrp="1"/>
          </p:cNvGraphicFramePr>
          <p:nvPr>
            <p:ph idx="1"/>
            <p:extLst>
              <p:ext uri="{D42A27DB-BD31-4B8C-83A1-F6EECF244321}">
                <p14:modId xmlns:p14="http://schemas.microsoft.com/office/powerpoint/2010/main" val="4168936345"/>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290" name="Picture 2" descr="Doodle Plan Icon. Infographic Symbol In A Circle. Line Art Style Graphic  Design Element. Web Button. To Do List, Project Planning, Step By Step  Concept. Royalty Free SVG, Cliparts, Vectors, And Stock">
            <a:extLst>
              <a:ext uri="{FF2B5EF4-FFF2-40B4-BE49-F238E27FC236}">
                <a16:creationId xmlns:a16="http://schemas.microsoft.com/office/drawing/2014/main" id="{F8E5D01F-A26F-E9F4-C2C5-FB497CE5F65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77241" y="3452900"/>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41192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19" name="Rectangle 1331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86DBFC1A-5AAB-4427-BB40-6B5BC094960C}"/>
              </a:ext>
            </a:extLst>
          </p:cNvPr>
          <p:cNvSpPr>
            <a:spLocks noGrp="1"/>
          </p:cNvSpPr>
          <p:nvPr>
            <p:ph type="title"/>
          </p:nvPr>
        </p:nvSpPr>
        <p:spPr>
          <a:xfrm>
            <a:off x="589560" y="856180"/>
            <a:ext cx="4560584" cy="1128068"/>
          </a:xfrm>
        </p:spPr>
        <p:txBody>
          <a:bodyPr vert="horz" lIns="91440" tIns="45720" rIns="91440" bIns="45720" rtlCol="0" anchor="ctr">
            <a:normAutofit/>
          </a:bodyPr>
          <a:lstStyle/>
          <a:p>
            <a:r>
              <a:rPr lang="en-US" sz="3700" dirty="0">
                <a:latin typeface="Bahnschrift" panose="020B0502040204020203" pitchFamily="34" charset="0"/>
              </a:rPr>
              <a:t>Proposal purpose?</a:t>
            </a:r>
          </a:p>
        </p:txBody>
      </p:sp>
      <p:grpSp>
        <p:nvGrpSpPr>
          <p:cNvPr id="13321" name="Group 1332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322" name="Rectangle 1332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3" name="Rectangle 1332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325" name="Rectangle 1332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0C59F0B3-CB19-4A0B-832B-AB65B6BE5F6D}"/>
              </a:ext>
            </a:extLst>
          </p:cNvPr>
          <p:cNvSpPr>
            <a:spLocks noGrp="1"/>
          </p:cNvSpPr>
          <p:nvPr>
            <p:ph sz="half" idx="1"/>
          </p:nvPr>
        </p:nvSpPr>
        <p:spPr>
          <a:xfrm>
            <a:off x="590719" y="2330505"/>
            <a:ext cx="4559425" cy="3979585"/>
          </a:xfrm>
        </p:spPr>
        <p:txBody>
          <a:bodyPr vert="horz" lIns="91440" tIns="45720" rIns="91440" bIns="45720" rtlCol="0" anchor="ctr">
            <a:normAutofit/>
          </a:bodyPr>
          <a:lstStyle/>
          <a:p>
            <a:r>
              <a:rPr lang="en-US" sz="2000" b="1" dirty="0">
                <a:latin typeface="Arial" panose="020B0604020202020204" pitchFamily="34" charset="0"/>
                <a:cs typeface="Arial" panose="020B0604020202020204" pitchFamily="34" charset="0"/>
              </a:rPr>
              <a:t>WHAT? </a:t>
            </a:r>
          </a:p>
          <a:p>
            <a:pPr marL="0" indent="0">
              <a:buNone/>
            </a:pPr>
            <a:r>
              <a:rPr lang="en-US" sz="2000" dirty="0">
                <a:latin typeface="Arial" panose="020B0604020202020204" pitchFamily="34" charset="0"/>
                <a:cs typeface="Arial" panose="020B0604020202020204" pitchFamily="34" charset="0"/>
              </a:rPr>
              <a:t>What are you doing? (what is your focus)</a:t>
            </a:r>
          </a:p>
          <a:p>
            <a:endParaRPr lang="en-US" sz="2000"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WHY?</a:t>
            </a:r>
          </a:p>
          <a:p>
            <a:pPr marL="0" indent="0">
              <a:buNone/>
            </a:pPr>
            <a:r>
              <a:rPr lang="en-US" sz="2000" dirty="0">
                <a:latin typeface="Arial" panose="020B0604020202020204" pitchFamily="34" charset="0"/>
                <a:cs typeface="Arial" panose="020B0604020202020204" pitchFamily="34" charset="0"/>
              </a:rPr>
              <a:t>Why are you doing it? (why is this area important?)</a:t>
            </a:r>
          </a:p>
          <a:p>
            <a:endParaRPr lang="en-US" sz="2000"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HOW?</a:t>
            </a:r>
          </a:p>
          <a:p>
            <a:pPr marL="0" indent="0">
              <a:buNone/>
            </a:pPr>
            <a:r>
              <a:rPr lang="en-US" sz="2000" dirty="0">
                <a:latin typeface="Arial" panose="020B0604020202020204" pitchFamily="34" charset="0"/>
                <a:cs typeface="Arial" panose="020B0604020202020204" pitchFamily="34" charset="0"/>
              </a:rPr>
              <a:t>How are you going to do it? </a:t>
            </a:r>
          </a:p>
          <a:p>
            <a:endParaRPr lang="en-US" sz="2000" dirty="0"/>
          </a:p>
        </p:txBody>
      </p:sp>
      <p:sp>
        <p:nvSpPr>
          <p:cNvPr id="13327" name="Rectangle 1332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9" name="Rectangle 1332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4" name="Picture 2" descr="Thinking symbol Stock Vector Image by ©Arcady #22523433">
            <a:extLst>
              <a:ext uri="{FF2B5EF4-FFF2-40B4-BE49-F238E27FC236}">
                <a16:creationId xmlns:a16="http://schemas.microsoft.com/office/drawing/2014/main" id="{62E729ED-8D2F-54B0-EC0E-A2E233C3282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08" b="2054"/>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4290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3" end="3"/>
                                            </p:txEl>
                                          </p:spTgt>
                                        </p:tgtEl>
                                        <p:attrNameLst>
                                          <p:attrName>style.visibility</p:attrName>
                                        </p:attrNameLst>
                                      </p:cBhvr>
                                      <p:to>
                                        <p:strVal val="visible"/>
                                      </p:to>
                                    </p:set>
                                    <p:animEffect transition="in" filter="fade">
                                      <p:cBhvr>
                                        <p:cTn id="21" dur="1000"/>
                                        <p:tgtEl>
                                          <p:spTgt spid="5">
                                            <p:txEl>
                                              <p:pRg st="3" end="3"/>
                                            </p:txEl>
                                          </p:spTgt>
                                        </p:tgtEl>
                                      </p:cBhvr>
                                    </p:animEffect>
                                    <p:anim calcmode="lin" valueType="num">
                                      <p:cBhvr>
                                        <p:cTn id="22"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4" end="4"/>
                                            </p:txEl>
                                          </p:spTgt>
                                        </p:tgtEl>
                                        <p:attrNameLst>
                                          <p:attrName>style.visibility</p:attrName>
                                        </p:attrNameLst>
                                      </p:cBhvr>
                                      <p:to>
                                        <p:strVal val="visible"/>
                                      </p:to>
                                    </p:set>
                                    <p:animEffect transition="in" filter="fade">
                                      <p:cBhvr>
                                        <p:cTn id="28" dur="1000"/>
                                        <p:tgtEl>
                                          <p:spTgt spid="5">
                                            <p:txEl>
                                              <p:pRg st="4" end="4"/>
                                            </p:txEl>
                                          </p:spTgt>
                                        </p:tgtEl>
                                      </p:cBhvr>
                                    </p:animEffect>
                                    <p:anim calcmode="lin" valueType="num">
                                      <p:cBhvr>
                                        <p:cTn id="29"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animEffect transition="in" filter="fade">
                                      <p:cBhvr>
                                        <p:cTn id="35" dur="1000"/>
                                        <p:tgtEl>
                                          <p:spTgt spid="5">
                                            <p:txEl>
                                              <p:pRg st="6" end="6"/>
                                            </p:txEl>
                                          </p:spTgt>
                                        </p:tgtEl>
                                      </p:cBhvr>
                                    </p:animEffect>
                                    <p:anim calcmode="lin" valueType="num">
                                      <p:cBhvr>
                                        <p:cTn id="36"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7" end="7"/>
                                            </p:txEl>
                                          </p:spTgt>
                                        </p:tgtEl>
                                        <p:attrNameLst>
                                          <p:attrName>style.visibility</p:attrName>
                                        </p:attrNameLst>
                                      </p:cBhvr>
                                      <p:to>
                                        <p:strVal val="visible"/>
                                      </p:to>
                                    </p:set>
                                    <p:animEffect transition="in" filter="fade">
                                      <p:cBhvr>
                                        <p:cTn id="42" dur="1000"/>
                                        <p:tgtEl>
                                          <p:spTgt spid="5">
                                            <p:txEl>
                                              <p:pRg st="7" end="7"/>
                                            </p:txEl>
                                          </p:spTgt>
                                        </p:tgtEl>
                                      </p:cBhvr>
                                    </p:animEffect>
                                    <p:anim calcmode="lin" valueType="num">
                                      <p:cBhvr>
                                        <p:cTn id="43"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93C81-4B5D-4A1A-B750-0F71D1F5B2C9}"/>
              </a:ext>
            </a:extLst>
          </p:cNvPr>
          <p:cNvSpPr>
            <a:spLocks noGrp="1"/>
          </p:cNvSpPr>
          <p:nvPr>
            <p:ph type="title"/>
          </p:nvPr>
        </p:nvSpPr>
        <p:spPr>
          <a:xfrm>
            <a:off x="76200" y="385232"/>
            <a:ext cx="10515600" cy="1325563"/>
          </a:xfrm>
          <a:solidFill>
            <a:schemeClr val="accent2"/>
          </a:solidFill>
          <a:ln>
            <a:noFill/>
          </a:ln>
        </p:spPr>
        <p:txBody>
          <a:bodyPr/>
          <a:lstStyle/>
          <a:p>
            <a:r>
              <a:rPr lang="en-GB" dirty="0">
                <a:solidFill>
                  <a:schemeClr val="bg1"/>
                </a:solidFill>
                <a:latin typeface="Bahnschrift" panose="020B0502040204020203" pitchFamily="34" charset="0"/>
              </a:rPr>
              <a:t>Research question</a:t>
            </a:r>
          </a:p>
        </p:txBody>
      </p:sp>
      <p:sp>
        <p:nvSpPr>
          <p:cNvPr id="3" name="Content Placeholder 2">
            <a:extLst>
              <a:ext uri="{FF2B5EF4-FFF2-40B4-BE49-F238E27FC236}">
                <a16:creationId xmlns:a16="http://schemas.microsoft.com/office/drawing/2014/main" id="{645FE0A9-A2E7-4F4E-9C2B-552F03E44C94}"/>
              </a:ext>
            </a:extLst>
          </p:cNvPr>
          <p:cNvSpPr>
            <a:spLocks noGrp="1"/>
          </p:cNvSpPr>
          <p:nvPr>
            <p:ph sz="half" idx="1"/>
          </p:nvPr>
        </p:nvSpPr>
        <p:spPr>
          <a:xfrm>
            <a:off x="152400" y="2121430"/>
            <a:ext cx="5181600" cy="4351338"/>
          </a:xfrm>
        </p:spPr>
        <p:txBody>
          <a:bodyPr>
            <a:normAutofit/>
          </a:bodyPr>
          <a:lstStyle/>
          <a:p>
            <a:pPr>
              <a:buFont typeface="Arial" panose="020B0604020202020204" pitchFamily="34" charset="0"/>
              <a:buChar char="•"/>
            </a:pPr>
            <a:r>
              <a:rPr lang="en-GB" sz="2000" dirty="0">
                <a:latin typeface="Arial" panose="020B0604020202020204" pitchFamily="34" charset="0"/>
                <a:cs typeface="Arial" panose="020B0604020202020204" pitchFamily="34" charset="0"/>
              </a:rPr>
              <a:t> Should set proposal up for reader</a:t>
            </a:r>
          </a:p>
          <a:p>
            <a:pPr>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 Should:</a:t>
            </a:r>
          </a:p>
          <a:p>
            <a:pPr lvl="1">
              <a:buFontTx/>
              <a:buChar char="-"/>
            </a:pPr>
            <a:r>
              <a:rPr lang="en-GB" sz="2000" dirty="0">
                <a:latin typeface="Arial" panose="020B0604020202020204" pitchFamily="34" charset="0"/>
                <a:cs typeface="Arial" panose="020B0604020202020204" pitchFamily="34" charset="0"/>
              </a:rPr>
              <a:t>narrow focus</a:t>
            </a:r>
          </a:p>
          <a:p>
            <a:pPr lvl="1">
              <a:buFontTx/>
              <a:buChar char="-"/>
            </a:pPr>
            <a:r>
              <a:rPr lang="en-GB" sz="2000" dirty="0">
                <a:latin typeface="Arial" panose="020B0604020202020204" pitchFamily="34" charset="0"/>
                <a:cs typeface="Arial" panose="020B0604020202020204" pitchFamily="34" charset="0"/>
              </a:rPr>
              <a:t>keep you on track</a:t>
            </a:r>
          </a:p>
          <a:p>
            <a:pPr lvl="1">
              <a:buFontTx/>
              <a:buChar char="-"/>
            </a:pPr>
            <a:r>
              <a:rPr lang="en-GB" sz="2000" dirty="0">
                <a:latin typeface="Arial" panose="020B0604020202020204" pitchFamily="34" charset="0"/>
                <a:cs typeface="Arial" panose="020B0604020202020204" pitchFamily="34" charset="0"/>
              </a:rPr>
              <a:t>give you a way of evaluating your answer</a:t>
            </a:r>
          </a:p>
          <a:p>
            <a:pPr lvl="1">
              <a:buFontTx/>
              <a:buChar char="-"/>
            </a:pPr>
            <a:endParaRPr lang="en-GB" sz="2000" dirty="0">
              <a:latin typeface="Arial" panose="020B060402020202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3CE1C225-5928-4643-99BE-229D334DAEAA}"/>
              </a:ext>
            </a:extLst>
          </p:cNvPr>
          <p:cNvSpPr>
            <a:spLocks noGrp="1"/>
          </p:cNvSpPr>
          <p:nvPr>
            <p:ph sz="half" idx="2"/>
          </p:nvPr>
        </p:nvSpPr>
        <p:spPr>
          <a:xfrm>
            <a:off x="5774267" y="2121430"/>
            <a:ext cx="5181600" cy="4351338"/>
          </a:xfrm>
        </p:spPr>
        <p:txBody>
          <a:bodyPr>
            <a:normAutofit/>
          </a:bodyPr>
          <a:lstStyle/>
          <a:p>
            <a:r>
              <a:rPr lang="en-GB" sz="2000" dirty="0">
                <a:latin typeface="Arial" panose="020B0604020202020204" pitchFamily="34" charset="0"/>
                <a:cs typeface="Arial" panose="020B0604020202020204" pitchFamily="34" charset="0"/>
              </a:rPr>
              <a:t>Think about (and discuss with supervisor):</a:t>
            </a:r>
          </a:p>
          <a:p>
            <a:pPr marL="457200" lvl="1" indent="0">
              <a:buNone/>
            </a:pPr>
            <a:r>
              <a:rPr lang="en-GB" sz="2000" dirty="0">
                <a:latin typeface="Arial" panose="020B0604020202020204" pitchFamily="34" charset="0"/>
                <a:cs typeface="Arial" panose="020B0604020202020204" pitchFamily="34" charset="0"/>
              </a:rPr>
              <a:t>Step 1 – what interests you?</a:t>
            </a:r>
          </a:p>
          <a:p>
            <a:pPr marL="457200" lvl="1" indent="0">
              <a:buNone/>
            </a:pPr>
            <a:r>
              <a:rPr lang="en-GB" sz="2000" dirty="0">
                <a:latin typeface="Arial" panose="020B0604020202020204" pitchFamily="34" charset="0"/>
                <a:cs typeface="Arial" panose="020B0604020202020204" pitchFamily="34" charset="0"/>
              </a:rPr>
              <a:t>Step 2 – explore the issue / read around for ideas</a:t>
            </a:r>
          </a:p>
          <a:p>
            <a:pPr marL="457200" lvl="1" indent="0">
              <a:buNone/>
            </a:pPr>
            <a:r>
              <a:rPr lang="en-GB" sz="2000" dirty="0">
                <a:latin typeface="Arial" panose="020B0604020202020204" pitchFamily="34" charset="0"/>
                <a:cs typeface="Arial" panose="020B0604020202020204" pitchFamily="34" charset="0"/>
              </a:rPr>
              <a:t>Step 3 – focus your topic</a:t>
            </a:r>
          </a:p>
          <a:p>
            <a:pPr marL="457200" lvl="1" indent="0">
              <a:buNone/>
            </a:pPr>
            <a:r>
              <a:rPr lang="en-GB" sz="2000" dirty="0">
                <a:latin typeface="Arial" panose="020B0604020202020204" pitchFamily="34" charset="0"/>
                <a:cs typeface="Arial" panose="020B0604020202020204" pitchFamily="34" charset="0"/>
              </a:rPr>
              <a:t>Step 4 – formulate a question</a:t>
            </a:r>
          </a:p>
          <a:p>
            <a:pPr marL="457200" lvl="1" indent="0">
              <a:buNone/>
            </a:pPr>
            <a:r>
              <a:rPr lang="en-GB" sz="2000" dirty="0">
                <a:latin typeface="Arial" panose="020B0604020202020204" pitchFamily="34" charset="0"/>
                <a:cs typeface="Arial" panose="020B0604020202020204" pitchFamily="34" charset="0"/>
              </a:rPr>
              <a:t>Step 5 – refine question</a:t>
            </a:r>
          </a:p>
          <a:p>
            <a:endParaRPr lang="en-GB" dirty="0"/>
          </a:p>
        </p:txBody>
      </p:sp>
      <p:pic>
        <p:nvPicPr>
          <p:cNvPr id="14338" name="Picture 2" descr="Planning Skills: 7 Tips (Not Only) for Managers - Bookboon">
            <a:extLst>
              <a:ext uri="{FF2B5EF4-FFF2-40B4-BE49-F238E27FC236}">
                <a16:creationId xmlns:a16="http://schemas.microsoft.com/office/drawing/2014/main" id="{264525A4-434A-724F-66A1-648FD320D7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13600" y="4724400"/>
            <a:ext cx="4961467"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5813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1000"/>
                                        <p:tgtEl>
                                          <p:spTgt spid="3">
                                            <p:txEl>
                                              <p:pRg st="4" end="4"/>
                                            </p:txEl>
                                          </p:spTgt>
                                        </p:tgtEl>
                                      </p:cBhvr>
                                    </p:animEffect>
                                    <p:anim calcmode="lin" valueType="num">
                                      <p:cBhvr>
                                        <p:cTn id="2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4">
                                            <p:txEl>
                                              <p:pRg st="0" end="0"/>
                                            </p:txEl>
                                          </p:spTgt>
                                        </p:tgtEl>
                                        <p:attrNameLst>
                                          <p:attrName>style.visibility</p:attrName>
                                        </p:attrNameLst>
                                      </p:cBhvr>
                                      <p:to>
                                        <p:strVal val="visible"/>
                                      </p:to>
                                    </p:set>
                                    <p:animEffect transition="in" filter="fade">
                                      <p:cBhvr>
                                        <p:cTn id="36" dur="1000"/>
                                        <p:tgtEl>
                                          <p:spTgt spid="4">
                                            <p:txEl>
                                              <p:pRg st="0" end="0"/>
                                            </p:txEl>
                                          </p:spTgt>
                                        </p:tgtEl>
                                      </p:cBhvr>
                                    </p:animEffect>
                                    <p:anim calcmode="lin" valueType="num">
                                      <p:cBhvr>
                                        <p:cTn id="37"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8" dur="1000" fill="hold"/>
                                        <p:tgtEl>
                                          <p:spTgt spid="4">
                                            <p:txEl>
                                              <p:pRg st="0" end="0"/>
                                            </p:txEl>
                                          </p:spTgt>
                                        </p:tgtEl>
                                        <p:attrNameLst>
                                          <p:attrName>ppt_y</p:attrName>
                                        </p:attrNameLst>
                                      </p:cBhvr>
                                      <p:tavLst>
                                        <p:tav tm="0">
                                          <p:val>
                                            <p:strVal val="#ppt_y+.1"/>
                                          </p:val>
                                        </p:tav>
                                        <p:tav tm="100000">
                                          <p:val>
                                            <p:strVal val="#ppt_y"/>
                                          </p:val>
                                        </p:tav>
                                      </p:tavLst>
                                    </p:anim>
                                  </p:childTnLst>
                                </p:cTn>
                              </p:par>
                              <p:par>
                                <p:cTn id="39" presetID="42" presetClass="entr" presetSubtype="0" fill="hold" grpId="0" nodeType="withEffect">
                                  <p:stCondLst>
                                    <p:cond delay="0"/>
                                  </p:stCondLst>
                                  <p:childTnLst>
                                    <p:set>
                                      <p:cBhvr>
                                        <p:cTn id="40" dur="1" fill="hold">
                                          <p:stCondLst>
                                            <p:cond delay="0"/>
                                          </p:stCondLst>
                                        </p:cTn>
                                        <p:tgtEl>
                                          <p:spTgt spid="4">
                                            <p:txEl>
                                              <p:pRg st="1" end="1"/>
                                            </p:txEl>
                                          </p:spTgt>
                                        </p:tgtEl>
                                        <p:attrNameLst>
                                          <p:attrName>style.visibility</p:attrName>
                                        </p:attrNameLst>
                                      </p:cBhvr>
                                      <p:to>
                                        <p:strVal val="visible"/>
                                      </p:to>
                                    </p:set>
                                    <p:animEffect transition="in" filter="fade">
                                      <p:cBhvr>
                                        <p:cTn id="41" dur="1000"/>
                                        <p:tgtEl>
                                          <p:spTgt spid="4">
                                            <p:txEl>
                                              <p:pRg st="1" end="1"/>
                                            </p:txEl>
                                          </p:spTgt>
                                        </p:tgtEl>
                                      </p:cBhvr>
                                    </p:animEffect>
                                    <p:anim calcmode="lin" valueType="num">
                                      <p:cBhvr>
                                        <p:cTn id="42"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43" dur="1000" fill="hold"/>
                                        <p:tgtEl>
                                          <p:spTgt spid="4">
                                            <p:txEl>
                                              <p:pRg st="1" end="1"/>
                                            </p:txEl>
                                          </p:spTgt>
                                        </p:tgtEl>
                                        <p:attrNameLst>
                                          <p:attrName>ppt_y</p:attrName>
                                        </p:attrNameLst>
                                      </p:cBhvr>
                                      <p:tavLst>
                                        <p:tav tm="0">
                                          <p:val>
                                            <p:strVal val="#ppt_y+.1"/>
                                          </p:val>
                                        </p:tav>
                                        <p:tav tm="100000">
                                          <p:val>
                                            <p:strVal val="#ppt_y"/>
                                          </p:val>
                                        </p:tav>
                                      </p:tavLst>
                                    </p:anim>
                                  </p:childTnLst>
                                </p:cTn>
                              </p:par>
                              <p:par>
                                <p:cTn id="44" presetID="42" presetClass="entr" presetSubtype="0" fill="hold" grpId="0" nodeType="withEffect">
                                  <p:stCondLst>
                                    <p:cond delay="0"/>
                                  </p:stCondLst>
                                  <p:childTnLst>
                                    <p:set>
                                      <p:cBhvr>
                                        <p:cTn id="45" dur="1" fill="hold">
                                          <p:stCondLst>
                                            <p:cond delay="0"/>
                                          </p:stCondLst>
                                        </p:cTn>
                                        <p:tgtEl>
                                          <p:spTgt spid="4">
                                            <p:txEl>
                                              <p:pRg st="2" end="2"/>
                                            </p:txEl>
                                          </p:spTgt>
                                        </p:tgtEl>
                                        <p:attrNameLst>
                                          <p:attrName>style.visibility</p:attrName>
                                        </p:attrNameLst>
                                      </p:cBhvr>
                                      <p:to>
                                        <p:strVal val="visible"/>
                                      </p:to>
                                    </p:set>
                                    <p:animEffect transition="in" filter="fade">
                                      <p:cBhvr>
                                        <p:cTn id="46" dur="1000"/>
                                        <p:tgtEl>
                                          <p:spTgt spid="4">
                                            <p:txEl>
                                              <p:pRg st="2" end="2"/>
                                            </p:txEl>
                                          </p:spTgt>
                                        </p:tgtEl>
                                      </p:cBhvr>
                                    </p:animEffect>
                                    <p:anim calcmode="lin" valueType="num">
                                      <p:cBhvr>
                                        <p:cTn id="47"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48" dur="1000" fill="hold"/>
                                        <p:tgtEl>
                                          <p:spTgt spid="4">
                                            <p:txEl>
                                              <p:pRg st="2" end="2"/>
                                            </p:txEl>
                                          </p:spTgt>
                                        </p:tgtEl>
                                        <p:attrNameLst>
                                          <p:attrName>ppt_y</p:attrName>
                                        </p:attrNameLst>
                                      </p:cBhvr>
                                      <p:tavLst>
                                        <p:tav tm="0">
                                          <p:val>
                                            <p:strVal val="#ppt_y+.1"/>
                                          </p:val>
                                        </p:tav>
                                        <p:tav tm="100000">
                                          <p:val>
                                            <p:strVal val="#ppt_y"/>
                                          </p:val>
                                        </p:tav>
                                      </p:tavLst>
                                    </p:anim>
                                  </p:childTnLst>
                                </p:cTn>
                              </p:par>
                              <p:par>
                                <p:cTn id="49" presetID="42" presetClass="entr" presetSubtype="0" fill="hold" grpId="0" nodeType="withEffect">
                                  <p:stCondLst>
                                    <p:cond delay="0"/>
                                  </p:stCondLst>
                                  <p:childTnLst>
                                    <p:set>
                                      <p:cBhvr>
                                        <p:cTn id="50" dur="1" fill="hold">
                                          <p:stCondLst>
                                            <p:cond delay="0"/>
                                          </p:stCondLst>
                                        </p:cTn>
                                        <p:tgtEl>
                                          <p:spTgt spid="4">
                                            <p:txEl>
                                              <p:pRg st="3" end="3"/>
                                            </p:txEl>
                                          </p:spTgt>
                                        </p:tgtEl>
                                        <p:attrNameLst>
                                          <p:attrName>style.visibility</p:attrName>
                                        </p:attrNameLst>
                                      </p:cBhvr>
                                      <p:to>
                                        <p:strVal val="visible"/>
                                      </p:to>
                                    </p:set>
                                    <p:animEffect transition="in" filter="fade">
                                      <p:cBhvr>
                                        <p:cTn id="51" dur="1000"/>
                                        <p:tgtEl>
                                          <p:spTgt spid="4">
                                            <p:txEl>
                                              <p:pRg st="3" end="3"/>
                                            </p:txEl>
                                          </p:spTgt>
                                        </p:tgtEl>
                                      </p:cBhvr>
                                    </p:animEffect>
                                    <p:anim calcmode="lin" valueType="num">
                                      <p:cBhvr>
                                        <p:cTn id="52"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53" dur="1000" fill="hold"/>
                                        <p:tgtEl>
                                          <p:spTgt spid="4">
                                            <p:txEl>
                                              <p:pRg st="3" end="3"/>
                                            </p:txEl>
                                          </p:spTgt>
                                        </p:tgtEl>
                                        <p:attrNameLst>
                                          <p:attrName>ppt_y</p:attrName>
                                        </p:attrNameLst>
                                      </p:cBhvr>
                                      <p:tavLst>
                                        <p:tav tm="0">
                                          <p:val>
                                            <p:strVal val="#ppt_y+.1"/>
                                          </p:val>
                                        </p:tav>
                                        <p:tav tm="100000">
                                          <p:val>
                                            <p:strVal val="#ppt_y"/>
                                          </p:val>
                                        </p:tav>
                                      </p:tavLst>
                                    </p:anim>
                                  </p:childTnLst>
                                </p:cTn>
                              </p:par>
                              <p:par>
                                <p:cTn id="54" presetID="42" presetClass="entr" presetSubtype="0" fill="hold" grpId="0" nodeType="withEffect">
                                  <p:stCondLst>
                                    <p:cond delay="0"/>
                                  </p:stCondLst>
                                  <p:childTnLst>
                                    <p:set>
                                      <p:cBhvr>
                                        <p:cTn id="55" dur="1" fill="hold">
                                          <p:stCondLst>
                                            <p:cond delay="0"/>
                                          </p:stCondLst>
                                        </p:cTn>
                                        <p:tgtEl>
                                          <p:spTgt spid="4">
                                            <p:txEl>
                                              <p:pRg st="4" end="4"/>
                                            </p:txEl>
                                          </p:spTgt>
                                        </p:tgtEl>
                                        <p:attrNameLst>
                                          <p:attrName>style.visibility</p:attrName>
                                        </p:attrNameLst>
                                      </p:cBhvr>
                                      <p:to>
                                        <p:strVal val="visible"/>
                                      </p:to>
                                    </p:set>
                                    <p:animEffect transition="in" filter="fade">
                                      <p:cBhvr>
                                        <p:cTn id="56" dur="1000"/>
                                        <p:tgtEl>
                                          <p:spTgt spid="4">
                                            <p:txEl>
                                              <p:pRg st="4" end="4"/>
                                            </p:txEl>
                                          </p:spTgt>
                                        </p:tgtEl>
                                      </p:cBhvr>
                                    </p:animEffect>
                                    <p:anim calcmode="lin" valueType="num">
                                      <p:cBhvr>
                                        <p:cTn id="57"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4" end="4"/>
                                            </p:txEl>
                                          </p:spTgt>
                                        </p:tgtEl>
                                        <p:attrNameLst>
                                          <p:attrName>ppt_y</p:attrName>
                                        </p:attrNameLst>
                                      </p:cBhvr>
                                      <p:tavLst>
                                        <p:tav tm="0">
                                          <p:val>
                                            <p:strVal val="#ppt_y+.1"/>
                                          </p:val>
                                        </p:tav>
                                        <p:tav tm="100000">
                                          <p:val>
                                            <p:strVal val="#ppt_y"/>
                                          </p:val>
                                        </p:tav>
                                      </p:tavLst>
                                    </p:anim>
                                  </p:childTnLst>
                                </p:cTn>
                              </p:par>
                              <p:par>
                                <p:cTn id="59" presetID="42" presetClass="entr" presetSubtype="0" fill="hold" grpId="0" nodeType="withEffect">
                                  <p:stCondLst>
                                    <p:cond delay="0"/>
                                  </p:stCondLst>
                                  <p:childTnLst>
                                    <p:set>
                                      <p:cBhvr>
                                        <p:cTn id="60" dur="1" fill="hold">
                                          <p:stCondLst>
                                            <p:cond delay="0"/>
                                          </p:stCondLst>
                                        </p:cTn>
                                        <p:tgtEl>
                                          <p:spTgt spid="4">
                                            <p:txEl>
                                              <p:pRg st="5" end="5"/>
                                            </p:txEl>
                                          </p:spTgt>
                                        </p:tgtEl>
                                        <p:attrNameLst>
                                          <p:attrName>style.visibility</p:attrName>
                                        </p:attrNameLst>
                                      </p:cBhvr>
                                      <p:to>
                                        <p:strVal val="visible"/>
                                      </p:to>
                                    </p:set>
                                    <p:animEffect transition="in" filter="fade">
                                      <p:cBhvr>
                                        <p:cTn id="61" dur="1000"/>
                                        <p:tgtEl>
                                          <p:spTgt spid="4">
                                            <p:txEl>
                                              <p:pRg st="5" end="5"/>
                                            </p:txEl>
                                          </p:spTgt>
                                        </p:tgtEl>
                                      </p:cBhvr>
                                    </p:animEffect>
                                    <p:anim calcmode="lin" valueType="num">
                                      <p:cBhvr>
                                        <p:cTn id="62"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63"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369BA9-AEB7-4C1A-982B-3604DD0B6EAA}"/>
              </a:ext>
            </a:extLst>
          </p:cNvPr>
          <p:cNvSpPr>
            <a:spLocks noGrp="1"/>
          </p:cNvSpPr>
          <p:nvPr>
            <p:ph type="title"/>
          </p:nvPr>
        </p:nvSpPr>
        <p:spPr>
          <a:xfrm>
            <a:off x="589560" y="856180"/>
            <a:ext cx="4560584" cy="1128068"/>
          </a:xfrm>
        </p:spPr>
        <p:txBody>
          <a:bodyPr anchor="ctr">
            <a:normAutofit/>
          </a:bodyPr>
          <a:lstStyle/>
          <a:p>
            <a:pPr algn="ctr"/>
            <a:r>
              <a:rPr lang="en-GB" sz="3700" dirty="0">
                <a:latin typeface="Bahnschrift" panose="020B0502040204020203" pitchFamily="34" charset="0"/>
              </a:rPr>
              <a:t>Refining the research question</a:t>
            </a:r>
          </a:p>
        </p:txBody>
      </p:sp>
      <p:grpSp>
        <p:nvGrpSpPr>
          <p:cNvPr id="16" name="Group 1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7" name="Rectangle 1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482038-D8F0-4DF7-91D3-5E60C2E049A1}"/>
              </a:ext>
            </a:extLst>
          </p:cNvPr>
          <p:cNvSpPr>
            <a:spLocks noGrp="1"/>
          </p:cNvSpPr>
          <p:nvPr>
            <p:ph idx="1"/>
          </p:nvPr>
        </p:nvSpPr>
        <p:spPr>
          <a:xfrm>
            <a:off x="590719" y="2330505"/>
            <a:ext cx="4559425" cy="4499428"/>
          </a:xfrm>
        </p:spPr>
        <p:txBody>
          <a:bodyPr anchor="ctr">
            <a:normAutofit/>
          </a:bodyPr>
          <a:lstStyle/>
          <a:p>
            <a:pPr marL="0" indent="0">
              <a:buNone/>
            </a:pPr>
            <a:r>
              <a:rPr lang="en-GB" sz="2000" b="1" dirty="0"/>
              <a:t>1. Debateable</a:t>
            </a:r>
          </a:p>
          <a:p>
            <a:pPr>
              <a:buFontTx/>
              <a:buChar char="-"/>
            </a:pPr>
            <a:r>
              <a:rPr lang="en-GB" sz="2000" dirty="0"/>
              <a:t>Not an easy yes/no answer</a:t>
            </a:r>
          </a:p>
          <a:p>
            <a:pPr>
              <a:buFontTx/>
              <a:buChar char="-"/>
            </a:pPr>
            <a:r>
              <a:rPr lang="en-GB" sz="2000" dirty="0"/>
              <a:t>Need to be able to explore the question and requires you to explain or defend answer using data. </a:t>
            </a:r>
          </a:p>
          <a:p>
            <a:pPr marL="0" indent="0">
              <a:buNone/>
            </a:pPr>
            <a:r>
              <a:rPr lang="en-GB" sz="2000" b="1" dirty="0"/>
              <a:t>2. Plausible </a:t>
            </a:r>
          </a:p>
          <a:p>
            <a:pPr>
              <a:buFontTx/>
              <a:buChar char="-"/>
            </a:pPr>
            <a:r>
              <a:rPr lang="en-GB" sz="2000" dirty="0"/>
              <a:t>Can it be answered?</a:t>
            </a:r>
          </a:p>
          <a:p>
            <a:pPr marL="0" indent="0">
              <a:buNone/>
            </a:pPr>
            <a:r>
              <a:rPr lang="en-GB" sz="2000" b="1" dirty="0"/>
              <a:t>3. Consequential</a:t>
            </a:r>
          </a:p>
          <a:p>
            <a:pPr>
              <a:buFontTx/>
              <a:buChar char="-"/>
            </a:pPr>
            <a:r>
              <a:rPr lang="en-GB" sz="2000" dirty="0"/>
              <a:t>Impact?</a:t>
            </a:r>
          </a:p>
          <a:p>
            <a:endParaRPr lang="en-GB" sz="2000" dirty="0"/>
          </a:p>
        </p:txBody>
      </p:sp>
      <p:sp>
        <p:nvSpPr>
          <p:cNvPr id="22" name="Rectangle 21">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fferent coloured question marks">
            <a:extLst>
              <a:ext uri="{FF2B5EF4-FFF2-40B4-BE49-F238E27FC236}">
                <a16:creationId xmlns:a16="http://schemas.microsoft.com/office/drawing/2014/main" id="{93C97B05-9BE6-6EC3-CB57-7F4C2DF1B8EA}"/>
              </a:ext>
            </a:extLst>
          </p:cNvPr>
          <p:cNvPicPr>
            <a:picLocks noChangeAspect="1"/>
          </p:cNvPicPr>
          <p:nvPr/>
        </p:nvPicPr>
        <p:blipFill rotWithShape="1">
          <a:blip r:embed="rId3"/>
          <a:srcRect l="19293" r="22681" b="2"/>
          <a:stretch/>
        </p:blipFill>
        <p:spPr>
          <a:xfrm>
            <a:off x="5977788" y="799352"/>
            <a:ext cx="5425410" cy="5259296"/>
          </a:xfrm>
          <a:prstGeom prst="rect">
            <a:avLst/>
          </a:prstGeom>
        </p:spPr>
      </p:pic>
    </p:spTree>
    <p:extLst>
      <p:ext uri="{BB962C8B-B14F-4D97-AF65-F5344CB8AC3E}">
        <p14:creationId xmlns:p14="http://schemas.microsoft.com/office/powerpoint/2010/main" val="26651357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7" name="Rectangle 1536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32ABC9-851A-41DB-829B-42FA57489349}"/>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kern="1200" dirty="0">
                <a:latin typeface="+mj-lt"/>
                <a:ea typeface="+mj-ea"/>
                <a:cs typeface="+mj-cs"/>
              </a:rPr>
              <a:t>Aim &amp; objectives</a:t>
            </a:r>
          </a:p>
        </p:txBody>
      </p:sp>
      <p:sp>
        <p:nvSpPr>
          <p:cNvPr id="1536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Aims &amp; Objectives">
            <a:extLst>
              <a:ext uri="{FF2B5EF4-FFF2-40B4-BE49-F238E27FC236}">
                <a16:creationId xmlns:a16="http://schemas.microsoft.com/office/drawing/2014/main" id="{44D67F17-7FAE-7DA7-61AE-3E0B8585524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775" r="3534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1D0591B7-5741-CD61-7B01-48BC3B432FF1}"/>
              </a:ext>
            </a:extLst>
          </p:cNvPr>
          <p:cNvGraphicFramePr>
            <a:graphicFrameLocks noGrp="1"/>
          </p:cNvGraphicFramePr>
          <p:nvPr>
            <p:ph idx="1"/>
            <p:extLst>
              <p:ext uri="{D42A27DB-BD31-4B8C-83A1-F6EECF244321}">
                <p14:modId xmlns:p14="http://schemas.microsoft.com/office/powerpoint/2010/main" val="575979772"/>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976036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17">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8DFF04-C7DA-4D59-8CF8-5B5094E369F8}"/>
              </a:ext>
            </a:extLst>
          </p:cNvPr>
          <p:cNvSpPr>
            <a:spLocks noGrp="1"/>
          </p:cNvSpPr>
          <p:nvPr>
            <p:ph type="title"/>
          </p:nvPr>
        </p:nvSpPr>
        <p:spPr>
          <a:xfrm>
            <a:off x="4806695" y="0"/>
            <a:ext cx="6251110" cy="1783080"/>
          </a:xfrm>
        </p:spPr>
        <p:txBody>
          <a:bodyPr anchor="b">
            <a:normAutofit/>
          </a:bodyPr>
          <a:lstStyle/>
          <a:p>
            <a:r>
              <a:rPr lang="en-GB" sz="5400" dirty="0">
                <a:latin typeface="Bahnschrift" panose="020B0502040204020203" pitchFamily="34" charset="0"/>
              </a:rPr>
              <a:t>Literature review</a:t>
            </a:r>
          </a:p>
        </p:txBody>
      </p:sp>
      <p:pic>
        <p:nvPicPr>
          <p:cNvPr id="13" name="Picture 4" descr="A top view of books with different cover colours">
            <a:extLst>
              <a:ext uri="{FF2B5EF4-FFF2-40B4-BE49-F238E27FC236}">
                <a16:creationId xmlns:a16="http://schemas.microsoft.com/office/drawing/2014/main" id="{037F836F-4FD1-66C2-4137-FA477C7FA4AC}"/>
              </a:ext>
            </a:extLst>
          </p:cNvPr>
          <p:cNvPicPr>
            <a:picLocks noChangeAspect="1"/>
          </p:cNvPicPr>
          <p:nvPr/>
        </p:nvPicPr>
        <p:blipFill rotWithShape="1">
          <a:blip r:embed="rId3"/>
          <a:srcRect l="12628" r="1946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D5F51C-A1C0-4854-8841-E67577ACA9D0}"/>
              </a:ext>
            </a:extLst>
          </p:cNvPr>
          <p:cNvSpPr>
            <a:spLocks noGrp="1"/>
          </p:cNvSpPr>
          <p:nvPr>
            <p:ph idx="1"/>
          </p:nvPr>
        </p:nvSpPr>
        <p:spPr>
          <a:xfrm>
            <a:off x="5297762" y="2706624"/>
            <a:ext cx="6251110" cy="3483864"/>
          </a:xfrm>
        </p:spPr>
        <p:txBody>
          <a:bodyPr>
            <a:normAutofit fontScale="92500" lnSpcReduction="20000"/>
          </a:bodyPr>
          <a:lstStyle/>
          <a:p>
            <a:pPr>
              <a:buFont typeface="Arial" panose="020B0604020202020204" pitchFamily="34" charset="0"/>
              <a:buChar char="•"/>
            </a:pPr>
            <a:r>
              <a:rPr lang="en-GB" sz="2000" dirty="0"/>
              <a:t>Use chosen research question as basis for literature scope.</a:t>
            </a:r>
          </a:p>
          <a:p>
            <a:pPr marL="0" indent="0">
              <a:buNone/>
            </a:pPr>
            <a:endParaRPr lang="en-GB" sz="2000" dirty="0"/>
          </a:p>
          <a:p>
            <a:pPr>
              <a:buFont typeface="Arial" panose="020B0604020202020204" pitchFamily="34" charset="0"/>
              <a:buChar char="•"/>
            </a:pPr>
            <a:r>
              <a:rPr lang="en-GB" sz="2000" dirty="0"/>
              <a:t> You should review the related literature and provide a rationale for your own study -  give your proposal purpose.</a:t>
            </a:r>
          </a:p>
          <a:p>
            <a:pPr marL="0" indent="0">
              <a:buNone/>
            </a:pPr>
            <a:endParaRPr lang="en-GB" sz="2000" dirty="0"/>
          </a:p>
          <a:p>
            <a:pPr>
              <a:buFont typeface="Arial" panose="020B0604020202020204" pitchFamily="34" charset="0"/>
              <a:buChar char="•"/>
            </a:pPr>
            <a:r>
              <a:rPr lang="en-GB" sz="2000" b="1" dirty="0"/>
              <a:t>Concise</a:t>
            </a:r>
          </a:p>
          <a:p>
            <a:pPr>
              <a:buFont typeface="Arial" panose="020B0604020202020204" pitchFamily="34" charset="0"/>
              <a:buChar char="•"/>
            </a:pPr>
            <a:endParaRPr lang="en-GB" sz="2000" b="1" dirty="0"/>
          </a:p>
          <a:p>
            <a:pPr lvl="1">
              <a:buFont typeface="Arial" panose="020B0604020202020204" pitchFamily="34" charset="0"/>
              <a:buChar char="•"/>
            </a:pPr>
            <a:r>
              <a:rPr lang="en-GB" sz="2000" dirty="0"/>
              <a:t>This will not necessarily include every study reported in a particular area but should be a selective account of major studies. </a:t>
            </a:r>
          </a:p>
          <a:p>
            <a:pPr marL="457200" lvl="1" indent="0">
              <a:buNone/>
            </a:pPr>
            <a:endParaRPr lang="en-GB" sz="2000" dirty="0"/>
          </a:p>
          <a:p>
            <a:pPr lvl="1">
              <a:buFont typeface="Arial" panose="020B0604020202020204" pitchFamily="34" charset="0"/>
              <a:buChar char="•"/>
            </a:pPr>
            <a:r>
              <a:rPr lang="en-GB" sz="2000" dirty="0"/>
              <a:t>It is NOT a history lesson for your reader.</a:t>
            </a:r>
          </a:p>
          <a:p>
            <a:endParaRPr lang="en-GB" sz="2000" dirty="0"/>
          </a:p>
        </p:txBody>
      </p:sp>
    </p:spTree>
    <p:extLst>
      <p:ext uri="{BB962C8B-B14F-4D97-AF65-F5344CB8AC3E}">
        <p14:creationId xmlns:p14="http://schemas.microsoft.com/office/powerpoint/2010/main" val="2139492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fade">
                                      <p:cBhvr>
                                        <p:cTn id="26" dur="1000"/>
                                        <p:tgtEl>
                                          <p:spTgt spid="3">
                                            <p:txEl>
                                              <p:pRg st="6" end="6"/>
                                            </p:txEl>
                                          </p:spTgt>
                                        </p:tgtEl>
                                      </p:cBhvr>
                                    </p:animEffect>
                                    <p:anim calcmode="lin" valueType="num">
                                      <p:cBhvr>
                                        <p:cTn id="2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6" end="6"/>
                                            </p:tx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Effect transition="in" filter="fade">
                                      <p:cBhvr>
                                        <p:cTn id="31" dur="1000"/>
                                        <p:tgtEl>
                                          <p:spTgt spid="3">
                                            <p:txEl>
                                              <p:pRg st="8" end="8"/>
                                            </p:txEl>
                                          </p:spTgt>
                                        </p:tgtEl>
                                      </p:cBhvr>
                                    </p:animEffect>
                                    <p:anim calcmode="lin" valueType="num">
                                      <p:cBhvr>
                                        <p:cTn id="3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1" name="Rectangle 1639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D6FEF4-8527-46B8-BECA-D1C8A8FE4C79}"/>
              </a:ext>
            </a:extLst>
          </p:cNvPr>
          <p:cNvSpPr>
            <a:spLocks noGrp="1"/>
          </p:cNvSpPr>
          <p:nvPr>
            <p:ph type="title"/>
          </p:nvPr>
        </p:nvSpPr>
        <p:spPr>
          <a:xfrm>
            <a:off x="589560" y="856180"/>
            <a:ext cx="4560584" cy="1128068"/>
          </a:xfrm>
        </p:spPr>
        <p:txBody>
          <a:bodyPr anchor="ctr">
            <a:normAutofit/>
          </a:bodyPr>
          <a:lstStyle/>
          <a:p>
            <a:r>
              <a:rPr lang="en-GB" sz="4000"/>
              <a:t>Methodology</a:t>
            </a:r>
          </a:p>
        </p:txBody>
      </p:sp>
      <p:grpSp>
        <p:nvGrpSpPr>
          <p:cNvPr id="16393" name="Group 1639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6394" name="Rectangle 1639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95" name="Rectangle 1639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397" name="Rectangle 1639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5505C09-2E61-4852-9C25-048E027718D7}"/>
              </a:ext>
            </a:extLst>
          </p:cNvPr>
          <p:cNvSpPr>
            <a:spLocks noGrp="1"/>
          </p:cNvSpPr>
          <p:nvPr>
            <p:ph idx="1"/>
          </p:nvPr>
        </p:nvSpPr>
        <p:spPr>
          <a:xfrm>
            <a:off x="590719" y="2330505"/>
            <a:ext cx="4559425" cy="3979585"/>
          </a:xfrm>
        </p:spPr>
        <p:txBody>
          <a:bodyPr anchor="ctr">
            <a:normAutofit/>
          </a:bodyPr>
          <a:lstStyle/>
          <a:p>
            <a:pPr marL="0" indent="0">
              <a:buNone/>
            </a:pPr>
            <a:r>
              <a:rPr lang="en-GB" sz="1100" dirty="0"/>
              <a:t>The method section should describe the process of how you plan to conduct your research.</a:t>
            </a:r>
          </a:p>
          <a:p>
            <a:r>
              <a:rPr lang="en-GB" sz="1100" dirty="0"/>
              <a:t>Justify your selection of research techniques and sampling;</a:t>
            </a:r>
          </a:p>
          <a:p>
            <a:r>
              <a:rPr lang="en-GB" sz="1100" dirty="0"/>
              <a:t>Use previous research on same topic: what methods did they employ? </a:t>
            </a:r>
          </a:p>
          <a:p>
            <a:r>
              <a:rPr lang="en-GB" sz="1100" dirty="0"/>
              <a:t>Be realistic and appropriate.</a:t>
            </a:r>
          </a:p>
          <a:p>
            <a:endParaRPr lang="en-GB" sz="1100" dirty="0"/>
          </a:p>
          <a:p>
            <a:pPr marL="0" indent="0">
              <a:buNone/>
            </a:pPr>
            <a:r>
              <a:rPr lang="en-GB" sz="1100" dirty="0"/>
              <a:t>It should comprise a number of subsections, which are described below:</a:t>
            </a:r>
          </a:p>
          <a:p>
            <a:pPr marL="228600" lvl="1">
              <a:spcBef>
                <a:spcPts val="1000"/>
              </a:spcBef>
            </a:pPr>
            <a:r>
              <a:rPr lang="en-GB" sz="1100" dirty="0"/>
              <a:t> Aim(s): Identify the key aim(s) of this study in a sentence or two.</a:t>
            </a:r>
          </a:p>
          <a:p>
            <a:pPr marL="228600" lvl="1">
              <a:spcBef>
                <a:spcPts val="1000"/>
              </a:spcBef>
            </a:pPr>
            <a:r>
              <a:rPr lang="en-GB" sz="1100" dirty="0"/>
              <a:t> Objective(s):  Bullet points of what you need to achieve to succeed in your aims</a:t>
            </a:r>
          </a:p>
          <a:p>
            <a:pPr marL="228600" lvl="1">
              <a:spcBef>
                <a:spcPts val="1000"/>
              </a:spcBef>
            </a:pPr>
            <a:r>
              <a:rPr lang="en-GB" sz="1100" dirty="0"/>
              <a:t> Design: Quantitative or qualitative? Survey or secondary data approach? </a:t>
            </a:r>
          </a:p>
          <a:p>
            <a:pPr marL="228600" lvl="1">
              <a:spcBef>
                <a:spcPts val="1000"/>
              </a:spcBef>
            </a:pPr>
            <a:r>
              <a:rPr lang="en-GB" sz="1100" dirty="0"/>
              <a:t> Sample: Who/what, how many, where from, sampling method. </a:t>
            </a:r>
          </a:p>
          <a:p>
            <a:pPr marL="228600" lvl="1">
              <a:spcBef>
                <a:spcPts val="1000"/>
              </a:spcBef>
            </a:pPr>
            <a:r>
              <a:rPr lang="en-GB" sz="1100" dirty="0"/>
              <a:t> Ethics:  Briefly cover any ethical issues that you need to consider.  </a:t>
            </a:r>
          </a:p>
          <a:p>
            <a:pPr marL="228600" lvl="1">
              <a:spcBef>
                <a:spcPts val="1000"/>
              </a:spcBef>
            </a:pPr>
            <a:r>
              <a:rPr lang="en-GB" sz="1100" dirty="0"/>
              <a:t> Analysis: What will you do with the data when you have collected it and why?</a:t>
            </a:r>
          </a:p>
          <a:p>
            <a:endParaRPr lang="en-GB" sz="1100" dirty="0"/>
          </a:p>
        </p:txBody>
      </p:sp>
      <p:sp>
        <p:nvSpPr>
          <p:cNvPr id="16399" name="Rectangle 1639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01" name="Rectangle 1640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386" name="Picture 2" descr="Choosing the Right Methodology for Your Research Project - SSRS">
            <a:extLst>
              <a:ext uri="{FF2B5EF4-FFF2-40B4-BE49-F238E27FC236}">
                <a16:creationId xmlns:a16="http://schemas.microsoft.com/office/drawing/2014/main" id="{5AEB81EC-61FF-5B08-C443-ED17AEF5FA1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078" r="12639"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1998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8" presetID="42" presetClass="entr" presetSubtype="0" fill="hold" grpId="0" nodeType="withEffect">
                                  <p:stCondLst>
                                    <p:cond delay="0"/>
                                  </p:stCondLst>
                                  <p:childTnLst>
                                    <p:set>
                                      <p:cBhvr>
                                        <p:cTn id="39" dur="1" fill="hold">
                                          <p:stCondLst>
                                            <p:cond delay="0"/>
                                          </p:stCondLst>
                                        </p:cTn>
                                        <p:tgtEl>
                                          <p:spTgt spid="3">
                                            <p:txEl>
                                              <p:pRg st="6" end="6"/>
                                            </p:txEl>
                                          </p:spTgt>
                                        </p:tgtEl>
                                        <p:attrNameLst>
                                          <p:attrName>style.visibility</p:attrName>
                                        </p:attrNameLst>
                                      </p:cBhvr>
                                      <p:to>
                                        <p:strVal val="visible"/>
                                      </p:to>
                                    </p:set>
                                    <p:animEffect transition="in" filter="fade">
                                      <p:cBhvr>
                                        <p:cTn id="40" dur="1000"/>
                                        <p:tgtEl>
                                          <p:spTgt spid="3">
                                            <p:txEl>
                                              <p:pRg st="6" end="6"/>
                                            </p:txEl>
                                          </p:spTgt>
                                        </p:tgtEl>
                                      </p:cBhvr>
                                    </p:animEffect>
                                    <p:anim calcmode="lin" valueType="num">
                                      <p:cBhvr>
                                        <p:cTn id="41"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3" presetID="42" presetClass="entr" presetSubtype="0" fill="hold" grpId="0" nodeType="withEffect">
                                  <p:stCondLst>
                                    <p:cond delay="0"/>
                                  </p:stCondLst>
                                  <p:childTnLst>
                                    <p:set>
                                      <p:cBhvr>
                                        <p:cTn id="44" dur="1" fill="hold">
                                          <p:stCondLst>
                                            <p:cond delay="0"/>
                                          </p:stCondLst>
                                        </p:cTn>
                                        <p:tgtEl>
                                          <p:spTgt spid="3">
                                            <p:txEl>
                                              <p:pRg st="7" end="7"/>
                                            </p:txEl>
                                          </p:spTgt>
                                        </p:tgtEl>
                                        <p:attrNameLst>
                                          <p:attrName>style.visibility</p:attrName>
                                        </p:attrNameLst>
                                      </p:cBhvr>
                                      <p:to>
                                        <p:strVal val="visible"/>
                                      </p:to>
                                    </p:set>
                                    <p:animEffect transition="in" filter="fade">
                                      <p:cBhvr>
                                        <p:cTn id="45" dur="1000"/>
                                        <p:tgtEl>
                                          <p:spTgt spid="3">
                                            <p:txEl>
                                              <p:pRg st="7" end="7"/>
                                            </p:txEl>
                                          </p:spTgt>
                                        </p:tgtEl>
                                      </p:cBhvr>
                                    </p:animEffect>
                                    <p:anim calcmode="lin" valueType="num">
                                      <p:cBhvr>
                                        <p:cTn id="46"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7"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8" presetID="42" presetClass="entr" presetSubtype="0" fill="hold" grpId="0" nodeType="withEffect">
                                  <p:stCondLst>
                                    <p:cond delay="0"/>
                                  </p:stCondLst>
                                  <p:childTnLst>
                                    <p:set>
                                      <p:cBhvr>
                                        <p:cTn id="49" dur="1" fill="hold">
                                          <p:stCondLst>
                                            <p:cond delay="0"/>
                                          </p:stCondLst>
                                        </p:cTn>
                                        <p:tgtEl>
                                          <p:spTgt spid="3">
                                            <p:txEl>
                                              <p:pRg st="8" end="8"/>
                                            </p:txEl>
                                          </p:spTgt>
                                        </p:tgtEl>
                                        <p:attrNameLst>
                                          <p:attrName>style.visibility</p:attrName>
                                        </p:attrNameLst>
                                      </p:cBhvr>
                                      <p:to>
                                        <p:strVal val="visible"/>
                                      </p:to>
                                    </p:set>
                                    <p:animEffect transition="in" filter="fade">
                                      <p:cBhvr>
                                        <p:cTn id="50" dur="1000"/>
                                        <p:tgtEl>
                                          <p:spTgt spid="3">
                                            <p:txEl>
                                              <p:pRg st="8" end="8"/>
                                            </p:txEl>
                                          </p:spTgt>
                                        </p:tgtEl>
                                      </p:cBhvr>
                                    </p:animEffect>
                                    <p:anim calcmode="lin" valueType="num">
                                      <p:cBhvr>
                                        <p:cTn id="51"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2" dur="1000" fill="hold"/>
                                        <p:tgtEl>
                                          <p:spTgt spid="3">
                                            <p:txEl>
                                              <p:pRg st="8" end="8"/>
                                            </p:txEl>
                                          </p:spTgt>
                                        </p:tgtEl>
                                        <p:attrNameLst>
                                          <p:attrName>ppt_y</p:attrName>
                                        </p:attrNameLst>
                                      </p:cBhvr>
                                      <p:tavLst>
                                        <p:tav tm="0">
                                          <p:val>
                                            <p:strVal val="#ppt_y+.1"/>
                                          </p:val>
                                        </p:tav>
                                        <p:tav tm="100000">
                                          <p:val>
                                            <p:strVal val="#ppt_y"/>
                                          </p:val>
                                        </p:tav>
                                      </p:tavLst>
                                    </p:anim>
                                  </p:childTnLst>
                                </p:cTn>
                              </p:par>
                              <p:par>
                                <p:cTn id="53" presetID="42" presetClass="entr" presetSubtype="0" fill="hold" grpId="0" nodeType="withEffect">
                                  <p:stCondLst>
                                    <p:cond delay="0"/>
                                  </p:stCondLst>
                                  <p:childTnLst>
                                    <p:set>
                                      <p:cBhvr>
                                        <p:cTn id="54" dur="1" fill="hold">
                                          <p:stCondLst>
                                            <p:cond delay="0"/>
                                          </p:stCondLst>
                                        </p:cTn>
                                        <p:tgtEl>
                                          <p:spTgt spid="3">
                                            <p:txEl>
                                              <p:pRg st="9" end="9"/>
                                            </p:txEl>
                                          </p:spTgt>
                                        </p:tgtEl>
                                        <p:attrNameLst>
                                          <p:attrName>style.visibility</p:attrName>
                                        </p:attrNameLst>
                                      </p:cBhvr>
                                      <p:to>
                                        <p:strVal val="visible"/>
                                      </p:to>
                                    </p:set>
                                    <p:animEffect transition="in" filter="fade">
                                      <p:cBhvr>
                                        <p:cTn id="55" dur="1000"/>
                                        <p:tgtEl>
                                          <p:spTgt spid="3">
                                            <p:txEl>
                                              <p:pRg st="9" end="9"/>
                                            </p:txEl>
                                          </p:spTgt>
                                        </p:tgtEl>
                                      </p:cBhvr>
                                    </p:animEffect>
                                    <p:anim calcmode="lin" valueType="num">
                                      <p:cBhvr>
                                        <p:cTn id="56"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9" end="9"/>
                                            </p:txEl>
                                          </p:spTgt>
                                        </p:tgtEl>
                                        <p:attrNameLst>
                                          <p:attrName>ppt_y</p:attrName>
                                        </p:attrNameLst>
                                      </p:cBhvr>
                                      <p:tavLst>
                                        <p:tav tm="0">
                                          <p:val>
                                            <p:strVal val="#ppt_y+.1"/>
                                          </p:val>
                                        </p:tav>
                                        <p:tav tm="100000">
                                          <p:val>
                                            <p:strVal val="#ppt_y"/>
                                          </p:val>
                                        </p:tav>
                                      </p:tavLst>
                                    </p:anim>
                                  </p:childTnLst>
                                </p:cTn>
                              </p:par>
                              <p:par>
                                <p:cTn id="58" presetID="42" presetClass="entr" presetSubtype="0" fill="hold" grpId="0" nodeType="withEffect">
                                  <p:stCondLst>
                                    <p:cond delay="0"/>
                                  </p:stCondLst>
                                  <p:childTnLst>
                                    <p:set>
                                      <p:cBhvr>
                                        <p:cTn id="59" dur="1" fill="hold">
                                          <p:stCondLst>
                                            <p:cond delay="0"/>
                                          </p:stCondLst>
                                        </p:cTn>
                                        <p:tgtEl>
                                          <p:spTgt spid="3">
                                            <p:txEl>
                                              <p:pRg st="10" end="10"/>
                                            </p:txEl>
                                          </p:spTgt>
                                        </p:tgtEl>
                                        <p:attrNameLst>
                                          <p:attrName>style.visibility</p:attrName>
                                        </p:attrNameLst>
                                      </p:cBhvr>
                                      <p:to>
                                        <p:strVal val="visible"/>
                                      </p:to>
                                    </p:set>
                                    <p:animEffect transition="in" filter="fade">
                                      <p:cBhvr>
                                        <p:cTn id="60" dur="1000"/>
                                        <p:tgtEl>
                                          <p:spTgt spid="3">
                                            <p:txEl>
                                              <p:pRg st="10" end="10"/>
                                            </p:txEl>
                                          </p:spTgt>
                                        </p:tgtEl>
                                      </p:cBhvr>
                                    </p:animEffect>
                                    <p:anim calcmode="lin" valueType="num">
                                      <p:cBhvr>
                                        <p:cTn id="61"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62" dur="1000" fill="hold"/>
                                        <p:tgtEl>
                                          <p:spTgt spid="3">
                                            <p:txEl>
                                              <p:pRg st="10" end="10"/>
                                            </p:txEl>
                                          </p:spTgt>
                                        </p:tgtEl>
                                        <p:attrNameLst>
                                          <p:attrName>ppt_y</p:attrName>
                                        </p:attrNameLst>
                                      </p:cBhvr>
                                      <p:tavLst>
                                        <p:tav tm="0">
                                          <p:val>
                                            <p:strVal val="#ppt_y+.1"/>
                                          </p:val>
                                        </p:tav>
                                        <p:tav tm="100000">
                                          <p:val>
                                            <p:strVal val="#ppt_y"/>
                                          </p:val>
                                        </p:tav>
                                      </p:tavLst>
                                    </p:anim>
                                  </p:childTnLst>
                                </p:cTn>
                              </p:par>
                              <p:par>
                                <p:cTn id="63" presetID="42" presetClass="entr" presetSubtype="0" fill="hold" grpId="0" nodeType="withEffect">
                                  <p:stCondLst>
                                    <p:cond delay="0"/>
                                  </p:stCondLst>
                                  <p:childTnLst>
                                    <p:set>
                                      <p:cBhvr>
                                        <p:cTn id="64" dur="1" fill="hold">
                                          <p:stCondLst>
                                            <p:cond delay="0"/>
                                          </p:stCondLst>
                                        </p:cTn>
                                        <p:tgtEl>
                                          <p:spTgt spid="3">
                                            <p:txEl>
                                              <p:pRg st="11" end="11"/>
                                            </p:txEl>
                                          </p:spTgt>
                                        </p:tgtEl>
                                        <p:attrNameLst>
                                          <p:attrName>style.visibility</p:attrName>
                                        </p:attrNameLst>
                                      </p:cBhvr>
                                      <p:to>
                                        <p:strVal val="visible"/>
                                      </p:to>
                                    </p:set>
                                    <p:animEffect transition="in" filter="fade">
                                      <p:cBhvr>
                                        <p:cTn id="65" dur="1000"/>
                                        <p:tgtEl>
                                          <p:spTgt spid="3">
                                            <p:txEl>
                                              <p:pRg st="11" end="11"/>
                                            </p:txEl>
                                          </p:spTgt>
                                        </p:tgtEl>
                                      </p:cBhvr>
                                    </p:animEffect>
                                    <p:anim calcmode="lin" valueType="num">
                                      <p:cBhvr>
                                        <p:cTn id="66"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67"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A5F2A691-EF0D-1D09-AB9C-928E0B8DF8CC}"/>
              </a:ext>
            </a:extLst>
          </p:cNvPr>
          <p:cNvPicPr>
            <a:picLocks noChangeAspect="1"/>
          </p:cNvPicPr>
          <p:nvPr/>
        </p:nvPicPr>
        <p:blipFill>
          <a:blip r:embed="rId3"/>
          <a:stretch>
            <a:fillRect/>
          </a:stretch>
        </p:blipFill>
        <p:spPr>
          <a:xfrm>
            <a:off x="2237316" y="427801"/>
            <a:ext cx="7717367" cy="6002397"/>
          </a:xfrm>
          <a:prstGeom prst="rect">
            <a:avLst/>
          </a:prstGeom>
        </p:spPr>
      </p:pic>
    </p:spTree>
    <p:extLst>
      <p:ext uri="{BB962C8B-B14F-4D97-AF65-F5344CB8AC3E}">
        <p14:creationId xmlns:p14="http://schemas.microsoft.com/office/powerpoint/2010/main" val="7589931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AD3526-7C4E-4AE5-B2B6-C9088D0341B5}"/>
              </a:ext>
            </a:extLst>
          </p:cNvPr>
          <p:cNvSpPr>
            <a:spLocks noGrp="1"/>
          </p:cNvSpPr>
          <p:nvPr>
            <p:ph type="title"/>
          </p:nvPr>
        </p:nvSpPr>
        <p:spPr>
          <a:xfrm>
            <a:off x="645064" y="525982"/>
            <a:ext cx="4282983" cy="1200361"/>
          </a:xfrm>
        </p:spPr>
        <p:txBody>
          <a:bodyPr anchor="b">
            <a:normAutofit/>
          </a:bodyPr>
          <a:lstStyle/>
          <a:p>
            <a:r>
              <a:rPr lang="en-GB" sz="3600" dirty="0">
                <a:latin typeface="Bahnschrift" panose="020B0502040204020203" pitchFamily="34" charset="0"/>
              </a:rPr>
              <a:t>Outcomes?</a:t>
            </a:r>
          </a:p>
        </p:txBody>
      </p:sp>
      <p:sp>
        <p:nvSpPr>
          <p:cNvPr id="11" name="Rectangle 10">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D8561CA-FCF1-462F-8ACD-DDE0D3C9EBB1}"/>
              </a:ext>
            </a:extLst>
          </p:cNvPr>
          <p:cNvSpPr>
            <a:spLocks noGrp="1"/>
          </p:cNvSpPr>
          <p:nvPr>
            <p:ph idx="1"/>
          </p:nvPr>
        </p:nvSpPr>
        <p:spPr>
          <a:xfrm>
            <a:off x="645066" y="2031101"/>
            <a:ext cx="4282984" cy="3511943"/>
          </a:xfrm>
        </p:spPr>
        <p:txBody>
          <a:bodyPr anchor="ctr">
            <a:normAutofit/>
          </a:bodyPr>
          <a:lstStyle/>
          <a:p>
            <a:pPr>
              <a:buFont typeface="Arial" panose="020B0604020202020204" pitchFamily="34" charset="0"/>
              <a:buChar char="•"/>
            </a:pPr>
            <a:r>
              <a:rPr lang="en-GB" sz="1800" dirty="0">
                <a:latin typeface="Arial" panose="020B0604020202020204" pitchFamily="34" charset="0"/>
                <a:cs typeface="Arial" panose="020B0604020202020204" pitchFamily="34" charset="0"/>
              </a:rPr>
              <a:t>Who would be interested in your dissertation and its findings?</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 Is there potential for future research on the subject?</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 Does it provide new avenues of research? Support current strategies/decision-making?</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 Demonstrate your awareness of its contribution to that area of research</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 ‘So what?’</a:t>
            </a:r>
          </a:p>
          <a:p>
            <a:endParaRPr lang="en-GB" sz="1800" dirty="0"/>
          </a:p>
        </p:txBody>
      </p:sp>
      <p:sp>
        <p:nvSpPr>
          <p:cNvPr id="13" name="Rectangle 1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DCABAF2-4B7B-4DAD-BC5A-86934E9B0655}"/>
              </a:ext>
            </a:extLst>
          </p:cNvPr>
          <p:cNvPicPr>
            <a:picLocks noChangeAspect="1"/>
          </p:cNvPicPr>
          <p:nvPr/>
        </p:nvPicPr>
        <p:blipFill>
          <a:blip r:embed="rId3"/>
          <a:stretch>
            <a:fillRect/>
          </a:stretch>
        </p:blipFill>
        <p:spPr>
          <a:xfrm>
            <a:off x="5987738" y="1469389"/>
            <a:ext cx="5628018" cy="3686352"/>
          </a:xfrm>
          <a:prstGeom prst="rect">
            <a:avLst/>
          </a:prstGeom>
        </p:spPr>
      </p:pic>
    </p:spTree>
    <p:extLst>
      <p:ext uri="{BB962C8B-B14F-4D97-AF65-F5344CB8AC3E}">
        <p14:creationId xmlns:p14="http://schemas.microsoft.com/office/powerpoint/2010/main" val="34845857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B56BA969-8863-4405-BB7D-3D25E22DDA45}"/>
              </a:ext>
            </a:extLst>
          </p:cNvPr>
          <p:cNvSpPr>
            <a:spLocks noGrp="1"/>
          </p:cNvSpPr>
          <p:nvPr>
            <p:ph type="title"/>
          </p:nvPr>
        </p:nvSpPr>
        <p:spPr>
          <a:xfrm>
            <a:off x="164430" y="225281"/>
            <a:ext cx="5387502" cy="1325563"/>
          </a:xfrm>
        </p:spPr>
        <p:txBody>
          <a:bodyPr>
            <a:normAutofit/>
          </a:bodyPr>
          <a:lstStyle/>
          <a:p>
            <a:r>
              <a:rPr lang="en-GB" dirty="0">
                <a:latin typeface="Bahnschrift" panose="020B0502040204020203" pitchFamily="34" charset="0"/>
              </a:rPr>
              <a:t>You must reference (Harvard) </a:t>
            </a:r>
          </a:p>
        </p:txBody>
      </p:sp>
      <p:graphicFrame>
        <p:nvGraphicFramePr>
          <p:cNvPr id="15" name="Content Placeholder 2">
            <a:extLst>
              <a:ext uri="{FF2B5EF4-FFF2-40B4-BE49-F238E27FC236}">
                <a16:creationId xmlns:a16="http://schemas.microsoft.com/office/drawing/2014/main" id="{3954EB88-D679-1BC1-2D84-CBA394297367}"/>
              </a:ext>
            </a:extLst>
          </p:cNvPr>
          <p:cNvGraphicFramePr>
            <a:graphicFrameLocks noGrp="1"/>
          </p:cNvGraphicFramePr>
          <p:nvPr>
            <p:ph idx="1"/>
            <p:extLst>
              <p:ext uri="{D42A27DB-BD31-4B8C-83A1-F6EECF244321}">
                <p14:modId xmlns:p14="http://schemas.microsoft.com/office/powerpoint/2010/main" val="3647328887"/>
              </p:ext>
            </p:extLst>
          </p:nvPr>
        </p:nvGraphicFramePr>
        <p:xfrm>
          <a:off x="197059" y="2055813"/>
          <a:ext cx="6227177"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FB480B49-5933-4014-A8F1-83630B13F653}"/>
              </a:ext>
            </a:extLst>
          </p:cNvPr>
          <p:cNvPicPr>
            <a:picLocks noChangeAspect="1"/>
          </p:cNvPicPr>
          <p:nvPr/>
        </p:nvPicPr>
        <p:blipFill rotWithShape="1">
          <a:blip r:embed="rId8"/>
          <a:srcRect l="21762" r="11392" b="2"/>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1"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6" name="Picture 5" descr="A picture containing graphical user interface&#10;&#10;Description automatically generated">
            <a:extLst>
              <a:ext uri="{FF2B5EF4-FFF2-40B4-BE49-F238E27FC236}">
                <a16:creationId xmlns:a16="http://schemas.microsoft.com/office/drawing/2014/main" id="{719966D5-173D-D165-B1A7-7C8CC17C5209}"/>
              </a:ext>
            </a:extLst>
          </p:cNvPr>
          <p:cNvPicPr>
            <a:picLocks noChangeAspect="1"/>
          </p:cNvPicPr>
          <p:nvPr/>
        </p:nvPicPr>
        <p:blipFill>
          <a:blip r:embed="rId9"/>
          <a:stretch>
            <a:fillRect/>
          </a:stretch>
        </p:blipFill>
        <p:spPr>
          <a:xfrm rot="794981">
            <a:off x="8643722" y="488936"/>
            <a:ext cx="2555770" cy="3654751"/>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7" name="TextBox 6">
            <a:extLst>
              <a:ext uri="{FF2B5EF4-FFF2-40B4-BE49-F238E27FC236}">
                <a16:creationId xmlns:a16="http://schemas.microsoft.com/office/drawing/2014/main" id="{AC0EE33F-F87B-B438-EFCC-13458E81AA4B}"/>
              </a:ext>
            </a:extLst>
          </p:cNvPr>
          <p:cNvSpPr txBox="1"/>
          <p:nvPr/>
        </p:nvSpPr>
        <p:spPr>
          <a:xfrm>
            <a:off x="9352867" y="3368822"/>
            <a:ext cx="1710266" cy="707886"/>
          </a:xfrm>
          <a:prstGeom prst="rect">
            <a:avLst/>
          </a:prstGeom>
          <a:solidFill>
            <a:schemeClr val="bg1"/>
          </a:solidFill>
        </p:spPr>
        <p:txBody>
          <a:bodyPr wrap="square" rtlCol="0">
            <a:spAutoFit/>
          </a:bodyPr>
          <a:lstStyle/>
          <a:p>
            <a:pPr algn="ctr"/>
            <a:r>
              <a:rPr lang="en-US" sz="2000" dirty="0">
                <a:highlight>
                  <a:srgbClr val="FF0000"/>
                </a:highlight>
                <a:hlinkClick r:id="rId10"/>
              </a:rPr>
              <a:t>Click here for document </a:t>
            </a:r>
            <a:endParaRPr lang="en-US" sz="2000" dirty="0">
              <a:highlight>
                <a:srgbClr val="FF0000"/>
              </a:highlight>
            </a:endParaRPr>
          </a:p>
        </p:txBody>
      </p:sp>
      <p:pic>
        <p:nvPicPr>
          <p:cNvPr id="8" name="Content Placeholder 4" descr="Text&#10;&#10;Description automatically generated">
            <a:extLst>
              <a:ext uri="{FF2B5EF4-FFF2-40B4-BE49-F238E27FC236}">
                <a16:creationId xmlns:a16="http://schemas.microsoft.com/office/drawing/2014/main" id="{408E56F7-7E17-F043-FB1F-CFB3D6BE3A1C}"/>
              </a:ext>
            </a:extLst>
          </p:cNvPr>
          <p:cNvPicPr>
            <a:picLocks noChangeAspect="1"/>
          </p:cNvPicPr>
          <p:nvPr/>
        </p:nvPicPr>
        <p:blipFill>
          <a:blip r:embed="rId11"/>
          <a:stretch>
            <a:fillRect/>
          </a:stretch>
        </p:blipFill>
        <p:spPr>
          <a:xfrm>
            <a:off x="6220068" y="2990851"/>
            <a:ext cx="2514600" cy="34163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5873570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F07DA-7507-B596-4355-0BC4790C7DEA}"/>
              </a:ext>
            </a:extLst>
          </p:cNvPr>
          <p:cNvSpPr>
            <a:spLocks noGrp="1"/>
          </p:cNvSpPr>
          <p:nvPr>
            <p:ph type="title"/>
          </p:nvPr>
        </p:nvSpPr>
        <p:spPr>
          <a:xfrm>
            <a:off x="294851" y="170203"/>
            <a:ext cx="10515600" cy="1325563"/>
          </a:xfrm>
        </p:spPr>
        <p:txBody>
          <a:bodyPr/>
          <a:lstStyle/>
          <a:p>
            <a:r>
              <a:rPr lang="en-US" dirty="0">
                <a:latin typeface="Bahnschrift" panose="020B0502040204020203" pitchFamily="34" charset="0"/>
              </a:rPr>
              <a:t>Watch this session – it’s there to help….</a:t>
            </a:r>
          </a:p>
        </p:txBody>
      </p:sp>
      <p:pic>
        <p:nvPicPr>
          <p:cNvPr id="5" name="Picture 4" descr="A picture containing text, person, screenshot&#10;&#10;Description automatically generated">
            <a:extLst>
              <a:ext uri="{FF2B5EF4-FFF2-40B4-BE49-F238E27FC236}">
                <a16:creationId xmlns:a16="http://schemas.microsoft.com/office/drawing/2014/main" id="{7AAA68CE-1373-809D-41B7-9F609A00B2B9}"/>
              </a:ext>
            </a:extLst>
          </p:cNvPr>
          <p:cNvPicPr>
            <a:picLocks noChangeAspect="1"/>
          </p:cNvPicPr>
          <p:nvPr/>
        </p:nvPicPr>
        <p:blipFill>
          <a:blip r:embed="rId3"/>
          <a:stretch>
            <a:fillRect/>
          </a:stretch>
        </p:blipFill>
        <p:spPr>
          <a:xfrm>
            <a:off x="294851" y="1537041"/>
            <a:ext cx="7772400" cy="4955834"/>
          </a:xfrm>
          <a:prstGeom prst="rect">
            <a:avLst/>
          </a:prstGeom>
        </p:spPr>
      </p:pic>
      <p:sp>
        <p:nvSpPr>
          <p:cNvPr id="9" name="TextBox 8">
            <a:extLst>
              <a:ext uri="{FF2B5EF4-FFF2-40B4-BE49-F238E27FC236}">
                <a16:creationId xmlns:a16="http://schemas.microsoft.com/office/drawing/2014/main" id="{049C1142-D0E7-2E50-43A1-2166CE0AF9B6}"/>
              </a:ext>
            </a:extLst>
          </p:cNvPr>
          <p:cNvSpPr txBox="1"/>
          <p:nvPr/>
        </p:nvSpPr>
        <p:spPr>
          <a:xfrm>
            <a:off x="5801149" y="5524810"/>
            <a:ext cx="6096000" cy="646331"/>
          </a:xfrm>
          <a:prstGeom prst="rect">
            <a:avLst/>
          </a:prstGeom>
          <a:noFill/>
        </p:spPr>
        <p:txBody>
          <a:bodyPr wrap="square">
            <a:spAutoFit/>
          </a:bodyPr>
          <a:lstStyle/>
          <a:p>
            <a:r>
              <a:rPr lang="en-US" dirty="0">
                <a:hlinkClick r:id="rId4"/>
              </a:rPr>
              <a:t>https://www.uwtsd.ac.uk/library/infoskills/getting-started-with-your-dissertation/</a:t>
            </a:r>
            <a:r>
              <a:rPr lang="en-US" dirty="0"/>
              <a:t>. </a:t>
            </a:r>
          </a:p>
        </p:txBody>
      </p:sp>
    </p:spTree>
    <p:extLst>
      <p:ext uri="{BB962C8B-B14F-4D97-AF65-F5344CB8AC3E}">
        <p14:creationId xmlns:p14="http://schemas.microsoft.com/office/powerpoint/2010/main" val="18638154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D3231-FF7F-0B13-12E0-E4A243D57F50}"/>
              </a:ext>
            </a:extLst>
          </p:cNvPr>
          <p:cNvSpPr>
            <a:spLocks noGrp="1"/>
          </p:cNvSpPr>
          <p:nvPr>
            <p:ph type="title"/>
          </p:nvPr>
        </p:nvSpPr>
        <p:spPr/>
        <p:txBody>
          <a:bodyPr/>
          <a:lstStyle/>
          <a:p>
            <a:endParaRPr lang="en-US"/>
          </a:p>
        </p:txBody>
      </p:sp>
      <p:pic>
        <p:nvPicPr>
          <p:cNvPr id="5" name="Content Placeholder 4" descr="A person giving a thumbs up&#10;&#10;Description automatically generated with medium confidence">
            <a:extLst>
              <a:ext uri="{FF2B5EF4-FFF2-40B4-BE49-F238E27FC236}">
                <a16:creationId xmlns:a16="http://schemas.microsoft.com/office/drawing/2014/main" id="{D0F1BD8B-9A3C-005F-9EBD-A7994E0FF29D}"/>
              </a:ext>
            </a:extLst>
          </p:cNvPr>
          <p:cNvPicPr>
            <a:picLocks noGrp="1" noChangeAspect="1"/>
          </p:cNvPicPr>
          <p:nvPr>
            <p:ph idx="1"/>
          </p:nvPr>
        </p:nvPicPr>
        <p:blipFill>
          <a:blip r:embed="rId3"/>
          <a:stretch>
            <a:fillRect/>
          </a:stretch>
        </p:blipFill>
        <p:spPr>
          <a:xfrm>
            <a:off x="262569" y="118533"/>
            <a:ext cx="11091231" cy="6176963"/>
          </a:xfrm>
        </p:spPr>
      </p:pic>
      <p:pic>
        <p:nvPicPr>
          <p:cNvPr id="1026" name="Picture 2" descr="YouTube Community Guidelines &amp; Policies - How YouTube Works">
            <a:extLst>
              <a:ext uri="{FF2B5EF4-FFF2-40B4-BE49-F238E27FC236}">
                <a16:creationId xmlns:a16="http://schemas.microsoft.com/office/drawing/2014/main" id="{6833A5E6-00D9-F77F-F62F-891145CAF0F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21300" y="4949296"/>
            <a:ext cx="6032500" cy="13462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42B0E61-CD48-73D5-1C5E-D1559DAEEA38}"/>
              </a:ext>
            </a:extLst>
          </p:cNvPr>
          <p:cNvSpPr txBox="1"/>
          <p:nvPr/>
        </p:nvSpPr>
        <p:spPr>
          <a:xfrm>
            <a:off x="5672667" y="5926164"/>
            <a:ext cx="1253066" cy="369332"/>
          </a:xfrm>
          <a:prstGeom prst="rect">
            <a:avLst/>
          </a:prstGeom>
          <a:noFill/>
        </p:spPr>
        <p:txBody>
          <a:bodyPr wrap="square" rtlCol="0">
            <a:spAutoFit/>
          </a:bodyPr>
          <a:lstStyle/>
          <a:p>
            <a:r>
              <a:rPr lang="en-US" dirty="0"/>
              <a:t>Click here</a:t>
            </a:r>
          </a:p>
        </p:txBody>
      </p:sp>
      <p:sp>
        <p:nvSpPr>
          <p:cNvPr id="8" name="TextBox 7">
            <a:extLst>
              <a:ext uri="{FF2B5EF4-FFF2-40B4-BE49-F238E27FC236}">
                <a16:creationId xmlns:a16="http://schemas.microsoft.com/office/drawing/2014/main" id="{405CF782-6059-32A8-7218-B892C0867EB5}"/>
              </a:ext>
            </a:extLst>
          </p:cNvPr>
          <p:cNvSpPr txBox="1"/>
          <p:nvPr/>
        </p:nvSpPr>
        <p:spPr>
          <a:xfrm>
            <a:off x="5486400" y="6357422"/>
            <a:ext cx="6096000" cy="369332"/>
          </a:xfrm>
          <a:prstGeom prst="rect">
            <a:avLst/>
          </a:prstGeom>
          <a:noFill/>
        </p:spPr>
        <p:txBody>
          <a:bodyPr wrap="square">
            <a:spAutoFit/>
          </a:bodyPr>
          <a:lstStyle/>
          <a:p>
            <a:r>
              <a:rPr lang="en-US" dirty="0">
                <a:hlinkClick r:id="rId5"/>
              </a:rPr>
              <a:t>https://www.youtube.com/watch?v=hxSD8VqgS6o&amp;t=160s</a:t>
            </a:r>
            <a:r>
              <a:rPr lang="en-US" dirty="0"/>
              <a:t>. </a:t>
            </a:r>
          </a:p>
        </p:txBody>
      </p:sp>
    </p:spTree>
    <p:extLst>
      <p:ext uri="{BB962C8B-B14F-4D97-AF65-F5344CB8AC3E}">
        <p14:creationId xmlns:p14="http://schemas.microsoft.com/office/powerpoint/2010/main" val="39224902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xfrm>
            <a:off x="589560" y="856180"/>
            <a:ext cx="4560584" cy="1128068"/>
          </a:xfrm>
        </p:spPr>
        <p:txBody>
          <a:bodyPr anchor="ctr">
            <a:normAutofit/>
          </a:bodyPr>
          <a:lstStyle/>
          <a:p>
            <a:r>
              <a:rPr lang="en-GB" sz="3700" dirty="0" err="1"/>
              <a:t>Unrhyw</a:t>
            </a:r>
            <a:r>
              <a:rPr lang="en-GB" sz="3700" dirty="0"/>
              <a:t> </a:t>
            </a:r>
            <a:r>
              <a:rPr lang="en-GB" sz="3700" dirty="0" err="1"/>
              <a:t>bryderon</a:t>
            </a:r>
            <a:r>
              <a:rPr lang="en-GB" sz="3700" dirty="0"/>
              <a:t>? - Any concerns?</a:t>
            </a:r>
          </a:p>
        </p:txBody>
      </p:sp>
      <p:grpSp>
        <p:nvGrpSpPr>
          <p:cNvPr id="20" name="Group 19">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1" name="Rectangle 20">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a:xfrm>
            <a:off x="590719" y="2330505"/>
            <a:ext cx="4559425" cy="3979585"/>
          </a:xfrm>
        </p:spPr>
        <p:txBody>
          <a:bodyPr anchor="ctr">
            <a:normAutofit/>
          </a:bodyPr>
          <a:lstStyle/>
          <a:p>
            <a:r>
              <a:rPr lang="en-GB" sz="2000" dirty="0"/>
              <a:t>What are your initial concerns?</a:t>
            </a:r>
          </a:p>
          <a:p>
            <a:endParaRPr lang="en-GB" sz="2000" dirty="0"/>
          </a:p>
          <a:p>
            <a:endParaRPr lang="en-GB" sz="2000" dirty="0"/>
          </a:p>
          <a:p>
            <a:r>
              <a:rPr lang="en-GB" sz="2000" dirty="0"/>
              <a:t>Ensure you speak to me, sooner rather than later.</a:t>
            </a:r>
          </a:p>
          <a:p>
            <a:endParaRPr lang="en-GB" sz="2000" dirty="0"/>
          </a:p>
        </p:txBody>
      </p:sp>
      <p:sp>
        <p:nvSpPr>
          <p:cNvPr id="26" name="Rectangle 25">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7603822-64DC-4DDB-93B7-5A3A5F85DF85}"/>
              </a:ext>
            </a:extLst>
          </p:cNvPr>
          <p:cNvPicPr>
            <a:picLocks noChangeAspect="1"/>
          </p:cNvPicPr>
          <p:nvPr/>
        </p:nvPicPr>
        <p:blipFill rotWithShape="1">
          <a:blip r:embed="rId3"/>
          <a:srcRect l="20186" r="11166" b="-1"/>
          <a:stretch/>
        </p:blipFill>
        <p:spPr>
          <a:xfrm>
            <a:off x="5977788" y="799352"/>
            <a:ext cx="5425410" cy="5259296"/>
          </a:xfrm>
          <a:prstGeom prst="rect">
            <a:avLst/>
          </a:prstGeom>
        </p:spPr>
      </p:pic>
    </p:spTree>
    <p:extLst>
      <p:ext uri="{BB962C8B-B14F-4D97-AF65-F5344CB8AC3E}">
        <p14:creationId xmlns:p14="http://schemas.microsoft.com/office/powerpoint/2010/main" val="27492824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8754CED-BE4F-28BB-A1ED-891E7CC37D7E}"/>
              </a:ext>
            </a:extLst>
          </p:cNvPr>
          <p:cNvSpPr>
            <a:spLocks noGrp="1"/>
          </p:cNvSpPr>
          <p:nvPr>
            <p:ph type="title"/>
          </p:nvPr>
        </p:nvSpPr>
        <p:spPr>
          <a:xfrm>
            <a:off x="459971" y="203961"/>
            <a:ext cx="3808268" cy="4726051"/>
          </a:xfrm>
        </p:spPr>
        <p:txBody>
          <a:bodyPr>
            <a:normAutofit/>
          </a:bodyPr>
          <a:lstStyle/>
          <a:p>
            <a:pPr algn="ctr"/>
            <a:r>
              <a:rPr lang="en-US" sz="6000" dirty="0">
                <a:solidFill>
                  <a:schemeClr val="bg1"/>
                </a:solidFill>
              </a:rPr>
              <a:t>Good Sources?</a:t>
            </a:r>
            <a:br>
              <a:rPr lang="en-US" sz="6000" dirty="0">
                <a:solidFill>
                  <a:schemeClr val="bg1"/>
                </a:solidFill>
              </a:rPr>
            </a:br>
            <a:br>
              <a:rPr lang="en-US" sz="6000" dirty="0">
                <a:solidFill>
                  <a:schemeClr val="bg1"/>
                </a:solidFill>
              </a:rPr>
            </a:br>
            <a:endParaRPr lang="en-US" sz="6000" dirty="0">
              <a:solidFill>
                <a:schemeClr val="bg1"/>
              </a:solidFill>
            </a:endParaRPr>
          </a:p>
        </p:txBody>
      </p:sp>
      <p:graphicFrame>
        <p:nvGraphicFramePr>
          <p:cNvPr id="9" name="Content Placeholder 6">
            <a:extLst>
              <a:ext uri="{FF2B5EF4-FFF2-40B4-BE49-F238E27FC236}">
                <a16:creationId xmlns:a16="http://schemas.microsoft.com/office/drawing/2014/main" id="{AA290BF5-FB97-638F-B7E1-3FDB1AE55399}"/>
              </a:ext>
            </a:extLst>
          </p:cNvPr>
          <p:cNvGraphicFramePr>
            <a:graphicFrameLocks noGrp="1"/>
          </p:cNvGraphicFramePr>
          <p:nvPr>
            <p:ph idx="1"/>
            <p:extLst>
              <p:ext uri="{D42A27DB-BD31-4B8C-83A1-F6EECF244321}">
                <p14:modId xmlns:p14="http://schemas.microsoft.com/office/powerpoint/2010/main" val="1202430559"/>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 name="Picture 9" descr="Text&#10;&#10;Description automatically generated with medium confidence">
            <a:extLst>
              <a:ext uri="{FF2B5EF4-FFF2-40B4-BE49-F238E27FC236}">
                <a16:creationId xmlns:a16="http://schemas.microsoft.com/office/drawing/2014/main" id="{9529BB6C-0D8F-6BAF-12BF-D132F726518F}"/>
              </a:ext>
            </a:extLst>
          </p:cNvPr>
          <p:cNvPicPr>
            <a:picLocks noChangeAspect="1"/>
          </p:cNvPicPr>
          <p:nvPr/>
        </p:nvPicPr>
        <p:blipFill>
          <a:blip r:embed="rId8"/>
          <a:stretch>
            <a:fillRect/>
          </a:stretch>
        </p:blipFill>
        <p:spPr>
          <a:xfrm>
            <a:off x="3334789" y="4355338"/>
            <a:ext cx="1866900" cy="2298700"/>
          </a:xfrm>
          <a:prstGeom prst="rect">
            <a:avLst/>
          </a:prstGeom>
        </p:spPr>
      </p:pic>
      <p:sp>
        <p:nvSpPr>
          <p:cNvPr id="3" name="TextBox 2">
            <a:extLst>
              <a:ext uri="{FF2B5EF4-FFF2-40B4-BE49-F238E27FC236}">
                <a16:creationId xmlns:a16="http://schemas.microsoft.com/office/drawing/2014/main" id="{2798B1BF-6F3F-D91A-B3E2-5AFE0C3EBC8F}"/>
              </a:ext>
            </a:extLst>
          </p:cNvPr>
          <p:cNvSpPr txBox="1"/>
          <p:nvPr/>
        </p:nvSpPr>
        <p:spPr>
          <a:xfrm rot="20711891">
            <a:off x="459971" y="5232400"/>
            <a:ext cx="1904134" cy="646331"/>
          </a:xfrm>
          <a:prstGeom prst="rect">
            <a:avLst/>
          </a:prstGeom>
          <a:noFill/>
        </p:spPr>
        <p:txBody>
          <a:bodyPr wrap="square" rtlCol="0">
            <a:spAutoFit/>
          </a:bodyPr>
          <a:lstStyle/>
          <a:p>
            <a:r>
              <a:rPr lang="en-US" dirty="0">
                <a:solidFill>
                  <a:schemeClr val="bg1"/>
                </a:solidFill>
              </a:rPr>
              <a:t>Extra reading list on Moodle! </a:t>
            </a:r>
          </a:p>
        </p:txBody>
      </p:sp>
    </p:spTree>
    <p:extLst>
      <p:ext uri="{BB962C8B-B14F-4D97-AF65-F5344CB8AC3E}">
        <p14:creationId xmlns:p14="http://schemas.microsoft.com/office/powerpoint/2010/main" val="28933947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TotalTime>
  <Words>1417</Words>
  <Application>Microsoft Office PowerPoint</Application>
  <PresentationFormat>Widescreen</PresentationFormat>
  <Paragraphs>187</Paragraphs>
  <Slides>24</Slides>
  <Notes>22</Notes>
  <HiddenSlides>1</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Bahnschrift</vt:lpstr>
      <vt:lpstr>Calibri</vt:lpstr>
      <vt:lpstr>Calibri Light</vt:lpstr>
      <vt:lpstr>Courier New</vt:lpstr>
      <vt:lpstr>Office Theme</vt:lpstr>
      <vt:lpstr>Introduction to BMPS6003 Research Project  Prepared by Siân Turvey  Delivered by Scott Tuppen </vt:lpstr>
      <vt:lpstr>Deilliannau dysgu - Learning outcomes</vt:lpstr>
      <vt:lpstr>The Assignment Brief: Dissertation </vt:lpstr>
      <vt:lpstr>What is a dissertation? </vt:lpstr>
      <vt:lpstr>Advantages</vt:lpstr>
      <vt:lpstr>IMPORTANT!</vt:lpstr>
      <vt:lpstr>Scheme of work</vt:lpstr>
      <vt:lpstr>Dissertation support</vt:lpstr>
      <vt:lpstr>Supervision</vt:lpstr>
      <vt:lpstr>“Where do I start?”</vt:lpstr>
      <vt:lpstr>Why do I need to fill in a proposal form? </vt:lpstr>
      <vt:lpstr>Proposal purpose?</vt:lpstr>
      <vt:lpstr>Research question</vt:lpstr>
      <vt:lpstr>Refining the research question</vt:lpstr>
      <vt:lpstr>Aim &amp; objectives</vt:lpstr>
      <vt:lpstr>Literature review</vt:lpstr>
      <vt:lpstr>Methodology</vt:lpstr>
      <vt:lpstr>PowerPoint Presentation</vt:lpstr>
      <vt:lpstr>Outcomes?</vt:lpstr>
      <vt:lpstr>You must reference (Harvard) </vt:lpstr>
      <vt:lpstr>Watch this session – it’s there to help….</vt:lpstr>
      <vt:lpstr>PowerPoint Presentation</vt:lpstr>
      <vt:lpstr>Unrhyw bryderon? - Any concerns?</vt:lpstr>
      <vt:lpstr>Good Sources?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BMPL6008 Independent Project  </dc:title>
  <dc:creator>Rhiannon Lloyd</dc:creator>
  <cp:lastModifiedBy>Scott Tuppen</cp:lastModifiedBy>
  <cp:revision>6</cp:revision>
  <dcterms:created xsi:type="dcterms:W3CDTF">2022-08-30T17:45:25Z</dcterms:created>
  <dcterms:modified xsi:type="dcterms:W3CDTF">2023-10-04T11:24:16Z</dcterms:modified>
</cp:coreProperties>
</file>