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A48CF8-751B-446E-AC30-8958FC6103C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FD7A5E-63A0-4CBF-83E1-6F241DBEC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36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presentation uses Bowlby's Attachment Theory to look at Jenny's development. Jenny is a 16-year-old girl who takes care of others. I will look at how her experiences helped her grow and suggest a way to help her.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55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Jenny switched roles and lost a parent at a young age. These experiences could affect her mental, social, and emotional development.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243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According</a:t>
            </a:r>
            <a:r>
              <a:rPr lang="en-US" baseline="0" dirty="0" smtClean="0"/>
              <a:t> to </a:t>
            </a:r>
            <a:r>
              <a:rPr lang="en-US" dirty="0" smtClean="0"/>
              <a:t>Attachment theory, the close bonds we form when we're young can affect our future relationships, mental well-being, and emotional balance.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239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we see our own worth and reliability is influenced by our inner thoughts and experiences. These models affect how people grow and change throughout their lives.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170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Losing a caretaker can affect mental health, make it hard to manage emotions, and cause emotional pain.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77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Parentification</a:t>
            </a:r>
            <a:r>
              <a:rPr lang="en-US" dirty="0" smtClean="0"/>
              <a:t> can harm the emotional well-being and personal growth of adolescents.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3715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Teenagers are more likely to feel stressed and have mental health issues because of the changes their bodies go through as they grow up.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7089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Stress from the environment affects how people grow and think.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5878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Having strong emotional support from others is very important, based on attachment theory.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2988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While attachment theory is helpful, it should be used alongside other theories.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D7A5E-63A0-4CBF-83E1-6F241DBEC6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43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750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119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99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077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472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137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71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29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200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93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49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9077F53-9E99-43CC-AB36-1C2BFE56737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371A8C9C-E023-4475-9BC8-2CAF000A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249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Supporting Jenny: A Lifespan Development </a:t>
            </a:r>
            <a:r>
              <a:rPr lang="en-US" sz="6000" dirty="0" smtClean="0"/>
              <a:t>Perspective Using </a:t>
            </a:r>
            <a:r>
              <a:rPr lang="en-US" sz="6000" dirty="0"/>
              <a:t>Bowlby’s Attachment Theory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8489788" cy="22056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STUDENT NAME: IRAM BI HUSSAIN</a:t>
            </a:r>
          </a:p>
          <a:p>
            <a:r>
              <a:rPr lang="en-GB" dirty="0" smtClean="0"/>
              <a:t>STUDENT ID: 2117955</a:t>
            </a:r>
          </a:p>
          <a:p>
            <a:r>
              <a:rPr lang="en-GB" dirty="0" smtClean="0"/>
              <a:t>MODULE NAME: PSYCHOLOGY IN HEALTH AND SOCIAL CARE</a:t>
            </a:r>
          </a:p>
          <a:p>
            <a:r>
              <a:rPr lang="en-GB" dirty="0" smtClean="0"/>
              <a:t>MODULE CODE: LCHS4010</a:t>
            </a:r>
          </a:p>
          <a:p>
            <a:r>
              <a:rPr lang="en-GB" dirty="0" smtClean="0"/>
              <a:t>ASSIGNMENT TITLE: INDIVIDUAL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660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53796"/>
          </a:xfrm>
        </p:spPr>
        <p:txBody>
          <a:bodyPr/>
          <a:lstStyle/>
          <a:p>
            <a:r>
              <a:rPr lang="en-GB" dirty="0" smtClean="0"/>
              <a:t>Introduction to Jenny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7" y="1884649"/>
            <a:ext cx="596826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latin typeface="Arial" panose="020B0604020202020204" pitchFamily="34" charset="0"/>
              </a:rPr>
              <a:t>Jenny is 16 years old.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latin typeface="Arial" panose="020B0604020202020204" pitchFamily="34" charset="0"/>
              </a:rPr>
              <a:t>She has been taking care of her mother for five years. </a:t>
            </a:r>
            <a:endParaRPr lang="en-US" altLang="en-US" sz="3200" dirty="0" smtClean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latin typeface="Arial" panose="020B0604020202020204" pitchFamily="34" charset="0"/>
              </a:rPr>
              <a:t>Her </a:t>
            </a:r>
            <a:r>
              <a:rPr lang="en-US" altLang="en-US" sz="3200" dirty="0">
                <a:latin typeface="Arial" panose="020B0604020202020204" pitchFamily="34" charset="0"/>
              </a:rPr>
              <a:t>father died when she was </a:t>
            </a:r>
            <a:r>
              <a:rPr lang="en-US" altLang="en-US" sz="3200" dirty="0" smtClean="0">
                <a:latin typeface="Arial" panose="020B0604020202020204" pitchFamily="34" charset="0"/>
              </a:rPr>
              <a:t>11, </a:t>
            </a:r>
            <a:r>
              <a:rPr lang="en-US" altLang="en-US" sz="3200" dirty="0">
                <a:latin typeface="Arial" panose="020B0604020202020204" pitchFamily="34" charset="0"/>
              </a:rPr>
              <a:t>and she has trouble with her memory and moving around.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latin typeface="Arial" panose="020B0604020202020204" pitchFamily="34" charset="0"/>
              </a:rPr>
              <a:t>Jenny takes care of others like a grown-up.</a:t>
            </a:r>
            <a:endParaRPr kumimoji="0" lang="en-US" altLang="en-US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1260" y="1772515"/>
            <a:ext cx="3956339" cy="3956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782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Outline </a:t>
            </a:r>
            <a:r>
              <a:rPr lang="en-US" dirty="0"/>
              <a:t>of Bowlby’s Attachment Theory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8" y="2093975"/>
            <a:ext cx="5898988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latin typeface="Arial" panose="020B0604020202020204" pitchFamily="34" charset="0"/>
              </a:rPr>
              <a:t>John Bowlby </a:t>
            </a:r>
            <a:r>
              <a:rPr lang="en-US" altLang="en-US" sz="3200" dirty="0" smtClean="0">
                <a:latin typeface="Arial" panose="020B0604020202020204" pitchFamily="34" charset="0"/>
              </a:rPr>
              <a:t>developed </a:t>
            </a:r>
            <a:r>
              <a:rPr lang="en-US" altLang="en-US" sz="3200" dirty="0">
                <a:latin typeface="Arial" panose="020B0604020202020204" pitchFamily="34" charset="0"/>
              </a:rPr>
              <a:t>it in 1969.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latin typeface="Arial" panose="020B0604020202020204" pitchFamily="34" charset="0"/>
              </a:rPr>
              <a:t>Attachment </a:t>
            </a:r>
            <a:r>
              <a:rPr lang="en-US" altLang="en-US" sz="3200" dirty="0">
                <a:latin typeface="Arial" panose="020B0604020202020204" pitchFamily="34" charset="0"/>
              </a:rPr>
              <a:t>is the emotional bond between a caregiver and their child.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latin typeface="Arial" panose="020B0604020202020204" pitchFamily="34" charset="0"/>
              </a:rPr>
              <a:t>Provides </a:t>
            </a:r>
            <a:r>
              <a:rPr lang="en-US" altLang="en-US" sz="3200" dirty="0">
                <a:latin typeface="Arial" panose="020B0604020202020204" pitchFamily="34" charset="0"/>
              </a:rPr>
              <a:t>emotional support.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latin typeface="Arial" panose="020B0604020202020204" pitchFamily="34" charset="0"/>
              </a:rPr>
              <a:t>Influences the development of emotions throughout </a:t>
            </a:r>
            <a:r>
              <a:rPr lang="en-US" altLang="en-US" sz="3200" dirty="0" smtClean="0">
                <a:latin typeface="Arial" panose="020B0604020202020204" pitchFamily="34" charset="0"/>
              </a:rPr>
              <a:t>life (</a:t>
            </a:r>
            <a:r>
              <a:rPr lang="en-US" altLang="en-US" sz="3200" dirty="0" err="1" smtClean="0">
                <a:latin typeface="Arial" panose="020B0604020202020204" pitchFamily="34" charset="0"/>
              </a:rPr>
              <a:t>Berk</a:t>
            </a:r>
            <a:r>
              <a:rPr lang="en-US" altLang="en-US" sz="3200" dirty="0" smtClean="0">
                <a:latin typeface="Arial" panose="020B0604020202020204" pitchFamily="34" charset="0"/>
              </a:rPr>
              <a:t>, 2018).</a:t>
            </a:r>
            <a:endParaRPr kumimoji="0" lang="en-US" altLang="en-US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5536" y="2645785"/>
            <a:ext cx="4540828" cy="2661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951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845404"/>
          </a:xfrm>
        </p:spPr>
        <p:txBody>
          <a:bodyPr/>
          <a:lstStyle/>
          <a:p>
            <a:r>
              <a:rPr lang="en-US" dirty="0" smtClean="0"/>
              <a:t>Main Ideas </a:t>
            </a:r>
            <a:r>
              <a:rPr lang="en-US" dirty="0"/>
              <a:t>of Attachment Theory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8" y="1562155"/>
            <a:ext cx="7635181" cy="4650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sz="1800" b="1" dirty="0"/>
              <a:t>Internal Working Model (Bowlby, 1969)</a:t>
            </a:r>
            <a:endParaRPr lang="en-US" sz="1800" dirty="0"/>
          </a:p>
          <a:p>
            <a:r>
              <a:rPr lang="en-US" sz="1800" dirty="0" smtClean="0"/>
              <a:t>Understanding how one see own self and how see others</a:t>
            </a:r>
            <a:endParaRPr lang="en-US" sz="1800" dirty="0"/>
          </a:p>
          <a:p>
            <a:r>
              <a:rPr lang="en-US" sz="1800" dirty="0" smtClean="0"/>
              <a:t>Come with early connections with caregivers</a:t>
            </a:r>
            <a:endParaRPr lang="en-US" sz="1800" dirty="0"/>
          </a:p>
          <a:p>
            <a:r>
              <a:rPr lang="en-US" sz="1800" dirty="0" smtClean="0"/>
              <a:t>Affects an individual’s feelings and future relationships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Secure Base (Bowlby, 1969)</a:t>
            </a:r>
            <a:endParaRPr lang="en-US" sz="1800" dirty="0"/>
          </a:p>
          <a:p>
            <a:r>
              <a:rPr lang="en-US" sz="1800" dirty="0" smtClean="0"/>
              <a:t>The caregivers provide support and safety</a:t>
            </a:r>
            <a:endParaRPr lang="en-US" sz="1800" dirty="0"/>
          </a:p>
          <a:p>
            <a:r>
              <a:rPr lang="en-US" sz="1800" dirty="0" smtClean="0"/>
              <a:t>Let’s help the child confidently look around their environment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Attachment Types (</a:t>
            </a:r>
            <a:r>
              <a:rPr lang="en-US" sz="1800" b="1" dirty="0" smtClean="0"/>
              <a:t>Ainsworth et al., </a:t>
            </a:r>
            <a:r>
              <a:rPr lang="en-US" sz="1800" b="1" dirty="0"/>
              <a:t>1978)</a:t>
            </a:r>
            <a:endParaRPr lang="en-US" sz="1800" dirty="0"/>
          </a:p>
          <a:p>
            <a:r>
              <a:rPr lang="en-US" sz="1800" dirty="0" smtClean="0"/>
              <a:t>Feeling calm, having trust, and a safe connection</a:t>
            </a:r>
            <a:endParaRPr lang="en-US" sz="1800" dirty="0"/>
          </a:p>
          <a:p>
            <a:r>
              <a:rPr lang="en-US" sz="1800" dirty="0" smtClean="0"/>
              <a:t>Feeling distant because of insecurity and keeping away from things</a:t>
            </a:r>
            <a:endParaRPr lang="en-US" sz="1800" dirty="0"/>
          </a:p>
          <a:p>
            <a:r>
              <a:rPr lang="en-US" sz="1800" dirty="0" smtClean="0"/>
              <a:t>Anxiety and insecurity lead to feeling insecure and resistant</a:t>
            </a:r>
            <a:endParaRPr lang="en-US" sz="18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028" y="1544118"/>
            <a:ext cx="3359935" cy="4668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132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908070"/>
          </a:xfrm>
        </p:spPr>
        <p:txBody>
          <a:bodyPr>
            <a:normAutofit/>
          </a:bodyPr>
          <a:lstStyle/>
          <a:p>
            <a:r>
              <a:rPr lang="en-US" sz="3200" dirty="0"/>
              <a:t>Loss and Attachment Disruption: An Application to Jenny</a:t>
            </a:r>
            <a:endParaRPr lang="en-GB" sz="3200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1069848" y="1392703"/>
            <a:ext cx="5556035" cy="5339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sz="1800" b="1" dirty="0"/>
              <a:t>Attachment disruption due to loss (Bowlby, 1969)</a:t>
            </a:r>
            <a:endParaRPr lang="en-US" sz="1800" dirty="0"/>
          </a:p>
          <a:p>
            <a:r>
              <a:rPr lang="en-US" sz="1800" dirty="0" smtClean="0"/>
              <a:t>Jenny lost her father when she was 11, and it removed a key attachment figure from her life</a:t>
            </a:r>
            <a:endParaRPr lang="en-US" sz="1800" dirty="0"/>
          </a:p>
          <a:p>
            <a:r>
              <a:rPr lang="en-US" sz="1800" dirty="0" smtClean="0"/>
              <a:t>Lack of support and emotional stability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Impact on Internal Working Model (Bowlby, 1969)</a:t>
            </a:r>
            <a:endParaRPr lang="en-US" sz="1800" dirty="0"/>
          </a:p>
          <a:p>
            <a:r>
              <a:rPr lang="en-US" sz="1800" dirty="0" smtClean="0"/>
              <a:t>Might feel unsafe and more sensitive emotionally</a:t>
            </a:r>
            <a:endParaRPr lang="en-US" sz="1800" dirty="0"/>
          </a:p>
          <a:p>
            <a:r>
              <a:rPr lang="en-US" sz="1800" dirty="0" smtClean="0"/>
              <a:t>Possible feelings of sadness, worry, or fear of losing something 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Risk to emotional development </a:t>
            </a:r>
            <a:r>
              <a:rPr lang="en-US" sz="1800" b="1" dirty="0" smtClean="0"/>
              <a:t>(Howe and Betts, 2023)</a:t>
            </a:r>
            <a:endParaRPr lang="en-US" sz="1800" dirty="0"/>
          </a:p>
          <a:p>
            <a:r>
              <a:rPr lang="en-US" sz="1800" dirty="0" smtClean="0"/>
              <a:t>More mental pressure and stress</a:t>
            </a:r>
          </a:p>
          <a:p>
            <a:r>
              <a:rPr lang="en-US" sz="1800" dirty="0" smtClean="0"/>
              <a:t>A higher chance of feeling upset, sad, and worried</a:t>
            </a:r>
            <a:endParaRPr lang="en-US" sz="18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9576" y="1392701"/>
            <a:ext cx="4418819" cy="361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314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Reversal (</a:t>
            </a:r>
            <a:r>
              <a:rPr lang="en-GB" dirty="0" err="1"/>
              <a:t>Parentification</a:t>
            </a:r>
            <a:r>
              <a:rPr lang="en-GB" dirty="0"/>
              <a:t>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7" y="1684592"/>
            <a:ext cx="7286361" cy="492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b="1" dirty="0"/>
              <a:t>Role reversal / </a:t>
            </a:r>
            <a:r>
              <a:rPr lang="en-US" b="1" dirty="0" err="1"/>
              <a:t>Parentification</a:t>
            </a:r>
            <a:r>
              <a:rPr lang="en-US" b="1" dirty="0"/>
              <a:t> (</a:t>
            </a:r>
            <a:r>
              <a:rPr lang="en-US" b="1" dirty="0" smtClean="0"/>
              <a:t>Howe and Betts, 2023)</a:t>
            </a:r>
            <a:endParaRPr lang="en-US" dirty="0"/>
          </a:p>
          <a:p>
            <a:r>
              <a:rPr lang="en-US" dirty="0"/>
              <a:t>Jenny </a:t>
            </a:r>
            <a:r>
              <a:rPr lang="en-US" dirty="0" smtClean="0"/>
              <a:t>changed her role; instead of receiving care, she started giving care</a:t>
            </a:r>
            <a:endParaRPr lang="en-US" dirty="0"/>
          </a:p>
          <a:p>
            <a:r>
              <a:rPr lang="en-US" dirty="0" smtClean="0"/>
              <a:t>Assumed the responsibility of an adult at a young age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Impact on attachment security (Bowlby, 1969)</a:t>
            </a:r>
            <a:endParaRPr lang="en-US" dirty="0"/>
          </a:p>
          <a:p>
            <a:r>
              <a:rPr lang="en-US" dirty="0" smtClean="0"/>
              <a:t>Jenny doesn’t get steady emotional support</a:t>
            </a:r>
            <a:endParaRPr lang="en-US" dirty="0"/>
          </a:p>
          <a:p>
            <a:r>
              <a:rPr lang="en-US" dirty="0" smtClean="0"/>
              <a:t>There is a lower chance of using the caregiver as a safe place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Impact on emotional </a:t>
            </a:r>
            <a:r>
              <a:rPr lang="en-US" b="1" dirty="0" smtClean="0"/>
              <a:t>well-being </a:t>
            </a:r>
            <a:r>
              <a:rPr lang="en-US" b="1" dirty="0"/>
              <a:t>(Cassidy and Shaver, 2016)</a:t>
            </a:r>
            <a:endParaRPr lang="en-US" dirty="0"/>
          </a:p>
          <a:p>
            <a:r>
              <a:rPr lang="en-US" dirty="0" smtClean="0"/>
              <a:t>More responsibilities and emotional stress</a:t>
            </a:r>
            <a:endParaRPr lang="en-US" dirty="0"/>
          </a:p>
          <a:p>
            <a:r>
              <a:rPr lang="en-US" dirty="0" smtClean="0"/>
              <a:t>Problems caused by worrying, feeling tired emotionally, and being unhealthy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4236" y="2229227"/>
            <a:ext cx="2654012" cy="3893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033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Influences (Nature)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8" y="1607649"/>
            <a:ext cx="5188942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600" dirty="0">
                <a:latin typeface="Arial" panose="020B0604020202020204" pitchFamily="34" charset="0"/>
              </a:rPr>
              <a:t>Teenagers' developing </a:t>
            </a:r>
            <a:r>
              <a:rPr lang="en-US" altLang="en-US" sz="3600" dirty="0">
                <a:latin typeface="Arial" panose="020B0604020202020204" pitchFamily="34" charset="0"/>
              </a:rPr>
              <a:t>brains </a:t>
            </a:r>
            <a:r>
              <a:rPr lang="en-US" altLang="en-US" sz="3600" dirty="0" smtClean="0">
                <a:latin typeface="Arial" panose="020B0604020202020204" pitchFamily="34" charset="0"/>
              </a:rPr>
              <a:t>(</a:t>
            </a:r>
            <a:r>
              <a:rPr lang="en-US" altLang="en-US" sz="3600" dirty="0" err="1" smtClean="0">
                <a:latin typeface="Arial" panose="020B0604020202020204" pitchFamily="34" charset="0"/>
              </a:rPr>
              <a:t>Berk</a:t>
            </a:r>
            <a:r>
              <a:rPr lang="en-US" altLang="en-US" sz="3600" dirty="0" smtClean="0">
                <a:latin typeface="Arial" panose="020B0604020202020204" pitchFamily="34" charset="0"/>
              </a:rPr>
              <a:t>, 2018)</a:t>
            </a:r>
            <a:endParaRPr lang="en-US" altLang="en-US" sz="36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600" dirty="0">
                <a:latin typeface="Arial" panose="020B0604020202020204" pitchFamily="34" charset="0"/>
              </a:rPr>
              <a:t>Emotional control is still </a:t>
            </a:r>
            <a:r>
              <a:rPr lang="en-US" altLang="en-US" sz="3600" dirty="0">
                <a:latin typeface="Arial" panose="020B0604020202020204" pitchFamily="34" charset="0"/>
              </a:rPr>
              <a:t>growing (Siegel, 2012)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600" dirty="0" smtClean="0">
                <a:latin typeface="Arial" panose="020B0604020202020204" pitchFamily="34" charset="0"/>
              </a:rPr>
              <a:t>Stress </a:t>
            </a:r>
            <a:r>
              <a:rPr lang="en-US" altLang="en-US" sz="3600" dirty="0">
                <a:latin typeface="Arial" panose="020B0604020202020204" pitchFamily="34" charset="0"/>
              </a:rPr>
              <a:t>hormones can affect how we feel and think.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600" dirty="0" smtClean="0">
                <a:latin typeface="Arial" panose="020B0604020202020204" pitchFamily="34" charset="0"/>
              </a:rPr>
              <a:t>Risk </a:t>
            </a:r>
            <a:r>
              <a:rPr lang="en-US" altLang="en-US" sz="3600" dirty="0">
                <a:latin typeface="Arial" panose="020B0604020202020204" pitchFamily="34" charset="0"/>
              </a:rPr>
              <a:t>of anxiety and </a:t>
            </a:r>
            <a:r>
              <a:rPr lang="en-US" altLang="en-US" sz="3600" dirty="0" smtClean="0">
                <a:latin typeface="Arial" panose="020B0604020202020204" pitchFamily="34" charset="0"/>
              </a:rPr>
              <a:t>depression.</a:t>
            </a:r>
            <a:endParaRPr kumimoji="0" lang="en-US" altLang="en-US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8790" y="2237509"/>
            <a:ext cx="5368059" cy="378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932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7" y="329888"/>
            <a:ext cx="10058400" cy="865866"/>
          </a:xfrm>
        </p:spPr>
        <p:txBody>
          <a:bodyPr>
            <a:normAutofit/>
          </a:bodyPr>
          <a:lstStyle/>
          <a:p>
            <a:r>
              <a:rPr lang="en-GB" dirty="0"/>
              <a:t>Environmental Influences (Nurture)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7" y="1668392"/>
            <a:ext cx="6574170" cy="481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sz="2100" b="1" dirty="0"/>
              <a:t>High caregiving responsibilities (</a:t>
            </a:r>
            <a:r>
              <a:rPr lang="en-US" sz="2100" b="1" dirty="0" smtClean="0"/>
              <a:t>Howe and Betts, 2023)</a:t>
            </a:r>
            <a:endParaRPr lang="en-US" sz="2100" dirty="0"/>
          </a:p>
          <a:p>
            <a:r>
              <a:rPr lang="en-US" sz="2100" dirty="0"/>
              <a:t>Jenny </a:t>
            </a:r>
            <a:r>
              <a:rPr lang="en-US" sz="2100" dirty="0" smtClean="0"/>
              <a:t>gives mental and physical care every </a:t>
            </a:r>
            <a:r>
              <a:rPr lang="en-US" sz="2100" dirty="0"/>
              <a:t>day.</a:t>
            </a:r>
          </a:p>
          <a:p>
            <a:r>
              <a:rPr lang="en-US" sz="2100" dirty="0"/>
              <a:t>Lower chance of receiving emotional help</a:t>
            </a:r>
            <a:r>
              <a:rPr lang="en-US" sz="2100" dirty="0" smtClean="0"/>
              <a:t>.</a:t>
            </a:r>
          </a:p>
          <a:p>
            <a:pPr marL="0" indent="0">
              <a:buNone/>
            </a:pPr>
            <a:r>
              <a:rPr lang="en-US" sz="2100" b="1" dirty="0" smtClean="0"/>
              <a:t>Impact on social development (</a:t>
            </a:r>
            <a:r>
              <a:rPr lang="en-US" sz="2100" b="1" dirty="0" err="1" smtClean="0"/>
              <a:t>Berk</a:t>
            </a:r>
            <a:r>
              <a:rPr lang="en-US" sz="2100" b="1" dirty="0" smtClean="0"/>
              <a:t>, 2018)</a:t>
            </a:r>
            <a:endParaRPr lang="en-US" sz="2100" dirty="0" smtClean="0"/>
          </a:p>
          <a:p>
            <a:r>
              <a:rPr lang="en-US" sz="2100" dirty="0" smtClean="0"/>
              <a:t>Very little time for socialization and relaxation.</a:t>
            </a:r>
            <a:endParaRPr lang="en-US" sz="2100" dirty="0"/>
          </a:p>
          <a:p>
            <a:r>
              <a:rPr lang="en-US" sz="2100" dirty="0"/>
              <a:t>Risk of being lonely and left out </a:t>
            </a:r>
            <a:r>
              <a:rPr lang="en-US" sz="2100" dirty="0" smtClean="0"/>
              <a:t>of </a:t>
            </a:r>
            <a:r>
              <a:rPr lang="en-US" sz="2100" dirty="0"/>
              <a:t>social activities</a:t>
            </a:r>
            <a:r>
              <a:rPr lang="en-US" sz="2100" dirty="0" smtClean="0"/>
              <a:t>.</a:t>
            </a:r>
          </a:p>
          <a:p>
            <a:pPr marL="0" indent="0">
              <a:buNone/>
            </a:pPr>
            <a:r>
              <a:rPr lang="en-US" sz="2100" b="1" dirty="0" smtClean="0"/>
              <a:t>Impact on emotional well-being (Bowlby, 1969)</a:t>
            </a:r>
            <a:endParaRPr lang="en-US" sz="2100" dirty="0" smtClean="0"/>
          </a:p>
          <a:p>
            <a:r>
              <a:rPr lang="en-US" sz="2100" dirty="0"/>
              <a:t>Feeling upset can get worse if there isn't a strong support system.</a:t>
            </a:r>
          </a:p>
          <a:p>
            <a:r>
              <a:rPr lang="en-US" sz="2100" dirty="0"/>
              <a:t>A </a:t>
            </a:r>
            <a:r>
              <a:rPr lang="en-US" sz="2100" dirty="0" smtClean="0"/>
              <a:t>higher risk </a:t>
            </a:r>
            <a:r>
              <a:rPr lang="en-US" sz="2100" dirty="0"/>
              <a:t>of feeling stressed and having mental health problems.</a:t>
            </a:r>
            <a:endParaRPr kumimoji="0" lang="en-US" altLang="en-US" sz="2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4017" y="1652234"/>
            <a:ext cx="4547983" cy="2974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525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894002"/>
          </a:xfrm>
        </p:spPr>
        <p:txBody>
          <a:bodyPr>
            <a:normAutofit/>
          </a:bodyPr>
          <a:lstStyle/>
          <a:p>
            <a:r>
              <a:rPr lang="en-US" sz="4800" dirty="0" smtClean="0"/>
              <a:t>SUPPORT PLAN</a:t>
            </a:r>
            <a:endParaRPr lang="en-GB" sz="4800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1069848" y="1504543"/>
            <a:ext cx="7652121" cy="5284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sz="2200" b="1" dirty="0" smtClean="0"/>
              <a:t>Offering a different safe attachment figure (Bowlby</a:t>
            </a:r>
            <a:r>
              <a:rPr lang="en-US" sz="2200" b="1" dirty="0"/>
              <a:t>, 1969)</a:t>
            </a:r>
            <a:endParaRPr lang="en-US" sz="2200" dirty="0"/>
          </a:p>
          <a:p>
            <a:r>
              <a:rPr lang="en-US" sz="2200" dirty="0"/>
              <a:t>Help from a trusted adult, teacher, or social worker.</a:t>
            </a:r>
          </a:p>
          <a:p>
            <a:r>
              <a:rPr lang="en-US" sz="2200" dirty="0"/>
              <a:t>Emotional support helps people feel more secure in their connection to each other.</a:t>
            </a:r>
          </a:p>
          <a:p>
            <a:pPr marL="0" indent="0">
              <a:buNone/>
            </a:pPr>
            <a:r>
              <a:rPr lang="en-US" sz="2200" b="1" dirty="0" smtClean="0"/>
              <a:t>Emotional </a:t>
            </a:r>
            <a:r>
              <a:rPr lang="en-US" sz="2200" b="1" dirty="0"/>
              <a:t>support interventions (Cassidy and Shaver, 2016)</a:t>
            </a:r>
            <a:endParaRPr lang="en-US" sz="2200" dirty="0"/>
          </a:p>
          <a:p>
            <a:r>
              <a:rPr lang="en-US" sz="2200" dirty="0"/>
              <a:t>Counseling to help </a:t>
            </a:r>
            <a:r>
              <a:rPr lang="en-US" sz="2200" dirty="0" smtClean="0"/>
              <a:t>with mental health.</a:t>
            </a:r>
            <a:endParaRPr lang="en-US" sz="2200" dirty="0"/>
          </a:p>
          <a:p>
            <a:r>
              <a:rPr lang="en-US" sz="2200" dirty="0"/>
              <a:t>The ability to safely share feelings.</a:t>
            </a:r>
            <a:endParaRPr lang="en-US" sz="2200" dirty="0" smtClean="0"/>
          </a:p>
          <a:p>
            <a:pPr marL="0" indent="0">
              <a:buNone/>
            </a:pPr>
            <a:r>
              <a:rPr lang="en-US" sz="2200" b="1" dirty="0" smtClean="0"/>
              <a:t>Resilience is enhanced by supportive connections (Howe and Betts, 2023)</a:t>
            </a:r>
            <a:endParaRPr lang="en-US" sz="2200" dirty="0"/>
          </a:p>
          <a:p>
            <a:pPr fontAlgn="base">
              <a:spcAft>
                <a:spcPct val="0"/>
              </a:spcAft>
            </a:pPr>
            <a:r>
              <a:rPr lang="en-US" altLang="en-US" sz="2200" dirty="0"/>
              <a:t>Feeling emotionally safe gets better with steady support</a:t>
            </a:r>
            <a:r>
              <a:rPr lang="en-US" altLang="en-US" sz="2200" dirty="0"/>
              <a:t>.</a:t>
            </a:r>
          </a:p>
          <a:p>
            <a:pPr fontAlgn="base">
              <a:spcAft>
                <a:spcPct val="0"/>
              </a:spcAft>
            </a:pPr>
            <a:r>
              <a:rPr lang="en-US" altLang="en-US" sz="2200" dirty="0"/>
              <a:t>Encourages </a:t>
            </a:r>
            <a:r>
              <a:rPr lang="en-US" altLang="en-US" sz="2200" dirty="0"/>
              <a:t>a healthy </a:t>
            </a:r>
            <a:r>
              <a:rPr lang="en-US" altLang="en-US" sz="2200" dirty="0"/>
              <a:t>mind.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1969" y="2092935"/>
            <a:ext cx="3470031" cy="252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072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512895"/>
          </a:xfrm>
        </p:spPr>
        <p:txBody>
          <a:bodyPr>
            <a:normAutofit fontScale="90000"/>
          </a:bodyPr>
          <a:lstStyle/>
          <a:p>
            <a:r>
              <a:rPr lang="en-US" sz="4800" dirty="0"/>
              <a:t>Health and Social Care Interventions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420837"/>
            <a:ext cx="7089414" cy="527538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600" b="1" dirty="0" smtClean="0"/>
              <a:t>Connection </a:t>
            </a:r>
            <a:r>
              <a:rPr lang="en-US" sz="3600" b="1" dirty="0"/>
              <a:t>to </a:t>
            </a:r>
            <a:r>
              <a:rPr lang="en-US" sz="3600" b="1" dirty="0" smtClean="0"/>
              <a:t>Services for Supporting Young </a:t>
            </a:r>
            <a:r>
              <a:rPr lang="en-US" sz="3600" b="1" dirty="0" err="1"/>
              <a:t>Carers</a:t>
            </a:r>
            <a:r>
              <a:rPr lang="en-US" sz="3600" b="1" dirty="0"/>
              <a:t> </a:t>
            </a:r>
            <a:r>
              <a:rPr lang="en-US" sz="3600" b="1" dirty="0" smtClean="0"/>
              <a:t>(Howe and Betts, 2023)</a:t>
            </a:r>
            <a:endParaRPr lang="en-US" sz="3600" dirty="0"/>
          </a:p>
          <a:p>
            <a:r>
              <a:rPr lang="en-US" sz="3600" dirty="0"/>
              <a:t>G</a:t>
            </a:r>
            <a:r>
              <a:rPr lang="en-US" sz="3600" dirty="0" smtClean="0"/>
              <a:t>ives </a:t>
            </a:r>
            <a:r>
              <a:rPr lang="en-US" sz="3600" dirty="0"/>
              <a:t>useful </a:t>
            </a:r>
            <a:r>
              <a:rPr lang="en-US" sz="3600" dirty="0" smtClean="0"/>
              <a:t>support </a:t>
            </a:r>
            <a:r>
              <a:rPr lang="en-US" sz="3600" dirty="0"/>
              <a:t>and emotional support.</a:t>
            </a:r>
          </a:p>
          <a:p>
            <a:r>
              <a:rPr lang="en-US" sz="3600" dirty="0"/>
              <a:t>M</a:t>
            </a:r>
            <a:r>
              <a:rPr lang="en-US" sz="3600" dirty="0" smtClean="0"/>
              <a:t>akes </a:t>
            </a:r>
            <a:r>
              <a:rPr lang="en-US" sz="3600" dirty="0"/>
              <a:t>it easier to give </a:t>
            </a:r>
            <a:r>
              <a:rPr lang="en-US" sz="3600" dirty="0" smtClean="0"/>
              <a:t>care.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 smtClean="0"/>
              <a:t>Mental </a:t>
            </a:r>
            <a:r>
              <a:rPr lang="en-US" sz="3600" b="1" dirty="0"/>
              <a:t>health support (</a:t>
            </a:r>
            <a:r>
              <a:rPr lang="en-US" sz="3600" b="1" dirty="0" err="1"/>
              <a:t>Berk</a:t>
            </a:r>
            <a:r>
              <a:rPr lang="en-US" sz="3600" b="1" dirty="0"/>
              <a:t>, 2018</a:t>
            </a:r>
            <a:r>
              <a:rPr lang="en-US" sz="3600" b="1" dirty="0" smtClean="0"/>
              <a:t>)</a:t>
            </a:r>
          </a:p>
          <a:p>
            <a:r>
              <a:rPr lang="en-US" sz="3600" dirty="0" smtClean="0"/>
              <a:t>Getting counseling from someone </a:t>
            </a:r>
            <a:r>
              <a:rPr lang="en-US" sz="3600" dirty="0"/>
              <a:t>to </a:t>
            </a:r>
            <a:r>
              <a:rPr lang="en-US" sz="3600" dirty="0" smtClean="0"/>
              <a:t>reduce anxiety and depression.</a:t>
            </a:r>
            <a:endParaRPr lang="en-US" sz="3600" dirty="0"/>
          </a:p>
          <a:p>
            <a:r>
              <a:rPr lang="en-US" sz="3600" dirty="0"/>
              <a:t>P</a:t>
            </a:r>
            <a:r>
              <a:rPr lang="en-US" sz="3600" dirty="0" smtClean="0"/>
              <a:t>romotes </a:t>
            </a:r>
            <a:r>
              <a:rPr lang="en-US" sz="3600" dirty="0"/>
              <a:t>good mental </a:t>
            </a:r>
            <a:r>
              <a:rPr lang="en-US" sz="3600" dirty="0" smtClean="0"/>
              <a:t>health.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 smtClean="0"/>
              <a:t>Multi-agency </a:t>
            </a:r>
            <a:r>
              <a:rPr lang="en-US" sz="3600" b="1" dirty="0"/>
              <a:t>support approach (Cassidy and Shaver, 2016)</a:t>
            </a:r>
            <a:endParaRPr lang="en-US" sz="3600" dirty="0"/>
          </a:p>
          <a:p>
            <a:r>
              <a:rPr lang="en-US" sz="3600" dirty="0" smtClean="0"/>
              <a:t>Healthcare, social services and educational institutions. </a:t>
            </a:r>
            <a:endParaRPr lang="en-US" sz="3600" dirty="0"/>
          </a:p>
          <a:p>
            <a:r>
              <a:rPr lang="en-US" sz="3600" dirty="0" smtClean="0"/>
              <a:t>Improves overall well-being and development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GB" sz="3600" dirty="0">
              <a:latin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9262" y="1797850"/>
            <a:ext cx="3563649" cy="3692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469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99900" cy="936205"/>
          </a:xfrm>
        </p:spPr>
        <p:txBody>
          <a:bodyPr>
            <a:normAutofit/>
          </a:bodyPr>
          <a:lstStyle/>
          <a:p>
            <a:r>
              <a:rPr lang="en-US" sz="4800" dirty="0"/>
              <a:t>A Critical Analysis of Attachment Theory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659988"/>
            <a:ext cx="10817352" cy="5198012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US" sz="2800" b="1" dirty="0"/>
              <a:t>Strengths </a:t>
            </a:r>
            <a:r>
              <a:rPr lang="en-US" sz="2800" b="1" dirty="0" smtClean="0"/>
              <a:t>as endorsed by (Holmes</a:t>
            </a:r>
            <a:r>
              <a:rPr lang="en-US" sz="2800" b="1" dirty="0"/>
              <a:t>, 2014)</a:t>
            </a:r>
            <a:endParaRPr lang="en-US" sz="2800" dirty="0"/>
          </a:p>
          <a:p>
            <a:r>
              <a:rPr lang="en-US" sz="2800" dirty="0" smtClean="0"/>
              <a:t>Explains </a:t>
            </a:r>
            <a:r>
              <a:rPr lang="en-US" sz="2800" dirty="0"/>
              <a:t>why feelings and relationships matter.</a:t>
            </a:r>
          </a:p>
          <a:p>
            <a:r>
              <a:rPr lang="en-US" sz="2800" dirty="0" smtClean="0"/>
              <a:t>Supported </a:t>
            </a:r>
            <a:r>
              <a:rPr lang="en-US" sz="2800" dirty="0"/>
              <a:t>by scientific research</a:t>
            </a:r>
          </a:p>
          <a:p>
            <a:r>
              <a:rPr lang="en-US" sz="2800" dirty="0" smtClean="0"/>
              <a:t>Helpful </a:t>
            </a:r>
            <a:r>
              <a:rPr lang="en-US" sz="2800" dirty="0"/>
              <a:t>for health and social care work</a:t>
            </a:r>
          </a:p>
          <a:p>
            <a:pPr marL="0" indent="0">
              <a:buNone/>
            </a:pPr>
            <a:r>
              <a:rPr lang="en-US" sz="2800" b="1" dirty="0" err="1" smtClean="0"/>
              <a:t>Berk</a:t>
            </a:r>
            <a:r>
              <a:rPr lang="en-US" sz="2800" b="1" dirty="0" smtClean="0"/>
              <a:t> (2018) mentioned some Limitations</a:t>
            </a:r>
            <a:endParaRPr lang="en-US" sz="2800" dirty="0"/>
          </a:p>
          <a:p>
            <a:r>
              <a:rPr lang="en-US" sz="2800" dirty="0" smtClean="0"/>
              <a:t>It mostly relies on early childhood.</a:t>
            </a:r>
            <a:endParaRPr lang="en-US" sz="2800" dirty="0"/>
          </a:p>
          <a:p>
            <a:r>
              <a:rPr lang="en-US" sz="2800" dirty="0" smtClean="0"/>
              <a:t>Doesn’t care of social and cultural inspirations.</a:t>
            </a:r>
            <a:endParaRPr lang="en-US" sz="2800" dirty="0"/>
          </a:p>
          <a:p>
            <a:r>
              <a:rPr lang="en-US" sz="2800" dirty="0" smtClean="0"/>
              <a:t>Not able to explain all characteristics of development </a:t>
            </a:r>
            <a:endParaRPr lang="en-US" sz="2800" dirty="0"/>
          </a:p>
          <a:p>
            <a:r>
              <a:rPr lang="en-US" sz="2800" b="1" dirty="0"/>
              <a:t>Overall </a:t>
            </a:r>
            <a:r>
              <a:rPr lang="en-US" sz="2800" b="1" dirty="0" smtClean="0"/>
              <a:t>usefulness as supported by </a:t>
            </a:r>
            <a:r>
              <a:rPr lang="en-US" sz="2800" b="1" dirty="0"/>
              <a:t>(</a:t>
            </a:r>
            <a:r>
              <a:rPr lang="en-US" sz="2800" b="1" dirty="0" smtClean="0"/>
              <a:t>Howe and Betts, 2023)</a:t>
            </a:r>
            <a:endParaRPr lang="en-US" sz="2800" dirty="0"/>
          </a:p>
          <a:p>
            <a:r>
              <a:rPr lang="en-US" sz="2800" dirty="0" smtClean="0"/>
              <a:t>Helpful </a:t>
            </a:r>
            <a:r>
              <a:rPr lang="en-US" sz="2800" dirty="0"/>
              <a:t>in understanding Jenny's feelings</a:t>
            </a:r>
          </a:p>
          <a:p>
            <a:r>
              <a:rPr lang="en-US" sz="2800" dirty="0" smtClean="0"/>
              <a:t>Helps </a:t>
            </a:r>
            <a:r>
              <a:rPr lang="en-US" sz="2800" dirty="0"/>
              <a:t>create effective support programs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42181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69848" y="1946204"/>
            <a:ext cx="100584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latin typeface="Arial" panose="020B0604020202020204" pitchFamily="34" charset="0"/>
              </a:rPr>
              <a:t>Jenny felt insecure in her attachment because her father passed </a:t>
            </a:r>
            <a:r>
              <a:rPr lang="en-US" altLang="en-US" sz="2800" dirty="0" smtClean="0">
                <a:latin typeface="Arial" panose="020B0604020202020204" pitchFamily="34" charset="0"/>
              </a:rPr>
              <a:t>away (Bowlby, 1969). 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err="1" smtClean="0">
                <a:latin typeface="Arial" panose="020B0604020202020204" pitchFamily="34" charset="0"/>
              </a:rPr>
              <a:t>Parentification</a:t>
            </a:r>
            <a:r>
              <a:rPr lang="en-US" altLang="en-US" sz="2800" dirty="0" smtClean="0">
                <a:latin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</a:rPr>
              <a:t>reduced the help family members gave and increased emotional stress (Howe, </a:t>
            </a:r>
            <a:r>
              <a:rPr lang="en-US" altLang="en-US" sz="2800" dirty="0" smtClean="0">
                <a:latin typeface="Arial" panose="020B0604020202020204" pitchFamily="34" charset="0"/>
              </a:rPr>
              <a:t>2011</a:t>
            </a:r>
            <a:r>
              <a:rPr lang="en-US" altLang="en-US" sz="2800" dirty="0">
                <a:latin typeface="Arial" panose="020B0604020202020204" pitchFamily="34" charset="0"/>
              </a:rPr>
              <a:t>).  </a:t>
            </a:r>
            <a:endParaRPr lang="en-US" altLang="en-US" sz="2800" dirty="0" smtClean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latin typeface="Arial" panose="020B0604020202020204" pitchFamily="34" charset="0"/>
              </a:rPr>
              <a:t>Her </a:t>
            </a:r>
            <a:r>
              <a:rPr lang="en-US" altLang="en-US" sz="2800" dirty="0">
                <a:latin typeface="Arial" panose="020B0604020202020204" pitchFamily="34" charset="0"/>
              </a:rPr>
              <a:t>development is affected by both natural traits and surroundings (</a:t>
            </a:r>
            <a:r>
              <a:rPr lang="en-US" altLang="en-US" sz="2800" dirty="0" err="1">
                <a:latin typeface="Arial" panose="020B0604020202020204" pitchFamily="34" charset="0"/>
              </a:rPr>
              <a:t>Berk</a:t>
            </a:r>
            <a:r>
              <a:rPr lang="en-US" altLang="en-US" sz="2800" dirty="0">
                <a:latin typeface="Arial" panose="020B0604020202020204" pitchFamily="34" charset="0"/>
              </a:rPr>
              <a:t>, 2018). </a:t>
            </a:r>
            <a:endParaRPr lang="en-US" altLang="en-US" sz="2800" dirty="0" smtClean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latin typeface="Arial" panose="020B0604020202020204" pitchFamily="34" charset="0"/>
              </a:rPr>
              <a:t>Her </a:t>
            </a:r>
            <a:r>
              <a:rPr lang="en-US" altLang="en-US" sz="2800" dirty="0">
                <a:latin typeface="Arial" panose="020B0604020202020204" pitchFamily="34" charset="0"/>
              </a:rPr>
              <a:t>mental health can improve with attachment-based care (Cassidy and Shaver, 2016).  </a:t>
            </a:r>
            <a:endParaRPr lang="en-US" altLang="en-US" sz="2800" dirty="0" smtClean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latin typeface="Arial" panose="020B0604020202020204" pitchFamily="34" charset="0"/>
              </a:rPr>
              <a:t>Good </a:t>
            </a:r>
            <a:r>
              <a:rPr lang="en-US" altLang="en-US" sz="2800" dirty="0">
                <a:latin typeface="Arial" panose="020B0604020202020204" pitchFamily="34" charset="0"/>
              </a:rPr>
              <a:t>help for health and social care is based on attachment theory.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749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42976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108534"/>
            <a:ext cx="10887690" cy="5418876"/>
          </a:xfrm>
        </p:spPr>
        <p:txBody>
          <a:bodyPr>
            <a:noAutofit/>
          </a:bodyPr>
          <a:lstStyle/>
          <a:p>
            <a:r>
              <a:rPr lang="en-US" sz="2400" dirty="0"/>
              <a:t>Bowlby, J. (1969). </a:t>
            </a:r>
            <a:r>
              <a:rPr lang="en-US" sz="2400" i="1" dirty="0"/>
              <a:t>Attachment and Loss. Vol. 1: Attachment.</a:t>
            </a:r>
            <a:r>
              <a:rPr lang="en-US" sz="2400" dirty="0"/>
              <a:t> London: Penguin.</a:t>
            </a:r>
          </a:p>
          <a:p>
            <a:r>
              <a:rPr lang="en-US" sz="2400" dirty="0"/>
              <a:t>Ainsworth, M., </a:t>
            </a:r>
            <a:r>
              <a:rPr lang="en-US" sz="2400" dirty="0" err="1"/>
              <a:t>Blehar</a:t>
            </a:r>
            <a:r>
              <a:rPr lang="en-US" sz="2400" dirty="0"/>
              <a:t>, M. C., Waters, E., </a:t>
            </a:r>
            <a:r>
              <a:rPr lang="en-US" sz="2400" dirty="0" smtClean="0"/>
              <a:t>and </a:t>
            </a:r>
            <a:r>
              <a:rPr lang="en-US" sz="2400" dirty="0"/>
              <a:t>Wall, S. (1978). </a:t>
            </a:r>
            <a:r>
              <a:rPr lang="en-US" sz="2400" i="1" dirty="0"/>
              <a:t>Patterns of attachment. A psychological study of the strange situation.</a:t>
            </a:r>
            <a:r>
              <a:rPr lang="en-US" sz="2400" dirty="0"/>
              <a:t> Hillsdale, New Jersey: </a:t>
            </a:r>
            <a:r>
              <a:rPr lang="en-US" sz="2400" dirty="0" smtClean="0"/>
              <a:t>Erlbaum.</a:t>
            </a:r>
            <a:endParaRPr lang="en-US" sz="2400" dirty="0" smtClean="0"/>
          </a:p>
          <a:p>
            <a:r>
              <a:rPr lang="en-US" sz="2400" dirty="0" err="1"/>
              <a:t>Berk</a:t>
            </a:r>
            <a:r>
              <a:rPr lang="en-US" sz="2400" dirty="0"/>
              <a:t>, L. (2018). </a:t>
            </a:r>
            <a:r>
              <a:rPr lang="en-US" sz="2400" i="1" dirty="0"/>
              <a:t>Development Through the </a:t>
            </a:r>
            <a:r>
              <a:rPr lang="en-US" sz="2400" i="1" dirty="0" smtClean="0"/>
              <a:t>Lifespan</a:t>
            </a:r>
            <a:r>
              <a:rPr lang="en-US" sz="2400" dirty="0" smtClean="0"/>
              <a:t> (7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ed.). London: Pearson</a:t>
            </a:r>
            <a:r>
              <a:rPr lang="en-US" sz="2400" dirty="0"/>
              <a:t>.</a:t>
            </a:r>
          </a:p>
          <a:p>
            <a:r>
              <a:rPr lang="en-US" sz="2400" dirty="0"/>
              <a:t>Cassidy, J. and Shaver, P. (2016</a:t>
            </a:r>
            <a:r>
              <a:rPr lang="en-US" sz="2400" dirty="0" smtClean="0"/>
              <a:t>). </a:t>
            </a:r>
            <a:r>
              <a:rPr lang="en-US" sz="2400" i="1" dirty="0"/>
              <a:t>Handbook of </a:t>
            </a:r>
            <a:r>
              <a:rPr lang="en-US" sz="2400" i="1" dirty="0" smtClean="0"/>
              <a:t>Attachment</a:t>
            </a:r>
            <a:r>
              <a:rPr lang="en-US" sz="2400" dirty="0" smtClean="0"/>
              <a:t> (3</a:t>
            </a:r>
            <a:r>
              <a:rPr lang="en-US" sz="2400" baseline="30000" dirty="0" smtClean="0"/>
              <a:t>rd</a:t>
            </a:r>
            <a:r>
              <a:rPr lang="en-US" sz="2400" dirty="0" smtClean="0"/>
              <a:t> ed.): </a:t>
            </a:r>
            <a:r>
              <a:rPr lang="en-US" sz="2400" dirty="0"/>
              <a:t>Theory, Research, and Clinical Applications. The Guilford Press, New York.</a:t>
            </a:r>
          </a:p>
          <a:p>
            <a:r>
              <a:rPr lang="en-US" sz="2400" dirty="0" smtClean="0"/>
              <a:t>Howe</a:t>
            </a:r>
            <a:r>
              <a:rPr lang="en-US" sz="2400" dirty="0"/>
              <a:t>, D</a:t>
            </a:r>
            <a:r>
              <a:rPr lang="en-US" sz="2400" dirty="0" smtClean="0"/>
              <a:t>., and Betts, L. </a:t>
            </a:r>
            <a:r>
              <a:rPr lang="en-US" sz="2400" dirty="0"/>
              <a:t>(</a:t>
            </a:r>
            <a:r>
              <a:rPr lang="en-US" sz="2400" dirty="0" smtClean="0"/>
              <a:t>2023). </a:t>
            </a:r>
            <a:r>
              <a:rPr lang="en-US" sz="2400" i="1" dirty="0"/>
              <a:t>Attachment across the </a:t>
            </a:r>
            <a:r>
              <a:rPr lang="en-US" sz="2400" i="1" dirty="0" err="1"/>
              <a:t>lifecourse</a:t>
            </a:r>
            <a:r>
              <a:rPr lang="en-US" sz="2400" i="1" dirty="0"/>
              <a:t>: a brief </a:t>
            </a:r>
            <a:r>
              <a:rPr lang="en-US" sz="2400" i="1" dirty="0" smtClean="0"/>
              <a:t>introduction </a:t>
            </a:r>
            <a:r>
              <a:rPr lang="en-US" sz="2400" dirty="0" smtClean="0"/>
              <a:t>(2</a:t>
            </a:r>
            <a:r>
              <a:rPr lang="en-US" sz="2400" baseline="30000" dirty="0" smtClean="0"/>
              <a:t>nd</a:t>
            </a:r>
            <a:r>
              <a:rPr lang="en-US" sz="2400" dirty="0" smtClean="0"/>
              <a:t> ed.). </a:t>
            </a:r>
            <a:r>
              <a:rPr lang="en-US" sz="2400" dirty="0"/>
              <a:t>London: </a:t>
            </a:r>
            <a:r>
              <a:rPr lang="en-US" sz="2400" dirty="0" smtClean="0"/>
              <a:t>Bloomsbury Publishing.</a:t>
            </a:r>
            <a:endParaRPr lang="en-US" sz="2400" dirty="0"/>
          </a:p>
          <a:p>
            <a:r>
              <a:rPr lang="en-US" sz="2400" dirty="0" smtClean="0"/>
              <a:t>Siegel</a:t>
            </a:r>
            <a:r>
              <a:rPr lang="en-US" sz="2400" dirty="0"/>
              <a:t>, D. (2012). </a:t>
            </a:r>
            <a:r>
              <a:rPr lang="en-US" sz="2400" i="1" dirty="0"/>
              <a:t>The Developing </a:t>
            </a:r>
            <a:r>
              <a:rPr lang="en-US" sz="2400" i="1" dirty="0" smtClean="0"/>
              <a:t>Mind </a:t>
            </a:r>
            <a:r>
              <a:rPr lang="en-US" sz="2400" dirty="0" smtClean="0"/>
              <a:t>(3</a:t>
            </a:r>
            <a:r>
              <a:rPr lang="en-US" sz="2400" baseline="30000" dirty="0" smtClean="0"/>
              <a:t>rd</a:t>
            </a:r>
            <a:r>
              <a:rPr lang="en-US" sz="2400" dirty="0" smtClean="0"/>
              <a:t> ed.)</a:t>
            </a:r>
            <a:r>
              <a:rPr lang="en-US" sz="2400" i="1" dirty="0" smtClean="0"/>
              <a:t>.</a:t>
            </a:r>
            <a:r>
              <a:rPr lang="en-US" sz="2400" dirty="0" smtClean="0"/>
              <a:t> London: Routledge.</a:t>
            </a:r>
            <a:endParaRPr lang="en-US" sz="2400" dirty="0"/>
          </a:p>
          <a:p>
            <a:r>
              <a:rPr lang="en-US" sz="2400" dirty="0"/>
              <a:t>Holmes, J. (2014). </a:t>
            </a:r>
            <a:r>
              <a:rPr lang="en-US" sz="2400" i="1" dirty="0"/>
              <a:t>John Bowlby and Attachment Theory.</a:t>
            </a:r>
            <a:r>
              <a:rPr lang="en-US" sz="2400" dirty="0"/>
              <a:t>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5650992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398</TotalTime>
  <Words>1291</Words>
  <Application>Microsoft Office PowerPoint</Application>
  <PresentationFormat>Widescreen</PresentationFormat>
  <Paragraphs>129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Rockwell</vt:lpstr>
      <vt:lpstr>Rockwell Condensed</vt:lpstr>
      <vt:lpstr>Wingdings</vt:lpstr>
      <vt:lpstr>Wood Type</vt:lpstr>
      <vt:lpstr>Supporting Jenny: A Lifespan Development Perspective Using Bowlby’s Attachment Theory</vt:lpstr>
      <vt:lpstr>Introduction to Jenny</vt:lpstr>
      <vt:lpstr>Outline of Bowlby’s Attachment Theory</vt:lpstr>
      <vt:lpstr>Main Ideas of Attachment Theory</vt:lpstr>
      <vt:lpstr>Loss and Attachment Disruption: An Application to Jenny</vt:lpstr>
      <vt:lpstr>Role Reversal (Parentification)</vt:lpstr>
      <vt:lpstr>Biological Influences (Nature)</vt:lpstr>
      <vt:lpstr>Environmental Influences (Nurture)</vt:lpstr>
      <vt:lpstr>SUPPORT PLAN</vt:lpstr>
      <vt:lpstr>Health and Social Care Interventions</vt:lpstr>
      <vt:lpstr>A Critical Analysis of Attachment Theory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Jenny: A Lifespan Development Perspective Using Bowlby’s Attachment Theory</dc:title>
  <dc:creator>Iram Bi Hussain</dc:creator>
  <cp:lastModifiedBy>hatif</cp:lastModifiedBy>
  <cp:revision>56</cp:revision>
  <dcterms:created xsi:type="dcterms:W3CDTF">2026-02-15T19:06:32Z</dcterms:created>
  <dcterms:modified xsi:type="dcterms:W3CDTF">2026-02-16T09:12:23Z</dcterms:modified>
</cp:coreProperties>
</file>