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sldIdLst>
    <p:sldId id="256" r:id="rId2"/>
    <p:sldId id="262" r:id="rId3"/>
    <p:sldId id="261" r:id="rId4"/>
    <p:sldId id="263" r:id="rId5"/>
    <p:sldId id="257" r:id="rId6"/>
    <p:sldId id="260" r:id="rId7"/>
    <p:sldId id="259"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17591773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683871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2099976905"/>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DF6E522-1AC1-4BFD-9E60-F01478C27721}" type="datetimeFigureOut">
              <a:rPr lang="en-GB" smtClean="0"/>
              <a:t>05/12/2018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877832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DF6E522-1AC1-4BFD-9E60-F01478C27721}" type="datetimeFigureOut">
              <a:rPr lang="en-GB" smtClean="0"/>
              <a:t>05/12/2018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2104803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DF6E522-1AC1-4BFD-9E60-F01478C27721}" type="datetimeFigureOut">
              <a:rPr lang="en-GB" smtClean="0"/>
              <a:t>05/12/2018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2529276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F6E522-1AC1-4BFD-9E60-F01478C27721}" type="datetimeFigureOut">
              <a:rPr lang="en-GB" smtClean="0"/>
              <a:t>05/12/2018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415621505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DF6E522-1AC1-4BFD-9E60-F01478C27721}" type="datetimeFigureOut">
              <a:rPr lang="en-GB" smtClean="0"/>
              <a:t>05/12/2018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066326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3DF6E522-1AC1-4BFD-9E60-F01478C27721}" type="datetimeFigureOut">
              <a:rPr lang="en-GB" smtClean="0"/>
              <a:t>05/12/2018</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1753530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DF6E522-1AC1-4BFD-9E60-F01478C27721}" type="datetimeFigureOut">
              <a:rPr lang="en-GB" smtClean="0"/>
              <a:t>05/12/2018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1377082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2573320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Edit Master text styles</a:t>
            </a:r>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1256302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Edit Master text styles</a:t>
            </a:r>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9237306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8771715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3904289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904753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F6E522-1AC1-4BFD-9E60-F01478C27721}" type="datetimeFigureOut">
              <a:rPr lang="en-GB" smtClean="0"/>
              <a:t>05/12/2018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01A3D-358F-4F06-9A6E-3010A68067B6}" type="slidenum">
              <a:rPr lang="en-GB" smtClean="0"/>
              <a:t>‹#›</a:t>
            </a:fld>
            <a:endParaRPr lang="en-GB"/>
          </a:p>
        </p:txBody>
      </p:sp>
    </p:spTree>
    <p:extLst>
      <p:ext uri="{BB962C8B-B14F-4D97-AF65-F5344CB8AC3E}">
        <p14:creationId xmlns:p14="http://schemas.microsoft.com/office/powerpoint/2010/main" val="348760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3DF6E522-1AC1-4BFD-9E60-F01478C27721}" type="datetimeFigureOut">
              <a:rPr lang="en-GB" smtClean="0"/>
              <a:t>05/12/2018</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B701A3D-358F-4F06-9A6E-3010A68067B6}" type="slidenum">
              <a:rPr lang="en-GB" smtClean="0"/>
              <a:t>‹#›</a:t>
            </a:fld>
            <a:endParaRPr lang="en-GB"/>
          </a:p>
        </p:txBody>
      </p:sp>
    </p:spTree>
    <p:extLst>
      <p:ext uri="{BB962C8B-B14F-4D97-AF65-F5344CB8AC3E}">
        <p14:creationId xmlns:p14="http://schemas.microsoft.com/office/powerpoint/2010/main" val="3496345523"/>
      </p:ext>
    </p:extLst>
  </p:cSld>
  <p:clrMap bg1="dk1" tx1="lt1" bg2="dk2" tx2="lt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 id="2147483763"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solidFill>
                  <a:schemeClr val="accent3">
                    <a:lumMod val="75000"/>
                  </a:schemeClr>
                </a:solidFill>
              </a:rPr>
              <a:t>Visions </a:t>
            </a:r>
            <a:r>
              <a:rPr lang="en-GB" dirty="0">
                <a:solidFill>
                  <a:schemeClr val="accent3">
                    <a:lumMod val="75000"/>
                  </a:schemeClr>
                </a:solidFill>
              </a:rPr>
              <a:t>of Empire: The Donations of Alexandria and Hellenistic Territorial Ambitions</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087493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glenacres.org/Studies/Map%2005a.%20Greek%20Empire.jpe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388189"/>
            <a:ext cx="12105276" cy="5995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991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s://upload.wikimedia.org/wikipedia/commons/0/03/Roman-Empire-39BC-sm.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9045" y="0"/>
            <a:ext cx="1172343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084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accent3">
                    <a:lumMod val="75000"/>
                  </a:schemeClr>
                </a:solidFill>
              </a:rPr>
              <a:t>‘Donations of Alexandria’ – Cassius </a:t>
            </a:r>
            <a:r>
              <a:rPr lang="en-GB" dirty="0" err="1" smtClean="0">
                <a:solidFill>
                  <a:schemeClr val="accent3">
                    <a:lumMod val="75000"/>
                  </a:schemeClr>
                </a:solidFill>
              </a:rPr>
              <a:t>Dio</a:t>
            </a:r>
            <a:r>
              <a:rPr lang="en-GB" dirty="0" smtClean="0">
                <a:solidFill>
                  <a:schemeClr val="accent3">
                    <a:lumMod val="75000"/>
                  </a:schemeClr>
                </a:solidFill>
              </a:rPr>
              <a:t> 41.49</a:t>
            </a:r>
            <a:endParaRPr lang="en-GB" dirty="0">
              <a:solidFill>
                <a:schemeClr val="accent3">
                  <a:lumMod val="75000"/>
                </a:schemeClr>
              </a:solidFill>
            </a:endParaRPr>
          </a:p>
        </p:txBody>
      </p:sp>
      <p:sp>
        <p:nvSpPr>
          <p:cNvPr id="3" name="Content Placeholder 2"/>
          <p:cNvSpPr>
            <a:spLocks noGrp="1"/>
          </p:cNvSpPr>
          <p:nvPr>
            <p:ph idx="1"/>
          </p:nvPr>
        </p:nvSpPr>
        <p:spPr>
          <a:xfrm>
            <a:off x="838200" y="1825624"/>
            <a:ext cx="10515600" cy="4609681"/>
          </a:xfrm>
        </p:spPr>
        <p:txBody>
          <a:bodyPr>
            <a:normAutofit/>
          </a:bodyPr>
          <a:lstStyle/>
          <a:p>
            <a:pPr marL="0" indent="0">
              <a:buNone/>
            </a:pPr>
            <a:r>
              <a:rPr lang="en-GB" dirty="0">
                <a:solidFill>
                  <a:schemeClr val="accent3">
                    <a:lumMod val="75000"/>
                  </a:schemeClr>
                </a:solidFill>
              </a:rPr>
              <a:t>After this Antony feasted the Alexandrians, and in the assembly made Cleopatra and her children sit by his side; also in the course of his address to the people he commanded that she should be called Queen of Kings, and Ptolemy, whom they named </a:t>
            </a:r>
            <a:r>
              <a:rPr lang="en-GB" dirty="0" err="1">
                <a:solidFill>
                  <a:schemeClr val="accent3">
                    <a:lumMod val="75000"/>
                  </a:schemeClr>
                </a:solidFill>
              </a:rPr>
              <a:t>Caesarion</a:t>
            </a:r>
            <a:r>
              <a:rPr lang="en-GB" dirty="0">
                <a:solidFill>
                  <a:schemeClr val="accent3">
                    <a:lumMod val="75000"/>
                  </a:schemeClr>
                </a:solidFill>
              </a:rPr>
              <a:t>, King of Kings</a:t>
            </a:r>
            <a:r>
              <a:rPr lang="en-GB" dirty="0" smtClean="0">
                <a:solidFill>
                  <a:schemeClr val="accent3">
                    <a:lumMod val="75000"/>
                  </a:schemeClr>
                </a:solidFill>
              </a:rPr>
              <a:t>.</a:t>
            </a:r>
            <a:r>
              <a:rPr lang="en-GB" dirty="0">
                <a:solidFill>
                  <a:schemeClr val="accent3">
                    <a:lumMod val="75000"/>
                  </a:schemeClr>
                </a:solidFill>
              </a:rPr>
              <a:t> And he then made a new distribution of provinces, giving them Egypt and Cyprus in addition; for he declared that in very truth one was the wife and the other the son of the former Caesar, and he professed to be taking these measures for Caesar's sake, though his purpose was to cast reproach upon Caesar </a:t>
            </a:r>
            <a:r>
              <a:rPr lang="en-GB" dirty="0" err="1">
                <a:solidFill>
                  <a:schemeClr val="accent3">
                    <a:lumMod val="75000"/>
                  </a:schemeClr>
                </a:solidFill>
              </a:rPr>
              <a:t>Octavianus</a:t>
            </a:r>
            <a:r>
              <a:rPr lang="en-GB" dirty="0">
                <a:solidFill>
                  <a:schemeClr val="accent3">
                    <a:lumMod val="75000"/>
                  </a:schemeClr>
                </a:solidFill>
              </a:rPr>
              <a:t> because he was only an adopted and not a real son of his. </a:t>
            </a:r>
            <a:r>
              <a:rPr lang="en-GB" dirty="0" smtClean="0">
                <a:solidFill>
                  <a:schemeClr val="accent3">
                    <a:lumMod val="75000"/>
                  </a:schemeClr>
                </a:solidFill>
              </a:rPr>
              <a:t>Besides </a:t>
            </a:r>
            <a:r>
              <a:rPr lang="en-GB" dirty="0">
                <a:solidFill>
                  <a:schemeClr val="accent3">
                    <a:lumMod val="75000"/>
                  </a:schemeClr>
                </a:solidFill>
              </a:rPr>
              <a:t>making this assignment to them, he promised to give to his own children by Cleopatra the following districts: to Ptolemy, Syria and all the region west of the Euphrates as far as the Hellespont; to Cleopatra, the Cyrenaica in Libya; and to their brother Alexander, Armenia and the rest of the countries east of the Euphrates as far as India; for he even bestowed the last-named regions as if they were already in his possession. </a:t>
            </a:r>
          </a:p>
        </p:txBody>
      </p:sp>
    </p:spTree>
    <p:extLst>
      <p:ext uri="{BB962C8B-B14F-4D97-AF65-F5344CB8AC3E}">
        <p14:creationId xmlns:p14="http://schemas.microsoft.com/office/powerpoint/2010/main" val="1241048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accent3">
                    <a:lumMod val="75000"/>
                  </a:schemeClr>
                </a:solidFill>
              </a:rPr>
              <a:t>‘Donations of Alexandria’ – Plutarch </a:t>
            </a:r>
            <a:r>
              <a:rPr lang="en-GB" i="1" dirty="0" smtClean="0">
                <a:solidFill>
                  <a:schemeClr val="accent3">
                    <a:lumMod val="75000"/>
                  </a:schemeClr>
                </a:solidFill>
              </a:rPr>
              <a:t>Life of Antony</a:t>
            </a:r>
            <a:r>
              <a:rPr lang="en-GB" dirty="0" smtClean="0">
                <a:solidFill>
                  <a:schemeClr val="accent3">
                    <a:lumMod val="75000"/>
                  </a:schemeClr>
                </a:solidFill>
              </a:rPr>
              <a:t> 54</a:t>
            </a:r>
            <a:endParaRPr lang="en-GB" dirty="0">
              <a:solidFill>
                <a:schemeClr val="accent3">
                  <a:lumMod val="75000"/>
                </a:schemeClr>
              </a:solidFill>
            </a:endParaRPr>
          </a:p>
        </p:txBody>
      </p:sp>
      <p:sp>
        <p:nvSpPr>
          <p:cNvPr id="3" name="Content Placeholder 2"/>
          <p:cNvSpPr>
            <a:spLocks noGrp="1"/>
          </p:cNvSpPr>
          <p:nvPr>
            <p:ph idx="1"/>
          </p:nvPr>
        </p:nvSpPr>
        <p:spPr>
          <a:xfrm>
            <a:off x="838200" y="1825625"/>
            <a:ext cx="10515600" cy="4928858"/>
          </a:xfrm>
        </p:spPr>
        <p:txBody>
          <a:bodyPr>
            <a:normAutofit lnSpcReduction="10000"/>
          </a:bodyPr>
          <a:lstStyle/>
          <a:p>
            <a:pPr marL="0" indent="0">
              <a:buNone/>
            </a:pPr>
            <a:r>
              <a:rPr lang="en-GB" dirty="0">
                <a:solidFill>
                  <a:schemeClr val="accent3">
                    <a:lumMod val="75000"/>
                  </a:schemeClr>
                </a:solidFill>
              </a:rPr>
              <a:t>He was hated, too, for the distribution which he made to his children in Alexandria; it was seen to be theatrical and arrogant, and to evince hatred of Rome. For after filling the gymnasium with a throng and placing on a tribunal of silver two thrones of gold, one for himself and the other for Cleopatra, and other lower thrones for his sons</a:t>
            </a:r>
            <a:r>
              <a:rPr lang="en-GB" dirty="0" smtClean="0">
                <a:solidFill>
                  <a:schemeClr val="accent3">
                    <a:lumMod val="75000"/>
                  </a:schemeClr>
                </a:solidFill>
              </a:rPr>
              <a:t>,</a:t>
            </a:r>
            <a:r>
              <a:rPr lang="en-GB" dirty="0">
                <a:solidFill>
                  <a:schemeClr val="accent3">
                    <a:lumMod val="75000"/>
                  </a:schemeClr>
                </a:solidFill>
              </a:rPr>
              <a:t> in the first place he declared Cleopatra Queen of Egypt, Cyprus, Libya, and </a:t>
            </a:r>
            <a:r>
              <a:rPr lang="en-GB" dirty="0" err="1">
                <a:solidFill>
                  <a:schemeClr val="accent3">
                    <a:lumMod val="75000"/>
                  </a:schemeClr>
                </a:solidFill>
              </a:rPr>
              <a:t>Coele</a:t>
            </a:r>
            <a:r>
              <a:rPr lang="en-GB" dirty="0">
                <a:solidFill>
                  <a:schemeClr val="accent3">
                    <a:lumMod val="75000"/>
                  </a:schemeClr>
                </a:solidFill>
              </a:rPr>
              <a:t> Syria, and she was to share her throne with </a:t>
            </a:r>
            <a:r>
              <a:rPr lang="en-GB" dirty="0" err="1">
                <a:solidFill>
                  <a:schemeClr val="accent3">
                    <a:lumMod val="75000"/>
                  </a:schemeClr>
                </a:solidFill>
              </a:rPr>
              <a:t>Caesarion</a:t>
            </a:r>
            <a:r>
              <a:rPr lang="en-GB" dirty="0">
                <a:solidFill>
                  <a:schemeClr val="accent3">
                    <a:lumMod val="75000"/>
                  </a:schemeClr>
                </a:solidFill>
              </a:rPr>
              <a:t>. </a:t>
            </a:r>
            <a:r>
              <a:rPr lang="en-GB" dirty="0" err="1">
                <a:solidFill>
                  <a:schemeClr val="accent3">
                    <a:lumMod val="75000"/>
                  </a:schemeClr>
                </a:solidFill>
              </a:rPr>
              <a:t>Caesarion</a:t>
            </a:r>
            <a:r>
              <a:rPr lang="en-GB" dirty="0">
                <a:solidFill>
                  <a:schemeClr val="accent3">
                    <a:lumMod val="75000"/>
                  </a:schemeClr>
                </a:solidFill>
              </a:rPr>
              <a:t> was believed to be a son of the former Caesar, by whom Cleopatra was left </a:t>
            </a:r>
            <a:r>
              <a:rPr lang="en-GB" dirty="0" smtClean="0">
                <a:solidFill>
                  <a:schemeClr val="accent3">
                    <a:lumMod val="75000"/>
                  </a:schemeClr>
                </a:solidFill>
              </a:rPr>
              <a:t>pregnant</a:t>
            </a:r>
            <a:r>
              <a:rPr lang="en-GB" dirty="0">
                <a:solidFill>
                  <a:schemeClr val="accent3">
                    <a:lumMod val="75000"/>
                  </a:schemeClr>
                </a:solidFill>
              </a:rPr>
              <a:t>. In the second place, he proclaimed his own sons by Cleopatra Kings of Kings, and to Alexander he allotted Armenia, Media and Parthia (when he should have subdued it), to Ptolemy Phoenicia, Syria, and Cilicia. </a:t>
            </a:r>
            <a:r>
              <a:rPr lang="en-GB" dirty="0" smtClean="0">
                <a:solidFill>
                  <a:schemeClr val="accent3">
                    <a:lumMod val="75000"/>
                  </a:schemeClr>
                </a:solidFill>
              </a:rPr>
              <a:t>At </a:t>
            </a:r>
            <a:r>
              <a:rPr lang="en-GB" dirty="0">
                <a:solidFill>
                  <a:schemeClr val="accent3">
                    <a:lumMod val="75000"/>
                  </a:schemeClr>
                </a:solidFill>
              </a:rPr>
              <a:t>the same time he also produced his sons, Alexander arrayed in Median garb, which included a tiara and upright head-dress, Ptolemy in boots, short cloak, and broad-brimmed hat surmounted by a diadem. For the latter was the dress of the kings who followed Alexander, the former that of Medes and Armenians</a:t>
            </a:r>
            <a:r>
              <a:rPr lang="en-GB" dirty="0" smtClean="0">
                <a:solidFill>
                  <a:schemeClr val="accent3">
                    <a:lumMod val="75000"/>
                  </a:schemeClr>
                </a:solidFill>
              </a:rPr>
              <a:t>.</a:t>
            </a:r>
            <a:r>
              <a:rPr lang="en-GB" dirty="0">
                <a:solidFill>
                  <a:schemeClr val="accent3">
                    <a:lumMod val="75000"/>
                  </a:schemeClr>
                </a:solidFill>
              </a:rPr>
              <a:t> And when the boys had embraced their parents, one was given a bodyguard of Armenians, the other of Macedonians. Cleopatra, indeed, both then and at other times when she appeared in public, assumed a robe sacred to Isis, and was addressed as the New Isis</a:t>
            </a:r>
            <a:r>
              <a:rPr lang="en-GB" dirty="0" smtClean="0">
                <a:solidFill>
                  <a:schemeClr val="accent3">
                    <a:lumMod val="75000"/>
                  </a:schemeClr>
                </a:solidFill>
              </a:rPr>
              <a:t>.</a:t>
            </a:r>
          </a:p>
        </p:txBody>
      </p:sp>
    </p:spTree>
    <p:extLst>
      <p:ext uri="{BB962C8B-B14F-4D97-AF65-F5344CB8AC3E}">
        <p14:creationId xmlns:p14="http://schemas.microsoft.com/office/powerpoint/2010/main" val="742883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a/aa/Donations_of_Alexandria_34BC.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69676" y="97705"/>
            <a:ext cx="10248181" cy="6598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458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accent3">
                    <a:lumMod val="75000"/>
                  </a:schemeClr>
                </a:solidFill>
              </a:rPr>
              <a:t>CLEOPATRA[E REGINAE REGVM]FILIORVM </a:t>
            </a:r>
            <a:r>
              <a:rPr lang="en-GB" dirty="0" smtClean="0">
                <a:solidFill>
                  <a:schemeClr val="accent3">
                    <a:lumMod val="75000"/>
                  </a:schemeClr>
                </a:solidFill>
              </a:rPr>
              <a:t>REGVM / </a:t>
            </a:r>
            <a:r>
              <a:rPr lang="en-GB" dirty="0">
                <a:solidFill>
                  <a:schemeClr val="accent3">
                    <a:lumMod val="75000"/>
                  </a:schemeClr>
                </a:solidFill>
              </a:rPr>
              <a:t>ANTONI ARMENIA DEVICTA</a:t>
            </a:r>
          </a:p>
        </p:txBody>
      </p:sp>
      <p:pic>
        <p:nvPicPr>
          <p:cNvPr id="1028" name="Picture 4" descr="https://upload.wikimedia.org/wikipedia/commons/f/f1/011-Mark_Antony%2C_with_Cleopatra_VII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7725" y="2336350"/>
            <a:ext cx="8160289" cy="3933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0227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TM03457485[[fn=Mesh]]</Template>
  <TotalTime>310</TotalTime>
  <Words>165</Words>
  <Application>Microsoft Office PowerPoint</Application>
  <PresentationFormat>Widescreen</PresentationFormat>
  <Paragraphs>6</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Century Gothic</vt:lpstr>
      <vt:lpstr>Mesh</vt:lpstr>
      <vt:lpstr>Visions of Empire: The Donations of Alexandria and Hellenistic Territorial Ambitions</vt:lpstr>
      <vt:lpstr>PowerPoint Presentation</vt:lpstr>
      <vt:lpstr>PowerPoint Presentation</vt:lpstr>
      <vt:lpstr>‘Donations of Alexandria’ – Cassius Dio 41.49</vt:lpstr>
      <vt:lpstr>‘Donations of Alexandria’ – Plutarch Life of Antony 54</vt:lpstr>
      <vt:lpstr>PowerPoint Presentation</vt:lpstr>
      <vt:lpstr>CLEOPATRA[E REGINAE REGVM]FILIORVM REGVM / ANTONI ARMENIA DEVICTA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Kyle Erickson</dc:creator>
  <cp:lastModifiedBy>Kyle Erickson</cp:lastModifiedBy>
  <cp:revision>10</cp:revision>
  <dcterms:created xsi:type="dcterms:W3CDTF">2015-12-28T13:55:27Z</dcterms:created>
  <dcterms:modified xsi:type="dcterms:W3CDTF">2018-12-05T08:12:21Z</dcterms:modified>
</cp:coreProperties>
</file>