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57" r:id="rId4"/>
    <p:sldId id="264" r:id="rId5"/>
    <p:sldId id="265" r:id="rId6"/>
    <p:sldId id="258" r:id="rId7"/>
    <p:sldId id="276" r:id="rId8"/>
    <p:sldId id="277" r:id="rId9"/>
    <p:sldId id="267" r:id="rId10"/>
    <p:sldId id="268" r:id="rId11"/>
    <p:sldId id="269" r:id="rId12"/>
    <p:sldId id="272" r:id="rId13"/>
    <p:sldId id="271" r:id="rId14"/>
    <p:sldId id="273" r:id="rId15"/>
    <p:sldId id="274" r:id="rId16"/>
    <p:sldId id="26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2056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25/01/2016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4" Type="http://schemas.openxmlformats.org/officeDocument/2006/relationships/hyperlink" Target="https://www.youtube.com/watch?v=-g8U-0-xQkI" TargetMode="External"/><Relationship Id="rId5" Type="http://schemas.openxmlformats.org/officeDocument/2006/relationships/hyperlink" Target="https://www.youtube.com/watch?v=85_xetpZPPY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uku5whzn41c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 smtClean="0"/>
              <a:t>Sport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/>
          <a:lstStyle/>
          <a:p>
            <a:r>
              <a:rPr lang="en-GB" dirty="0" smtClean="0"/>
              <a:t>SHSS5079 – Introduction to the Module (Week 1)</a:t>
            </a:r>
          </a:p>
          <a:p>
            <a:r>
              <a:rPr lang="en-GB" dirty="0" smtClean="0"/>
              <a:t>		Alison Connaughton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Welcome to the module</a:t>
            </a:r>
          </a:p>
          <a:p>
            <a:pPr lvl="1"/>
            <a:r>
              <a:rPr lang="en-GB" dirty="0" smtClean="0"/>
              <a:t>Sport Psychology</a:t>
            </a:r>
          </a:p>
          <a:p>
            <a:pPr lvl="1"/>
            <a:r>
              <a:rPr lang="en-GB" dirty="0" smtClean="0"/>
              <a:t>Skill Acquisition</a:t>
            </a:r>
          </a:p>
          <a:p>
            <a:r>
              <a:rPr lang="en-GB" dirty="0" smtClean="0"/>
              <a:t>Assessments – coursework x 2</a:t>
            </a:r>
          </a:p>
          <a:p>
            <a:pPr lvl="1"/>
            <a:r>
              <a:rPr lang="en-GB" dirty="0" smtClean="0"/>
              <a:t>CW1 to be introduced today…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week in the life of an applied Sport Psychologist…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 case studies…</a:t>
            </a:r>
          </a:p>
          <a:p>
            <a:r>
              <a:rPr lang="en-GB" dirty="0" smtClean="0"/>
              <a:t>Choose one case study to read and highlight relevant sections.</a:t>
            </a:r>
          </a:p>
          <a:p>
            <a:r>
              <a:rPr lang="en-GB" dirty="0" smtClean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 other comments?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24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Becoming a Sport Psychologist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 smtClean="0">
              <a:hlinkClick r:id="rId2"/>
            </a:endParaRPr>
          </a:p>
          <a:p>
            <a:pPr marL="0" indent="0">
              <a:buNone/>
            </a:pPr>
            <a:endParaRPr lang="en-US" dirty="0" smtClean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</a:t>
            </a:r>
            <a:r>
              <a:rPr lang="en-GB" dirty="0" smtClean="0"/>
              <a:t>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 smtClean="0"/>
              <a:t>How to become a Sport Psychologist</a:t>
            </a:r>
            <a:r>
              <a:rPr lang="en-US" dirty="0" smtClean="0"/>
              <a:t>…</a:t>
            </a:r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www.youtube.com</a:t>
            </a:r>
            <a:r>
              <a:rPr lang="en-US" dirty="0" smtClean="0">
                <a:hlinkClick r:id="rId2"/>
              </a:rPr>
              <a:t>/watch?v=uku5whzn41c</a:t>
            </a:r>
            <a:endParaRPr lang="en-US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Dan </a:t>
            </a:r>
            <a:r>
              <a:rPr lang="en-GB" dirty="0" smtClean="0"/>
              <a:t>Gould – on site consultancy</a:t>
            </a:r>
          </a:p>
          <a:p>
            <a:r>
              <a:rPr lang="en-GB" dirty="0">
                <a:hlinkClick r:id="rId4"/>
              </a:rPr>
              <a:t>https://www.youtube.com/watch?v=-</a:t>
            </a:r>
            <a:r>
              <a:rPr lang="en-GB" dirty="0" smtClean="0">
                <a:hlinkClick r:id="rId4"/>
              </a:rPr>
              <a:t>g8U-0-</a:t>
            </a:r>
            <a:r>
              <a:rPr lang="en-GB" dirty="0" smtClean="0">
                <a:hlinkClick r:id="rId4"/>
              </a:rPr>
              <a:t>xQkI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Psychology of Sailing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pl-PL" dirty="0">
                <a:hlinkClick r:id="rId5"/>
              </a:rPr>
              <a:t>https://www.youtube.com/watch?v=</a:t>
            </a:r>
            <a:r>
              <a:rPr lang="pl-PL" dirty="0" smtClean="0">
                <a:hlinkClick r:id="rId5"/>
              </a:rPr>
              <a:t>85_xetpZPPY</a:t>
            </a:r>
            <a:endParaRPr lang="pl-PL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92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Catch up on last year’s lecture notes – Group and team dynamics!</a:t>
            </a:r>
          </a:p>
          <a:p>
            <a:endParaRPr lang="en-US" dirty="0"/>
          </a:p>
          <a:p>
            <a:r>
              <a:rPr lang="en-US" dirty="0" smtClean="0"/>
              <a:t>Assignment 1 – starting on this today…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371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Team </a:t>
            </a:r>
            <a:r>
              <a:rPr lang="en-GB" dirty="0" smtClean="0"/>
              <a:t>cohesion tasks </a:t>
            </a:r>
            <a:r>
              <a:rPr lang="en-US" dirty="0" smtClean="0"/>
              <a:t>–</a:t>
            </a:r>
            <a:r>
              <a:rPr lang="en-GB" dirty="0" smtClean="0"/>
              <a:t> Chapter</a:t>
            </a:r>
            <a:br>
              <a:rPr lang="en-GB" dirty="0" smtClean="0"/>
            </a:br>
            <a:r>
              <a:rPr lang="en-GB" dirty="0" smtClean="0"/>
              <a:t>Team cohesion </a:t>
            </a:r>
            <a:r>
              <a:rPr lang="en-US" dirty="0" smtClean="0"/>
              <a:t>in sport (2013)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1. What </a:t>
            </a:r>
            <a:r>
              <a:rPr lang="en-GB" dirty="0" smtClean="0"/>
              <a:t>is team cohesion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Definitions</a:t>
            </a:r>
            <a:r>
              <a:rPr lang="en-US" dirty="0" smtClean="0"/>
              <a:t>…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 What </a:t>
            </a:r>
            <a:r>
              <a:rPr lang="en-GB" dirty="0" smtClean="0"/>
              <a:t>is the proposed link with performance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r>
              <a:rPr lang="en-GB" dirty="0" smtClean="0"/>
              <a:t>3. What is Carron’s four factor conceptual model?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can we m</a:t>
            </a:r>
            <a:r>
              <a:rPr lang="en-GB" dirty="0" smtClean="0"/>
              <a:t>easure cohesion based on the above?</a:t>
            </a:r>
            <a:endParaRPr lang="en-GB" dirty="0" smtClean="0"/>
          </a:p>
          <a:p>
            <a:r>
              <a:rPr lang="en-GB" dirty="0" smtClean="0"/>
              <a:t>GEQ</a:t>
            </a:r>
          </a:p>
          <a:p>
            <a:r>
              <a:rPr lang="en-GB" dirty="0" smtClean="0"/>
              <a:t>Complete and score the GEQ.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033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Multidimensional model represented by the following four factors…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Individual attractions to the group (task) ATG-T</a:t>
            </a:r>
          </a:p>
          <a:p>
            <a:r>
              <a:rPr lang="en-US" dirty="0"/>
              <a:t>Individual attractions to the group </a:t>
            </a:r>
            <a:r>
              <a:rPr lang="en-US" dirty="0" smtClean="0"/>
              <a:t>(social) </a:t>
            </a:r>
            <a:r>
              <a:rPr lang="en-US" dirty="0"/>
              <a:t>ATG</a:t>
            </a:r>
            <a:r>
              <a:rPr lang="en-US" dirty="0" smtClean="0"/>
              <a:t>-S</a:t>
            </a:r>
          </a:p>
          <a:p>
            <a:r>
              <a:rPr lang="en-US" dirty="0" smtClean="0"/>
              <a:t>Group integration (task) GI-T</a:t>
            </a:r>
          </a:p>
          <a:p>
            <a:r>
              <a:rPr lang="en-US" dirty="0"/>
              <a:t>Group integration </a:t>
            </a:r>
            <a:r>
              <a:rPr lang="en-US" dirty="0" smtClean="0"/>
              <a:t>(social) </a:t>
            </a:r>
            <a:r>
              <a:rPr lang="en-US" dirty="0"/>
              <a:t>GI</a:t>
            </a:r>
            <a:r>
              <a:rPr lang="en-US" dirty="0" smtClean="0"/>
              <a:t>-S</a:t>
            </a:r>
          </a:p>
          <a:p>
            <a:endParaRPr lang="en-US" dirty="0"/>
          </a:p>
          <a:p>
            <a:r>
              <a:rPr lang="en-US" dirty="0" smtClean="0"/>
              <a:t>P.347 </a:t>
            </a:r>
          </a:p>
          <a:p>
            <a:r>
              <a:rPr lang="en-US" dirty="0" smtClean="0"/>
              <a:t>Outline what each of these mean…</a:t>
            </a:r>
          </a:p>
          <a:p>
            <a:r>
              <a:rPr lang="en-US" dirty="0" smtClean="0"/>
              <a:t>Evaluate your results…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466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Individual </a:t>
            </a:r>
            <a:r>
              <a:rPr lang="en-US" b="1" dirty="0"/>
              <a:t>attractions to the group (task) ATG-</a:t>
            </a:r>
            <a:r>
              <a:rPr lang="en-US" b="1" dirty="0" smtClean="0"/>
              <a:t>T</a:t>
            </a:r>
          </a:p>
          <a:p>
            <a:r>
              <a:rPr lang="en-US" dirty="0" smtClean="0"/>
              <a:t>Attractiveness of team’s task, productivity and goals for the individual personally.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Individual attractions to the group (social) ATG-</a:t>
            </a:r>
            <a:r>
              <a:rPr lang="en-US" b="1" dirty="0" smtClean="0"/>
              <a:t>S</a:t>
            </a:r>
          </a:p>
          <a:p>
            <a:r>
              <a:rPr lang="en-US" dirty="0" smtClean="0"/>
              <a:t>Feelings about his or her personal acceptance, and social interaction with the team. 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Group integration (task) GI-</a:t>
            </a:r>
            <a:r>
              <a:rPr lang="en-US" b="1" dirty="0" smtClean="0"/>
              <a:t>T</a:t>
            </a:r>
          </a:p>
          <a:p>
            <a:r>
              <a:rPr lang="en-US" dirty="0" smtClean="0"/>
              <a:t>Individuals perceptions of similarity, closeness and bonding within the team as a whole around the task.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Group integration (social) GI-</a:t>
            </a:r>
            <a:r>
              <a:rPr lang="en-US" b="1" dirty="0" smtClean="0"/>
              <a:t>S</a:t>
            </a:r>
          </a:p>
          <a:p>
            <a:r>
              <a:rPr lang="en-US" dirty="0" smtClean="0"/>
              <a:t>Individuals </a:t>
            </a:r>
            <a:r>
              <a:rPr lang="en-US" dirty="0"/>
              <a:t>perceptions of </a:t>
            </a:r>
            <a:r>
              <a:rPr lang="en-US" dirty="0" smtClean="0"/>
              <a:t>similarity</a:t>
            </a:r>
            <a:r>
              <a:rPr lang="en-US" dirty="0"/>
              <a:t>, closeness and bonding within the </a:t>
            </a:r>
            <a:r>
              <a:rPr lang="en-US" dirty="0" smtClean="0"/>
              <a:t>entire group as a social unit.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053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Times New Roman" charset="0"/>
              </a:rPr>
              <a:t>Group Cohesion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194675" cy="4953000"/>
          </a:xfrm>
        </p:spPr>
        <p:txBody>
          <a:bodyPr/>
          <a:lstStyle/>
          <a:p>
            <a:r>
              <a:rPr lang="en-US" dirty="0"/>
              <a:t>The concept of cohesion has been an important factor in the study of group behavior and its significance is often a source of motivation for group leaders.  </a:t>
            </a:r>
          </a:p>
          <a:p>
            <a:r>
              <a:rPr lang="en-US" dirty="0" smtClean="0"/>
              <a:t> Clichés such as… </a:t>
            </a:r>
            <a:r>
              <a:rPr lang="en-US" dirty="0"/>
              <a:t>"Together We Stand, Divided We Fall", "There is No I in Team", or "Players Play, Teams Win" are often used to show individuals the importance of team cohesion. 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540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-152400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Definition </a:t>
            </a:r>
            <a:r>
              <a:rPr lang="en-US" dirty="0">
                <a:cs typeface="Times New Roman" charset="0"/>
              </a:rPr>
              <a:t>of Group Cohesion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2466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 charset="0"/>
              </a:rPr>
              <a:t>What is Group Cohesion?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9325" y="1981200"/>
            <a:ext cx="7661275" cy="4876800"/>
          </a:xfrm>
        </p:spPr>
        <p:txBody>
          <a:bodyPr/>
          <a:lstStyle/>
          <a:p>
            <a:r>
              <a:rPr lang="en-US" sz="2800" dirty="0">
                <a:cs typeface="Times New Roman" charset="0"/>
              </a:rPr>
              <a:t>Group cohesion has been conceptualized in many ways</a:t>
            </a:r>
            <a:r>
              <a:rPr lang="en-US" sz="2800" dirty="0"/>
              <a:t> </a:t>
            </a:r>
          </a:p>
          <a:p>
            <a:pPr lvl="1"/>
            <a:r>
              <a:rPr lang="en-US" dirty="0">
                <a:cs typeface="Times New Roman" charset="0"/>
              </a:rPr>
              <a:t>Cohesion = Attraction:  </a:t>
            </a:r>
            <a:r>
              <a:rPr lang="en-US" dirty="0" err="1">
                <a:cs typeface="Times New Roman" charset="0"/>
              </a:rPr>
              <a:t>Festinger</a:t>
            </a:r>
            <a:r>
              <a:rPr lang="en-US" dirty="0">
                <a:cs typeface="Times New Roman" charset="0"/>
              </a:rPr>
              <a:t> and his colleagues considered cohesion to be a form of attraction  </a:t>
            </a:r>
          </a:p>
          <a:p>
            <a:pPr lvl="1"/>
            <a:r>
              <a:rPr lang="en-US" dirty="0">
                <a:cs typeface="Times New Roman" charset="0"/>
              </a:rPr>
              <a:t>Members of cohesive groups tend to like their fellow members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981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= Unity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762000" y="1600200"/>
            <a:ext cx="8382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endParaRPr lang="en-US" sz="2600" dirty="0">
              <a:cs typeface="Times New Roman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>
                <a:cs typeface="Times New Roman" charset="0"/>
              </a:rPr>
              <a:t>Cohesive groups stick together as members </a:t>
            </a:r>
            <a:r>
              <a:rPr lang="ja-JP" altLang="en-US" sz="3200" dirty="0">
                <a:latin typeface="Arial"/>
                <a:cs typeface="Times New Roman" charset="0"/>
              </a:rPr>
              <a:t>“</a:t>
            </a:r>
            <a:r>
              <a:rPr lang="en-US" sz="3200" dirty="0">
                <a:cs typeface="Times New Roman" charset="0"/>
              </a:rPr>
              <a:t>cohere</a:t>
            </a:r>
            <a:r>
              <a:rPr lang="ja-JP" altLang="en-US" sz="3200" dirty="0">
                <a:latin typeface="Arial"/>
                <a:cs typeface="Times New Roman" charset="0"/>
              </a:rPr>
              <a:t>”</a:t>
            </a:r>
            <a:r>
              <a:rPr lang="en-US" sz="3200" dirty="0">
                <a:cs typeface="Times New Roman" charset="0"/>
              </a:rPr>
              <a:t> to one another </a:t>
            </a:r>
            <a:r>
              <a:rPr lang="en-US" sz="3200" dirty="0" smtClean="0">
                <a:cs typeface="Times New Roman" charset="0"/>
              </a:rPr>
              <a:t>and the </a:t>
            </a:r>
            <a:r>
              <a:rPr lang="en-US" sz="3200" dirty="0">
                <a:cs typeface="Times New Roman" charset="0"/>
              </a:rPr>
              <a:t>group</a:t>
            </a:r>
            <a:r>
              <a:rPr lang="en-US" sz="3200" dirty="0"/>
              <a:t> 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/>
              <a:t>The group is </a:t>
            </a:r>
            <a:r>
              <a:rPr lang="en-US" sz="3200" dirty="0" smtClean="0"/>
              <a:t>unified and </a:t>
            </a:r>
            <a:r>
              <a:rPr lang="en-US" sz="3200" dirty="0"/>
              <a:t>solidarity is high in the group. 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/>
              <a:t>Members report feeling a sense of belonging to the group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endParaRPr lang="en-US" sz="3200" dirty="0"/>
          </a:p>
          <a:p>
            <a:pPr marL="889000" lvl="1" indent="-439738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0735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762000" y="1600200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2. Personal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S</a:t>
            </a:r>
            <a:r>
              <a:rPr lang="en-US" sz="3200" dirty="0" smtClean="0"/>
              <a:t>acrifice </a:t>
            </a:r>
            <a:r>
              <a:rPr lang="en-US" sz="3200" dirty="0" err="1" smtClean="0"/>
              <a:t>behaviour</a:t>
            </a:r>
            <a:r>
              <a:rPr lang="en-US" sz="3200" dirty="0"/>
              <a:t>,</a:t>
            </a:r>
            <a:r>
              <a:rPr lang="en-US" sz="3200" dirty="0" smtClean="0"/>
              <a:t> </a:t>
            </a:r>
            <a:r>
              <a:rPr lang="en-US" sz="3200" dirty="0"/>
              <a:t>work output, self-</a:t>
            </a:r>
            <a:r>
              <a:rPr lang="en-US" sz="3200" dirty="0" smtClean="0"/>
              <a:t>handicapping (excuse making) </a:t>
            </a:r>
            <a:r>
              <a:rPr lang="en-US" sz="3200" dirty="0"/>
              <a:t>and </a:t>
            </a:r>
            <a:r>
              <a:rPr lang="en-US" sz="3200" dirty="0" smtClean="0"/>
              <a:t>mood (CG – enhanced mood).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60938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L</a:t>
            </a:r>
            <a:r>
              <a:rPr lang="en-US" sz="2800" dirty="0" smtClean="0"/>
              <a:t>eader's </a:t>
            </a:r>
            <a:r>
              <a:rPr lang="en-US" sz="2800" dirty="0" err="1"/>
              <a:t>behaviour</a:t>
            </a:r>
            <a:r>
              <a:rPr lang="en-US" sz="2800" dirty="0"/>
              <a:t> and decision </a:t>
            </a:r>
            <a:r>
              <a:rPr lang="en-US" sz="2800" dirty="0" smtClean="0"/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/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4. Team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G</a:t>
            </a:r>
            <a:r>
              <a:rPr lang="en-US" sz="2800" dirty="0" smtClean="0"/>
              <a:t>roup </a:t>
            </a:r>
            <a:r>
              <a:rPr lang="en-US" sz="2800" dirty="0"/>
              <a:t>norms and </a:t>
            </a:r>
            <a:r>
              <a:rPr lang="en-US" sz="2800" dirty="0" smtClean="0"/>
              <a:t>roles (clearly defined – </a:t>
            </a:r>
            <a:r>
              <a:rPr lang="en-US" sz="2800" dirty="0" err="1" smtClean="0"/>
              <a:t>inc</a:t>
            </a:r>
            <a:r>
              <a:rPr lang="en-US" sz="2800" dirty="0" smtClean="0"/>
              <a:t> GC)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982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Multidimensional model represented by the following four factors…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Individual attractions to the group (task) ATG-T</a:t>
            </a:r>
          </a:p>
          <a:p>
            <a:r>
              <a:rPr lang="en-US" dirty="0"/>
              <a:t>Individual attractions to the group </a:t>
            </a:r>
            <a:r>
              <a:rPr lang="en-US" dirty="0" smtClean="0"/>
              <a:t>(social) </a:t>
            </a:r>
            <a:r>
              <a:rPr lang="en-US" dirty="0"/>
              <a:t>ATG</a:t>
            </a:r>
            <a:r>
              <a:rPr lang="en-US" dirty="0" smtClean="0"/>
              <a:t>-S</a:t>
            </a:r>
          </a:p>
          <a:p>
            <a:r>
              <a:rPr lang="en-US" dirty="0" smtClean="0"/>
              <a:t>Group integration (task) GI-T</a:t>
            </a:r>
          </a:p>
          <a:p>
            <a:r>
              <a:rPr lang="en-US" dirty="0"/>
              <a:t>Group integration </a:t>
            </a:r>
            <a:r>
              <a:rPr lang="en-US" dirty="0" smtClean="0"/>
              <a:t>(social) </a:t>
            </a:r>
            <a:r>
              <a:rPr lang="en-US" dirty="0"/>
              <a:t>GI</a:t>
            </a:r>
            <a:r>
              <a:rPr lang="en-US" dirty="0" smtClean="0"/>
              <a:t>-S</a:t>
            </a:r>
          </a:p>
          <a:p>
            <a:endParaRPr lang="en-US" dirty="0"/>
          </a:p>
          <a:p>
            <a:r>
              <a:rPr lang="en-US" dirty="0" smtClean="0"/>
              <a:t>P.347 </a:t>
            </a:r>
          </a:p>
          <a:p>
            <a:r>
              <a:rPr lang="en-US" dirty="0" smtClean="0"/>
              <a:t>Outline what each of these mean…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30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site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http://sportpsych.mcgill.ca/publications.html</a:t>
            </a:r>
          </a:p>
        </p:txBody>
      </p:sp>
    </p:spTree>
    <p:extLst>
      <p:ext uri="{BB962C8B-B14F-4D97-AF65-F5344CB8AC3E}">
        <p14:creationId xmlns:p14="http://schemas.microsoft.com/office/powerpoint/2010/main" val="4231765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227</TotalTime>
  <Words>774</Words>
  <Application>Microsoft Macintosh PowerPoint</Application>
  <PresentationFormat>On-screen Show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Median</vt:lpstr>
      <vt:lpstr>Sport Psychology</vt:lpstr>
      <vt:lpstr>PowerPoint Presentation</vt:lpstr>
      <vt:lpstr>A week in the life of an applied Sport Psychologist…</vt:lpstr>
      <vt:lpstr>Becoming a Sport Psychologist</vt:lpstr>
      <vt:lpstr>Team cohesion</vt:lpstr>
      <vt:lpstr>Team cohesion tasks – Chapter Team cohesion in sport (2013) </vt:lpstr>
      <vt:lpstr>Multidimensional model represented by the following four factors… </vt:lpstr>
      <vt:lpstr>PowerPoint Presentation</vt:lpstr>
      <vt:lpstr>Group Cohesion</vt:lpstr>
      <vt:lpstr>Definition of Group Cohesion</vt:lpstr>
      <vt:lpstr>What is Group Cohesion?</vt:lpstr>
      <vt:lpstr>PowerPoint Presentation</vt:lpstr>
      <vt:lpstr>PowerPoint Presentation</vt:lpstr>
      <vt:lpstr>PowerPoint Presentation</vt:lpstr>
      <vt:lpstr>Multidimensional model represented by the following four factors… </vt:lpstr>
      <vt:lpstr>Useful site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SHOE4</cp:lastModifiedBy>
  <cp:revision>16</cp:revision>
  <dcterms:created xsi:type="dcterms:W3CDTF">2016-01-25T14:10:16Z</dcterms:created>
  <dcterms:modified xsi:type="dcterms:W3CDTF">2016-01-25T22:44:48Z</dcterms:modified>
</cp:coreProperties>
</file>