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3.xml" ContentType="application/vnd.openxmlformats-officedocument.presentationml.tag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6.xml" ContentType="application/vnd.openxmlformats-officedocument.presentationml.tags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7.xml" ContentType="application/vnd.openxmlformats-officedocument.presentationml.tags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07" r:id="rId1"/>
  </p:sldMasterIdLst>
  <p:notesMasterIdLst>
    <p:notesMasterId r:id="rId17"/>
  </p:notesMasterIdLst>
  <p:sldIdLst>
    <p:sldId id="256" r:id="rId2"/>
    <p:sldId id="257" r:id="rId3"/>
    <p:sldId id="266" r:id="rId4"/>
    <p:sldId id="265" r:id="rId5"/>
    <p:sldId id="264" r:id="rId6"/>
    <p:sldId id="258" r:id="rId7"/>
    <p:sldId id="270" r:id="rId8"/>
    <p:sldId id="271" r:id="rId9"/>
    <p:sldId id="272" r:id="rId10"/>
    <p:sldId id="273" r:id="rId11"/>
    <p:sldId id="277" r:id="rId12"/>
    <p:sldId id="262" r:id="rId13"/>
    <p:sldId id="261" r:id="rId14"/>
    <p:sldId id="268" r:id="rId15"/>
    <p:sldId id="27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08"/>
    <p:restoredTop sz="95915"/>
  </p:normalViewPr>
  <p:slideViewPr>
    <p:cSldViewPr snapToGrid="0">
      <p:cViewPr varScale="1">
        <p:scale>
          <a:sx n="93" d="100"/>
          <a:sy n="93" d="100"/>
        </p:scale>
        <p:origin x="224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928" y="22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arisasullivan\Desktop\Module%203%20Participant%20info\Tables%20and%20Graphs%20Module%203\overall%20KMPAI%20Scores%20B%5e0A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/>
              <a:t>Overall K-MPAI Scores Before/After ACTraining (Kenny, 2009)</a:t>
            </a:r>
          </a:p>
        </c:rich>
      </c:tx>
      <c:layout>
        <c:manualLayout>
          <c:xMode val="edge"/>
          <c:yMode val="edge"/>
          <c:x val="0.10763410473936073"/>
          <c:y val="1.266657712515908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Before Overall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tint val="98000"/>
                    <a:satMod val="110000"/>
                    <a:lumMod val="104000"/>
                  </a:schemeClr>
                </a:gs>
                <a:gs pos="69000">
                  <a:schemeClr val="accent2">
                    <a:shade val="88000"/>
                    <a:satMod val="130000"/>
                    <a:lumMod val="92000"/>
                  </a:schemeClr>
                </a:gs>
                <a:gs pos="100000">
                  <a:schemeClr val="accent2">
                    <a:shade val="78000"/>
                    <a:satMod val="130000"/>
                    <a:lumMod val="92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0800" dist="50800" dir="5400000" sx="96000" sy="96000" rotWithShape="0">
                <a:srgbClr val="000000">
                  <a:alpha val="48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1080000"/>
              </a:lightRig>
            </a:scene3d>
            <a:sp3d>
              <a:bevelT w="38100" h="12700" prst="softRound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Singer 1</c:v>
                </c:pt>
                <c:pt idx="1">
                  <c:v>Singer 2</c:v>
                </c:pt>
                <c:pt idx="2">
                  <c:v>Singer 3</c:v>
                </c:pt>
                <c:pt idx="3">
                  <c:v>Singer 4</c:v>
                </c:pt>
                <c:pt idx="4">
                  <c:v>Singer 5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194</c:v>
                </c:pt>
                <c:pt idx="1">
                  <c:v>163</c:v>
                </c:pt>
                <c:pt idx="2">
                  <c:v>184</c:v>
                </c:pt>
                <c:pt idx="3">
                  <c:v>149</c:v>
                </c:pt>
                <c:pt idx="4">
                  <c:v>153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271-E140-8405-907E125E920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After Overall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tint val="98000"/>
                    <a:satMod val="110000"/>
                    <a:lumMod val="104000"/>
                  </a:schemeClr>
                </a:gs>
                <a:gs pos="69000">
                  <a:schemeClr val="accent4">
                    <a:shade val="88000"/>
                    <a:satMod val="130000"/>
                    <a:lumMod val="92000"/>
                  </a:schemeClr>
                </a:gs>
                <a:gs pos="100000">
                  <a:schemeClr val="accent4">
                    <a:shade val="78000"/>
                    <a:satMod val="130000"/>
                    <a:lumMod val="92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0800" dist="50800" dir="5400000" sx="96000" sy="96000" rotWithShape="0">
                <a:srgbClr val="000000">
                  <a:alpha val="48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1080000"/>
              </a:lightRig>
            </a:scene3d>
            <a:sp3d>
              <a:bevelT w="38100" h="12700" prst="softRound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Singer 1</c:v>
                </c:pt>
                <c:pt idx="1">
                  <c:v>Singer 2</c:v>
                </c:pt>
                <c:pt idx="2">
                  <c:v>Singer 3</c:v>
                </c:pt>
                <c:pt idx="3">
                  <c:v>Singer 4</c:v>
                </c:pt>
                <c:pt idx="4">
                  <c:v>Singer 5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163</c:v>
                </c:pt>
                <c:pt idx="1">
                  <c:v>152</c:v>
                </c:pt>
                <c:pt idx="2">
                  <c:v>150</c:v>
                </c:pt>
                <c:pt idx="3">
                  <c:v>118</c:v>
                </c:pt>
                <c:pt idx="4">
                  <c:v>126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271-E140-8405-907E125E920B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459531056"/>
        <c:axId val="459532768"/>
      </c:barChart>
      <c:catAx>
        <c:axId val="4595310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9532768"/>
        <c:crosses val="autoZero"/>
        <c:auto val="1"/>
        <c:lblAlgn val="ctr"/>
        <c:lblOffset val="100"/>
        <c:noMultiLvlLbl val="0"/>
      </c:catAx>
      <c:valAx>
        <c:axId val="4595327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595310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4AB1A8-FE5C-4711-8D74-73277434CCA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9DF1FC51-6FFA-426C-A153-6ECF3D563EA0}">
      <dgm:prSet/>
      <dgm:spPr/>
      <dgm:t>
        <a:bodyPr/>
        <a:lstStyle/>
        <a:p>
          <a:r>
            <a:rPr lang="en-US"/>
            <a:t>Music Performance Anxiety (MPA) = “distressful and ongoing apprehension and/or impairment of skills in a public performing context,” (Salmon, 1990; Osborne et al, 2002; Choi et al, 2023) </a:t>
          </a:r>
        </a:p>
      </dgm:t>
    </dgm:pt>
    <dgm:pt modelId="{3F00F526-C859-48C3-8D95-7122999AC2DA}" type="parTrans" cxnId="{4BC8B8AE-0AF7-4928-916E-DD4D30234E3E}">
      <dgm:prSet/>
      <dgm:spPr/>
      <dgm:t>
        <a:bodyPr/>
        <a:lstStyle/>
        <a:p>
          <a:endParaRPr lang="en-US"/>
        </a:p>
      </dgm:t>
    </dgm:pt>
    <dgm:pt modelId="{2A9C02A0-44BF-4452-A72F-39212B484082}" type="sibTrans" cxnId="{4BC8B8AE-0AF7-4928-916E-DD4D30234E3E}">
      <dgm:prSet/>
      <dgm:spPr/>
      <dgm:t>
        <a:bodyPr/>
        <a:lstStyle/>
        <a:p>
          <a:endParaRPr lang="en-US"/>
        </a:p>
      </dgm:t>
    </dgm:pt>
    <dgm:pt modelId="{972BE7DA-D76D-4CAC-977E-9D3FAEEF04AF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Acceptance and Commitment Therapy [ACT] (Hayes &amp; </a:t>
          </a:r>
          <a:r>
            <a:rPr lang="en-US" dirty="0" err="1">
              <a:solidFill>
                <a:schemeClr val="bg1"/>
              </a:solidFill>
            </a:rPr>
            <a:t>Strosahl</a:t>
          </a:r>
          <a:r>
            <a:rPr lang="en-US" dirty="0">
              <a:solidFill>
                <a:schemeClr val="bg1"/>
              </a:solidFill>
            </a:rPr>
            <a:t>, 2004) was a third wave treatment for generalized anxiety and modified to help musicians with MPA by David Juncos (2022). </a:t>
          </a:r>
          <a:endParaRPr lang="en-US" dirty="0"/>
        </a:p>
      </dgm:t>
    </dgm:pt>
    <dgm:pt modelId="{80E311C3-1704-413B-AE1A-6B7C7CB417C4}" type="parTrans" cxnId="{C9B28BD4-3E9E-4A1F-881C-F7E57804FFE1}">
      <dgm:prSet/>
      <dgm:spPr/>
      <dgm:t>
        <a:bodyPr/>
        <a:lstStyle/>
        <a:p>
          <a:endParaRPr lang="en-US"/>
        </a:p>
      </dgm:t>
    </dgm:pt>
    <dgm:pt modelId="{B585EEA1-5CF5-4F26-9074-98687E2D2CBD}" type="sibTrans" cxnId="{C9B28BD4-3E9E-4A1F-881C-F7E57804FFE1}">
      <dgm:prSet/>
      <dgm:spPr/>
      <dgm:t>
        <a:bodyPr/>
        <a:lstStyle/>
        <a:p>
          <a:endParaRPr lang="en-US"/>
        </a:p>
      </dgm:t>
    </dgm:pt>
    <dgm:pt modelId="{81F40B00-20B8-4C12-BCF5-24179AED61AA}" type="pres">
      <dgm:prSet presAssocID="{D74AB1A8-FE5C-4711-8D74-73277434CCA5}" presName="root" presStyleCnt="0">
        <dgm:presLayoutVars>
          <dgm:dir/>
          <dgm:resizeHandles val="exact"/>
        </dgm:presLayoutVars>
      </dgm:prSet>
      <dgm:spPr/>
    </dgm:pt>
    <dgm:pt modelId="{C5885DF8-C80A-44A4-9E21-41E0D3A2C6AE}" type="pres">
      <dgm:prSet presAssocID="{9DF1FC51-6FFA-426C-A153-6ECF3D563EA0}" presName="compNode" presStyleCnt="0"/>
      <dgm:spPr/>
    </dgm:pt>
    <dgm:pt modelId="{5AC577B2-2159-4306-9B53-3B97587B69F6}" type="pres">
      <dgm:prSet presAssocID="{9DF1FC51-6FFA-426C-A153-6ECF3D563EA0}" presName="bgRect" presStyleLbl="bgShp" presStyleIdx="0" presStyleCnt="2" custLinFactNeighborY="-50096"/>
      <dgm:spPr/>
    </dgm:pt>
    <dgm:pt modelId="{C7923DAB-6C82-40FB-AEEA-D715CF3EF571}" type="pres">
      <dgm:prSet presAssocID="{9DF1FC51-6FFA-426C-A153-6ECF3D563EA0}" presName="iconRect" presStyleLbl="node1" presStyleIdx="0" presStyleCnt="2" custLinFactY="-2777" custLinFactNeighborX="-12235" custLinFactNeighborY="-1000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s"/>
        </a:ext>
      </dgm:extLst>
    </dgm:pt>
    <dgm:pt modelId="{BED8027E-90F8-4CEF-8FC7-37F97C2F074F}" type="pres">
      <dgm:prSet presAssocID="{9DF1FC51-6FFA-426C-A153-6ECF3D563EA0}" presName="spaceRect" presStyleCnt="0"/>
      <dgm:spPr/>
    </dgm:pt>
    <dgm:pt modelId="{16437B85-D859-4FDE-8617-9A4C4AE22E91}" type="pres">
      <dgm:prSet presAssocID="{9DF1FC51-6FFA-426C-A153-6ECF3D563EA0}" presName="parTx" presStyleLbl="revTx" presStyleIdx="0" presStyleCnt="2" custLinFactNeighborX="-5698" custLinFactNeighborY="-50096">
        <dgm:presLayoutVars>
          <dgm:chMax val="0"/>
          <dgm:chPref val="0"/>
        </dgm:presLayoutVars>
      </dgm:prSet>
      <dgm:spPr/>
    </dgm:pt>
    <dgm:pt modelId="{DE7F1C6E-6E85-4D6A-A4E3-D2D6154EEC94}" type="pres">
      <dgm:prSet presAssocID="{2A9C02A0-44BF-4452-A72F-39212B484082}" presName="sibTrans" presStyleCnt="0"/>
      <dgm:spPr/>
    </dgm:pt>
    <dgm:pt modelId="{94823148-C13D-4567-BEE4-8D79E2513CE8}" type="pres">
      <dgm:prSet presAssocID="{972BE7DA-D76D-4CAC-977E-9D3FAEEF04AF}" presName="compNode" presStyleCnt="0"/>
      <dgm:spPr/>
    </dgm:pt>
    <dgm:pt modelId="{6CC005FA-3FE5-4762-AC26-1CE91C62A47B}" type="pres">
      <dgm:prSet presAssocID="{972BE7DA-D76D-4CAC-977E-9D3FAEEF04AF}" presName="bgRect" presStyleLbl="bgShp" presStyleIdx="1" presStyleCnt="2" custScaleX="100000" custScaleY="97804" custLinFactNeighborX="-216" custLinFactNeighborY="-683"/>
      <dgm:spPr/>
    </dgm:pt>
    <dgm:pt modelId="{32E7232D-884B-40D9-8838-ABA545D56599}" type="pres">
      <dgm:prSet presAssocID="{972BE7DA-D76D-4CAC-977E-9D3FAEEF04AF}" presName="iconRect" presStyleLbl="node1" presStyleIdx="1" presStyleCnt="2" custLinFactNeighborX="-16560" custLinFactNeighborY="-6101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eble clef with solid fill"/>
        </a:ext>
      </dgm:extLst>
    </dgm:pt>
    <dgm:pt modelId="{C31D9D1F-A3DA-4430-AB29-9B59E3DBBFC7}" type="pres">
      <dgm:prSet presAssocID="{972BE7DA-D76D-4CAC-977E-9D3FAEEF04AF}" presName="spaceRect" presStyleCnt="0"/>
      <dgm:spPr/>
    </dgm:pt>
    <dgm:pt modelId="{36233849-E44D-4E87-84DB-359FA249276F}" type="pres">
      <dgm:prSet presAssocID="{972BE7DA-D76D-4CAC-977E-9D3FAEEF04AF}" presName="parTx" presStyleLbl="revTx" presStyleIdx="1" presStyleCnt="2" custLinFactNeighborX="-3415" custLinFactNeighborY="-1782">
        <dgm:presLayoutVars>
          <dgm:chMax val="0"/>
          <dgm:chPref val="0"/>
        </dgm:presLayoutVars>
      </dgm:prSet>
      <dgm:spPr/>
    </dgm:pt>
  </dgm:ptLst>
  <dgm:cxnLst>
    <dgm:cxn modelId="{30EE8F36-40A5-42DB-A4CE-48836672C21F}" type="presOf" srcId="{9DF1FC51-6FFA-426C-A153-6ECF3D563EA0}" destId="{16437B85-D859-4FDE-8617-9A4C4AE22E91}" srcOrd="0" destOrd="0" presId="urn:microsoft.com/office/officeart/2018/2/layout/IconVerticalSolidList"/>
    <dgm:cxn modelId="{2F1DC268-C590-4C87-81D4-3C55EB5E969E}" type="presOf" srcId="{D74AB1A8-FE5C-4711-8D74-73277434CCA5}" destId="{81F40B00-20B8-4C12-BCF5-24179AED61AA}" srcOrd="0" destOrd="0" presId="urn:microsoft.com/office/officeart/2018/2/layout/IconVerticalSolidList"/>
    <dgm:cxn modelId="{4BC8B8AE-0AF7-4928-916E-DD4D30234E3E}" srcId="{D74AB1A8-FE5C-4711-8D74-73277434CCA5}" destId="{9DF1FC51-6FFA-426C-A153-6ECF3D563EA0}" srcOrd="0" destOrd="0" parTransId="{3F00F526-C859-48C3-8D95-7122999AC2DA}" sibTransId="{2A9C02A0-44BF-4452-A72F-39212B484082}"/>
    <dgm:cxn modelId="{1919E8AF-C2AC-4DDF-94D6-65A63618337C}" type="presOf" srcId="{972BE7DA-D76D-4CAC-977E-9D3FAEEF04AF}" destId="{36233849-E44D-4E87-84DB-359FA249276F}" srcOrd="0" destOrd="0" presId="urn:microsoft.com/office/officeart/2018/2/layout/IconVerticalSolidList"/>
    <dgm:cxn modelId="{C9B28BD4-3E9E-4A1F-881C-F7E57804FFE1}" srcId="{D74AB1A8-FE5C-4711-8D74-73277434CCA5}" destId="{972BE7DA-D76D-4CAC-977E-9D3FAEEF04AF}" srcOrd="1" destOrd="0" parTransId="{80E311C3-1704-413B-AE1A-6B7C7CB417C4}" sibTransId="{B585EEA1-5CF5-4F26-9074-98687E2D2CBD}"/>
    <dgm:cxn modelId="{6E81F17F-5B98-4BD0-BE13-A995BD8264F5}" type="presParOf" srcId="{81F40B00-20B8-4C12-BCF5-24179AED61AA}" destId="{C5885DF8-C80A-44A4-9E21-41E0D3A2C6AE}" srcOrd="0" destOrd="0" presId="urn:microsoft.com/office/officeart/2018/2/layout/IconVerticalSolidList"/>
    <dgm:cxn modelId="{E008E94D-B687-4AB0-8E9C-E925FEF3C957}" type="presParOf" srcId="{C5885DF8-C80A-44A4-9E21-41E0D3A2C6AE}" destId="{5AC577B2-2159-4306-9B53-3B97587B69F6}" srcOrd="0" destOrd="0" presId="urn:microsoft.com/office/officeart/2018/2/layout/IconVerticalSolidList"/>
    <dgm:cxn modelId="{6DC486C5-5486-483F-A812-407E049AB08E}" type="presParOf" srcId="{C5885DF8-C80A-44A4-9E21-41E0D3A2C6AE}" destId="{C7923DAB-6C82-40FB-AEEA-D715CF3EF571}" srcOrd="1" destOrd="0" presId="urn:microsoft.com/office/officeart/2018/2/layout/IconVerticalSolidList"/>
    <dgm:cxn modelId="{6C18FC18-3339-4C66-9C7B-B777DB97E26C}" type="presParOf" srcId="{C5885DF8-C80A-44A4-9E21-41E0D3A2C6AE}" destId="{BED8027E-90F8-4CEF-8FC7-37F97C2F074F}" srcOrd="2" destOrd="0" presId="urn:microsoft.com/office/officeart/2018/2/layout/IconVerticalSolidList"/>
    <dgm:cxn modelId="{AEF840D7-AFB9-41BB-8155-89DF2F017A05}" type="presParOf" srcId="{C5885DF8-C80A-44A4-9E21-41E0D3A2C6AE}" destId="{16437B85-D859-4FDE-8617-9A4C4AE22E91}" srcOrd="3" destOrd="0" presId="urn:microsoft.com/office/officeart/2018/2/layout/IconVerticalSolidList"/>
    <dgm:cxn modelId="{D8FC0324-38FF-4A34-B01F-927A910E5E95}" type="presParOf" srcId="{81F40B00-20B8-4C12-BCF5-24179AED61AA}" destId="{DE7F1C6E-6E85-4D6A-A4E3-D2D6154EEC94}" srcOrd="1" destOrd="0" presId="urn:microsoft.com/office/officeart/2018/2/layout/IconVerticalSolidList"/>
    <dgm:cxn modelId="{3D4C84D0-F9E2-48B6-A9E1-618F0538AE82}" type="presParOf" srcId="{81F40B00-20B8-4C12-BCF5-24179AED61AA}" destId="{94823148-C13D-4567-BEE4-8D79E2513CE8}" srcOrd="2" destOrd="0" presId="urn:microsoft.com/office/officeart/2018/2/layout/IconVerticalSolidList"/>
    <dgm:cxn modelId="{455BC273-1BEC-4A89-BA35-F39AA6CBB5C9}" type="presParOf" srcId="{94823148-C13D-4567-BEE4-8D79E2513CE8}" destId="{6CC005FA-3FE5-4762-AC26-1CE91C62A47B}" srcOrd="0" destOrd="0" presId="urn:microsoft.com/office/officeart/2018/2/layout/IconVerticalSolidList"/>
    <dgm:cxn modelId="{9E8BA6C6-8944-4121-A0E2-FEBA6A6B5678}" type="presParOf" srcId="{94823148-C13D-4567-BEE4-8D79E2513CE8}" destId="{32E7232D-884B-40D9-8838-ABA545D56599}" srcOrd="1" destOrd="0" presId="urn:microsoft.com/office/officeart/2018/2/layout/IconVerticalSolidList"/>
    <dgm:cxn modelId="{E0DF54F6-1AB9-470C-9A03-4DF24F93CFC7}" type="presParOf" srcId="{94823148-C13D-4567-BEE4-8D79E2513CE8}" destId="{C31D9D1F-A3DA-4430-AB29-9B59E3DBBFC7}" srcOrd="2" destOrd="0" presId="urn:microsoft.com/office/officeart/2018/2/layout/IconVerticalSolidList"/>
    <dgm:cxn modelId="{74A5879E-7D82-43E1-8A29-F38471ACECC2}" type="presParOf" srcId="{94823148-C13D-4567-BEE4-8D79E2513CE8}" destId="{36233849-E44D-4E87-84DB-359FA24927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053785-9303-DF4E-9400-4788EDEE765C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30D3F0-428D-AC4E-BD0E-F35389DE7A2B}">
      <dgm:prSet/>
      <dgm:spPr/>
      <dgm:t>
        <a:bodyPr/>
        <a:lstStyle/>
        <a:p>
          <a:endParaRPr lang="en-US"/>
        </a:p>
      </dgm:t>
    </dgm:pt>
    <dgm:pt modelId="{EC03DB0E-2AB7-1B4B-9A43-129D30B3B7CF}" type="parTrans" cxnId="{A2037735-2D04-1B42-BEE5-FB534278DA85}">
      <dgm:prSet/>
      <dgm:spPr/>
      <dgm:t>
        <a:bodyPr/>
        <a:lstStyle/>
        <a:p>
          <a:endParaRPr lang="en-US"/>
        </a:p>
      </dgm:t>
    </dgm:pt>
    <dgm:pt modelId="{9B5F3799-7362-DF45-8632-DA48C86FEE0F}" type="sibTrans" cxnId="{A2037735-2D04-1B42-BEE5-FB534278DA85}">
      <dgm:prSet/>
      <dgm:spPr/>
      <dgm:t>
        <a:bodyPr/>
        <a:lstStyle/>
        <a:p>
          <a:endParaRPr lang="en-US"/>
        </a:p>
      </dgm:t>
    </dgm:pt>
    <dgm:pt modelId="{CBE7B037-399A-B24B-95FD-4B8BB0ABD9A7}">
      <dgm:prSet custT="1"/>
      <dgm:spPr/>
      <dgm:t>
        <a:bodyPr/>
        <a:lstStyle/>
        <a:p>
          <a:pPr algn="l"/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0EBDBC-F920-0446-8878-A1823AF57A5B}" type="parTrans" cxnId="{5A51E43E-BAD4-7E42-AD37-4BDAAAE1BB09}">
      <dgm:prSet/>
      <dgm:spPr/>
      <dgm:t>
        <a:bodyPr/>
        <a:lstStyle/>
        <a:p>
          <a:endParaRPr lang="en-US"/>
        </a:p>
      </dgm:t>
    </dgm:pt>
    <dgm:pt modelId="{336FDE85-0B59-4F49-AD06-F7700542DF9C}" type="sibTrans" cxnId="{5A51E43E-BAD4-7E42-AD37-4BDAAAE1BB09}">
      <dgm:prSet/>
      <dgm:spPr/>
      <dgm:t>
        <a:bodyPr/>
        <a:lstStyle/>
        <a:p>
          <a:endParaRPr lang="en-US"/>
        </a:p>
      </dgm:t>
    </dgm:pt>
    <dgm:pt modelId="{3BE770E9-5F82-4A46-A7EA-026D7AFEE345}">
      <dgm:prSet custT="1"/>
      <dgm:spPr/>
      <dgm:t>
        <a:bodyPr/>
        <a:lstStyle/>
        <a:p>
          <a:pPr algn="l"/>
          <a:endParaRPr lang="en-US" sz="1800"/>
        </a:p>
      </dgm:t>
    </dgm:pt>
    <dgm:pt modelId="{53C2AAF4-7EA4-6346-8D58-567A4D646F2A}" type="parTrans" cxnId="{36ED512A-0F61-4F48-ABA2-29495225D33C}">
      <dgm:prSet/>
      <dgm:spPr/>
      <dgm:t>
        <a:bodyPr/>
        <a:lstStyle/>
        <a:p>
          <a:endParaRPr lang="en-US"/>
        </a:p>
      </dgm:t>
    </dgm:pt>
    <dgm:pt modelId="{7301E9F5-74E4-6A4F-8D10-094192118C4A}" type="sibTrans" cxnId="{36ED512A-0F61-4F48-ABA2-29495225D33C}">
      <dgm:prSet/>
      <dgm:spPr/>
      <dgm:t>
        <a:bodyPr/>
        <a:lstStyle/>
        <a:p>
          <a:endParaRPr lang="en-US"/>
        </a:p>
      </dgm:t>
    </dgm:pt>
    <dgm:pt modelId="{826397FA-6980-6542-A5A3-3D819A6A03E5}">
      <dgm:prSet custT="1"/>
      <dgm:spPr/>
      <dgm:t>
        <a:bodyPr/>
        <a:lstStyle/>
        <a:p>
          <a:pPr algn="l">
            <a:lnSpc>
              <a:spcPct val="100000"/>
            </a:lnSpc>
          </a:pPr>
          <a:endParaRPr lang="en-US" sz="18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C1A113-93D2-5D4A-99BE-24D908F8CCA9}" type="parTrans" cxnId="{5F1A6ECE-14B3-7E4F-9F7B-C1D026335CA5}">
      <dgm:prSet/>
      <dgm:spPr/>
      <dgm:t>
        <a:bodyPr/>
        <a:lstStyle/>
        <a:p>
          <a:endParaRPr lang="en-US"/>
        </a:p>
      </dgm:t>
    </dgm:pt>
    <dgm:pt modelId="{65BEBC6B-97D5-D445-932A-D276E89C9A55}" type="sibTrans" cxnId="{5F1A6ECE-14B3-7E4F-9F7B-C1D026335CA5}">
      <dgm:prSet/>
      <dgm:spPr/>
      <dgm:t>
        <a:bodyPr/>
        <a:lstStyle/>
        <a:p>
          <a:endParaRPr lang="en-US"/>
        </a:p>
      </dgm:t>
    </dgm:pt>
    <dgm:pt modelId="{7CF3459F-9B35-474B-95B1-49F01C6BCFC6}" type="pres">
      <dgm:prSet presAssocID="{2A053785-9303-DF4E-9400-4788EDEE765C}" presName="matrix" presStyleCnt="0">
        <dgm:presLayoutVars>
          <dgm:chMax val="1"/>
          <dgm:dir/>
          <dgm:resizeHandles val="exact"/>
        </dgm:presLayoutVars>
      </dgm:prSet>
      <dgm:spPr/>
    </dgm:pt>
    <dgm:pt modelId="{2E84330A-A2E3-0C4F-B1A5-C74283334922}" type="pres">
      <dgm:prSet presAssocID="{2A053785-9303-DF4E-9400-4788EDEE765C}" presName="diamond" presStyleLbl="bgShp" presStyleIdx="0" presStyleCnt="1" custScaleX="89175" custScaleY="69831" custLinFactNeighborX="0" custLinFactNeighborY="-219"/>
      <dgm:spPr/>
    </dgm:pt>
    <dgm:pt modelId="{F627E8D7-1ECB-1F44-9025-714E0671BB72}" type="pres">
      <dgm:prSet presAssocID="{2A053785-9303-DF4E-9400-4788EDEE765C}" presName="quad1" presStyleLbl="node1" presStyleIdx="0" presStyleCnt="4" custScaleX="94653" custScaleY="79967" custLinFactNeighborX="6602" custLinFactNeighborY="4812">
        <dgm:presLayoutVars>
          <dgm:chMax val="0"/>
          <dgm:chPref val="0"/>
          <dgm:bulletEnabled val="1"/>
        </dgm:presLayoutVars>
      </dgm:prSet>
      <dgm:spPr/>
    </dgm:pt>
    <dgm:pt modelId="{B27DADE8-63F2-6A45-A8BD-1B0DB820B685}" type="pres">
      <dgm:prSet presAssocID="{2A053785-9303-DF4E-9400-4788EDEE765C}" presName="quad2" presStyleLbl="node1" presStyleIdx="1" presStyleCnt="4" custScaleX="92780" custScaleY="80459" custLinFactNeighborX="3614" custLinFactNeighborY="5081">
        <dgm:presLayoutVars>
          <dgm:chMax val="0"/>
          <dgm:chPref val="0"/>
          <dgm:bulletEnabled val="1"/>
        </dgm:presLayoutVars>
      </dgm:prSet>
      <dgm:spPr/>
    </dgm:pt>
    <dgm:pt modelId="{2E9E766A-EB03-2A46-943B-ACD1CE1FF5D6}" type="pres">
      <dgm:prSet presAssocID="{2A053785-9303-DF4E-9400-4788EDEE765C}" presName="quad3" presStyleLbl="node1" presStyleIdx="2" presStyleCnt="4" custScaleX="94219" custScaleY="82154" custLinFactNeighborX="5880" custLinFactNeighborY="-16432">
        <dgm:presLayoutVars>
          <dgm:chMax val="0"/>
          <dgm:chPref val="0"/>
          <dgm:bulletEnabled val="1"/>
        </dgm:presLayoutVars>
      </dgm:prSet>
      <dgm:spPr/>
    </dgm:pt>
    <dgm:pt modelId="{846859BA-84FF-FB4C-916C-AA9536B1FC73}" type="pres">
      <dgm:prSet presAssocID="{2A053785-9303-DF4E-9400-4788EDEE765C}" presName="quad4" presStyleLbl="node1" presStyleIdx="3" presStyleCnt="4" custScaleX="89890" custScaleY="82460" custLinFactNeighborX="575" custLinFactNeighborY="-16279">
        <dgm:presLayoutVars>
          <dgm:chMax val="0"/>
          <dgm:chPref val="0"/>
          <dgm:bulletEnabled val="1"/>
        </dgm:presLayoutVars>
      </dgm:prSet>
      <dgm:spPr/>
    </dgm:pt>
  </dgm:ptLst>
  <dgm:cxnLst>
    <dgm:cxn modelId="{265E1808-1587-294F-8D5E-A9E75ED25528}" type="presOf" srcId="{826397FA-6980-6542-A5A3-3D819A6A03E5}" destId="{F627E8D7-1ECB-1F44-9025-714E0671BB72}" srcOrd="0" destOrd="0" presId="urn:microsoft.com/office/officeart/2005/8/layout/matrix3"/>
    <dgm:cxn modelId="{36ED512A-0F61-4F48-ABA2-29495225D33C}" srcId="{2A053785-9303-DF4E-9400-4788EDEE765C}" destId="{3BE770E9-5F82-4A46-A7EA-026D7AFEE345}" srcOrd="2" destOrd="0" parTransId="{53C2AAF4-7EA4-6346-8D58-567A4D646F2A}" sibTransId="{7301E9F5-74E4-6A4F-8D10-094192118C4A}"/>
    <dgm:cxn modelId="{78F94C35-9150-4F43-B8D8-1BB53FEB95FA}" type="presOf" srcId="{3BE770E9-5F82-4A46-A7EA-026D7AFEE345}" destId="{2E9E766A-EB03-2A46-943B-ACD1CE1FF5D6}" srcOrd="0" destOrd="0" presId="urn:microsoft.com/office/officeart/2005/8/layout/matrix3"/>
    <dgm:cxn modelId="{A2037735-2D04-1B42-BEE5-FB534278DA85}" srcId="{2A053785-9303-DF4E-9400-4788EDEE765C}" destId="{B630D3F0-428D-AC4E-BD0E-F35389DE7A2B}" srcOrd="1" destOrd="0" parTransId="{EC03DB0E-2AB7-1B4B-9A43-129D30B3B7CF}" sibTransId="{9B5F3799-7362-DF45-8632-DA48C86FEE0F}"/>
    <dgm:cxn modelId="{5A51E43E-BAD4-7E42-AD37-4BDAAAE1BB09}" srcId="{2A053785-9303-DF4E-9400-4788EDEE765C}" destId="{CBE7B037-399A-B24B-95FD-4B8BB0ABD9A7}" srcOrd="3" destOrd="0" parTransId="{190EBDBC-F920-0446-8878-A1823AF57A5B}" sibTransId="{336FDE85-0B59-4F49-AD06-F7700542DF9C}"/>
    <dgm:cxn modelId="{D08BCB58-E79E-2040-8894-AA8983905039}" type="presOf" srcId="{CBE7B037-399A-B24B-95FD-4B8BB0ABD9A7}" destId="{846859BA-84FF-FB4C-916C-AA9536B1FC73}" srcOrd="0" destOrd="0" presId="urn:microsoft.com/office/officeart/2005/8/layout/matrix3"/>
    <dgm:cxn modelId="{DA088568-3458-7647-88C6-767666CABE65}" type="presOf" srcId="{B630D3F0-428D-AC4E-BD0E-F35389DE7A2B}" destId="{B27DADE8-63F2-6A45-A8BD-1B0DB820B685}" srcOrd="0" destOrd="0" presId="urn:microsoft.com/office/officeart/2005/8/layout/matrix3"/>
    <dgm:cxn modelId="{27F4217E-065F-2446-85D1-B7546925F95B}" type="presOf" srcId="{2A053785-9303-DF4E-9400-4788EDEE765C}" destId="{7CF3459F-9B35-474B-95B1-49F01C6BCFC6}" srcOrd="0" destOrd="0" presId="urn:microsoft.com/office/officeart/2005/8/layout/matrix3"/>
    <dgm:cxn modelId="{5F1A6ECE-14B3-7E4F-9F7B-C1D026335CA5}" srcId="{2A053785-9303-DF4E-9400-4788EDEE765C}" destId="{826397FA-6980-6542-A5A3-3D819A6A03E5}" srcOrd="0" destOrd="0" parTransId="{B0C1A113-93D2-5D4A-99BE-24D908F8CCA9}" sibTransId="{65BEBC6B-97D5-D445-932A-D276E89C9A55}"/>
    <dgm:cxn modelId="{AC5AF93E-50EA-2A4C-A884-E9B98AC01371}" type="presParOf" srcId="{7CF3459F-9B35-474B-95B1-49F01C6BCFC6}" destId="{2E84330A-A2E3-0C4F-B1A5-C74283334922}" srcOrd="0" destOrd="0" presId="urn:microsoft.com/office/officeart/2005/8/layout/matrix3"/>
    <dgm:cxn modelId="{498E29F0-77EE-2146-AB00-88C382DB269C}" type="presParOf" srcId="{7CF3459F-9B35-474B-95B1-49F01C6BCFC6}" destId="{F627E8D7-1ECB-1F44-9025-714E0671BB72}" srcOrd="1" destOrd="0" presId="urn:microsoft.com/office/officeart/2005/8/layout/matrix3"/>
    <dgm:cxn modelId="{41C270E7-5ED6-3144-88AE-C110F2C2302D}" type="presParOf" srcId="{7CF3459F-9B35-474B-95B1-49F01C6BCFC6}" destId="{B27DADE8-63F2-6A45-A8BD-1B0DB820B685}" srcOrd="2" destOrd="0" presId="urn:microsoft.com/office/officeart/2005/8/layout/matrix3"/>
    <dgm:cxn modelId="{803C7D08-0653-6A47-9D2E-700C6C5919AB}" type="presParOf" srcId="{7CF3459F-9B35-474B-95B1-49F01C6BCFC6}" destId="{2E9E766A-EB03-2A46-943B-ACD1CE1FF5D6}" srcOrd="3" destOrd="0" presId="urn:microsoft.com/office/officeart/2005/8/layout/matrix3"/>
    <dgm:cxn modelId="{6936D88F-EE9D-2B46-A73E-FD978288F6BF}" type="presParOf" srcId="{7CF3459F-9B35-474B-95B1-49F01C6BCFC6}" destId="{846859BA-84FF-FB4C-916C-AA9536B1FC7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C4178E-2DF9-4ED1-B776-50CD82E72DE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E35601-9F28-41B0-B775-2D9443A9CC2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Little has been done to identify how to overcome MPA despite the high incidence of cases (Kenny, 2011; Spahn, 2021). </a:t>
          </a:r>
        </a:p>
      </dgm:t>
    </dgm:pt>
    <dgm:pt modelId="{EC147D5E-835D-4EE0-9B0B-47A064B79084}" type="parTrans" cxnId="{312700F5-FEB2-418C-BD1A-AF81E1E259B2}">
      <dgm:prSet/>
      <dgm:spPr/>
      <dgm:t>
        <a:bodyPr/>
        <a:lstStyle/>
        <a:p>
          <a:endParaRPr lang="en-US"/>
        </a:p>
      </dgm:t>
    </dgm:pt>
    <dgm:pt modelId="{964EC31B-BB9D-4D7D-ACE2-53C53359A9BD}" type="sibTrans" cxnId="{312700F5-FEB2-418C-BD1A-AF81E1E259B2}">
      <dgm:prSet/>
      <dgm:spPr/>
      <dgm:t>
        <a:bodyPr/>
        <a:lstStyle/>
        <a:p>
          <a:endParaRPr lang="en-US"/>
        </a:p>
      </dgm:t>
    </dgm:pt>
    <dgm:pt modelId="{F1E40EFC-6FF2-4F5B-9529-5C7CD70E28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Some musicians unwilling to seek psychotherapy due to stigma/cost (Wesner et al. 1999; Mahony et al., 2022; </a:t>
          </a:r>
          <a:r>
            <a:rPr lang="en-US" err="1"/>
            <a:t>Mazzarolo</a:t>
          </a:r>
          <a:r>
            <a:rPr lang="en-US"/>
            <a:t> et al. 2023). </a:t>
          </a:r>
        </a:p>
      </dgm:t>
    </dgm:pt>
    <dgm:pt modelId="{0B8918C4-4CFD-401E-AC8A-058B0AF543A8}" type="parTrans" cxnId="{2CF78D5D-7665-4FA4-956F-9DAF2EC4247C}">
      <dgm:prSet/>
      <dgm:spPr/>
      <dgm:t>
        <a:bodyPr/>
        <a:lstStyle/>
        <a:p>
          <a:endParaRPr lang="en-US"/>
        </a:p>
      </dgm:t>
    </dgm:pt>
    <dgm:pt modelId="{5678205F-EFA0-4B30-9AB0-5E20749794DB}" type="sibTrans" cxnId="{2CF78D5D-7665-4FA4-956F-9DAF2EC4247C}">
      <dgm:prSet/>
      <dgm:spPr/>
      <dgm:t>
        <a:bodyPr/>
        <a:lstStyle/>
        <a:p>
          <a:endParaRPr lang="en-US"/>
        </a:p>
      </dgm:t>
    </dgm:pt>
    <dgm:pt modelId="{AD92D84A-931A-4FE4-97B2-54D548D0AD17}" type="pres">
      <dgm:prSet presAssocID="{8DC4178E-2DF9-4ED1-B776-50CD82E72DE4}" presName="root" presStyleCnt="0">
        <dgm:presLayoutVars>
          <dgm:dir/>
          <dgm:resizeHandles val="exact"/>
        </dgm:presLayoutVars>
      </dgm:prSet>
      <dgm:spPr/>
    </dgm:pt>
    <dgm:pt modelId="{CD7E9CBD-3652-469D-82C5-4480C80D84C8}" type="pres">
      <dgm:prSet presAssocID="{83E35601-9F28-41B0-B775-2D9443A9CC2A}" presName="compNode" presStyleCnt="0"/>
      <dgm:spPr/>
    </dgm:pt>
    <dgm:pt modelId="{21AEF7BA-6CAA-4474-BE6B-48B3E7D1C17E}" type="pres">
      <dgm:prSet presAssocID="{83E35601-9F28-41B0-B775-2D9443A9CC2A}" presName="bgRect" presStyleLbl="bgShp" presStyleIdx="0" presStyleCnt="2" custScaleY="147219" custLinFactNeighborX="0" custLinFactNeighborY="-25305"/>
      <dgm:spPr/>
    </dgm:pt>
    <dgm:pt modelId="{9B999340-00FF-4908-96D7-0CFA34AB52B5}" type="pres">
      <dgm:prSet presAssocID="{83E35601-9F28-41B0-B775-2D9443A9CC2A}" presName="iconRect" presStyleLbl="node1" presStyleIdx="0" presStyleCnt="2" custLinFactNeighborX="-3056" custLinFactNeighborY="8830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ear Graph outline"/>
        </a:ext>
      </dgm:extLst>
    </dgm:pt>
    <dgm:pt modelId="{ECD59D4A-86AA-45DD-8A86-F7639EDA3991}" type="pres">
      <dgm:prSet presAssocID="{83E35601-9F28-41B0-B775-2D9443A9CC2A}" presName="spaceRect" presStyleCnt="0"/>
      <dgm:spPr/>
    </dgm:pt>
    <dgm:pt modelId="{86073078-CFEE-4F4E-A81C-A37C43527341}" type="pres">
      <dgm:prSet presAssocID="{83E35601-9F28-41B0-B775-2D9443A9CC2A}" presName="parTx" presStyleLbl="revTx" presStyleIdx="0" presStyleCnt="2">
        <dgm:presLayoutVars>
          <dgm:chMax val="0"/>
          <dgm:chPref val="0"/>
        </dgm:presLayoutVars>
      </dgm:prSet>
      <dgm:spPr/>
    </dgm:pt>
    <dgm:pt modelId="{DEF9F53B-BAAE-4E99-9861-CB474B82E8D8}" type="pres">
      <dgm:prSet presAssocID="{964EC31B-BB9D-4D7D-ACE2-53C53359A9BD}" presName="sibTrans" presStyleCnt="0"/>
      <dgm:spPr/>
    </dgm:pt>
    <dgm:pt modelId="{F181C1B1-671A-4FC1-B539-C457D6A889A7}" type="pres">
      <dgm:prSet presAssocID="{F1E40EFC-6FF2-4F5B-9529-5C7CD70E2869}" presName="compNode" presStyleCnt="0"/>
      <dgm:spPr/>
    </dgm:pt>
    <dgm:pt modelId="{20ADE3C4-3590-4328-91AF-B3FCD736C18E}" type="pres">
      <dgm:prSet presAssocID="{F1E40EFC-6FF2-4F5B-9529-5C7CD70E2869}" presName="bgRect" presStyleLbl="bgShp" presStyleIdx="1" presStyleCnt="2" custScaleY="141720"/>
      <dgm:spPr/>
    </dgm:pt>
    <dgm:pt modelId="{09BA2568-D66C-4C3C-B98B-B63631BC37DE}" type="pres">
      <dgm:prSet presAssocID="{F1E40EFC-6FF2-4F5B-9529-5C7CD70E286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 with solid fill"/>
        </a:ext>
      </dgm:extLst>
    </dgm:pt>
    <dgm:pt modelId="{32A7DE2F-F014-49DC-B8BF-2540520C1329}" type="pres">
      <dgm:prSet presAssocID="{F1E40EFC-6FF2-4F5B-9529-5C7CD70E2869}" presName="spaceRect" presStyleCnt="0"/>
      <dgm:spPr/>
    </dgm:pt>
    <dgm:pt modelId="{3E1AAB9F-944D-449E-84FE-AFF5AC9C6E25}" type="pres">
      <dgm:prSet presAssocID="{F1E40EFC-6FF2-4F5B-9529-5C7CD70E286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CB2835D-6418-45A9-A3F3-7C53C7FBE3F4}" type="presOf" srcId="{F1E40EFC-6FF2-4F5B-9529-5C7CD70E2869}" destId="{3E1AAB9F-944D-449E-84FE-AFF5AC9C6E25}" srcOrd="0" destOrd="0" presId="urn:microsoft.com/office/officeart/2018/2/layout/IconVerticalSolidList"/>
    <dgm:cxn modelId="{2CF78D5D-7665-4FA4-956F-9DAF2EC4247C}" srcId="{8DC4178E-2DF9-4ED1-B776-50CD82E72DE4}" destId="{F1E40EFC-6FF2-4F5B-9529-5C7CD70E2869}" srcOrd="1" destOrd="0" parTransId="{0B8918C4-4CFD-401E-AC8A-058B0AF543A8}" sibTransId="{5678205F-EFA0-4B30-9AB0-5E20749794DB}"/>
    <dgm:cxn modelId="{F346FC7D-A3F8-4F4B-AEEA-29647FD62B16}" type="presOf" srcId="{8DC4178E-2DF9-4ED1-B776-50CD82E72DE4}" destId="{AD92D84A-931A-4FE4-97B2-54D548D0AD17}" srcOrd="0" destOrd="0" presId="urn:microsoft.com/office/officeart/2018/2/layout/IconVerticalSolidList"/>
    <dgm:cxn modelId="{312700F5-FEB2-418C-BD1A-AF81E1E259B2}" srcId="{8DC4178E-2DF9-4ED1-B776-50CD82E72DE4}" destId="{83E35601-9F28-41B0-B775-2D9443A9CC2A}" srcOrd="0" destOrd="0" parTransId="{EC147D5E-835D-4EE0-9B0B-47A064B79084}" sibTransId="{964EC31B-BB9D-4D7D-ACE2-53C53359A9BD}"/>
    <dgm:cxn modelId="{452699F5-6E2F-48EA-BDDF-D92DF8BC8555}" type="presOf" srcId="{83E35601-9F28-41B0-B775-2D9443A9CC2A}" destId="{86073078-CFEE-4F4E-A81C-A37C43527341}" srcOrd="0" destOrd="0" presId="urn:microsoft.com/office/officeart/2018/2/layout/IconVerticalSolidList"/>
    <dgm:cxn modelId="{317616CD-476F-4326-B115-AADE99BA0DFC}" type="presParOf" srcId="{AD92D84A-931A-4FE4-97B2-54D548D0AD17}" destId="{CD7E9CBD-3652-469D-82C5-4480C80D84C8}" srcOrd="0" destOrd="0" presId="urn:microsoft.com/office/officeart/2018/2/layout/IconVerticalSolidList"/>
    <dgm:cxn modelId="{B9160F6D-58D0-4EEC-9000-575888E97AD2}" type="presParOf" srcId="{CD7E9CBD-3652-469D-82C5-4480C80D84C8}" destId="{21AEF7BA-6CAA-4474-BE6B-48B3E7D1C17E}" srcOrd="0" destOrd="0" presId="urn:microsoft.com/office/officeart/2018/2/layout/IconVerticalSolidList"/>
    <dgm:cxn modelId="{62E3E7CA-C069-476B-90EF-21D765C23B51}" type="presParOf" srcId="{CD7E9CBD-3652-469D-82C5-4480C80D84C8}" destId="{9B999340-00FF-4908-96D7-0CFA34AB52B5}" srcOrd="1" destOrd="0" presId="urn:microsoft.com/office/officeart/2018/2/layout/IconVerticalSolidList"/>
    <dgm:cxn modelId="{B8FC15FC-5E43-47A2-BF35-06FE79091D05}" type="presParOf" srcId="{CD7E9CBD-3652-469D-82C5-4480C80D84C8}" destId="{ECD59D4A-86AA-45DD-8A86-F7639EDA3991}" srcOrd="2" destOrd="0" presId="urn:microsoft.com/office/officeart/2018/2/layout/IconVerticalSolidList"/>
    <dgm:cxn modelId="{524FECAC-6322-4F92-A3F6-35819F4B8758}" type="presParOf" srcId="{CD7E9CBD-3652-469D-82C5-4480C80D84C8}" destId="{86073078-CFEE-4F4E-A81C-A37C43527341}" srcOrd="3" destOrd="0" presId="urn:microsoft.com/office/officeart/2018/2/layout/IconVerticalSolidList"/>
    <dgm:cxn modelId="{690C9FC5-32C5-476D-BC67-CD9B585B5122}" type="presParOf" srcId="{AD92D84A-931A-4FE4-97B2-54D548D0AD17}" destId="{DEF9F53B-BAAE-4E99-9861-CB474B82E8D8}" srcOrd="1" destOrd="0" presId="urn:microsoft.com/office/officeart/2018/2/layout/IconVerticalSolidList"/>
    <dgm:cxn modelId="{A89F5B94-1EE3-4DA7-97A2-F381F1DDC0E7}" type="presParOf" srcId="{AD92D84A-931A-4FE4-97B2-54D548D0AD17}" destId="{F181C1B1-671A-4FC1-B539-C457D6A889A7}" srcOrd="2" destOrd="0" presId="urn:microsoft.com/office/officeart/2018/2/layout/IconVerticalSolidList"/>
    <dgm:cxn modelId="{ABCDA98A-D81B-485A-855E-3AFD2F523AEA}" type="presParOf" srcId="{F181C1B1-671A-4FC1-B539-C457D6A889A7}" destId="{20ADE3C4-3590-4328-91AF-B3FCD736C18E}" srcOrd="0" destOrd="0" presId="urn:microsoft.com/office/officeart/2018/2/layout/IconVerticalSolidList"/>
    <dgm:cxn modelId="{391A7163-CF37-4840-A3B6-AA9BB9279118}" type="presParOf" srcId="{F181C1B1-671A-4FC1-B539-C457D6A889A7}" destId="{09BA2568-D66C-4C3C-B98B-B63631BC37DE}" srcOrd="1" destOrd="0" presId="urn:microsoft.com/office/officeart/2018/2/layout/IconVerticalSolidList"/>
    <dgm:cxn modelId="{76130AD4-680A-4737-9F38-D895B243C17C}" type="presParOf" srcId="{F181C1B1-671A-4FC1-B539-C457D6A889A7}" destId="{32A7DE2F-F014-49DC-B8BF-2540520C1329}" srcOrd="2" destOrd="0" presId="urn:microsoft.com/office/officeart/2018/2/layout/IconVerticalSolidList"/>
    <dgm:cxn modelId="{915D5108-F109-4587-A24D-E55ADCDE79EA}" type="presParOf" srcId="{F181C1B1-671A-4FC1-B539-C457D6A889A7}" destId="{3E1AAB9F-944D-449E-84FE-AFF5AC9C6E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9BA13D-40C7-4EF5-8A8F-DF0B5FDD4904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C957DAD-3D48-4385-8675-0C1944C61106}">
      <dgm:prSet custT="1"/>
      <dgm:spPr/>
      <dgm:t>
        <a:bodyPr/>
        <a:lstStyle/>
        <a:p>
          <a:pPr>
            <a:defRPr b="1"/>
          </a:pPr>
          <a:r>
            <a:rPr lang="en-US" sz="1400" b="1"/>
            <a:t>Constructivist Methodology</a:t>
          </a:r>
          <a:endParaRPr lang="en-US" sz="1400"/>
        </a:p>
      </dgm:t>
    </dgm:pt>
    <dgm:pt modelId="{6C4A53F2-6CA4-4DD0-85FE-7CE4FA0F422E}" type="parTrans" cxnId="{ACB7C95A-C29F-45C3-8E03-63582511C48B}">
      <dgm:prSet/>
      <dgm:spPr/>
      <dgm:t>
        <a:bodyPr/>
        <a:lstStyle/>
        <a:p>
          <a:endParaRPr lang="en-US" sz="1400"/>
        </a:p>
      </dgm:t>
    </dgm:pt>
    <dgm:pt modelId="{97B58525-BC62-4988-B459-1486194C92FF}" type="sibTrans" cxnId="{ACB7C95A-C29F-45C3-8E03-63582511C48B}">
      <dgm:prSet/>
      <dgm:spPr/>
      <dgm:t>
        <a:bodyPr/>
        <a:lstStyle/>
        <a:p>
          <a:endParaRPr lang="en-US" sz="1400"/>
        </a:p>
      </dgm:t>
    </dgm:pt>
    <dgm:pt modelId="{368FA6FF-4B55-4647-8F10-A73B901DF82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400"/>
            <a:t>Mixed Methods</a:t>
          </a:r>
        </a:p>
      </dgm:t>
    </dgm:pt>
    <dgm:pt modelId="{6ADD329F-BE52-40C1-89BF-920A8EC31FBA}" type="parTrans" cxnId="{0B06022A-E260-4596-862C-E920DCF8EF2E}">
      <dgm:prSet/>
      <dgm:spPr/>
      <dgm:t>
        <a:bodyPr/>
        <a:lstStyle/>
        <a:p>
          <a:endParaRPr lang="en-US" sz="1400"/>
        </a:p>
      </dgm:t>
    </dgm:pt>
    <dgm:pt modelId="{C5D41880-E999-4381-BB6D-77ED5E655FF7}" type="sibTrans" cxnId="{0B06022A-E260-4596-862C-E920DCF8EF2E}">
      <dgm:prSet/>
      <dgm:spPr/>
      <dgm:t>
        <a:bodyPr/>
        <a:lstStyle/>
        <a:p>
          <a:endParaRPr lang="en-US" sz="1400"/>
        </a:p>
      </dgm:t>
    </dgm:pt>
    <dgm:pt modelId="{CFD54AC3-63B5-41C6-9C81-4CC97BE3BF4B}">
      <dgm:prSet custT="1"/>
      <dgm:spPr/>
      <dgm:t>
        <a:bodyPr/>
        <a:lstStyle/>
        <a:p>
          <a:pPr>
            <a:lnSpc>
              <a:spcPct val="90000"/>
            </a:lnSpc>
          </a:pPr>
          <a:r>
            <a:rPr lang="en-US" sz="1400"/>
            <a:t>Quantitative analysis reinforced the strength of the qualitative data </a:t>
          </a:r>
        </a:p>
      </dgm:t>
    </dgm:pt>
    <dgm:pt modelId="{96935558-C0DE-4488-832F-169E199F8D2B}" type="parTrans" cxnId="{3A50E44F-59E8-4AAD-94B4-2B4B9AADDDAA}">
      <dgm:prSet/>
      <dgm:spPr/>
      <dgm:t>
        <a:bodyPr/>
        <a:lstStyle/>
        <a:p>
          <a:endParaRPr lang="en-US" sz="1400"/>
        </a:p>
      </dgm:t>
    </dgm:pt>
    <dgm:pt modelId="{D6C027EE-AE68-4571-81FB-2A328F27025B}" type="sibTrans" cxnId="{3A50E44F-59E8-4AAD-94B4-2B4B9AADDDAA}">
      <dgm:prSet/>
      <dgm:spPr/>
      <dgm:t>
        <a:bodyPr/>
        <a:lstStyle/>
        <a:p>
          <a:endParaRPr lang="en-US" sz="1400"/>
        </a:p>
      </dgm:t>
    </dgm:pt>
    <dgm:pt modelId="{02FD0ADD-AC00-4081-A64A-7437ECA0CAB5}">
      <dgm:prSet custT="1"/>
      <dgm:spPr/>
      <dgm:t>
        <a:bodyPr/>
        <a:lstStyle/>
        <a:p>
          <a:pPr>
            <a:defRPr b="1"/>
          </a:pPr>
          <a:r>
            <a:rPr lang="en-US" sz="1400" b="1" i="0"/>
            <a:t>Participants </a:t>
          </a:r>
          <a:endParaRPr lang="en-US" sz="1400"/>
        </a:p>
      </dgm:t>
    </dgm:pt>
    <dgm:pt modelId="{AF5F7826-C393-4E67-89CC-1EBD9713E4FA}" type="parTrans" cxnId="{9D1862D4-0F1C-4424-9FB4-5A65A4F352D1}">
      <dgm:prSet/>
      <dgm:spPr/>
      <dgm:t>
        <a:bodyPr/>
        <a:lstStyle/>
        <a:p>
          <a:endParaRPr lang="en-US" sz="1400"/>
        </a:p>
      </dgm:t>
    </dgm:pt>
    <dgm:pt modelId="{D6B6B07C-BB2A-4D7B-B0C5-F162845503AE}" type="sibTrans" cxnId="{9D1862D4-0F1C-4424-9FB4-5A65A4F352D1}">
      <dgm:prSet/>
      <dgm:spPr/>
      <dgm:t>
        <a:bodyPr/>
        <a:lstStyle/>
        <a:p>
          <a:endParaRPr lang="en-US" sz="1400"/>
        </a:p>
      </dgm:t>
    </dgm:pt>
    <dgm:pt modelId="{C918C3AF-5797-4EA2-A6AB-51E7FB5D032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400" b="0" i="0"/>
            <a:t>Participant information – five women, tertiary voice majors and/or preprofessional, age 18-30 (mean age: 25.2)</a:t>
          </a:r>
          <a:endParaRPr lang="en-US" sz="1400"/>
        </a:p>
      </dgm:t>
    </dgm:pt>
    <dgm:pt modelId="{57A91101-68D3-40EB-B800-9EA0F7E42F38}" type="parTrans" cxnId="{18F315D2-A3C2-4287-A830-C4CD97F448E2}">
      <dgm:prSet/>
      <dgm:spPr/>
      <dgm:t>
        <a:bodyPr/>
        <a:lstStyle/>
        <a:p>
          <a:endParaRPr lang="en-US" sz="1400"/>
        </a:p>
      </dgm:t>
    </dgm:pt>
    <dgm:pt modelId="{DA7DE823-0556-4960-909F-0802A813886B}" type="sibTrans" cxnId="{18F315D2-A3C2-4287-A830-C4CD97F448E2}">
      <dgm:prSet/>
      <dgm:spPr/>
      <dgm:t>
        <a:bodyPr/>
        <a:lstStyle/>
        <a:p>
          <a:endParaRPr lang="en-US" sz="1400"/>
        </a:p>
      </dgm:t>
    </dgm:pt>
    <dgm:pt modelId="{2C895885-0948-43A4-9C25-CA09DA8AEB2C}">
      <dgm:prSet custT="1"/>
      <dgm:spPr/>
      <dgm:t>
        <a:bodyPr/>
        <a:lstStyle/>
        <a:p>
          <a:pPr>
            <a:defRPr b="1"/>
          </a:pPr>
          <a:r>
            <a:rPr lang="en-US" sz="1400" b="1" i="0"/>
            <a:t>Process:</a:t>
          </a:r>
          <a:endParaRPr lang="en-US" sz="1400"/>
        </a:p>
      </dgm:t>
    </dgm:pt>
    <dgm:pt modelId="{DF57BCB6-B727-4DF0-AC7B-C90333EAEC8F}" type="parTrans" cxnId="{6D95F9B8-1955-4BBB-A526-93169F628D73}">
      <dgm:prSet/>
      <dgm:spPr/>
      <dgm:t>
        <a:bodyPr/>
        <a:lstStyle/>
        <a:p>
          <a:endParaRPr lang="en-US" sz="1400"/>
        </a:p>
      </dgm:t>
    </dgm:pt>
    <dgm:pt modelId="{DBBEE3A7-8EE4-40F0-B6D0-B3C7C923A7EB}" type="sibTrans" cxnId="{6D95F9B8-1955-4BBB-A526-93169F628D73}">
      <dgm:prSet/>
      <dgm:spPr/>
      <dgm:t>
        <a:bodyPr/>
        <a:lstStyle/>
        <a:p>
          <a:endParaRPr lang="en-US" sz="1400"/>
        </a:p>
      </dgm:t>
    </dgm:pt>
    <dgm:pt modelId="{284AAF73-95E3-4C2B-B86C-8CADB5F36446}">
      <dgm:prSet custT="1"/>
      <dgm:spPr/>
      <dgm:t>
        <a:bodyPr/>
        <a:lstStyle/>
        <a:p>
          <a:r>
            <a:rPr lang="en-US" sz="1400" b="0" i="0"/>
            <a:t>Recruiting via social media</a:t>
          </a:r>
          <a:endParaRPr lang="en-US" sz="1400"/>
        </a:p>
      </dgm:t>
    </dgm:pt>
    <dgm:pt modelId="{81053F30-A7B7-497F-91A1-895099DFCF62}" type="parTrans" cxnId="{E7C6F236-7F9B-4993-808F-B05ABF165B30}">
      <dgm:prSet/>
      <dgm:spPr/>
      <dgm:t>
        <a:bodyPr/>
        <a:lstStyle/>
        <a:p>
          <a:endParaRPr lang="en-US" sz="1400"/>
        </a:p>
      </dgm:t>
    </dgm:pt>
    <dgm:pt modelId="{68364883-E233-4CD2-87F6-3E694BFA6C2C}" type="sibTrans" cxnId="{E7C6F236-7F9B-4993-808F-B05ABF165B30}">
      <dgm:prSet/>
      <dgm:spPr/>
      <dgm:t>
        <a:bodyPr/>
        <a:lstStyle/>
        <a:p>
          <a:endParaRPr lang="en-US" sz="1400"/>
        </a:p>
      </dgm:t>
    </dgm:pt>
    <dgm:pt modelId="{E4D584D5-C816-49A0-B2E2-A4D9F85FE3C6}">
      <dgm:prSet custT="1"/>
      <dgm:spPr/>
      <dgm:t>
        <a:bodyPr/>
        <a:lstStyle/>
        <a:p>
          <a:r>
            <a:rPr lang="en-US" sz="1400" b="0" i="0"/>
            <a:t>Vetting process/ assessments/initial interviews </a:t>
          </a:r>
          <a:endParaRPr lang="en-US" sz="1400"/>
        </a:p>
      </dgm:t>
    </dgm:pt>
    <dgm:pt modelId="{EE1E42B8-357C-480F-881A-C345BAEC1B6D}" type="parTrans" cxnId="{DB9FE7AA-C78F-471B-9052-57AFCABDB974}">
      <dgm:prSet/>
      <dgm:spPr/>
      <dgm:t>
        <a:bodyPr/>
        <a:lstStyle/>
        <a:p>
          <a:endParaRPr lang="en-US" sz="1400"/>
        </a:p>
      </dgm:t>
    </dgm:pt>
    <dgm:pt modelId="{A79E1DDB-A9C4-45F8-8325-7A293D1BFCC6}" type="sibTrans" cxnId="{DB9FE7AA-C78F-471B-9052-57AFCABDB974}">
      <dgm:prSet/>
      <dgm:spPr/>
      <dgm:t>
        <a:bodyPr/>
        <a:lstStyle/>
        <a:p>
          <a:endParaRPr lang="en-US" sz="1400"/>
        </a:p>
      </dgm:t>
    </dgm:pt>
    <dgm:pt modelId="{85BD579C-C775-4DA9-80E8-2FE5C2D8A808}">
      <dgm:prSet custT="1"/>
      <dgm:spPr/>
      <dgm:t>
        <a:bodyPr/>
        <a:lstStyle/>
        <a:p>
          <a:r>
            <a:rPr lang="en-US" sz="1400"/>
            <a:t>Provided ethics form to review, went over risks involved, had each singer sign a contract</a:t>
          </a:r>
        </a:p>
      </dgm:t>
    </dgm:pt>
    <dgm:pt modelId="{041506C4-9E1D-4653-A57A-AC2D68B93DFD}" type="parTrans" cxnId="{01029DF1-1347-48AD-B687-2B8981E3207F}">
      <dgm:prSet/>
      <dgm:spPr/>
      <dgm:t>
        <a:bodyPr/>
        <a:lstStyle/>
        <a:p>
          <a:endParaRPr lang="en-US" sz="1400"/>
        </a:p>
      </dgm:t>
    </dgm:pt>
    <dgm:pt modelId="{9ABFB3A5-5AB5-404E-A2CF-E576409E6B28}" type="sibTrans" cxnId="{01029DF1-1347-48AD-B687-2B8981E3207F}">
      <dgm:prSet/>
      <dgm:spPr/>
      <dgm:t>
        <a:bodyPr/>
        <a:lstStyle/>
        <a:p>
          <a:endParaRPr lang="en-US" sz="1400"/>
        </a:p>
      </dgm:t>
    </dgm:pt>
    <dgm:pt modelId="{52933430-C899-4360-96D7-6FDFA7CA92F2}">
      <dgm:prSet custT="1"/>
      <dgm:spPr/>
      <dgm:t>
        <a:bodyPr/>
        <a:lstStyle/>
        <a:p>
          <a:r>
            <a:rPr lang="en-US" sz="1400" b="0" i="0"/>
            <a:t>3 online</a:t>
          </a:r>
          <a:r>
            <a:rPr lang="en-US" sz="1400"/>
            <a:t>, </a:t>
          </a:r>
          <a:r>
            <a:rPr lang="en-US" sz="1400" err="1"/>
            <a:t>ACTraining</a:t>
          </a:r>
          <a:r>
            <a:rPr lang="en-US" sz="1400"/>
            <a:t> group workshops using </a:t>
          </a:r>
          <a:r>
            <a:rPr lang="en-US" sz="1400" err="1"/>
            <a:t>Hexaflex</a:t>
          </a:r>
          <a:r>
            <a:rPr lang="en-US" sz="1400"/>
            <a:t> model (Hayes &amp; </a:t>
          </a:r>
          <a:r>
            <a:rPr lang="en-US" sz="1400" err="1"/>
            <a:t>Strosahl</a:t>
          </a:r>
          <a:r>
            <a:rPr lang="en-US" sz="1400"/>
            <a:t>, 2004)</a:t>
          </a:r>
        </a:p>
      </dgm:t>
    </dgm:pt>
    <dgm:pt modelId="{D07C186C-1475-4872-A9AD-51E1878C0DED}" type="parTrans" cxnId="{1B83CA5D-7B03-4CB2-A91B-44D9F8EECAE0}">
      <dgm:prSet/>
      <dgm:spPr/>
      <dgm:t>
        <a:bodyPr/>
        <a:lstStyle/>
        <a:p>
          <a:endParaRPr lang="en-US" sz="1400"/>
        </a:p>
      </dgm:t>
    </dgm:pt>
    <dgm:pt modelId="{3533117A-6F93-472F-A858-174C36FCA4EA}" type="sibTrans" cxnId="{1B83CA5D-7B03-4CB2-A91B-44D9F8EECAE0}">
      <dgm:prSet/>
      <dgm:spPr/>
      <dgm:t>
        <a:bodyPr/>
        <a:lstStyle/>
        <a:p>
          <a:endParaRPr lang="en-US" sz="1400"/>
        </a:p>
      </dgm:t>
    </dgm:pt>
    <dgm:pt modelId="{3F568863-9456-4668-9E6A-8259D58519CF}">
      <dgm:prSet custT="1"/>
      <dgm:spPr/>
      <dgm:t>
        <a:bodyPr/>
        <a:lstStyle/>
        <a:p>
          <a:r>
            <a:rPr lang="en-US" sz="1400" b="0" i="0"/>
            <a:t>Final interview and debrief, taking K-MPAI and MAAQ for comparison </a:t>
          </a:r>
          <a:endParaRPr lang="en-US" sz="1400"/>
        </a:p>
      </dgm:t>
    </dgm:pt>
    <dgm:pt modelId="{BD66FBA2-E0BB-4E2C-AE89-17BBC810E99F}" type="parTrans" cxnId="{D34FDA1B-4C20-494F-82D1-2B564C594C6A}">
      <dgm:prSet/>
      <dgm:spPr/>
      <dgm:t>
        <a:bodyPr/>
        <a:lstStyle/>
        <a:p>
          <a:endParaRPr lang="en-US" sz="1400"/>
        </a:p>
      </dgm:t>
    </dgm:pt>
    <dgm:pt modelId="{5D418213-6059-444D-B1E4-0EBCC330D369}" type="sibTrans" cxnId="{D34FDA1B-4C20-494F-82D1-2B564C594C6A}">
      <dgm:prSet/>
      <dgm:spPr/>
      <dgm:t>
        <a:bodyPr/>
        <a:lstStyle/>
        <a:p>
          <a:endParaRPr lang="en-US" sz="1400"/>
        </a:p>
      </dgm:t>
    </dgm:pt>
    <dgm:pt modelId="{BEF0FF1C-AB65-FB47-8A86-F1F7BCCC47C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400"/>
            <a:t>Qualitative data captured the variable and specific experiences of each performer with MPA </a:t>
          </a:r>
        </a:p>
      </dgm:t>
    </dgm:pt>
    <dgm:pt modelId="{37CDC774-6240-234D-BA23-C86111022A2A}" type="parTrans" cxnId="{BE0F2AC1-EF40-8648-A0FB-CFD9863F39E8}">
      <dgm:prSet/>
      <dgm:spPr/>
    </dgm:pt>
    <dgm:pt modelId="{EFE1D6C4-C90A-FE46-8A8F-45BF7D1B928B}" type="sibTrans" cxnId="{BE0F2AC1-EF40-8648-A0FB-CFD9863F39E8}">
      <dgm:prSet/>
      <dgm:spPr/>
    </dgm:pt>
    <dgm:pt modelId="{466F6093-5DAA-7649-B038-16D1B49FEAB6}" type="pres">
      <dgm:prSet presAssocID="{389BA13D-40C7-4EF5-8A8F-DF0B5FDD4904}" presName="Name0" presStyleCnt="0">
        <dgm:presLayoutVars>
          <dgm:dir/>
          <dgm:animLvl val="lvl"/>
          <dgm:resizeHandles val="exact"/>
        </dgm:presLayoutVars>
      </dgm:prSet>
      <dgm:spPr/>
    </dgm:pt>
    <dgm:pt modelId="{89C0CECF-A6BD-9843-BFE4-1BB692175C95}" type="pres">
      <dgm:prSet presAssocID="{8C957DAD-3D48-4385-8675-0C1944C61106}" presName="composite" presStyleCnt="0"/>
      <dgm:spPr/>
    </dgm:pt>
    <dgm:pt modelId="{552F95B4-1095-FE42-8F19-C958CF4A2F84}" type="pres">
      <dgm:prSet presAssocID="{8C957DAD-3D48-4385-8675-0C1944C61106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78D63FC1-4B53-EA40-B228-DB7029F04F48}" type="pres">
      <dgm:prSet presAssocID="{8C957DAD-3D48-4385-8675-0C1944C61106}" presName="desTx" presStyleLbl="alignAccFollowNode1" presStyleIdx="0" presStyleCnt="3">
        <dgm:presLayoutVars>
          <dgm:bulletEnabled val="1"/>
        </dgm:presLayoutVars>
      </dgm:prSet>
      <dgm:spPr/>
    </dgm:pt>
    <dgm:pt modelId="{0B3E63B3-4557-684E-B346-3137922CE340}" type="pres">
      <dgm:prSet presAssocID="{97B58525-BC62-4988-B459-1486194C92FF}" presName="space" presStyleCnt="0"/>
      <dgm:spPr/>
    </dgm:pt>
    <dgm:pt modelId="{0D65E56C-786E-A94D-82CD-D97EEB5346D8}" type="pres">
      <dgm:prSet presAssocID="{02FD0ADD-AC00-4081-A64A-7437ECA0CAB5}" presName="composite" presStyleCnt="0"/>
      <dgm:spPr/>
    </dgm:pt>
    <dgm:pt modelId="{D959CC66-447E-DE42-A831-0AFF4F6F1287}" type="pres">
      <dgm:prSet presAssocID="{02FD0ADD-AC00-4081-A64A-7437ECA0CAB5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F830494E-3212-C343-B6AD-E1C4B0A9A8B4}" type="pres">
      <dgm:prSet presAssocID="{02FD0ADD-AC00-4081-A64A-7437ECA0CAB5}" presName="desTx" presStyleLbl="alignAccFollowNode1" presStyleIdx="1" presStyleCnt="3">
        <dgm:presLayoutVars>
          <dgm:bulletEnabled val="1"/>
        </dgm:presLayoutVars>
      </dgm:prSet>
      <dgm:spPr/>
    </dgm:pt>
    <dgm:pt modelId="{331816D8-2C9A-6F48-891F-7228EC39DC48}" type="pres">
      <dgm:prSet presAssocID="{D6B6B07C-BB2A-4D7B-B0C5-F162845503AE}" presName="space" presStyleCnt="0"/>
      <dgm:spPr/>
    </dgm:pt>
    <dgm:pt modelId="{ED982CA5-6765-AE43-BD97-7A583BD0549B}" type="pres">
      <dgm:prSet presAssocID="{2C895885-0948-43A4-9C25-CA09DA8AEB2C}" presName="composite" presStyleCnt="0"/>
      <dgm:spPr/>
    </dgm:pt>
    <dgm:pt modelId="{294CD41A-5F18-E04D-8B92-A8D2B30B17EE}" type="pres">
      <dgm:prSet presAssocID="{2C895885-0948-43A4-9C25-CA09DA8AEB2C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D02F2FEA-C860-9745-8062-370BA696515A}" type="pres">
      <dgm:prSet presAssocID="{2C895885-0948-43A4-9C25-CA09DA8AEB2C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185A7301-4EB1-A04B-BA28-005D8F2B6D50}" type="presOf" srcId="{389BA13D-40C7-4EF5-8A8F-DF0B5FDD4904}" destId="{466F6093-5DAA-7649-B038-16D1B49FEAB6}" srcOrd="0" destOrd="0" presId="urn:microsoft.com/office/officeart/2005/8/layout/hList1"/>
    <dgm:cxn modelId="{671B950E-2CA9-A647-9A4F-D3619489428C}" type="presOf" srcId="{CFD54AC3-63B5-41C6-9C81-4CC97BE3BF4B}" destId="{78D63FC1-4B53-EA40-B228-DB7029F04F48}" srcOrd="0" destOrd="2" presId="urn:microsoft.com/office/officeart/2005/8/layout/hList1"/>
    <dgm:cxn modelId="{D34FDA1B-4C20-494F-82D1-2B564C594C6A}" srcId="{2C895885-0948-43A4-9C25-CA09DA8AEB2C}" destId="{3F568863-9456-4668-9E6A-8259D58519CF}" srcOrd="4" destOrd="0" parTransId="{BD66FBA2-E0BB-4E2C-AE89-17BBC810E99F}" sibTransId="{5D418213-6059-444D-B1E4-0EBCC330D369}"/>
    <dgm:cxn modelId="{6D4AC41C-3C0E-544D-A1E5-6A55FB74D4CE}" type="presOf" srcId="{85BD579C-C775-4DA9-80E8-2FE5C2D8A808}" destId="{D02F2FEA-C860-9745-8062-370BA696515A}" srcOrd="0" destOrd="2" presId="urn:microsoft.com/office/officeart/2005/8/layout/hList1"/>
    <dgm:cxn modelId="{D9911D23-71EC-4F42-BEF6-9A5B03DADC54}" type="presOf" srcId="{BEF0FF1C-AB65-FB47-8A86-F1F7BCCC47CD}" destId="{78D63FC1-4B53-EA40-B228-DB7029F04F48}" srcOrd="0" destOrd="1" presId="urn:microsoft.com/office/officeart/2005/8/layout/hList1"/>
    <dgm:cxn modelId="{0B06022A-E260-4596-862C-E920DCF8EF2E}" srcId="{8C957DAD-3D48-4385-8675-0C1944C61106}" destId="{368FA6FF-4B55-4647-8F10-A73B901DF82E}" srcOrd="0" destOrd="0" parTransId="{6ADD329F-BE52-40C1-89BF-920A8EC31FBA}" sibTransId="{C5D41880-E999-4381-BB6D-77ED5E655FF7}"/>
    <dgm:cxn modelId="{E7C6F236-7F9B-4993-808F-B05ABF165B30}" srcId="{2C895885-0948-43A4-9C25-CA09DA8AEB2C}" destId="{284AAF73-95E3-4C2B-B86C-8CADB5F36446}" srcOrd="0" destOrd="0" parTransId="{81053F30-A7B7-497F-91A1-895099DFCF62}" sibTransId="{68364883-E233-4CD2-87F6-3E694BFA6C2C}"/>
    <dgm:cxn modelId="{C2B0953C-4C76-0640-9B05-EDFEE7F220D8}" type="presOf" srcId="{C918C3AF-5797-4EA2-A6AB-51E7FB5D0320}" destId="{F830494E-3212-C343-B6AD-E1C4B0A9A8B4}" srcOrd="0" destOrd="0" presId="urn:microsoft.com/office/officeart/2005/8/layout/hList1"/>
    <dgm:cxn modelId="{3A50E44F-59E8-4AAD-94B4-2B4B9AADDDAA}" srcId="{8C957DAD-3D48-4385-8675-0C1944C61106}" destId="{CFD54AC3-63B5-41C6-9C81-4CC97BE3BF4B}" srcOrd="2" destOrd="0" parTransId="{96935558-C0DE-4488-832F-169E199F8D2B}" sibTransId="{D6C027EE-AE68-4571-81FB-2A328F27025B}"/>
    <dgm:cxn modelId="{7C80AD50-4F3B-F649-994D-ED0E1857D318}" type="presOf" srcId="{02FD0ADD-AC00-4081-A64A-7437ECA0CAB5}" destId="{D959CC66-447E-DE42-A831-0AFF4F6F1287}" srcOrd="0" destOrd="0" presId="urn:microsoft.com/office/officeart/2005/8/layout/hList1"/>
    <dgm:cxn modelId="{2CC8DE55-935E-BD4B-BEE7-EEFDC02A1A75}" type="presOf" srcId="{52933430-C899-4360-96D7-6FDFA7CA92F2}" destId="{D02F2FEA-C860-9745-8062-370BA696515A}" srcOrd="0" destOrd="3" presId="urn:microsoft.com/office/officeart/2005/8/layout/hList1"/>
    <dgm:cxn modelId="{ACB7C95A-C29F-45C3-8E03-63582511C48B}" srcId="{389BA13D-40C7-4EF5-8A8F-DF0B5FDD4904}" destId="{8C957DAD-3D48-4385-8675-0C1944C61106}" srcOrd="0" destOrd="0" parTransId="{6C4A53F2-6CA4-4DD0-85FE-7CE4FA0F422E}" sibTransId="{97B58525-BC62-4988-B459-1486194C92FF}"/>
    <dgm:cxn modelId="{B14C805C-2299-8446-817F-01C2C9B43BA9}" type="presOf" srcId="{2C895885-0948-43A4-9C25-CA09DA8AEB2C}" destId="{294CD41A-5F18-E04D-8B92-A8D2B30B17EE}" srcOrd="0" destOrd="0" presId="urn:microsoft.com/office/officeart/2005/8/layout/hList1"/>
    <dgm:cxn modelId="{1B83CA5D-7B03-4CB2-A91B-44D9F8EECAE0}" srcId="{2C895885-0948-43A4-9C25-CA09DA8AEB2C}" destId="{52933430-C899-4360-96D7-6FDFA7CA92F2}" srcOrd="3" destOrd="0" parTransId="{D07C186C-1475-4872-A9AD-51E1878C0DED}" sibTransId="{3533117A-6F93-472F-A858-174C36FCA4EA}"/>
    <dgm:cxn modelId="{DB9FE7AA-C78F-471B-9052-57AFCABDB974}" srcId="{2C895885-0948-43A4-9C25-CA09DA8AEB2C}" destId="{E4D584D5-C816-49A0-B2E2-A4D9F85FE3C6}" srcOrd="1" destOrd="0" parTransId="{EE1E42B8-357C-480F-881A-C345BAEC1B6D}" sibTransId="{A79E1DDB-A9C4-45F8-8325-7A293D1BFCC6}"/>
    <dgm:cxn modelId="{6D95F9B8-1955-4BBB-A526-93169F628D73}" srcId="{389BA13D-40C7-4EF5-8A8F-DF0B5FDD4904}" destId="{2C895885-0948-43A4-9C25-CA09DA8AEB2C}" srcOrd="2" destOrd="0" parTransId="{DF57BCB6-B727-4DF0-AC7B-C90333EAEC8F}" sibTransId="{DBBEE3A7-8EE4-40F0-B6D0-B3C7C923A7EB}"/>
    <dgm:cxn modelId="{BE0F2AC1-EF40-8648-A0FB-CFD9863F39E8}" srcId="{8C957DAD-3D48-4385-8675-0C1944C61106}" destId="{BEF0FF1C-AB65-FB47-8A86-F1F7BCCC47CD}" srcOrd="1" destOrd="0" parTransId="{37CDC774-6240-234D-BA23-C86111022A2A}" sibTransId="{EFE1D6C4-C90A-FE46-8A8F-45BF7D1B928B}"/>
    <dgm:cxn modelId="{9E3079CB-3B49-5847-83E6-2EF92B51B8B0}" type="presOf" srcId="{8C957DAD-3D48-4385-8675-0C1944C61106}" destId="{552F95B4-1095-FE42-8F19-C958CF4A2F84}" srcOrd="0" destOrd="0" presId="urn:microsoft.com/office/officeart/2005/8/layout/hList1"/>
    <dgm:cxn modelId="{18F315D2-A3C2-4287-A830-C4CD97F448E2}" srcId="{02FD0ADD-AC00-4081-A64A-7437ECA0CAB5}" destId="{C918C3AF-5797-4EA2-A6AB-51E7FB5D0320}" srcOrd="0" destOrd="0" parTransId="{57A91101-68D3-40EB-B800-9EA0F7E42F38}" sibTransId="{DA7DE823-0556-4960-909F-0802A813886B}"/>
    <dgm:cxn modelId="{9D1862D4-0F1C-4424-9FB4-5A65A4F352D1}" srcId="{389BA13D-40C7-4EF5-8A8F-DF0B5FDD4904}" destId="{02FD0ADD-AC00-4081-A64A-7437ECA0CAB5}" srcOrd="1" destOrd="0" parTransId="{AF5F7826-C393-4E67-89CC-1EBD9713E4FA}" sibTransId="{D6B6B07C-BB2A-4D7B-B0C5-F162845503AE}"/>
    <dgm:cxn modelId="{A006E2DB-5297-0445-9FC3-1FB07687A559}" type="presOf" srcId="{E4D584D5-C816-49A0-B2E2-A4D9F85FE3C6}" destId="{D02F2FEA-C860-9745-8062-370BA696515A}" srcOrd="0" destOrd="1" presId="urn:microsoft.com/office/officeart/2005/8/layout/hList1"/>
    <dgm:cxn modelId="{37C9E9E6-7646-F848-B3AD-8A92E2399C51}" type="presOf" srcId="{284AAF73-95E3-4C2B-B86C-8CADB5F36446}" destId="{D02F2FEA-C860-9745-8062-370BA696515A}" srcOrd="0" destOrd="0" presId="urn:microsoft.com/office/officeart/2005/8/layout/hList1"/>
    <dgm:cxn modelId="{F440F8EC-EF35-4647-A4AD-1A013F558390}" type="presOf" srcId="{3F568863-9456-4668-9E6A-8259D58519CF}" destId="{D02F2FEA-C860-9745-8062-370BA696515A}" srcOrd="0" destOrd="4" presId="urn:microsoft.com/office/officeart/2005/8/layout/hList1"/>
    <dgm:cxn modelId="{01029DF1-1347-48AD-B687-2B8981E3207F}" srcId="{2C895885-0948-43A4-9C25-CA09DA8AEB2C}" destId="{85BD579C-C775-4DA9-80E8-2FE5C2D8A808}" srcOrd="2" destOrd="0" parTransId="{041506C4-9E1D-4653-A57A-AC2D68B93DFD}" sibTransId="{9ABFB3A5-5AB5-404E-A2CF-E576409E6B28}"/>
    <dgm:cxn modelId="{A21275FF-E957-544D-B640-BB0E90DBC417}" type="presOf" srcId="{368FA6FF-4B55-4647-8F10-A73B901DF82E}" destId="{78D63FC1-4B53-EA40-B228-DB7029F04F48}" srcOrd="0" destOrd="0" presId="urn:microsoft.com/office/officeart/2005/8/layout/hList1"/>
    <dgm:cxn modelId="{116B40A5-0C7D-2A40-9CBB-1C737A2824ED}" type="presParOf" srcId="{466F6093-5DAA-7649-B038-16D1B49FEAB6}" destId="{89C0CECF-A6BD-9843-BFE4-1BB692175C95}" srcOrd="0" destOrd="0" presId="urn:microsoft.com/office/officeart/2005/8/layout/hList1"/>
    <dgm:cxn modelId="{F8B1B462-350A-AD47-9730-E9FA2228F536}" type="presParOf" srcId="{89C0CECF-A6BD-9843-BFE4-1BB692175C95}" destId="{552F95B4-1095-FE42-8F19-C958CF4A2F84}" srcOrd="0" destOrd="0" presId="urn:microsoft.com/office/officeart/2005/8/layout/hList1"/>
    <dgm:cxn modelId="{11EA3332-BAA5-BC41-833A-D7E41DE6D2F7}" type="presParOf" srcId="{89C0CECF-A6BD-9843-BFE4-1BB692175C95}" destId="{78D63FC1-4B53-EA40-B228-DB7029F04F48}" srcOrd="1" destOrd="0" presId="urn:microsoft.com/office/officeart/2005/8/layout/hList1"/>
    <dgm:cxn modelId="{4DE471A3-FAC0-BF43-8CD6-F05FE6F70F66}" type="presParOf" srcId="{466F6093-5DAA-7649-B038-16D1B49FEAB6}" destId="{0B3E63B3-4557-684E-B346-3137922CE340}" srcOrd="1" destOrd="0" presId="urn:microsoft.com/office/officeart/2005/8/layout/hList1"/>
    <dgm:cxn modelId="{57E23196-43B6-9A4A-9862-D3D3D5F9F325}" type="presParOf" srcId="{466F6093-5DAA-7649-B038-16D1B49FEAB6}" destId="{0D65E56C-786E-A94D-82CD-D97EEB5346D8}" srcOrd="2" destOrd="0" presId="urn:microsoft.com/office/officeart/2005/8/layout/hList1"/>
    <dgm:cxn modelId="{FEE39EBE-348D-2748-9D34-6613FB1B7D69}" type="presParOf" srcId="{0D65E56C-786E-A94D-82CD-D97EEB5346D8}" destId="{D959CC66-447E-DE42-A831-0AFF4F6F1287}" srcOrd="0" destOrd="0" presId="urn:microsoft.com/office/officeart/2005/8/layout/hList1"/>
    <dgm:cxn modelId="{00173CD1-02C1-F348-A17B-3F3AD74A9238}" type="presParOf" srcId="{0D65E56C-786E-A94D-82CD-D97EEB5346D8}" destId="{F830494E-3212-C343-B6AD-E1C4B0A9A8B4}" srcOrd="1" destOrd="0" presId="urn:microsoft.com/office/officeart/2005/8/layout/hList1"/>
    <dgm:cxn modelId="{45E8A31C-3D10-BB46-9082-5DE861CE9390}" type="presParOf" srcId="{466F6093-5DAA-7649-B038-16D1B49FEAB6}" destId="{331816D8-2C9A-6F48-891F-7228EC39DC48}" srcOrd="3" destOrd="0" presId="urn:microsoft.com/office/officeart/2005/8/layout/hList1"/>
    <dgm:cxn modelId="{912330E8-451A-EA40-B3C6-8DC82AD40A36}" type="presParOf" srcId="{466F6093-5DAA-7649-B038-16D1B49FEAB6}" destId="{ED982CA5-6765-AE43-BD97-7A583BD0549B}" srcOrd="4" destOrd="0" presId="urn:microsoft.com/office/officeart/2005/8/layout/hList1"/>
    <dgm:cxn modelId="{67511814-839E-8B47-8702-2DA480B669D9}" type="presParOf" srcId="{ED982CA5-6765-AE43-BD97-7A583BD0549B}" destId="{294CD41A-5F18-E04D-8B92-A8D2B30B17EE}" srcOrd="0" destOrd="0" presId="urn:microsoft.com/office/officeart/2005/8/layout/hList1"/>
    <dgm:cxn modelId="{2EF658D2-DCE7-1642-8D41-FEFFC2492774}" type="presParOf" srcId="{ED982CA5-6765-AE43-BD97-7A583BD0549B}" destId="{D02F2FEA-C860-9745-8062-370BA696515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BA3565-A3B4-482B-A363-D0691006216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4C90788-B67D-453D-B942-8D295B50DE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Participants found concepts from </a:t>
          </a:r>
          <a:r>
            <a:rPr lang="en-US" i="1"/>
            <a:t>ACT for Musicians effective</a:t>
          </a:r>
          <a:r>
            <a:rPr lang="en-US"/>
            <a:t> including</a:t>
          </a:r>
        </a:p>
      </dgm:t>
    </dgm:pt>
    <dgm:pt modelId="{C327ADE3-4F06-496E-84CA-1003AFCB9557}" type="parTrans" cxnId="{9A08A322-B4FB-4A6D-966E-1E3E02CA2656}">
      <dgm:prSet/>
      <dgm:spPr/>
      <dgm:t>
        <a:bodyPr/>
        <a:lstStyle/>
        <a:p>
          <a:endParaRPr lang="en-US"/>
        </a:p>
      </dgm:t>
    </dgm:pt>
    <dgm:pt modelId="{B7B5CA76-45F0-46D3-A676-C2B155964258}" type="sibTrans" cxnId="{9A08A322-B4FB-4A6D-966E-1E3E02CA2656}">
      <dgm:prSet/>
      <dgm:spPr/>
      <dgm:t>
        <a:bodyPr/>
        <a:lstStyle/>
        <a:p>
          <a:endParaRPr lang="en-US"/>
        </a:p>
      </dgm:t>
    </dgm:pt>
    <dgm:pt modelId="{78F7FAF5-972F-45C2-8C1B-A1DF9E3C6B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Acceptance</a:t>
          </a:r>
          <a:endParaRPr lang="en-US"/>
        </a:p>
      </dgm:t>
    </dgm:pt>
    <dgm:pt modelId="{2A6E8C8E-2952-445D-9543-6A4D76E8F306}" type="parTrans" cxnId="{5BF89F5E-6C9D-4F14-B2AF-8660394F8997}">
      <dgm:prSet/>
      <dgm:spPr/>
      <dgm:t>
        <a:bodyPr/>
        <a:lstStyle/>
        <a:p>
          <a:endParaRPr lang="en-US"/>
        </a:p>
      </dgm:t>
    </dgm:pt>
    <dgm:pt modelId="{3DEB9EDE-395E-4B06-B879-F94D6BAB1D5B}" type="sibTrans" cxnId="{5BF89F5E-6C9D-4F14-B2AF-8660394F8997}">
      <dgm:prSet/>
      <dgm:spPr/>
      <dgm:t>
        <a:bodyPr/>
        <a:lstStyle/>
        <a:p>
          <a:endParaRPr lang="en-US"/>
        </a:p>
      </dgm:t>
    </dgm:pt>
    <dgm:pt modelId="{361070B3-AB0A-4DC7-9461-B06BC567A1B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Change of Mindset</a:t>
          </a:r>
          <a:endParaRPr lang="en-US"/>
        </a:p>
      </dgm:t>
    </dgm:pt>
    <dgm:pt modelId="{D7AA6448-CDE9-4D21-9FA8-A6F2C8F9126C}" type="parTrans" cxnId="{394B4DB2-1C43-46B1-A332-5A1064815B06}">
      <dgm:prSet/>
      <dgm:spPr/>
      <dgm:t>
        <a:bodyPr/>
        <a:lstStyle/>
        <a:p>
          <a:endParaRPr lang="en-US"/>
        </a:p>
      </dgm:t>
    </dgm:pt>
    <dgm:pt modelId="{8CF3B809-3933-4B48-8295-4B0609A691B1}" type="sibTrans" cxnId="{394B4DB2-1C43-46B1-A332-5A1064815B06}">
      <dgm:prSet/>
      <dgm:spPr/>
      <dgm:t>
        <a:bodyPr/>
        <a:lstStyle/>
        <a:p>
          <a:endParaRPr lang="en-US"/>
        </a:p>
      </dgm:t>
    </dgm:pt>
    <dgm:pt modelId="{C3B76EE6-92D5-476B-BD1C-9B224E16A6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Self-compassion</a:t>
          </a:r>
          <a:endParaRPr lang="en-US"/>
        </a:p>
      </dgm:t>
    </dgm:pt>
    <dgm:pt modelId="{1744152D-A349-40D5-A9C8-57CC8BB8F592}" type="parTrans" cxnId="{0ED0DB39-A094-4CE8-B8C1-6B9FC9C75321}">
      <dgm:prSet/>
      <dgm:spPr/>
      <dgm:t>
        <a:bodyPr/>
        <a:lstStyle/>
        <a:p>
          <a:endParaRPr lang="en-US"/>
        </a:p>
      </dgm:t>
    </dgm:pt>
    <dgm:pt modelId="{8728E9C8-D922-4F37-9C57-92A34590EEA6}" type="sibTrans" cxnId="{0ED0DB39-A094-4CE8-B8C1-6B9FC9C75321}">
      <dgm:prSet/>
      <dgm:spPr/>
      <dgm:t>
        <a:bodyPr/>
        <a:lstStyle/>
        <a:p>
          <a:endParaRPr lang="en-US"/>
        </a:p>
      </dgm:t>
    </dgm:pt>
    <dgm:pt modelId="{ECE628FD-D1B6-42E1-B955-CA01DF3A71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Values and Goals (Juncos e De., 2022). </a:t>
          </a:r>
          <a:endParaRPr lang="en-US"/>
        </a:p>
      </dgm:t>
    </dgm:pt>
    <dgm:pt modelId="{68374CBB-3388-4EA8-8B32-344B7164C7AE}" type="parTrans" cxnId="{75A27815-5AB8-4BD4-818F-0154C30D0B73}">
      <dgm:prSet/>
      <dgm:spPr/>
      <dgm:t>
        <a:bodyPr/>
        <a:lstStyle/>
        <a:p>
          <a:endParaRPr lang="en-US"/>
        </a:p>
      </dgm:t>
    </dgm:pt>
    <dgm:pt modelId="{4265AEF6-A856-497C-A442-7DFFDDC62E67}" type="sibTrans" cxnId="{75A27815-5AB8-4BD4-818F-0154C30D0B73}">
      <dgm:prSet/>
      <dgm:spPr/>
      <dgm:t>
        <a:bodyPr/>
        <a:lstStyle/>
        <a:p>
          <a:endParaRPr lang="en-US"/>
        </a:p>
      </dgm:t>
    </dgm:pt>
    <dgm:pt modelId="{A1874997-AD31-43E6-B2C1-AE1C055272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100% of participants said they would want to continue work on ACT and if given the chance, they would take more workshops.</a:t>
          </a:r>
        </a:p>
      </dgm:t>
    </dgm:pt>
    <dgm:pt modelId="{56F28C0D-4D43-423A-993E-8AA910DE142B}" type="parTrans" cxnId="{14D677A4-666A-4BB0-AF42-FB2D9E3B72B7}">
      <dgm:prSet/>
      <dgm:spPr/>
      <dgm:t>
        <a:bodyPr/>
        <a:lstStyle/>
        <a:p>
          <a:endParaRPr lang="en-US"/>
        </a:p>
      </dgm:t>
    </dgm:pt>
    <dgm:pt modelId="{DA98AE62-B8E4-4709-A3B9-081DCA1DE252}" type="sibTrans" cxnId="{14D677A4-666A-4BB0-AF42-FB2D9E3B72B7}">
      <dgm:prSet/>
      <dgm:spPr/>
      <dgm:t>
        <a:bodyPr/>
        <a:lstStyle/>
        <a:p>
          <a:endParaRPr lang="en-US"/>
        </a:p>
      </dgm:t>
    </dgm:pt>
    <dgm:pt modelId="{A26AF1BA-60D5-421E-BC09-EF6E467473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Four out of five said it took two to three sessions to begin processing the information.  </a:t>
          </a:r>
        </a:p>
      </dgm:t>
    </dgm:pt>
    <dgm:pt modelId="{8C2E79FE-B9BB-4DD1-9F75-04AFFA9287F4}" type="parTrans" cxnId="{54D60CD3-46D0-490A-B82E-4796CB4102DD}">
      <dgm:prSet/>
      <dgm:spPr/>
      <dgm:t>
        <a:bodyPr/>
        <a:lstStyle/>
        <a:p>
          <a:endParaRPr lang="en-US"/>
        </a:p>
      </dgm:t>
    </dgm:pt>
    <dgm:pt modelId="{BD7024D5-A093-48F0-8442-457494E58CB5}" type="sibTrans" cxnId="{54D60CD3-46D0-490A-B82E-4796CB4102DD}">
      <dgm:prSet/>
      <dgm:spPr/>
      <dgm:t>
        <a:bodyPr/>
        <a:lstStyle/>
        <a:p>
          <a:endParaRPr lang="en-US"/>
        </a:p>
      </dgm:t>
    </dgm:pt>
    <dgm:pt modelId="{1F154CC3-1AFD-4F6F-910D-F1262049D7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i="1"/>
            <a:t>Mindfulness </a:t>
          </a:r>
          <a:r>
            <a:rPr lang="en-US"/>
            <a:t>was somewhat challenging for some participants. This can be attributed to their ages (Loucks, 2022)</a:t>
          </a:r>
        </a:p>
      </dgm:t>
    </dgm:pt>
    <dgm:pt modelId="{53F05317-53C6-4882-852B-AF239ED3D41A}" type="parTrans" cxnId="{119AF928-760F-4D81-BBCE-78772087D773}">
      <dgm:prSet/>
      <dgm:spPr/>
      <dgm:t>
        <a:bodyPr/>
        <a:lstStyle/>
        <a:p>
          <a:endParaRPr lang="en-US"/>
        </a:p>
      </dgm:t>
    </dgm:pt>
    <dgm:pt modelId="{5C2DFA3C-3318-4903-AA88-E502121628E2}" type="sibTrans" cxnId="{119AF928-760F-4D81-BBCE-78772087D773}">
      <dgm:prSet/>
      <dgm:spPr/>
      <dgm:t>
        <a:bodyPr/>
        <a:lstStyle/>
        <a:p>
          <a:endParaRPr lang="en-US"/>
        </a:p>
      </dgm:t>
    </dgm:pt>
    <dgm:pt modelId="{BE3642AE-2C87-4394-A29C-177010B271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More workshops over a longer period of time were desired by participants.</a:t>
          </a:r>
        </a:p>
      </dgm:t>
    </dgm:pt>
    <dgm:pt modelId="{08815C6A-E9BE-4FD0-8256-EB8D0D531176}" type="parTrans" cxnId="{2AD6657A-CE9B-481E-A6CC-7896EEEF8AC9}">
      <dgm:prSet/>
      <dgm:spPr/>
      <dgm:t>
        <a:bodyPr/>
        <a:lstStyle/>
        <a:p>
          <a:endParaRPr lang="en-US"/>
        </a:p>
      </dgm:t>
    </dgm:pt>
    <dgm:pt modelId="{D4CB69F4-DBCA-4542-A5FF-42B910EEEDD4}" type="sibTrans" cxnId="{2AD6657A-CE9B-481E-A6CC-7896EEEF8AC9}">
      <dgm:prSet/>
      <dgm:spPr/>
      <dgm:t>
        <a:bodyPr/>
        <a:lstStyle/>
        <a:p>
          <a:endParaRPr lang="en-US"/>
        </a:p>
      </dgm:t>
    </dgm:pt>
    <dgm:pt modelId="{19B8EB86-E1B5-E042-83D8-6ACF0EEDCC31}" type="pres">
      <dgm:prSet presAssocID="{32BA3565-A3B4-482B-A363-D0691006216B}" presName="diagram" presStyleCnt="0">
        <dgm:presLayoutVars>
          <dgm:dir/>
          <dgm:resizeHandles val="exact"/>
        </dgm:presLayoutVars>
      </dgm:prSet>
      <dgm:spPr/>
    </dgm:pt>
    <dgm:pt modelId="{03FADA64-7DDD-EF4A-83A1-4DEC472D2B03}" type="pres">
      <dgm:prSet presAssocID="{B4C90788-B67D-453D-B942-8D295B50DE17}" presName="node" presStyleLbl="node1" presStyleIdx="0" presStyleCnt="5">
        <dgm:presLayoutVars>
          <dgm:bulletEnabled val="1"/>
        </dgm:presLayoutVars>
      </dgm:prSet>
      <dgm:spPr/>
    </dgm:pt>
    <dgm:pt modelId="{5BC0D734-929A-7A40-B71F-F13F032998D3}" type="pres">
      <dgm:prSet presAssocID="{B7B5CA76-45F0-46D3-A676-C2B155964258}" presName="sibTrans" presStyleCnt="0"/>
      <dgm:spPr/>
    </dgm:pt>
    <dgm:pt modelId="{D5CF9235-F436-6E4D-BCAF-FCA485B310F8}" type="pres">
      <dgm:prSet presAssocID="{A1874997-AD31-43E6-B2C1-AE1C055272FB}" presName="node" presStyleLbl="node1" presStyleIdx="1" presStyleCnt="5">
        <dgm:presLayoutVars>
          <dgm:bulletEnabled val="1"/>
        </dgm:presLayoutVars>
      </dgm:prSet>
      <dgm:spPr/>
    </dgm:pt>
    <dgm:pt modelId="{90841F7A-4FD1-1C48-8B10-5D74D8CD2AFD}" type="pres">
      <dgm:prSet presAssocID="{DA98AE62-B8E4-4709-A3B9-081DCA1DE252}" presName="sibTrans" presStyleCnt="0"/>
      <dgm:spPr/>
    </dgm:pt>
    <dgm:pt modelId="{49AC9A4F-9B49-A545-8154-F1438C106F07}" type="pres">
      <dgm:prSet presAssocID="{A26AF1BA-60D5-421E-BC09-EF6E467473D0}" presName="node" presStyleLbl="node1" presStyleIdx="2" presStyleCnt="5">
        <dgm:presLayoutVars>
          <dgm:bulletEnabled val="1"/>
        </dgm:presLayoutVars>
      </dgm:prSet>
      <dgm:spPr/>
    </dgm:pt>
    <dgm:pt modelId="{79A213D4-883A-A34F-A05E-72A9E530CB85}" type="pres">
      <dgm:prSet presAssocID="{BD7024D5-A093-48F0-8442-457494E58CB5}" presName="sibTrans" presStyleCnt="0"/>
      <dgm:spPr/>
    </dgm:pt>
    <dgm:pt modelId="{7F233359-5537-0E44-8580-158D0979D62A}" type="pres">
      <dgm:prSet presAssocID="{1F154CC3-1AFD-4F6F-910D-F1262049D7E7}" presName="node" presStyleLbl="node1" presStyleIdx="3" presStyleCnt="5">
        <dgm:presLayoutVars>
          <dgm:bulletEnabled val="1"/>
        </dgm:presLayoutVars>
      </dgm:prSet>
      <dgm:spPr/>
    </dgm:pt>
    <dgm:pt modelId="{ADC91C99-CBAE-E449-A218-26D3CCFA48F3}" type="pres">
      <dgm:prSet presAssocID="{5C2DFA3C-3318-4903-AA88-E502121628E2}" presName="sibTrans" presStyleCnt="0"/>
      <dgm:spPr/>
    </dgm:pt>
    <dgm:pt modelId="{70378450-A7B4-A44E-9BF4-1F44FBF28955}" type="pres">
      <dgm:prSet presAssocID="{BE3642AE-2C87-4394-A29C-177010B27137}" presName="node" presStyleLbl="node1" presStyleIdx="4" presStyleCnt="5">
        <dgm:presLayoutVars>
          <dgm:bulletEnabled val="1"/>
        </dgm:presLayoutVars>
      </dgm:prSet>
      <dgm:spPr/>
    </dgm:pt>
  </dgm:ptLst>
  <dgm:cxnLst>
    <dgm:cxn modelId="{DD278D09-ACC0-E840-88F6-A4B0E8B78495}" type="presOf" srcId="{32BA3565-A3B4-482B-A363-D0691006216B}" destId="{19B8EB86-E1B5-E042-83D8-6ACF0EEDCC31}" srcOrd="0" destOrd="0" presId="urn:microsoft.com/office/officeart/2005/8/layout/default"/>
    <dgm:cxn modelId="{75A27815-5AB8-4BD4-818F-0154C30D0B73}" srcId="{B4C90788-B67D-453D-B942-8D295B50DE17}" destId="{ECE628FD-D1B6-42E1-B955-CA01DF3A7174}" srcOrd="3" destOrd="0" parTransId="{68374CBB-3388-4EA8-8B32-344B7164C7AE}" sibTransId="{4265AEF6-A856-497C-A442-7DFFDDC62E67}"/>
    <dgm:cxn modelId="{1B2F431C-319D-0542-A709-AD4CC050C103}" type="presOf" srcId="{78F7FAF5-972F-45C2-8C1B-A1DF9E3C6B3F}" destId="{03FADA64-7DDD-EF4A-83A1-4DEC472D2B03}" srcOrd="0" destOrd="1" presId="urn:microsoft.com/office/officeart/2005/8/layout/default"/>
    <dgm:cxn modelId="{9A08A322-B4FB-4A6D-966E-1E3E02CA2656}" srcId="{32BA3565-A3B4-482B-A363-D0691006216B}" destId="{B4C90788-B67D-453D-B942-8D295B50DE17}" srcOrd="0" destOrd="0" parTransId="{C327ADE3-4F06-496E-84CA-1003AFCB9557}" sibTransId="{B7B5CA76-45F0-46D3-A676-C2B155964258}"/>
    <dgm:cxn modelId="{119AF928-760F-4D81-BBCE-78772087D773}" srcId="{32BA3565-A3B4-482B-A363-D0691006216B}" destId="{1F154CC3-1AFD-4F6F-910D-F1262049D7E7}" srcOrd="3" destOrd="0" parTransId="{53F05317-53C6-4882-852B-AF239ED3D41A}" sibTransId="{5C2DFA3C-3318-4903-AA88-E502121628E2}"/>
    <dgm:cxn modelId="{0ED0DB39-A094-4CE8-B8C1-6B9FC9C75321}" srcId="{B4C90788-B67D-453D-B942-8D295B50DE17}" destId="{C3B76EE6-92D5-476B-BD1C-9B224E16A6A1}" srcOrd="2" destOrd="0" parTransId="{1744152D-A349-40D5-A9C8-57CC8BB8F592}" sibTransId="{8728E9C8-D922-4F37-9C57-92A34590EEA6}"/>
    <dgm:cxn modelId="{E3F14A45-3D7E-074E-9C7B-0C39D53B2394}" type="presOf" srcId="{ECE628FD-D1B6-42E1-B955-CA01DF3A7174}" destId="{03FADA64-7DDD-EF4A-83A1-4DEC472D2B03}" srcOrd="0" destOrd="4" presId="urn:microsoft.com/office/officeart/2005/8/layout/default"/>
    <dgm:cxn modelId="{5BF89F5E-6C9D-4F14-B2AF-8660394F8997}" srcId="{B4C90788-B67D-453D-B942-8D295B50DE17}" destId="{78F7FAF5-972F-45C2-8C1B-A1DF9E3C6B3F}" srcOrd="0" destOrd="0" parTransId="{2A6E8C8E-2952-445D-9543-6A4D76E8F306}" sibTransId="{3DEB9EDE-395E-4B06-B879-F94D6BAB1D5B}"/>
    <dgm:cxn modelId="{7B54C263-9DEC-FC41-A0F5-08E1B5D09C6E}" type="presOf" srcId="{A1874997-AD31-43E6-B2C1-AE1C055272FB}" destId="{D5CF9235-F436-6E4D-BCAF-FCA485B310F8}" srcOrd="0" destOrd="0" presId="urn:microsoft.com/office/officeart/2005/8/layout/default"/>
    <dgm:cxn modelId="{85453268-656D-8946-9C28-2839D721ABEF}" type="presOf" srcId="{BE3642AE-2C87-4394-A29C-177010B27137}" destId="{70378450-A7B4-A44E-9BF4-1F44FBF28955}" srcOrd="0" destOrd="0" presId="urn:microsoft.com/office/officeart/2005/8/layout/default"/>
    <dgm:cxn modelId="{2AD6657A-CE9B-481E-A6CC-7896EEEF8AC9}" srcId="{32BA3565-A3B4-482B-A363-D0691006216B}" destId="{BE3642AE-2C87-4394-A29C-177010B27137}" srcOrd="4" destOrd="0" parTransId="{08815C6A-E9BE-4FD0-8256-EB8D0D531176}" sibTransId="{D4CB69F4-DBCA-4542-A5FF-42B910EEEDD4}"/>
    <dgm:cxn modelId="{14D677A4-666A-4BB0-AF42-FB2D9E3B72B7}" srcId="{32BA3565-A3B4-482B-A363-D0691006216B}" destId="{A1874997-AD31-43E6-B2C1-AE1C055272FB}" srcOrd="1" destOrd="0" parTransId="{56F28C0D-4D43-423A-993E-8AA910DE142B}" sibTransId="{DA98AE62-B8E4-4709-A3B9-081DCA1DE252}"/>
    <dgm:cxn modelId="{6D5538A7-C5C0-6549-8588-8548D34FFF97}" type="presOf" srcId="{361070B3-AB0A-4DC7-9461-B06BC567A1B3}" destId="{03FADA64-7DDD-EF4A-83A1-4DEC472D2B03}" srcOrd="0" destOrd="2" presId="urn:microsoft.com/office/officeart/2005/8/layout/default"/>
    <dgm:cxn modelId="{394B4DB2-1C43-46B1-A332-5A1064815B06}" srcId="{B4C90788-B67D-453D-B942-8D295B50DE17}" destId="{361070B3-AB0A-4DC7-9461-B06BC567A1B3}" srcOrd="1" destOrd="0" parTransId="{D7AA6448-CDE9-4D21-9FA8-A6F2C8F9126C}" sibTransId="{8CF3B809-3933-4B48-8295-4B0609A691B1}"/>
    <dgm:cxn modelId="{FF8D09B6-0B3C-AF4A-A12D-D5663707DA83}" type="presOf" srcId="{A26AF1BA-60D5-421E-BC09-EF6E467473D0}" destId="{49AC9A4F-9B49-A545-8154-F1438C106F07}" srcOrd="0" destOrd="0" presId="urn:microsoft.com/office/officeart/2005/8/layout/default"/>
    <dgm:cxn modelId="{BA3961C3-A756-9941-9A80-AF1E1CC66387}" type="presOf" srcId="{C3B76EE6-92D5-476B-BD1C-9B224E16A6A1}" destId="{03FADA64-7DDD-EF4A-83A1-4DEC472D2B03}" srcOrd="0" destOrd="3" presId="urn:microsoft.com/office/officeart/2005/8/layout/default"/>
    <dgm:cxn modelId="{E1B32CC6-9F8F-D84E-98C6-7C96C0EDE873}" type="presOf" srcId="{1F154CC3-1AFD-4F6F-910D-F1262049D7E7}" destId="{7F233359-5537-0E44-8580-158D0979D62A}" srcOrd="0" destOrd="0" presId="urn:microsoft.com/office/officeart/2005/8/layout/default"/>
    <dgm:cxn modelId="{42E6E1D2-0890-EE4D-BF4B-BF23247C15DE}" type="presOf" srcId="{B4C90788-B67D-453D-B942-8D295B50DE17}" destId="{03FADA64-7DDD-EF4A-83A1-4DEC472D2B03}" srcOrd="0" destOrd="0" presId="urn:microsoft.com/office/officeart/2005/8/layout/default"/>
    <dgm:cxn modelId="{54D60CD3-46D0-490A-B82E-4796CB4102DD}" srcId="{32BA3565-A3B4-482B-A363-D0691006216B}" destId="{A26AF1BA-60D5-421E-BC09-EF6E467473D0}" srcOrd="2" destOrd="0" parTransId="{8C2E79FE-B9BB-4DD1-9F75-04AFFA9287F4}" sibTransId="{BD7024D5-A093-48F0-8442-457494E58CB5}"/>
    <dgm:cxn modelId="{95D208A4-E2D5-8F49-9E6E-72628E7390DF}" type="presParOf" srcId="{19B8EB86-E1B5-E042-83D8-6ACF0EEDCC31}" destId="{03FADA64-7DDD-EF4A-83A1-4DEC472D2B03}" srcOrd="0" destOrd="0" presId="urn:microsoft.com/office/officeart/2005/8/layout/default"/>
    <dgm:cxn modelId="{19935710-BDC4-DA44-A56F-AB7D8275070F}" type="presParOf" srcId="{19B8EB86-E1B5-E042-83D8-6ACF0EEDCC31}" destId="{5BC0D734-929A-7A40-B71F-F13F032998D3}" srcOrd="1" destOrd="0" presId="urn:microsoft.com/office/officeart/2005/8/layout/default"/>
    <dgm:cxn modelId="{525E2086-B33E-9D4B-B192-352799D72B51}" type="presParOf" srcId="{19B8EB86-E1B5-E042-83D8-6ACF0EEDCC31}" destId="{D5CF9235-F436-6E4D-BCAF-FCA485B310F8}" srcOrd="2" destOrd="0" presId="urn:microsoft.com/office/officeart/2005/8/layout/default"/>
    <dgm:cxn modelId="{BF9E5DD8-59DD-3743-A69C-F046F74CB95D}" type="presParOf" srcId="{19B8EB86-E1B5-E042-83D8-6ACF0EEDCC31}" destId="{90841F7A-4FD1-1C48-8B10-5D74D8CD2AFD}" srcOrd="3" destOrd="0" presId="urn:microsoft.com/office/officeart/2005/8/layout/default"/>
    <dgm:cxn modelId="{1543232B-0AA1-1747-B7AC-4AF6853BFB57}" type="presParOf" srcId="{19B8EB86-E1B5-E042-83D8-6ACF0EEDCC31}" destId="{49AC9A4F-9B49-A545-8154-F1438C106F07}" srcOrd="4" destOrd="0" presId="urn:microsoft.com/office/officeart/2005/8/layout/default"/>
    <dgm:cxn modelId="{6F7A54A9-2C04-DE4F-A707-1F69D3AD4207}" type="presParOf" srcId="{19B8EB86-E1B5-E042-83D8-6ACF0EEDCC31}" destId="{79A213D4-883A-A34F-A05E-72A9E530CB85}" srcOrd="5" destOrd="0" presId="urn:microsoft.com/office/officeart/2005/8/layout/default"/>
    <dgm:cxn modelId="{3EE4AC20-40C6-ED41-A7C7-09347A1D55A2}" type="presParOf" srcId="{19B8EB86-E1B5-E042-83D8-6ACF0EEDCC31}" destId="{7F233359-5537-0E44-8580-158D0979D62A}" srcOrd="6" destOrd="0" presId="urn:microsoft.com/office/officeart/2005/8/layout/default"/>
    <dgm:cxn modelId="{AB49833C-20B8-0444-A483-A049A6217A25}" type="presParOf" srcId="{19B8EB86-E1B5-E042-83D8-6ACF0EEDCC31}" destId="{ADC91C99-CBAE-E449-A218-26D3CCFA48F3}" srcOrd="7" destOrd="0" presId="urn:microsoft.com/office/officeart/2005/8/layout/default"/>
    <dgm:cxn modelId="{C8D36DE2-DE9B-6A49-8752-89D28D4ECF93}" type="presParOf" srcId="{19B8EB86-E1B5-E042-83D8-6ACF0EEDCC31}" destId="{70378450-A7B4-A44E-9BF4-1F44FBF2895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6A9F439-BFF3-4FE8-88AE-8638E52AE99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A7B97F2-2031-4D01-A55C-1B532EC1902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Only five participants.  Increasing number of participants will enable more significant data</a:t>
          </a:r>
        </a:p>
      </dgm:t>
    </dgm:pt>
    <dgm:pt modelId="{5DD5759C-604C-4A5A-90C0-A4274E50F321}" type="parTrans" cxnId="{599F2836-BE38-46A9-BE40-E85E42A98280}">
      <dgm:prSet/>
      <dgm:spPr/>
      <dgm:t>
        <a:bodyPr/>
        <a:lstStyle/>
        <a:p>
          <a:endParaRPr lang="en-US"/>
        </a:p>
      </dgm:t>
    </dgm:pt>
    <dgm:pt modelId="{2378BBAE-7631-489F-B44E-5139F359BA37}" type="sibTrans" cxnId="{599F2836-BE38-46A9-BE40-E85E42A98280}">
      <dgm:prSet/>
      <dgm:spPr/>
      <dgm:t>
        <a:bodyPr/>
        <a:lstStyle/>
        <a:p>
          <a:endParaRPr lang="en-US"/>
        </a:p>
      </dgm:t>
    </dgm:pt>
    <dgm:pt modelId="{0D98E616-0D95-439A-8C7C-ED53912496D3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Short time span of the study may have influenced may have influenced participants’ answers on the K-MPAI and MAAQ limited the ability to test the effectiveness of the ACT method over a longer duration and limited the number of performances where the subjects could test out their new skills.</a:t>
          </a:r>
        </a:p>
      </dgm:t>
    </dgm:pt>
    <dgm:pt modelId="{75344080-A584-41B4-B396-4D5096EA1985}" type="parTrans" cxnId="{2A2EC73E-4687-4D8D-B508-8F38FCCDC4DD}">
      <dgm:prSet/>
      <dgm:spPr/>
      <dgm:t>
        <a:bodyPr/>
        <a:lstStyle/>
        <a:p>
          <a:endParaRPr lang="en-US"/>
        </a:p>
      </dgm:t>
    </dgm:pt>
    <dgm:pt modelId="{F10B840F-B5D3-4F49-AAA9-443D4E291B8E}" type="sibTrans" cxnId="{2A2EC73E-4687-4D8D-B508-8F38FCCDC4DD}">
      <dgm:prSet/>
      <dgm:spPr/>
      <dgm:t>
        <a:bodyPr/>
        <a:lstStyle/>
        <a:p>
          <a:endParaRPr lang="en-US"/>
        </a:p>
      </dgm:t>
    </dgm:pt>
    <dgm:pt modelId="{5CF5BD55-0762-438D-A902-CBD6259BB5D6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Group setting is not ideal for everyone.  Those who have slower processing, who are introverted, or speak English as a second language may benefit from more time and/or mixing in individual sessions.</a:t>
          </a:r>
        </a:p>
      </dgm:t>
    </dgm:pt>
    <dgm:pt modelId="{B30C803B-81CA-4BDA-9037-4E7197845D5C}" type="parTrans" cxnId="{D7D6513E-6B87-4130-B556-6B95143307AA}">
      <dgm:prSet/>
      <dgm:spPr/>
      <dgm:t>
        <a:bodyPr/>
        <a:lstStyle/>
        <a:p>
          <a:endParaRPr lang="en-US"/>
        </a:p>
      </dgm:t>
    </dgm:pt>
    <dgm:pt modelId="{12B703D4-6603-4BE2-B41E-D713156928BB}" type="sibTrans" cxnId="{D7D6513E-6B87-4130-B556-6B95143307AA}">
      <dgm:prSet/>
      <dgm:spPr/>
      <dgm:t>
        <a:bodyPr/>
        <a:lstStyle/>
        <a:p>
          <a:endParaRPr lang="en-US"/>
        </a:p>
      </dgm:t>
    </dgm:pt>
    <dgm:pt modelId="{8D281399-4274-4064-9CB9-E399475F31F8}" type="pres">
      <dgm:prSet presAssocID="{16A9F439-BFF3-4FE8-88AE-8638E52AE997}" presName="root" presStyleCnt="0">
        <dgm:presLayoutVars>
          <dgm:dir/>
          <dgm:resizeHandles val="exact"/>
        </dgm:presLayoutVars>
      </dgm:prSet>
      <dgm:spPr/>
    </dgm:pt>
    <dgm:pt modelId="{0291ECCE-8C6F-43D7-9C8F-8149CCB35C04}" type="pres">
      <dgm:prSet presAssocID="{0A7B97F2-2031-4D01-A55C-1B532EC19022}" presName="compNode" presStyleCnt="0"/>
      <dgm:spPr/>
    </dgm:pt>
    <dgm:pt modelId="{B338CD64-C3F9-4721-8573-6CC97F830F8D}" type="pres">
      <dgm:prSet presAssocID="{0A7B97F2-2031-4D01-A55C-1B532EC19022}" presName="iconBgRect" presStyleLbl="bgShp" presStyleIdx="0" presStyleCnt="3" custLinFactNeighborX="3693" custLinFactNeighborY="-30397"/>
      <dgm:spPr>
        <a:prstGeom prst="round2DiagRect">
          <a:avLst>
            <a:gd name="adj1" fmla="val 29727"/>
            <a:gd name="adj2" fmla="val 0"/>
          </a:avLst>
        </a:prstGeom>
      </dgm:spPr>
    </dgm:pt>
    <dgm:pt modelId="{FB67FF16-DF14-4A5F-BE35-E09CE555B1EE}" type="pres">
      <dgm:prSet presAssocID="{0A7B97F2-2031-4D01-A55C-1B532EC19022}" presName="iconRect" presStyleLbl="node1" presStyleIdx="0" presStyleCnt="3" custLinFactNeighborX="6437" custLinFactNeighborY="-5297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BD7EE75-9848-497B-8F15-8FA46ADA925D}" type="pres">
      <dgm:prSet presAssocID="{0A7B97F2-2031-4D01-A55C-1B532EC19022}" presName="spaceRect" presStyleCnt="0"/>
      <dgm:spPr/>
    </dgm:pt>
    <dgm:pt modelId="{E4FDDFA2-CE86-4535-BC92-E217D61424EC}" type="pres">
      <dgm:prSet presAssocID="{0A7B97F2-2031-4D01-A55C-1B532EC19022}" presName="textRect" presStyleLbl="revTx" presStyleIdx="0" presStyleCnt="3" custLinFactNeighborX="2253" custLinFactNeighborY="-58737">
        <dgm:presLayoutVars>
          <dgm:chMax val="1"/>
          <dgm:chPref val="1"/>
        </dgm:presLayoutVars>
      </dgm:prSet>
      <dgm:spPr/>
    </dgm:pt>
    <dgm:pt modelId="{8C31F5F7-2F71-462D-BB79-186F95E35626}" type="pres">
      <dgm:prSet presAssocID="{2378BBAE-7631-489F-B44E-5139F359BA37}" presName="sibTrans" presStyleCnt="0"/>
      <dgm:spPr/>
    </dgm:pt>
    <dgm:pt modelId="{E73BD3F6-3760-4056-8EC7-5264E87517DA}" type="pres">
      <dgm:prSet presAssocID="{0D98E616-0D95-439A-8C7C-ED53912496D3}" presName="compNode" presStyleCnt="0"/>
      <dgm:spPr/>
    </dgm:pt>
    <dgm:pt modelId="{E6B5098B-1E94-4B29-A4AB-6A4ADBF2B794}" type="pres">
      <dgm:prSet presAssocID="{0D98E616-0D95-439A-8C7C-ED53912496D3}" presName="iconBgRect" presStyleLbl="bgShp" presStyleIdx="1" presStyleCnt="3" custLinFactNeighborX="-16" custLinFactNeighborY="-30397"/>
      <dgm:spPr>
        <a:prstGeom prst="round2DiagRect">
          <a:avLst>
            <a:gd name="adj1" fmla="val 29727"/>
            <a:gd name="adj2" fmla="val 0"/>
          </a:avLst>
        </a:prstGeom>
      </dgm:spPr>
    </dgm:pt>
    <dgm:pt modelId="{754BDE32-A635-468B-8D33-4A4B6E67C7B3}" type="pres">
      <dgm:prSet presAssocID="{0D98E616-0D95-439A-8C7C-ED53912496D3}" presName="iconRect" presStyleLbl="node1" presStyleIdx="1" presStyleCnt="3" custLinFactNeighborX="-28" custLinFactNeighborY="-5297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9261C5F-C56F-4554-8BD8-C104A706666B}" type="pres">
      <dgm:prSet presAssocID="{0D98E616-0D95-439A-8C7C-ED53912496D3}" presName="spaceRect" presStyleCnt="0"/>
      <dgm:spPr/>
    </dgm:pt>
    <dgm:pt modelId="{F13EE95C-AC0C-40DC-B23D-993802AF63DA}" type="pres">
      <dgm:prSet presAssocID="{0D98E616-0D95-439A-8C7C-ED53912496D3}" presName="textRect" presStyleLbl="revTx" presStyleIdx="1" presStyleCnt="3" custScaleX="139881" custLinFactNeighborX="-10" custLinFactNeighborY="-51806">
        <dgm:presLayoutVars>
          <dgm:chMax val="1"/>
          <dgm:chPref val="1"/>
        </dgm:presLayoutVars>
      </dgm:prSet>
      <dgm:spPr/>
    </dgm:pt>
    <dgm:pt modelId="{B5F6F703-3C5D-4E55-9F24-00BB33D20665}" type="pres">
      <dgm:prSet presAssocID="{F10B840F-B5D3-4F49-AAA9-443D4E291B8E}" presName="sibTrans" presStyleCnt="0"/>
      <dgm:spPr/>
    </dgm:pt>
    <dgm:pt modelId="{0EBF7186-9158-4412-BD18-7FA649854E0C}" type="pres">
      <dgm:prSet presAssocID="{5CF5BD55-0762-438D-A902-CBD6259BB5D6}" presName="compNode" presStyleCnt="0"/>
      <dgm:spPr/>
    </dgm:pt>
    <dgm:pt modelId="{98334556-F3C8-49C9-975D-5AEA05A94C90}" type="pres">
      <dgm:prSet presAssocID="{5CF5BD55-0762-438D-A902-CBD6259BB5D6}" presName="iconBgRect" presStyleLbl="bgShp" presStyleIdx="2" presStyleCnt="3" custLinFactNeighborX="4198" custLinFactNeighborY="-15461"/>
      <dgm:spPr>
        <a:prstGeom prst="round2DiagRect">
          <a:avLst>
            <a:gd name="adj1" fmla="val 29727"/>
            <a:gd name="adj2" fmla="val 0"/>
          </a:avLst>
        </a:prstGeom>
      </dgm:spPr>
    </dgm:pt>
    <dgm:pt modelId="{1E6428D1-C4F9-4FE5-9E8C-FDDE14E63AF8}" type="pres">
      <dgm:prSet presAssocID="{5CF5BD55-0762-438D-A902-CBD6259BB5D6}" presName="iconRect" presStyleLbl="node1" presStyleIdx="2" presStyleCnt="3" custLinFactNeighborX="15790" custLinFactNeighborY="-1325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749B475-55DE-4B61-9CE4-1EE060DCE152}" type="pres">
      <dgm:prSet presAssocID="{5CF5BD55-0762-438D-A902-CBD6259BB5D6}" presName="spaceRect" presStyleCnt="0"/>
      <dgm:spPr/>
    </dgm:pt>
    <dgm:pt modelId="{1D0A6265-C131-4300-B7A3-1E5ED0F2F5BC}" type="pres">
      <dgm:prSet presAssocID="{5CF5BD55-0762-438D-A902-CBD6259BB5D6}" presName="textRect" presStyleLbl="revTx" presStyleIdx="2" presStyleCnt="3" custScaleY="173394" custLinFactNeighborX="-2838" custLinFactNeighborY="5217">
        <dgm:presLayoutVars>
          <dgm:chMax val="1"/>
          <dgm:chPref val="1"/>
        </dgm:presLayoutVars>
      </dgm:prSet>
      <dgm:spPr/>
    </dgm:pt>
  </dgm:ptLst>
  <dgm:cxnLst>
    <dgm:cxn modelId="{D7547C29-5808-41E1-BFAD-25858E1D2C4F}" type="presOf" srcId="{16A9F439-BFF3-4FE8-88AE-8638E52AE997}" destId="{8D281399-4274-4064-9CB9-E399475F31F8}" srcOrd="0" destOrd="0" presId="urn:microsoft.com/office/officeart/2018/5/layout/IconLeafLabelList"/>
    <dgm:cxn modelId="{599F2836-BE38-46A9-BE40-E85E42A98280}" srcId="{16A9F439-BFF3-4FE8-88AE-8638E52AE997}" destId="{0A7B97F2-2031-4D01-A55C-1B532EC19022}" srcOrd="0" destOrd="0" parTransId="{5DD5759C-604C-4A5A-90C0-A4274E50F321}" sibTransId="{2378BBAE-7631-489F-B44E-5139F359BA37}"/>
    <dgm:cxn modelId="{D7D6513E-6B87-4130-B556-6B95143307AA}" srcId="{16A9F439-BFF3-4FE8-88AE-8638E52AE997}" destId="{5CF5BD55-0762-438D-A902-CBD6259BB5D6}" srcOrd="2" destOrd="0" parTransId="{B30C803B-81CA-4BDA-9037-4E7197845D5C}" sibTransId="{12B703D4-6603-4BE2-B41E-D713156928BB}"/>
    <dgm:cxn modelId="{2A2EC73E-4687-4D8D-B508-8F38FCCDC4DD}" srcId="{16A9F439-BFF3-4FE8-88AE-8638E52AE997}" destId="{0D98E616-0D95-439A-8C7C-ED53912496D3}" srcOrd="1" destOrd="0" parTransId="{75344080-A584-41B4-B396-4D5096EA1985}" sibTransId="{F10B840F-B5D3-4F49-AAA9-443D4E291B8E}"/>
    <dgm:cxn modelId="{27688A95-AE62-4731-BE7A-DE0219395418}" type="presOf" srcId="{0A7B97F2-2031-4D01-A55C-1B532EC19022}" destId="{E4FDDFA2-CE86-4535-BC92-E217D61424EC}" srcOrd="0" destOrd="0" presId="urn:microsoft.com/office/officeart/2018/5/layout/IconLeafLabelList"/>
    <dgm:cxn modelId="{78F4A9A6-BD6A-4778-9F1B-2EA861F739A1}" type="presOf" srcId="{0D98E616-0D95-439A-8C7C-ED53912496D3}" destId="{F13EE95C-AC0C-40DC-B23D-993802AF63DA}" srcOrd="0" destOrd="0" presId="urn:microsoft.com/office/officeart/2018/5/layout/IconLeafLabelList"/>
    <dgm:cxn modelId="{70826ADD-41F3-4B09-9756-66B4F42B8815}" type="presOf" srcId="{5CF5BD55-0762-438D-A902-CBD6259BB5D6}" destId="{1D0A6265-C131-4300-B7A3-1E5ED0F2F5BC}" srcOrd="0" destOrd="0" presId="urn:microsoft.com/office/officeart/2018/5/layout/IconLeafLabelList"/>
    <dgm:cxn modelId="{4463CAB9-6489-434B-B60A-DA628D1AB897}" type="presParOf" srcId="{8D281399-4274-4064-9CB9-E399475F31F8}" destId="{0291ECCE-8C6F-43D7-9C8F-8149CCB35C04}" srcOrd="0" destOrd="0" presId="urn:microsoft.com/office/officeart/2018/5/layout/IconLeafLabelList"/>
    <dgm:cxn modelId="{4E62F7DC-4F32-40BF-BAF6-60EAD005720B}" type="presParOf" srcId="{0291ECCE-8C6F-43D7-9C8F-8149CCB35C04}" destId="{B338CD64-C3F9-4721-8573-6CC97F830F8D}" srcOrd="0" destOrd="0" presId="urn:microsoft.com/office/officeart/2018/5/layout/IconLeafLabelList"/>
    <dgm:cxn modelId="{CB48BE1F-5EF7-4198-B020-A1A41250DD0F}" type="presParOf" srcId="{0291ECCE-8C6F-43D7-9C8F-8149CCB35C04}" destId="{FB67FF16-DF14-4A5F-BE35-E09CE555B1EE}" srcOrd="1" destOrd="0" presId="urn:microsoft.com/office/officeart/2018/5/layout/IconLeafLabelList"/>
    <dgm:cxn modelId="{B4ED8B89-9D66-442A-A4B2-10ABBE9D6E74}" type="presParOf" srcId="{0291ECCE-8C6F-43D7-9C8F-8149CCB35C04}" destId="{9BD7EE75-9848-497B-8F15-8FA46ADA925D}" srcOrd="2" destOrd="0" presId="urn:microsoft.com/office/officeart/2018/5/layout/IconLeafLabelList"/>
    <dgm:cxn modelId="{86C8B67E-952B-4706-AB91-97C0FEEEC263}" type="presParOf" srcId="{0291ECCE-8C6F-43D7-9C8F-8149CCB35C04}" destId="{E4FDDFA2-CE86-4535-BC92-E217D61424EC}" srcOrd="3" destOrd="0" presId="urn:microsoft.com/office/officeart/2018/5/layout/IconLeafLabelList"/>
    <dgm:cxn modelId="{7D907006-8EA5-4D7D-AE61-0FA33D20BC42}" type="presParOf" srcId="{8D281399-4274-4064-9CB9-E399475F31F8}" destId="{8C31F5F7-2F71-462D-BB79-186F95E35626}" srcOrd="1" destOrd="0" presId="urn:microsoft.com/office/officeart/2018/5/layout/IconLeafLabelList"/>
    <dgm:cxn modelId="{3D98DB13-481D-4B01-94C0-7A8F70B39C9D}" type="presParOf" srcId="{8D281399-4274-4064-9CB9-E399475F31F8}" destId="{E73BD3F6-3760-4056-8EC7-5264E87517DA}" srcOrd="2" destOrd="0" presId="urn:microsoft.com/office/officeart/2018/5/layout/IconLeafLabelList"/>
    <dgm:cxn modelId="{7EDC7C8C-B0C9-472C-89F6-734275EFB668}" type="presParOf" srcId="{E73BD3F6-3760-4056-8EC7-5264E87517DA}" destId="{E6B5098B-1E94-4B29-A4AB-6A4ADBF2B794}" srcOrd="0" destOrd="0" presId="urn:microsoft.com/office/officeart/2018/5/layout/IconLeafLabelList"/>
    <dgm:cxn modelId="{0E9BD6A6-4E19-4188-8663-24F2A189BD4E}" type="presParOf" srcId="{E73BD3F6-3760-4056-8EC7-5264E87517DA}" destId="{754BDE32-A635-468B-8D33-4A4B6E67C7B3}" srcOrd="1" destOrd="0" presId="urn:microsoft.com/office/officeart/2018/5/layout/IconLeafLabelList"/>
    <dgm:cxn modelId="{B34DB19C-F429-41E0-8B21-CF0ED33DA15A}" type="presParOf" srcId="{E73BD3F6-3760-4056-8EC7-5264E87517DA}" destId="{F9261C5F-C56F-4554-8BD8-C104A706666B}" srcOrd="2" destOrd="0" presId="urn:microsoft.com/office/officeart/2018/5/layout/IconLeafLabelList"/>
    <dgm:cxn modelId="{8F294084-5D28-47C5-AC5E-25ACDE88821F}" type="presParOf" srcId="{E73BD3F6-3760-4056-8EC7-5264E87517DA}" destId="{F13EE95C-AC0C-40DC-B23D-993802AF63DA}" srcOrd="3" destOrd="0" presId="urn:microsoft.com/office/officeart/2018/5/layout/IconLeafLabelList"/>
    <dgm:cxn modelId="{A1DC978B-D00D-46E9-A209-4BED93AE52F7}" type="presParOf" srcId="{8D281399-4274-4064-9CB9-E399475F31F8}" destId="{B5F6F703-3C5D-4E55-9F24-00BB33D20665}" srcOrd="3" destOrd="0" presId="urn:microsoft.com/office/officeart/2018/5/layout/IconLeafLabelList"/>
    <dgm:cxn modelId="{D0A83722-1600-4CC1-8B00-12EEDF180DE5}" type="presParOf" srcId="{8D281399-4274-4064-9CB9-E399475F31F8}" destId="{0EBF7186-9158-4412-BD18-7FA649854E0C}" srcOrd="4" destOrd="0" presId="urn:microsoft.com/office/officeart/2018/5/layout/IconLeafLabelList"/>
    <dgm:cxn modelId="{20840E54-7A6F-4267-8B90-BC70A8B2601C}" type="presParOf" srcId="{0EBF7186-9158-4412-BD18-7FA649854E0C}" destId="{98334556-F3C8-49C9-975D-5AEA05A94C90}" srcOrd="0" destOrd="0" presId="urn:microsoft.com/office/officeart/2018/5/layout/IconLeafLabelList"/>
    <dgm:cxn modelId="{74EFBD1C-3F0A-486F-8B5C-9312412697CA}" type="presParOf" srcId="{0EBF7186-9158-4412-BD18-7FA649854E0C}" destId="{1E6428D1-C4F9-4FE5-9E8C-FDDE14E63AF8}" srcOrd="1" destOrd="0" presId="urn:microsoft.com/office/officeart/2018/5/layout/IconLeafLabelList"/>
    <dgm:cxn modelId="{FDD964E8-AA6D-42B9-A6DB-CC2060F2AACB}" type="presParOf" srcId="{0EBF7186-9158-4412-BD18-7FA649854E0C}" destId="{5749B475-55DE-4B61-9CE4-1EE060DCE152}" srcOrd="2" destOrd="0" presId="urn:microsoft.com/office/officeart/2018/5/layout/IconLeafLabelList"/>
    <dgm:cxn modelId="{54BCD2FB-26D9-4731-B881-DF5D31EAA59D}" type="presParOf" srcId="{0EBF7186-9158-4412-BD18-7FA649854E0C}" destId="{1D0A6265-C131-4300-B7A3-1E5ED0F2F5B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C577B2-2159-4306-9B53-3B97587B69F6}">
      <dsp:nvSpPr>
        <dsp:cNvPr id="0" name=""/>
        <dsp:cNvSpPr/>
      </dsp:nvSpPr>
      <dsp:spPr>
        <a:xfrm>
          <a:off x="0" y="69143"/>
          <a:ext cx="6419342" cy="169857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923DAB-6C82-40FB-AEEA-D715CF3EF571}">
      <dsp:nvSpPr>
        <dsp:cNvPr id="0" name=""/>
        <dsp:cNvSpPr/>
      </dsp:nvSpPr>
      <dsp:spPr>
        <a:xfrm>
          <a:off x="399517" y="342081"/>
          <a:ext cx="934215" cy="9342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37B85-D859-4FDE-8617-9A4C4AE22E91}">
      <dsp:nvSpPr>
        <dsp:cNvPr id="0" name=""/>
        <dsp:cNvSpPr/>
      </dsp:nvSpPr>
      <dsp:spPr>
        <a:xfrm>
          <a:off x="1707864" y="69143"/>
          <a:ext cx="4457489" cy="1698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766" tIns="179766" rIns="179766" bIns="17976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Music Performance Anxiety (MPA) = “distressful and ongoing apprehension and/or impairment of skills in a public performing context,” (Salmon, 1990; Osborne et al, 2002; Choi et al, 2023) </a:t>
          </a:r>
        </a:p>
      </dsp:txBody>
      <dsp:txXfrm>
        <a:off x="1707864" y="69143"/>
        <a:ext cx="4457489" cy="1698573"/>
      </dsp:txXfrm>
    </dsp:sp>
    <dsp:sp modelId="{6CC005FA-3FE5-4762-AC26-1CE91C62A47B}">
      <dsp:nvSpPr>
        <dsp:cNvPr id="0" name=""/>
        <dsp:cNvSpPr/>
      </dsp:nvSpPr>
      <dsp:spPr>
        <a:xfrm>
          <a:off x="0" y="3050326"/>
          <a:ext cx="6419342" cy="1661272"/>
        </a:xfrm>
        <a:prstGeom prst="roundRect">
          <a:avLst>
            <a:gd name="adj" fmla="val 10000"/>
          </a:avLst>
        </a:prstGeom>
        <a:solidFill>
          <a:schemeClr val="accent5">
            <a:hueOff val="-1684631"/>
            <a:satOff val="-7944"/>
            <a:lumOff val="19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E7232D-884B-40D9-8838-ABA545D56599}">
      <dsp:nvSpPr>
        <dsp:cNvPr id="0" name=""/>
        <dsp:cNvSpPr/>
      </dsp:nvSpPr>
      <dsp:spPr>
        <a:xfrm>
          <a:off x="359112" y="3368459"/>
          <a:ext cx="934215" cy="9342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33849-E44D-4E87-84DB-359FA249276F}">
      <dsp:nvSpPr>
        <dsp:cNvPr id="0" name=""/>
        <dsp:cNvSpPr/>
      </dsp:nvSpPr>
      <dsp:spPr>
        <a:xfrm>
          <a:off x="1809628" y="3013008"/>
          <a:ext cx="4457489" cy="1698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766" tIns="179766" rIns="179766" bIns="17976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</a:rPr>
            <a:t>Acceptance and Commitment Therapy [ACT] (Hayes &amp; </a:t>
          </a:r>
          <a:r>
            <a:rPr lang="en-US" sz="2000" kern="1200" dirty="0" err="1">
              <a:solidFill>
                <a:schemeClr val="bg1"/>
              </a:solidFill>
            </a:rPr>
            <a:t>Strosahl</a:t>
          </a:r>
          <a:r>
            <a:rPr lang="en-US" sz="2000" kern="1200" dirty="0">
              <a:solidFill>
                <a:schemeClr val="bg1"/>
              </a:solidFill>
            </a:rPr>
            <a:t>, 2004) was a third wave treatment for generalized anxiety and modified to help musicians with MPA by David Juncos (2022). </a:t>
          </a:r>
          <a:endParaRPr lang="en-US" sz="2000" kern="1200" dirty="0"/>
        </a:p>
      </dsp:txBody>
      <dsp:txXfrm>
        <a:off x="1809628" y="3013008"/>
        <a:ext cx="4457489" cy="1698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84330A-A2E3-0C4F-B1A5-C74283334922}">
      <dsp:nvSpPr>
        <dsp:cNvPr id="0" name=""/>
        <dsp:cNvSpPr/>
      </dsp:nvSpPr>
      <dsp:spPr>
        <a:xfrm>
          <a:off x="745473" y="978149"/>
          <a:ext cx="5945743" cy="4655981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27E8D7-1ECB-1F44-9025-714E0671BB72}">
      <dsp:nvSpPr>
        <dsp:cNvPr id="0" name=""/>
        <dsp:cNvSpPr/>
      </dsp:nvSpPr>
      <dsp:spPr>
        <a:xfrm>
          <a:off x="1259201" y="1005993"/>
          <a:ext cx="2461285" cy="20794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60709" y="1107501"/>
        <a:ext cx="2258269" cy="1876385"/>
      </dsp:txXfrm>
    </dsp:sp>
    <dsp:sp modelId="{B27DADE8-63F2-6A45-A8BD-1B0DB820B685}">
      <dsp:nvSpPr>
        <dsp:cNvPr id="0" name=""/>
        <dsp:cNvSpPr/>
      </dsp:nvSpPr>
      <dsp:spPr>
        <a:xfrm>
          <a:off x="4006205" y="1006591"/>
          <a:ext cx="2412581" cy="20921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/>
        </a:p>
      </dsp:txBody>
      <dsp:txXfrm>
        <a:off x="4108338" y="1108724"/>
        <a:ext cx="2208315" cy="1887929"/>
      </dsp:txXfrm>
    </dsp:sp>
    <dsp:sp modelId="{2E9E766A-EB03-2A46-943B-ACD1CE1FF5D6}">
      <dsp:nvSpPr>
        <dsp:cNvPr id="0" name=""/>
        <dsp:cNvSpPr/>
      </dsp:nvSpPr>
      <dsp:spPr>
        <a:xfrm>
          <a:off x="1246069" y="3225495"/>
          <a:ext cx="2450000" cy="2136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1350353" y="3329779"/>
        <a:ext cx="2241432" cy="1927703"/>
      </dsp:txXfrm>
    </dsp:sp>
    <dsp:sp modelId="{846859BA-84FF-FB4C-916C-AA9536B1FC73}">
      <dsp:nvSpPr>
        <dsp:cNvPr id="0" name=""/>
        <dsp:cNvSpPr/>
      </dsp:nvSpPr>
      <dsp:spPr>
        <a:xfrm>
          <a:off x="3964756" y="3225495"/>
          <a:ext cx="2337432" cy="21442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69429" y="3330168"/>
        <a:ext cx="2128086" cy="19348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AEF7BA-6CAA-4474-BE6B-48B3E7D1C17E}">
      <dsp:nvSpPr>
        <dsp:cNvPr id="0" name=""/>
        <dsp:cNvSpPr/>
      </dsp:nvSpPr>
      <dsp:spPr>
        <a:xfrm>
          <a:off x="0" y="0"/>
          <a:ext cx="9604375" cy="15235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99340-00FF-4908-96D7-0CFA34AB52B5}">
      <dsp:nvSpPr>
        <dsp:cNvPr id="0" name=""/>
        <dsp:cNvSpPr/>
      </dsp:nvSpPr>
      <dsp:spPr>
        <a:xfrm>
          <a:off x="295660" y="627797"/>
          <a:ext cx="569190" cy="5691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73078-CFEE-4F4E-A81C-A37C43527341}">
      <dsp:nvSpPr>
        <dsp:cNvPr id="0" name=""/>
        <dsp:cNvSpPr/>
      </dsp:nvSpPr>
      <dsp:spPr>
        <a:xfrm>
          <a:off x="1195299" y="344687"/>
          <a:ext cx="8409075" cy="1034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26" tIns="109526" rIns="109526" bIns="109526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Little has been done to identify how to overcome MPA despite the high incidence of cases (Kenny, 2011; Spahn, 2021). </a:t>
          </a:r>
        </a:p>
      </dsp:txBody>
      <dsp:txXfrm>
        <a:off x="1195299" y="344687"/>
        <a:ext cx="8409075" cy="1034891"/>
      </dsp:txXfrm>
    </dsp:sp>
    <dsp:sp modelId="{20ADE3C4-3590-4328-91AF-B3FCD736C18E}">
      <dsp:nvSpPr>
        <dsp:cNvPr id="0" name=""/>
        <dsp:cNvSpPr/>
      </dsp:nvSpPr>
      <dsp:spPr>
        <a:xfrm>
          <a:off x="0" y="1882634"/>
          <a:ext cx="9604375" cy="14666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BA2568-D66C-4C3C-B98B-B63631BC37DE}">
      <dsp:nvSpPr>
        <dsp:cNvPr id="0" name=""/>
        <dsp:cNvSpPr/>
      </dsp:nvSpPr>
      <dsp:spPr>
        <a:xfrm>
          <a:off x="313054" y="2331363"/>
          <a:ext cx="569190" cy="5691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1AAB9F-944D-449E-84FE-AFF5AC9C6E25}">
      <dsp:nvSpPr>
        <dsp:cNvPr id="0" name=""/>
        <dsp:cNvSpPr/>
      </dsp:nvSpPr>
      <dsp:spPr>
        <a:xfrm>
          <a:off x="1195299" y="2098513"/>
          <a:ext cx="8409075" cy="1034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26" tIns="109526" rIns="109526" bIns="109526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Some musicians unwilling to seek psychotherapy due to stigma/cost (Wesner et al. 1999; Mahony et al., 2022; </a:t>
          </a:r>
          <a:r>
            <a:rPr lang="en-US" sz="2300" kern="1200" err="1"/>
            <a:t>Mazzarolo</a:t>
          </a:r>
          <a:r>
            <a:rPr lang="en-US" sz="2300" kern="1200"/>
            <a:t> et al. 2023). </a:t>
          </a:r>
        </a:p>
      </dsp:txBody>
      <dsp:txXfrm>
        <a:off x="1195299" y="2098513"/>
        <a:ext cx="8409075" cy="10348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2F95B4-1095-FE42-8F19-C958CF4A2F84}">
      <dsp:nvSpPr>
        <dsp:cNvPr id="0" name=""/>
        <dsp:cNvSpPr/>
      </dsp:nvSpPr>
      <dsp:spPr>
        <a:xfrm>
          <a:off x="1901" y="60621"/>
          <a:ext cx="1854051" cy="7416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Constructivist Methodology</a:t>
          </a:r>
          <a:endParaRPr lang="en-US" sz="1400" kern="1200"/>
        </a:p>
      </dsp:txBody>
      <dsp:txXfrm>
        <a:off x="1901" y="60621"/>
        <a:ext cx="1854051" cy="741620"/>
      </dsp:txXfrm>
    </dsp:sp>
    <dsp:sp modelId="{78D63FC1-4B53-EA40-B228-DB7029F04F48}">
      <dsp:nvSpPr>
        <dsp:cNvPr id="0" name=""/>
        <dsp:cNvSpPr/>
      </dsp:nvSpPr>
      <dsp:spPr>
        <a:xfrm>
          <a:off x="1901" y="802241"/>
          <a:ext cx="1854051" cy="383613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Mixed Methods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Qualitative data captured the variable and specific experiences of each performer with MPA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Quantitative analysis reinforced the strength of the qualitative data </a:t>
          </a:r>
        </a:p>
      </dsp:txBody>
      <dsp:txXfrm>
        <a:off x="1901" y="802241"/>
        <a:ext cx="1854051" cy="3836137"/>
      </dsp:txXfrm>
    </dsp:sp>
    <dsp:sp modelId="{D959CC66-447E-DE42-A831-0AFF4F6F1287}">
      <dsp:nvSpPr>
        <dsp:cNvPr id="0" name=""/>
        <dsp:cNvSpPr/>
      </dsp:nvSpPr>
      <dsp:spPr>
        <a:xfrm>
          <a:off x="2115519" y="60621"/>
          <a:ext cx="1854051" cy="741620"/>
        </a:xfrm>
        <a:prstGeom prst="rect">
          <a:avLst/>
        </a:prstGeom>
        <a:solidFill>
          <a:schemeClr val="accent5">
            <a:hueOff val="-842315"/>
            <a:satOff val="-3972"/>
            <a:lumOff val="980"/>
            <a:alphaOff val="0"/>
          </a:schemeClr>
        </a:solidFill>
        <a:ln w="15875" cap="flat" cmpd="sng" algn="ctr">
          <a:solidFill>
            <a:schemeClr val="accent5">
              <a:hueOff val="-842315"/>
              <a:satOff val="-3972"/>
              <a:lumOff val="9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i="0" kern="1200"/>
            <a:t>Participants </a:t>
          </a:r>
          <a:endParaRPr lang="en-US" sz="1400" kern="1200"/>
        </a:p>
      </dsp:txBody>
      <dsp:txXfrm>
        <a:off x="2115519" y="60621"/>
        <a:ext cx="1854051" cy="741620"/>
      </dsp:txXfrm>
    </dsp:sp>
    <dsp:sp modelId="{F830494E-3212-C343-B6AD-E1C4B0A9A8B4}">
      <dsp:nvSpPr>
        <dsp:cNvPr id="0" name=""/>
        <dsp:cNvSpPr/>
      </dsp:nvSpPr>
      <dsp:spPr>
        <a:xfrm>
          <a:off x="2115519" y="802241"/>
          <a:ext cx="1854051" cy="3836137"/>
        </a:xfrm>
        <a:prstGeom prst="rect">
          <a:avLst/>
        </a:prstGeom>
        <a:solidFill>
          <a:schemeClr val="accent5">
            <a:tint val="40000"/>
            <a:alpha val="90000"/>
            <a:hueOff val="-887704"/>
            <a:satOff val="-2520"/>
            <a:lumOff val="76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-887704"/>
              <a:satOff val="-2520"/>
              <a:lumOff val="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0" i="0" kern="1200"/>
            <a:t>Participant information – five women, tertiary voice majors and/or preprofessional, age 18-30 (mean age: 25.2)</a:t>
          </a:r>
          <a:endParaRPr lang="en-US" sz="1400" kern="1200"/>
        </a:p>
      </dsp:txBody>
      <dsp:txXfrm>
        <a:off x="2115519" y="802241"/>
        <a:ext cx="1854051" cy="3836137"/>
      </dsp:txXfrm>
    </dsp:sp>
    <dsp:sp modelId="{294CD41A-5F18-E04D-8B92-A8D2B30B17EE}">
      <dsp:nvSpPr>
        <dsp:cNvPr id="0" name=""/>
        <dsp:cNvSpPr/>
      </dsp:nvSpPr>
      <dsp:spPr>
        <a:xfrm>
          <a:off x="4229138" y="60621"/>
          <a:ext cx="1854051" cy="741620"/>
        </a:xfrm>
        <a:prstGeom prst="rect">
          <a:avLst/>
        </a:prstGeom>
        <a:solidFill>
          <a:schemeClr val="accent5">
            <a:hueOff val="-1684631"/>
            <a:satOff val="-7944"/>
            <a:lumOff val="1960"/>
            <a:alphaOff val="0"/>
          </a:schemeClr>
        </a:solidFill>
        <a:ln w="15875" cap="flat" cmpd="sng" algn="ctr">
          <a:solidFill>
            <a:schemeClr val="accent5">
              <a:hueOff val="-1684631"/>
              <a:satOff val="-7944"/>
              <a:lumOff val="19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i="0" kern="1200"/>
            <a:t>Process:</a:t>
          </a:r>
          <a:endParaRPr lang="en-US" sz="1400" kern="1200"/>
        </a:p>
      </dsp:txBody>
      <dsp:txXfrm>
        <a:off x="4229138" y="60621"/>
        <a:ext cx="1854051" cy="741620"/>
      </dsp:txXfrm>
    </dsp:sp>
    <dsp:sp modelId="{D02F2FEA-C860-9745-8062-370BA696515A}">
      <dsp:nvSpPr>
        <dsp:cNvPr id="0" name=""/>
        <dsp:cNvSpPr/>
      </dsp:nvSpPr>
      <dsp:spPr>
        <a:xfrm>
          <a:off x="4229138" y="802241"/>
          <a:ext cx="1854051" cy="3836137"/>
        </a:xfrm>
        <a:prstGeom prst="rect">
          <a:avLst/>
        </a:prstGeom>
        <a:solidFill>
          <a:schemeClr val="accent5">
            <a:tint val="40000"/>
            <a:alpha val="90000"/>
            <a:hueOff val="-1775408"/>
            <a:satOff val="-5040"/>
            <a:lumOff val="151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-1775408"/>
              <a:satOff val="-5040"/>
              <a:lumOff val="1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0" i="0" kern="1200"/>
            <a:t>Recruiting via social media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0" i="0" kern="1200"/>
            <a:t>Vetting process/ assessments/initial interviews 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Provided ethics form to review, went over risks involved, had each singer sign a contract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0" i="0" kern="1200"/>
            <a:t>3 online</a:t>
          </a:r>
          <a:r>
            <a:rPr lang="en-US" sz="1400" kern="1200"/>
            <a:t>, </a:t>
          </a:r>
          <a:r>
            <a:rPr lang="en-US" sz="1400" kern="1200" err="1"/>
            <a:t>ACTraining</a:t>
          </a:r>
          <a:r>
            <a:rPr lang="en-US" sz="1400" kern="1200"/>
            <a:t> group workshops using </a:t>
          </a:r>
          <a:r>
            <a:rPr lang="en-US" sz="1400" kern="1200" err="1"/>
            <a:t>Hexaflex</a:t>
          </a:r>
          <a:r>
            <a:rPr lang="en-US" sz="1400" kern="1200"/>
            <a:t> model (Hayes &amp; </a:t>
          </a:r>
          <a:r>
            <a:rPr lang="en-US" sz="1400" kern="1200" err="1"/>
            <a:t>Strosahl</a:t>
          </a:r>
          <a:r>
            <a:rPr lang="en-US" sz="1400" kern="1200"/>
            <a:t>, 2004)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0" i="0" kern="1200"/>
            <a:t>Final interview and debrief, taking K-MPAI and MAAQ for comparison </a:t>
          </a:r>
          <a:endParaRPr lang="en-US" sz="1400" kern="1200"/>
        </a:p>
      </dsp:txBody>
      <dsp:txXfrm>
        <a:off x="4229138" y="802241"/>
        <a:ext cx="1854051" cy="38361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ADA64-7DDD-EF4A-83A1-4DEC472D2B03}">
      <dsp:nvSpPr>
        <dsp:cNvPr id="0" name=""/>
        <dsp:cNvSpPr/>
      </dsp:nvSpPr>
      <dsp:spPr>
        <a:xfrm>
          <a:off x="225102" y="2172"/>
          <a:ext cx="2860678" cy="17164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Participants found concepts from </a:t>
          </a:r>
          <a:r>
            <a:rPr lang="en-US" sz="1600" i="1" kern="1200"/>
            <a:t>ACT for Musicians effective</a:t>
          </a:r>
          <a:r>
            <a:rPr lang="en-US" sz="1600" kern="1200"/>
            <a:t> including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baseline="0"/>
            <a:t>Acceptance</a:t>
          </a:r>
          <a:endParaRPr lang="en-US" sz="1200" kern="1200"/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baseline="0"/>
            <a:t>Change of Mindset</a:t>
          </a:r>
          <a:endParaRPr lang="en-US" sz="1200" kern="1200"/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baseline="0"/>
            <a:t>Self-compassion</a:t>
          </a:r>
          <a:endParaRPr lang="en-US" sz="1200" kern="1200"/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baseline="0"/>
            <a:t>Values and Goals (Juncos e De., 2022). </a:t>
          </a:r>
          <a:endParaRPr lang="en-US" sz="1200" kern="1200"/>
        </a:p>
      </dsp:txBody>
      <dsp:txXfrm>
        <a:off x="225102" y="2172"/>
        <a:ext cx="2860678" cy="1716406"/>
      </dsp:txXfrm>
    </dsp:sp>
    <dsp:sp modelId="{D5CF9235-F436-6E4D-BCAF-FCA485B310F8}">
      <dsp:nvSpPr>
        <dsp:cNvPr id="0" name=""/>
        <dsp:cNvSpPr/>
      </dsp:nvSpPr>
      <dsp:spPr>
        <a:xfrm>
          <a:off x="3371848" y="2172"/>
          <a:ext cx="2860678" cy="17164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100% of participants said they would want to continue work on ACT and if given the chance, they would take more workshops.</a:t>
          </a:r>
        </a:p>
      </dsp:txBody>
      <dsp:txXfrm>
        <a:off x="3371848" y="2172"/>
        <a:ext cx="2860678" cy="1716406"/>
      </dsp:txXfrm>
    </dsp:sp>
    <dsp:sp modelId="{49AC9A4F-9B49-A545-8154-F1438C106F07}">
      <dsp:nvSpPr>
        <dsp:cNvPr id="0" name=""/>
        <dsp:cNvSpPr/>
      </dsp:nvSpPr>
      <dsp:spPr>
        <a:xfrm>
          <a:off x="6518594" y="2172"/>
          <a:ext cx="2860678" cy="17164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Four out of five said it took two to three sessions to begin processing the information.  </a:t>
          </a:r>
        </a:p>
      </dsp:txBody>
      <dsp:txXfrm>
        <a:off x="6518594" y="2172"/>
        <a:ext cx="2860678" cy="1716406"/>
      </dsp:txXfrm>
    </dsp:sp>
    <dsp:sp modelId="{7F233359-5537-0E44-8580-158D0979D62A}">
      <dsp:nvSpPr>
        <dsp:cNvPr id="0" name=""/>
        <dsp:cNvSpPr/>
      </dsp:nvSpPr>
      <dsp:spPr>
        <a:xfrm>
          <a:off x="1798475" y="2004647"/>
          <a:ext cx="2860678" cy="17164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i="1" kern="1200"/>
            <a:t>Mindfulness </a:t>
          </a:r>
          <a:r>
            <a:rPr lang="en-US" sz="1600" kern="1200"/>
            <a:t>was somewhat challenging for some participants. This can be attributed to their ages (Loucks, 2022)</a:t>
          </a:r>
        </a:p>
      </dsp:txBody>
      <dsp:txXfrm>
        <a:off x="1798475" y="2004647"/>
        <a:ext cx="2860678" cy="1716406"/>
      </dsp:txXfrm>
    </dsp:sp>
    <dsp:sp modelId="{70378450-A7B4-A44E-9BF4-1F44FBF28955}">
      <dsp:nvSpPr>
        <dsp:cNvPr id="0" name=""/>
        <dsp:cNvSpPr/>
      </dsp:nvSpPr>
      <dsp:spPr>
        <a:xfrm>
          <a:off x="4945221" y="2004647"/>
          <a:ext cx="2860678" cy="171640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More workshops over a longer period of time were desired by participants.</a:t>
          </a:r>
        </a:p>
      </dsp:txBody>
      <dsp:txXfrm>
        <a:off x="4945221" y="2004647"/>
        <a:ext cx="2860678" cy="17164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38CD64-C3F9-4721-8573-6CC97F830F8D}">
      <dsp:nvSpPr>
        <dsp:cNvPr id="0" name=""/>
        <dsp:cNvSpPr/>
      </dsp:nvSpPr>
      <dsp:spPr>
        <a:xfrm>
          <a:off x="607913" y="195567"/>
          <a:ext cx="1544062" cy="15440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67FF16-DF14-4A5F-BE35-E09CE555B1EE}">
      <dsp:nvSpPr>
        <dsp:cNvPr id="0" name=""/>
        <dsp:cNvSpPr/>
      </dsp:nvSpPr>
      <dsp:spPr>
        <a:xfrm>
          <a:off x="936981" y="524670"/>
          <a:ext cx="885937" cy="885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FDDFA2-CE86-4535-BC92-E217D61424EC}">
      <dsp:nvSpPr>
        <dsp:cNvPr id="0" name=""/>
        <dsp:cNvSpPr/>
      </dsp:nvSpPr>
      <dsp:spPr>
        <a:xfrm>
          <a:off x="114326" y="1951635"/>
          <a:ext cx="2531250" cy="1256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Only five participants.  Increasing number of participants will enable more significant data</a:t>
          </a:r>
        </a:p>
      </dsp:txBody>
      <dsp:txXfrm>
        <a:off x="114326" y="1951635"/>
        <a:ext cx="2531250" cy="1256925"/>
      </dsp:txXfrm>
    </dsp:sp>
    <dsp:sp modelId="{E6B5098B-1E94-4B29-A4AB-6A4ADBF2B794}">
      <dsp:nvSpPr>
        <dsp:cNvPr id="0" name=""/>
        <dsp:cNvSpPr/>
      </dsp:nvSpPr>
      <dsp:spPr>
        <a:xfrm>
          <a:off x="4029607" y="195567"/>
          <a:ext cx="1544062" cy="15440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4BDE32-A635-468B-8D33-4A4B6E67C7B3}">
      <dsp:nvSpPr>
        <dsp:cNvPr id="0" name=""/>
        <dsp:cNvSpPr/>
      </dsp:nvSpPr>
      <dsp:spPr>
        <a:xfrm>
          <a:off x="4358668" y="524670"/>
          <a:ext cx="885937" cy="885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EE95C-AC0C-40DC-B23D-993802AF63DA}">
      <dsp:nvSpPr>
        <dsp:cNvPr id="0" name=""/>
        <dsp:cNvSpPr/>
      </dsp:nvSpPr>
      <dsp:spPr>
        <a:xfrm>
          <a:off x="3031263" y="2038752"/>
          <a:ext cx="3540737" cy="1256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Short time span of the study may have influenced may have influenced participants’ answers on the K-MPAI and MAAQ limited the ability to test the effectiveness of the ACT method over a longer duration and limited the number of performances where the subjects could test out their new skills.</a:t>
          </a:r>
        </a:p>
      </dsp:txBody>
      <dsp:txXfrm>
        <a:off x="3031263" y="2038752"/>
        <a:ext cx="3540737" cy="1256925"/>
      </dsp:txXfrm>
    </dsp:sp>
    <dsp:sp modelId="{98334556-F3C8-49C9-975D-5AEA05A94C90}">
      <dsp:nvSpPr>
        <dsp:cNvPr id="0" name=""/>
        <dsp:cNvSpPr/>
      </dsp:nvSpPr>
      <dsp:spPr>
        <a:xfrm>
          <a:off x="7573636" y="195561"/>
          <a:ext cx="1544062" cy="15440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6428D1-C4F9-4FE5-9E8C-FDDE14E63AF8}">
      <dsp:nvSpPr>
        <dsp:cNvPr id="0" name=""/>
        <dsp:cNvSpPr/>
      </dsp:nvSpPr>
      <dsp:spPr>
        <a:xfrm>
          <a:off x="7977768" y="645911"/>
          <a:ext cx="885937" cy="8859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0A6265-C131-4300-B7A3-1E5ED0F2F5BC}">
      <dsp:nvSpPr>
        <dsp:cNvPr id="0" name=""/>
        <dsp:cNvSpPr/>
      </dsp:nvSpPr>
      <dsp:spPr>
        <a:xfrm>
          <a:off x="6943386" y="2063608"/>
          <a:ext cx="2531250" cy="2179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Group setting is not ideal for everyone.  Those who have slower processing, who are introverted, or speak English as a second language may benefit from more time and/or mixing in individual sessions.</a:t>
          </a:r>
        </a:p>
      </dsp:txBody>
      <dsp:txXfrm>
        <a:off x="6943386" y="2063608"/>
        <a:ext cx="2531250" cy="21794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363CF3-60E1-AF4A-98F9-F04C35739402}" type="datetimeFigureOut">
              <a:rPr lang="en-US" smtClean="0"/>
              <a:t>2/12/25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A1DC79-57C2-FB4C-967D-186F2409A3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431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Age 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A1DC79-57C2-FB4C-967D-186F2409A36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514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3927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2084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743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4254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3068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8452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376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2401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pPr/>
              <a:t>2/12/25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4207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0184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9386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5250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8" r:id="rId1"/>
    <p:sldLayoutId id="2147484009" r:id="rId2"/>
    <p:sldLayoutId id="2147484010" r:id="rId3"/>
    <p:sldLayoutId id="2147484011" r:id="rId4"/>
    <p:sldLayoutId id="2147484012" r:id="rId5"/>
    <p:sldLayoutId id="2147484013" r:id="rId6"/>
    <p:sldLayoutId id="2147484014" r:id="rId7"/>
    <p:sldLayoutId id="2147484015" r:id="rId8"/>
    <p:sldLayoutId id="2147484016" r:id="rId9"/>
    <p:sldLayoutId id="2147484017" r:id="rId10"/>
    <p:sldLayoutId id="21474840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tr/photo/70210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diagramQuickStyle" Target="../diagrams/quickStyle2.xml"/><Relationship Id="rId11" Type="http://schemas.openxmlformats.org/officeDocument/2006/relationships/hyperlink" Target="https://alaninbelfast.blogspot.com/2018/05/la-donna-abbandonata-spark-opera-as.html" TargetMode="External"/><Relationship Id="rId5" Type="http://schemas.openxmlformats.org/officeDocument/2006/relationships/diagramLayout" Target="../diagrams/layout2.xml"/><Relationship Id="rId10" Type="http://schemas.openxmlformats.org/officeDocument/2006/relationships/image" Target="../media/image8.jpg"/><Relationship Id="rId4" Type="http://schemas.openxmlformats.org/officeDocument/2006/relationships/diagramData" Target="../diagrams/data2.xml"/><Relationship Id="rId9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hyperlink" Target="https://charlottehoatherblog.com/2014/10/12/so-you-want-to-be-an-opera-singer/" TargetMode="Externa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ortfolioticsmoraleda.blogspot.com/2011/04/conclusion_14.html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3/acprof:oso/9780199586141.003.0030" TargetMode="External"/><Relationship Id="rId2" Type="http://schemas.openxmlformats.org/officeDocument/2006/relationships/hyperlink" Target="https://doi.org/10.1007/s10942-023-00533-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0165-0327(90)90034-6" TargetMode="External"/><Relationship Id="rId5" Type="http://schemas.openxmlformats.org/officeDocument/2006/relationships/hyperlink" Target="https://doi.org/10.3389/fpsyg.2021.538535" TargetMode="External"/><Relationship Id="rId4" Type="http://schemas.openxmlformats.org/officeDocument/2006/relationships/hyperlink" Target="https://doi.org/10.3389/fpsyg.2023.1205150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E9CB2B-7C9D-4B98-AD54-C7DE19B7B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A blue curtain in a room&#10;&#10;AI-generated content may be incorrect.">
            <a:extLst>
              <a:ext uri="{FF2B5EF4-FFF2-40B4-BE49-F238E27FC236}">
                <a16:creationId xmlns:a16="http://schemas.microsoft.com/office/drawing/2014/main" id="{56C3A3CF-A167-0599-6294-18FA64C883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796" t="9091" r="38833" b="1"/>
          <a:stretch/>
        </p:blipFill>
        <p:spPr>
          <a:xfrm>
            <a:off x="6096000" y="10"/>
            <a:ext cx="6095697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349A827-399B-4A6D-926F-6D0F2FB8F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0702" y="1149383"/>
            <a:ext cx="6562082" cy="4236223"/>
            <a:chOff x="7807230" y="2012810"/>
            <a:chExt cx="3251252" cy="3459865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BD550E0-F195-46B4-A173-36FCD40A4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0B80ACA-FD08-4616-AD69-6BC181FA2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B371F200-D1FD-4B04-AD59-0B916F679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9087" y="1479842"/>
            <a:ext cx="5925312" cy="3575304"/>
          </a:xfrm>
          <a:prstGeom prst="rect">
            <a:avLst/>
          </a:prstGeom>
          <a:solidFill>
            <a:schemeClr val="tx2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A71A7-9466-5616-CB9D-2DAA297925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0526" y="1649897"/>
            <a:ext cx="5429361" cy="2602700"/>
          </a:xfrm>
        </p:spPr>
        <p:txBody>
          <a:bodyPr>
            <a:normAutofit/>
          </a:bodyPr>
          <a:lstStyle/>
          <a:p>
            <a:pPr algn="r"/>
            <a:br>
              <a:rPr lang="en-US" sz="2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500" kern="100" dirty="0">
                <a:solidFill>
                  <a:schemeClr val="bg1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Does </a:t>
            </a:r>
            <a:r>
              <a:rPr lang="en-US" sz="2500" kern="100" dirty="0" err="1">
                <a:solidFill>
                  <a:schemeClr val="bg1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ACTraining</a:t>
            </a:r>
            <a:r>
              <a:rPr lang="en-US" sz="2500" kern="100">
                <a:solidFill>
                  <a:schemeClr val="bg1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conducted by a voice teacher in online, group workshops provide significant improvement in MPA symptoms for female, solo, classical singers aged 18-30?</a:t>
            </a:r>
            <a:endParaRPr lang="en-US" sz="2500" b="1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CD38BC-F909-393D-0A54-C37ED750B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0526" y="4436400"/>
            <a:ext cx="5303519" cy="549993"/>
          </a:xfrm>
        </p:spPr>
        <p:txBody>
          <a:bodyPr anchor="ctr">
            <a:normAutofit/>
          </a:bodyPr>
          <a:lstStyle/>
          <a:p>
            <a:pPr algn="r">
              <a:lnSpc>
                <a:spcPct val="110000"/>
              </a:lnSpc>
            </a:pPr>
            <a:r>
              <a:rPr lang="en-US" sz="1200" b="1" kern="100">
                <a:solidFill>
                  <a:schemeClr val="bg1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Arisa Kusumi Sullivan ID# 2320830 </a:t>
            </a:r>
            <a:r>
              <a:rPr lang="en-US" sz="1200" b="1">
                <a:solidFill>
                  <a:schemeClr val="bg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Module 3: BMPF7326D </a:t>
            </a:r>
            <a:r>
              <a:rPr lang="en-US" sz="1200" b="1" kern="100">
                <a:solidFill>
                  <a:schemeClr val="bg1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Cohort M</a:t>
            </a:r>
            <a:endParaRPr lang="en-US" sz="120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5A72820-B696-4EB4-A62D-3F1E2E3EC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0525" y="4420075"/>
            <a:ext cx="5303520" cy="0"/>
          </a:xfrm>
          <a:prstGeom prst="line">
            <a:avLst/>
          </a:prstGeom>
          <a:ln w="31750">
            <a:solidFill>
              <a:srgbClr val="196BC9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3280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16"/>
    </mc:Choice>
    <mc:Fallback>
      <p:transition spd="slow" advTm="16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A86B93D-0879-4BC3-B616-90E504482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20E885D-F4D2-48FD-95D9-DA0751F3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E080E5-DBDB-15C6-68B8-D13DA88BC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992" y="2307409"/>
            <a:ext cx="3157577" cy="3747316"/>
          </a:xfrm>
        </p:spPr>
        <p:txBody>
          <a:bodyPr anchor="t">
            <a:normAutofit/>
          </a:bodyPr>
          <a:lstStyle/>
          <a:p>
            <a:r>
              <a:rPr lang="en-US" b="0" i="0" u="none" strike="noStrike">
                <a:effectLst/>
                <a:latin typeface="Lato Extended"/>
              </a:rPr>
              <a:t>Background</a:t>
            </a:r>
            <a:br>
              <a:rPr lang="en-US" b="0" i="0" u="none" strike="noStrike">
                <a:effectLst/>
                <a:latin typeface="Lato Extended"/>
              </a:rPr>
            </a:br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39EC1CB8-4497-451C-9F6C-6BC9B6505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2" y="2146542"/>
            <a:ext cx="315757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Title 1">
            <a:extLst>
              <a:ext uri="{FF2B5EF4-FFF2-40B4-BE49-F238E27FC236}">
                <a16:creationId xmlns:a16="http://schemas.microsoft.com/office/drawing/2014/main" id="{A599AF7C-8D7E-4D1B-AB28-587084B3D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/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0659CE1B-927A-FA1D-42D9-F0B0B27A91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780040"/>
              </p:ext>
            </p:extLst>
          </p:nvPr>
        </p:nvGraphicFramePr>
        <p:xfrm>
          <a:off x="943164" y="803275"/>
          <a:ext cx="6419342" cy="56619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926255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167"/>
    </mc:Choice>
    <mc:Fallback>
      <p:transition spd="slow" advTm="45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graphicEl>
                                              <a:dgm id="{C7923DAB-6C82-40FB-AEEA-D715CF3EF5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7">
                                            <p:graphicEl>
                                              <a:dgm id="{C7923DAB-6C82-40FB-AEEA-D715CF3EF5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graphicEl>
                                              <a:dgm id="{5AC577B2-2159-4306-9B53-3B97587B69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7">
                                            <p:graphicEl>
                                              <a:dgm id="{5AC577B2-2159-4306-9B53-3B97587B69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graphicEl>
                                              <a:dgm id="{16437B85-D859-4FDE-8617-9A4C4AE22E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7">
                                            <p:graphicEl>
                                              <a:dgm id="{16437B85-D859-4FDE-8617-9A4C4AE22E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graphicEl>
                                              <a:dgm id="{32E7232D-884B-40D9-8838-ABA545D565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7">
                                            <p:graphicEl>
                                              <a:dgm id="{32E7232D-884B-40D9-8838-ABA545D565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graphicEl>
                                              <a:dgm id="{6CC005FA-3FE5-4762-AC26-1CE91C62A4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7">
                                            <p:graphicEl>
                                              <a:dgm id="{6CC005FA-3FE5-4762-AC26-1CE91C62A4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graphicEl>
                                              <a:dgm id="{36233849-E44D-4E87-84DB-359FA24927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7">
                                            <p:graphicEl>
                                              <a:dgm id="{36233849-E44D-4E87-84DB-359FA24927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7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038AF-7247-B15D-6DB9-019A0C3CB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pPr algn="ctr"/>
            <a:br>
              <a:rPr lang="en-US" sz="2800">
                <a:solidFill>
                  <a:srgbClr val="FFFFFF"/>
                </a:solidFill>
              </a:rPr>
            </a:br>
            <a:br>
              <a:rPr lang="en-US" sz="2800">
                <a:solidFill>
                  <a:srgbClr val="FFFFFF"/>
                </a:solidFill>
              </a:rPr>
            </a:br>
            <a:br>
              <a:rPr lang="en-US" sz="2800">
                <a:solidFill>
                  <a:srgbClr val="FFFFFF"/>
                </a:solidFill>
              </a:rPr>
            </a:br>
            <a:br>
              <a:rPr lang="en-US" sz="2800">
                <a:solidFill>
                  <a:srgbClr val="FFFFFF"/>
                </a:solidFill>
              </a:rPr>
            </a:br>
            <a:br>
              <a:rPr lang="en-US" sz="2800">
                <a:solidFill>
                  <a:srgbClr val="FFFFFF"/>
                </a:solidFill>
              </a:rPr>
            </a:br>
            <a:r>
              <a:rPr lang="en-US" sz="2800">
                <a:solidFill>
                  <a:schemeClr val="accent1"/>
                </a:solidFill>
              </a:rPr>
              <a:t>justification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67EA956-7EAA-CF73-334A-CE68C0B920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6499155"/>
              </p:ext>
            </p:extLst>
          </p:nvPr>
        </p:nvGraphicFramePr>
        <p:xfrm>
          <a:off x="4361609" y="190500"/>
          <a:ext cx="7436691" cy="6667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07B9E32-6F0B-5671-2790-7EC99D0845F2}"/>
              </a:ext>
            </a:extLst>
          </p:cNvPr>
          <p:cNvSpPr txBox="1"/>
          <p:nvPr/>
        </p:nvSpPr>
        <p:spPr>
          <a:xfrm>
            <a:off x="4690142" y="252211"/>
            <a:ext cx="6779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/>
              <a:t>In literature review, identified following topics of musicians most prone to MPA: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8AC7FF-9E28-A7C8-E1AB-AEFC42E92587}"/>
              </a:ext>
            </a:extLst>
          </p:cNvPr>
          <p:cNvSpPr txBox="1"/>
          <p:nvPr/>
        </p:nvSpPr>
        <p:spPr>
          <a:xfrm>
            <a:off x="8680872" y="1956819"/>
            <a:ext cx="16929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kern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Genre</a:t>
            </a:r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20B592-A284-80C3-33F5-198F6DD6972E}"/>
              </a:ext>
            </a:extLst>
          </p:cNvPr>
          <p:cNvSpPr txBox="1"/>
          <p:nvPr/>
        </p:nvSpPr>
        <p:spPr>
          <a:xfrm>
            <a:off x="8449731" y="3872293"/>
            <a:ext cx="21551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Solo vs Ensemble</a:t>
            </a:r>
            <a:endParaRPr lang="en-US" sz="32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F7853B-0B39-A23D-2C82-E4CAFD2F9939}"/>
              </a:ext>
            </a:extLst>
          </p:cNvPr>
          <p:cNvSpPr txBox="1"/>
          <p:nvPr/>
        </p:nvSpPr>
        <p:spPr>
          <a:xfrm>
            <a:off x="5985270" y="4118514"/>
            <a:ext cx="1739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  <a:endParaRPr lang="en-US" sz="3200"/>
          </a:p>
        </p:txBody>
      </p:sp>
      <p:pic>
        <p:nvPicPr>
          <p:cNvPr id="14" name="Picture 13" descr="Woman attending graduation">
            <a:extLst>
              <a:ext uri="{FF2B5EF4-FFF2-40B4-BE49-F238E27FC236}">
                <a16:creationId xmlns:a16="http://schemas.microsoft.com/office/drawing/2014/main" id="{1B5C9932-EB0C-CC4C-D546-F43C05EB2AB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6097" y="3887672"/>
            <a:ext cx="2794219" cy="1862088"/>
          </a:xfrm>
          <a:prstGeom prst="rect">
            <a:avLst/>
          </a:prstGeom>
        </p:spPr>
      </p:pic>
      <p:pic>
        <p:nvPicPr>
          <p:cNvPr id="16" name="Picture 15" descr="A person in a pink dress singing at a piano&#10;&#10;AI-generated content may be incorrect.">
            <a:extLst>
              <a:ext uri="{FF2B5EF4-FFF2-40B4-BE49-F238E27FC236}">
                <a16:creationId xmlns:a16="http://schemas.microsoft.com/office/drawing/2014/main" id="{30EF5945-1DC6-6200-4CB5-AE6941AB6A2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722235" y="440404"/>
            <a:ext cx="2933977" cy="220048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4088569-BAC2-B334-DAD9-09C757970E8F}"/>
              </a:ext>
            </a:extLst>
          </p:cNvPr>
          <p:cNvSpPr txBox="1"/>
          <p:nvPr/>
        </p:nvSpPr>
        <p:spPr>
          <a:xfrm>
            <a:off x="6192654" y="1956820"/>
            <a:ext cx="13251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  <a:endParaRPr lang="en-US" sz="320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86856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1"/>
    </mc:Choice>
    <mc:Fallback>
      <p:transition spd="slow" advTm="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E488C-1CC7-C9C5-3FEB-7195C015F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Justification </a:t>
            </a:r>
            <a:r>
              <a:rPr lang="en-US" err="1"/>
              <a:t>cntd</a:t>
            </a:r>
            <a:r>
              <a:rPr lang="en-US"/>
              <a:t>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BEC09C-C923-D097-6BBC-811D7000F4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8845770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256642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"/>
    </mc:Choice>
    <mc:Fallback>
      <p:transition spd="slow" advTm="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9CD9F-CAA3-80DD-E46E-A5ABD4F8D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143423" cy="1456267"/>
          </a:xfrm>
        </p:spPr>
        <p:txBody>
          <a:bodyPr>
            <a:normAutofit/>
          </a:bodyPr>
          <a:lstStyle/>
          <a:p>
            <a:r>
              <a:rPr lang="en-US" b="0" i="0" u="none" strike="noStrike">
                <a:solidFill>
                  <a:schemeClr val="bg1"/>
                </a:solidFill>
                <a:effectLst/>
                <a:latin typeface="Lato Extended"/>
              </a:rPr>
              <a:t>aims of the project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49844-E048-5CF1-C055-473F9C3D9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6143423" cy="3649133"/>
          </a:xfrm>
        </p:spPr>
        <p:txBody>
          <a:bodyPr>
            <a:normAutofit/>
          </a:bodyPr>
          <a:lstStyle/>
          <a:p>
            <a:pPr>
              <a:buClr>
                <a:srgbClr val="C49B75"/>
              </a:buClr>
            </a:pPr>
            <a:r>
              <a:rPr lang="en-US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David Juncos &amp; Elvira De Paiva e </a:t>
            </a:r>
            <a:r>
              <a:rPr lang="en-US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Pona</a:t>
            </a:r>
            <a:r>
              <a:rPr lang="en-US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created </a:t>
            </a:r>
            <a:r>
              <a:rPr lang="en-US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ACTraining</a:t>
            </a:r>
            <a:r>
              <a:rPr lang="en-US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can be facilitated by music teachers (Juncos &amp; De., 2022).</a:t>
            </a:r>
          </a:p>
          <a:p>
            <a:pPr>
              <a:buClr>
                <a:srgbClr val="C49B75"/>
              </a:buClr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investigated how effective </a:t>
            </a:r>
            <a:r>
              <a:rPr lang="en-US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ACTraining</a:t>
            </a: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conducted by a voice teacher is (online, group format, 3x)</a:t>
            </a:r>
          </a:p>
          <a:p>
            <a:pPr>
              <a:buClr>
                <a:srgbClr val="C49B75"/>
              </a:buClr>
            </a:pPr>
            <a:endParaRPr lang="en-US"/>
          </a:p>
        </p:txBody>
      </p:sp>
      <p:pic>
        <p:nvPicPr>
          <p:cNvPr id="5" name="Picture 4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2714C7E4-ACD0-C9E2-F4B5-0D0A351BE5D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261" r="10601" b="-1"/>
          <a:stretch/>
        </p:blipFill>
        <p:spPr>
          <a:xfrm>
            <a:off x="8888133" y="4144246"/>
            <a:ext cx="3302966" cy="2717299"/>
          </a:xfrm>
          <a:custGeom>
            <a:avLst/>
            <a:gdLst/>
            <a:ahLst/>
            <a:cxnLst/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6" name="Picture 5" descr="A person with her arms out&#10;&#10;AI-generated content may be incorrect.">
            <a:extLst>
              <a:ext uri="{FF2B5EF4-FFF2-40B4-BE49-F238E27FC236}">
                <a16:creationId xmlns:a16="http://schemas.microsoft.com/office/drawing/2014/main" id="{7C84E338-5FD0-8E9F-95BE-F118AB2F09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1" b="8121"/>
          <a:stretch/>
        </p:blipFill>
        <p:spPr>
          <a:xfrm>
            <a:off x="8055588" y="-3863"/>
            <a:ext cx="4132754" cy="3445946"/>
          </a:xfrm>
          <a:custGeom>
            <a:avLst/>
            <a:gdLst/>
            <a:ahLst/>
            <a:cxnLst/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63997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"/>
    </mc:Choice>
    <mc:Fallback>
      <p:transition spd="slow" advTm="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8767A0D9-1EF5-CC4F-72CB-A52776CA569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1219" r="-1" b="14509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9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1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1ED74-D638-B65E-FCC4-F9022ECB5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b="0" i="0" u="none" strike="noStrike">
                <a:effectLst/>
                <a:latin typeface="Lato Extended"/>
              </a:rPr>
              <a:t>employed research methodology &amp; methods</a:t>
            </a:r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447A5B5-E545-5879-4757-5FAA896AF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9887988"/>
              </p:ext>
            </p:extLst>
          </p:nvPr>
        </p:nvGraphicFramePr>
        <p:xfrm>
          <a:off x="4976636" y="1193800"/>
          <a:ext cx="6085091" cy="469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473424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59"/>
    </mc:Choice>
    <mc:Fallback>
      <p:transition spd="slow" advTm="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552F95B4-1095-FE42-8F19-C958CF4A2F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>
                                            <p:graphicEl>
                                              <a:dgm id="{552F95B4-1095-FE42-8F19-C958CF4A2F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>
                                            <p:graphicEl>
                                              <a:dgm id="{552F95B4-1095-FE42-8F19-C958CF4A2F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78D63FC1-4B53-EA40-B228-DB7029F04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>
                                            <p:graphicEl>
                                              <a:dgm id="{78D63FC1-4B53-EA40-B228-DB7029F04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>
                                            <p:graphicEl>
                                              <a:dgm id="{78D63FC1-4B53-EA40-B228-DB7029F04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D959CC66-447E-DE42-A831-0AFF4F6F12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>
                                            <p:graphicEl>
                                              <a:dgm id="{D959CC66-447E-DE42-A831-0AFF4F6F12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>
                                            <p:graphicEl>
                                              <a:dgm id="{D959CC66-447E-DE42-A831-0AFF4F6F12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F830494E-3212-C343-B6AD-E1C4B0A9A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>
                                            <p:graphicEl>
                                              <a:dgm id="{F830494E-3212-C343-B6AD-E1C4B0A9A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>
                                            <p:graphicEl>
                                              <a:dgm id="{F830494E-3212-C343-B6AD-E1C4B0A9A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294CD41A-5F18-E04D-8B92-A8D2B30B17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>
                                            <p:graphicEl>
                                              <a:dgm id="{294CD41A-5F18-E04D-8B92-A8D2B30B17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>
                                            <p:graphicEl>
                                              <a:dgm id="{294CD41A-5F18-E04D-8B92-A8D2B30B17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D02F2FEA-C860-9745-8062-370BA69651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>
                                            <p:graphicEl>
                                              <a:dgm id="{D02F2FEA-C860-9745-8062-370BA69651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>
                                            <p:graphicEl>
                                              <a:dgm id="{D02F2FEA-C860-9745-8062-370BA69651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2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4F5C3D-73CD-5C5C-4EF7-754FC2278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US"/>
              <a:t>Before and After - Qualitative Feedback –</a:t>
            </a:r>
            <a:br>
              <a:rPr lang="en-US"/>
            </a:br>
            <a:r>
              <a:rPr lang="en-US"/>
              <a:t>Thematic Analysis (Braun &amp; Clarke, 2022)</a:t>
            </a:r>
            <a:br>
              <a:rPr lang="en-US"/>
            </a:br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AF1CAB50-0D41-E9BE-F927-4FBE43B7E0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831952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745838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2"/>
    </mc:Choice>
    <mc:Fallback>
      <p:transition spd="slow" advTm="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03FADA64-7DDD-EF4A-83A1-4DEC472D2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6">
                                            <p:graphicEl>
                                              <a:dgm id="{03FADA64-7DDD-EF4A-83A1-4DEC472D2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26">
                                            <p:graphicEl>
                                              <a:dgm id="{03FADA64-7DDD-EF4A-83A1-4DEC472D2B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D5CF9235-F436-6E4D-BCAF-FCA485B310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6">
                                            <p:graphicEl>
                                              <a:dgm id="{D5CF9235-F436-6E4D-BCAF-FCA485B310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6">
                                            <p:graphicEl>
                                              <a:dgm id="{D5CF9235-F436-6E4D-BCAF-FCA485B310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49AC9A4F-9B49-A545-8154-F1438C106F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6">
                                            <p:graphicEl>
                                              <a:dgm id="{49AC9A4F-9B49-A545-8154-F1438C106F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6">
                                            <p:graphicEl>
                                              <a:dgm id="{49AC9A4F-9B49-A545-8154-F1438C106F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7F233359-5537-0E44-8580-158D0979D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6">
                                            <p:graphicEl>
                                              <a:dgm id="{7F233359-5537-0E44-8580-158D0979D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6">
                                            <p:graphicEl>
                                              <a:dgm id="{7F233359-5537-0E44-8580-158D0979D6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70378450-A7B4-A44E-9BF4-1F44FBF28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6">
                                            <p:graphicEl>
                                              <a:dgm id="{70378450-A7B4-A44E-9BF4-1F44FBF28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>
                                            <p:graphicEl>
                                              <a:dgm id="{70378450-A7B4-A44E-9BF4-1F44FBF289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6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D5354-3E80-DAE6-5763-27B9CB82B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/>
              <a:t>Qualitative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04750-A642-A20F-DBE1-A97EC5B76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8455" y="2188853"/>
            <a:ext cx="4162555" cy="3450613"/>
          </a:xfrm>
        </p:spPr>
        <p:txBody>
          <a:bodyPr>
            <a:normAutofit/>
          </a:bodyPr>
          <a:lstStyle/>
          <a:p>
            <a:r>
              <a:rPr lang="en-US" kern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Overall feedback verbally was positive.  On a self-rated scale from one to seven, seven being the highest anxiety level, </a:t>
            </a:r>
            <a:r>
              <a:rPr lang="en-US" kern="0">
                <a:latin typeface="Arial" panose="020B0604020202020204" pitchFamily="34" charset="0"/>
                <a:ea typeface="Times New Roman" panose="02020603050405020304" pitchFamily="18" charset="0"/>
              </a:rPr>
              <a:t>all singers’ MPA reduced by a mean of 1.8 pts ( p-value of 0.0021 = 0.21% probability of error).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D8640139-6D7A-DDD5-0AFB-302CB00C75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11010" y="1966732"/>
            <a:ext cx="578933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TABLE 1: SELF-RATED ANXIETY SCALE BEFORE AND AFTER ACTRAINING WORKSHOPS </a:t>
            </a: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6CC777E-DE5F-33DA-E33C-DE2401C1B1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1337543"/>
              </p:ext>
            </p:extLst>
          </p:nvPr>
        </p:nvGraphicFramePr>
        <p:xfrm>
          <a:off x="5614134" y="2309332"/>
          <a:ext cx="5178640" cy="3507487"/>
        </p:xfrm>
        <a:graphic>
          <a:graphicData uri="http://schemas.openxmlformats.org/drawingml/2006/table">
            <a:tbl>
              <a:tblPr firstRow="1" firstCol="1" bandRow="1">
                <a:solidFill>
                  <a:schemeClr val="tx1">
                    <a:lumMod val="75000"/>
                    <a:lumOff val="25000"/>
                  </a:schemeClr>
                </a:solidFill>
                <a:tableStyleId>{5C22544A-7EE6-4342-B048-85BDC9FD1C3A}</a:tableStyleId>
              </a:tblPr>
              <a:tblGrid>
                <a:gridCol w="1182903">
                  <a:extLst>
                    <a:ext uri="{9D8B030D-6E8A-4147-A177-3AD203B41FA5}">
                      <a16:colId xmlns:a16="http://schemas.microsoft.com/office/drawing/2014/main" val="2551697861"/>
                    </a:ext>
                  </a:extLst>
                </a:gridCol>
                <a:gridCol w="1064017">
                  <a:extLst>
                    <a:ext uri="{9D8B030D-6E8A-4147-A177-3AD203B41FA5}">
                      <a16:colId xmlns:a16="http://schemas.microsoft.com/office/drawing/2014/main" val="2537195516"/>
                    </a:ext>
                  </a:extLst>
                </a:gridCol>
                <a:gridCol w="1064017">
                  <a:extLst>
                    <a:ext uri="{9D8B030D-6E8A-4147-A177-3AD203B41FA5}">
                      <a16:colId xmlns:a16="http://schemas.microsoft.com/office/drawing/2014/main" val="2601748773"/>
                    </a:ext>
                  </a:extLst>
                </a:gridCol>
                <a:gridCol w="1051575">
                  <a:extLst>
                    <a:ext uri="{9D8B030D-6E8A-4147-A177-3AD203B41FA5}">
                      <a16:colId xmlns:a16="http://schemas.microsoft.com/office/drawing/2014/main" val="3257579724"/>
                    </a:ext>
                  </a:extLst>
                </a:gridCol>
                <a:gridCol w="816128">
                  <a:extLst>
                    <a:ext uri="{9D8B030D-6E8A-4147-A177-3AD203B41FA5}">
                      <a16:colId xmlns:a16="http://schemas.microsoft.com/office/drawing/2014/main" val="3249889389"/>
                    </a:ext>
                  </a:extLst>
                </a:gridCol>
              </a:tblGrid>
              <a:tr h="75467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Participants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 Before Workshop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After Workshop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Difference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5756590"/>
                  </a:ext>
                </a:extLst>
              </a:tr>
              <a:tr h="37322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Singer 1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5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2.5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2.5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214441"/>
                  </a:ext>
                </a:extLst>
              </a:tr>
              <a:tr h="37322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Singer 2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5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4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1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4050048"/>
                  </a:ext>
                </a:extLst>
              </a:tr>
              <a:tr h="37322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Singer 3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6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4.5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1.5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7276421"/>
                  </a:ext>
                </a:extLst>
              </a:tr>
              <a:tr h="37322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Singer 4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5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3131350"/>
                  </a:ext>
                </a:extLst>
              </a:tr>
              <a:tr h="37322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Singer 5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6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4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6373644"/>
                  </a:ext>
                </a:extLst>
              </a:tr>
              <a:tr h="37322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Mean (SD) 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5.4 (0.49)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3.6 (0.73)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1.8 (0.51)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1427289"/>
                  </a:ext>
                </a:extLst>
              </a:tr>
              <a:tr h="456573"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b="1" kern="0" cap="none" spc="0">
                          <a:solidFill>
                            <a:schemeClr val="bg1"/>
                          </a:solidFill>
                          <a:effectLst/>
                        </a:rPr>
                        <a:t>P(T&lt;=t) two-tail</a:t>
                      </a:r>
                      <a:endParaRPr lang="en-US" sz="12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10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100" cap="none" spc="0">
                          <a:solidFill>
                            <a:schemeClr val="bg1"/>
                          </a:solidFill>
                          <a:effectLst/>
                        </a:rPr>
                        <a:t>0.0021228</a:t>
                      </a:r>
                      <a:endParaRPr lang="en-US" sz="12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390" marR="34647" marT="15254" marB="1144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7061897"/>
                  </a:ext>
                </a:extLst>
              </a:tr>
            </a:tbl>
          </a:graphicData>
        </a:graphic>
      </p:graphicFrame>
      <p:pic>
        <p:nvPicPr>
          <p:cNvPr id="7" name="Picture 6" descr="Businesswoman at job interview">
            <a:extLst>
              <a:ext uri="{FF2B5EF4-FFF2-40B4-BE49-F238E27FC236}">
                <a16:creationId xmlns:a16="http://schemas.microsoft.com/office/drawing/2014/main" id="{70642B5A-A159-852A-5A51-DEB1DBC116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1576" y="221673"/>
            <a:ext cx="2158845" cy="1440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907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"/>
    </mc:Choice>
    <mc:Fallback>
      <p:transition spd="slow" advTm="173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CF8DC-919C-1B75-D765-38D865400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Quantitative data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C645456C-C930-E7CF-0240-EA226E3455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8310139"/>
              </p:ext>
            </p:extLst>
          </p:nvPr>
        </p:nvGraphicFramePr>
        <p:xfrm>
          <a:off x="1336037" y="2708014"/>
          <a:ext cx="4395061" cy="277665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215016">
                  <a:extLst>
                    <a:ext uri="{9D8B030D-6E8A-4147-A177-3AD203B41FA5}">
                      <a16:colId xmlns:a16="http://schemas.microsoft.com/office/drawing/2014/main" val="4288291753"/>
                    </a:ext>
                  </a:extLst>
                </a:gridCol>
                <a:gridCol w="1215016">
                  <a:extLst>
                    <a:ext uri="{9D8B030D-6E8A-4147-A177-3AD203B41FA5}">
                      <a16:colId xmlns:a16="http://schemas.microsoft.com/office/drawing/2014/main" val="3241307321"/>
                    </a:ext>
                  </a:extLst>
                </a:gridCol>
                <a:gridCol w="1083174">
                  <a:extLst>
                    <a:ext uri="{9D8B030D-6E8A-4147-A177-3AD203B41FA5}">
                      <a16:colId xmlns:a16="http://schemas.microsoft.com/office/drawing/2014/main" val="2383722135"/>
                    </a:ext>
                  </a:extLst>
                </a:gridCol>
                <a:gridCol w="881855">
                  <a:extLst>
                    <a:ext uri="{9D8B030D-6E8A-4147-A177-3AD203B41FA5}">
                      <a16:colId xmlns:a16="http://schemas.microsoft.com/office/drawing/2014/main" val="443155255"/>
                    </a:ext>
                  </a:extLst>
                </a:gridCol>
              </a:tblGrid>
              <a:tr h="309679"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Participant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Before Overall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After Overall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68017647"/>
                  </a:ext>
                </a:extLst>
              </a:tr>
              <a:tr h="309679"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Singer 1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194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163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77735683"/>
                  </a:ext>
                </a:extLst>
              </a:tr>
              <a:tr h="309679"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Singer 2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163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152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58511659"/>
                  </a:ext>
                </a:extLst>
              </a:tr>
              <a:tr h="309679"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Singer 3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184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150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87418388"/>
                  </a:ext>
                </a:extLst>
              </a:tr>
              <a:tr h="309679"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Singer 4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149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118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86826640"/>
                  </a:ext>
                </a:extLst>
              </a:tr>
              <a:tr h="309679"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Singer 5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153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126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820925"/>
                  </a:ext>
                </a:extLst>
              </a:tr>
              <a:tr h="309679"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Mean (SD)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168.6 (17.52)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141.8 (16.95)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26.8 Mean Difference 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3101451"/>
                  </a:ext>
                </a:extLst>
              </a:tr>
              <a:tr h="552816">
                <a:tc>
                  <a:txBody>
                    <a:bodyPr/>
                    <a:lstStyle/>
                    <a:p>
                      <a:pPr marL="0" marR="0"/>
                      <a:r>
                        <a:rPr lang="en-US" sz="1200" kern="0">
                          <a:effectLst/>
                        </a:rPr>
                        <a:t>P(T&lt;=t) two-tail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100">
                          <a:effectLst/>
                        </a:rPr>
                        <a:t> </a:t>
                      </a:r>
                    </a:p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/>
                      <a:r>
                        <a:rPr lang="en-US" sz="1200" kern="100">
                          <a:effectLst/>
                        </a:rPr>
                        <a:t>0.0028398</a:t>
                      </a:r>
                    </a:p>
                    <a:p>
                      <a:pPr marL="0" marR="0" algn="ctr"/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17167708"/>
                  </a:ext>
                </a:extLst>
              </a:tr>
            </a:tbl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15CF73C0-4B8F-DAD8-F9C8-C0B9E65741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50368322"/>
              </p:ext>
            </p:extLst>
          </p:nvPr>
        </p:nvGraphicFramePr>
        <p:xfrm>
          <a:off x="6671137" y="2591607"/>
          <a:ext cx="4184826" cy="30079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472FC3C0-43EF-1A69-C93A-15BF41621434}"/>
              </a:ext>
            </a:extLst>
          </p:cNvPr>
          <p:cNvSpPr txBox="1"/>
          <p:nvPr/>
        </p:nvSpPr>
        <p:spPr>
          <a:xfrm>
            <a:off x="1336038" y="2020560"/>
            <a:ext cx="36274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04800" marR="0" indent="-304800"/>
            <a:r>
              <a:rPr lang="en-US" sz="1000" b="1" i="1"/>
              <a:t>Table 2: Comparison of Overall Kenny Music Performance Anxiety Inventory (K-MPAI) Scores (Kenny, 2009)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B188D0-A2EA-A954-C4A4-AB3FA282A38E}"/>
              </a:ext>
            </a:extLst>
          </p:cNvPr>
          <p:cNvSpPr txBox="1"/>
          <p:nvPr/>
        </p:nvSpPr>
        <p:spPr>
          <a:xfrm>
            <a:off x="6671137" y="1960665"/>
            <a:ext cx="3535045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i="1" kern="100" cap="all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 2:Chart Comparison of Overall Kenny Music Performance Anxiety Inventory (K-MPAI) Scores (Kenny, 2009)</a:t>
            </a:r>
          </a:p>
          <a:p>
            <a:endParaRPr lang="en-US" sz="8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1C24B8-B436-2990-A514-4DE99CEFFC94}"/>
              </a:ext>
            </a:extLst>
          </p:cNvPr>
          <p:cNvSpPr txBox="1"/>
          <p:nvPr/>
        </p:nvSpPr>
        <p:spPr>
          <a:xfrm>
            <a:off x="1451579" y="1280578"/>
            <a:ext cx="5660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K-MPAI Before and After Workshops</a:t>
            </a:r>
          </a:p>
        </p:txBody>
      </p:sp>
    </p:spTree>
    <p:extLst>
      <p:ext uri="{BB962C8B-B14F-4D97-AF65-F5344CB8AC3E}">
        <p14:creationId xmlns:p14="http://schemas.microsoft.com/office/powerpoint/2010/main" val="1052205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"/>
    </mc:Choice>
    <mc:Fallback>
      <p:transition spd="slow" advTm="12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8173F-99EA-F8D8-F63C-641176924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Quantitative Data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58ABF3D-F2A9-2B69-DAEC-22C09D0CCF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907750"/>
              </p:ext>
            </p:extLst>
          </p:nvPr>
        </p:nvGraphicFramePr>
        <p:xfrm>
          <a:off x="1399619" y="2679135"/>
          <a:ext cx="4696381" cy="2885397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979290">
                  <a:extLst>
                    <a:ext uri="{9D8B030D-6E8A-4147-A177-3AD203B41FA5}">
                      <a16:colId xmlns:a16="http://schemas.microsoft.com/office/drawing/2014/main" val="3553639421"/>
                    </a:ext>
                  </a:extLst>
                </a:gridCol>
                <a:gridCol w="1204299">
                  <a:extLst>
                    <a:ext uri="{9D8B030D-6E8A-4147-A177-3AD203B41FA5}">
                      <a16:colId xmlns:a16="http://schemas.microsoft.com/office/drawing/2014/main" val="844459409"/>
                    </a:ext>
                  </a:extLst>
                </a:gridCol>
                <a:gridCol w="1256396">
                  <a:extLst>
                    <a:ext uri="{9D8B030D-6E8A-4147-A177-3AD203B41FA5}">
                      <a16:colId xmlns:a16="http://schemas.microsoft.com/office/drawing/2014/main" val="3243451564"/>
                    </a:ext>
                  </a:extLst>
                </a:gridCol>
                <a:gridCol w="1256396">
                  <a:extLst>
                    <a:ext uri="{9D8B030D-6E8A-4147-A177-3AD203B41FA5}">
                      <a16:colId xmlns:a16="http://schemas.microsoft.com/office/drawing/2014/main" val="2236495226"/>
                    </a:ext>
                  </a:extLst>
                </a:gridCol>
              </a:tblGrid>
              <a:tr h="5579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Participant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Before Workshop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After Workshop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88582120"/>
                  </a:ext>
                </a:extLst>
              </a:tr>
              <a:tr h="3010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Singer 1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29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34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6090058"/>
                  </a:ext>
                </a:extLst>
              </a:tr>
              <a:tr h="3010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Singer 2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100">
                          <a:effectLst/>
                        </a:rPr>
                        <a:t>27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33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52576820"/>
                  </a:ext>
                </a:extLst>
              </a:tr>
              <a:tr h="26415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Singer 3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100">
                          <a:effectLst/>
                        </a:rPr>
                        <a:t>20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23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1082809"/>
                  </a:ext>
                </a:extLst>
              </a:tr>
              <a:tr h="3010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Singer 4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100">
                          <a:effectLst/>
                        </a:rPr>
                        <a:t>24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31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3350181"/>
                  </a:ext>
                </a:extLst>
              </a:tr>
              <a:tr h="3010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Singer 5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100">
                          <a:effectLst/>
                        </a:rPr>
                        <a:t>22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24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8731051"/>
                  </a:ext>
                </a:extLst>
              </a:tr>
              <a:tr h="3010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Mean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100">
                          <a:effectLst/>
                        </a:rPr>
                        <a:t>24.4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29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-4.6 Mean Diff. 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4032130"/>
                  </a:ext>
                </a:extLst>
              </a:tr>
              <a:tr h="5579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P(T&lt;=t) two-tail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100">
                          <a:effectLst/>
                        </a:rPr>
                        <a:t> 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 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US" sz="1200" kern="0">
                          <a:effectLst/>
                        </a:rPr>
                        <a:t>0.007704422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62558405"/>
                  </a:ext>
                </a:extLst>
              </a:tr>
            </a:tbl>
          </a:graphicData>
        </a:graphic>
      </p:graphicFrame>
      <p:pic>
        <p:nvPicPr>
          <p:cNvPr id="5" name="Picture 4" descr="A graph with blue and orange lines&#10;&#10;AI-generated content may be incorrect.">
            <a:extLst>
              <a:ext uri="{FF2B5EF4-FFF2-40B4-BE49-F238E27FC236}">
                <a16:creationId xmlns:a16="http://schemas.microsoft.com/office/drawing/2014/main" id="{86F90F7E-3550-724F-A638-1F22CFD9A0F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7763" y="2679135"/>
            <a:ext cx="4052552" cy="28853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741DDD-9AF5-2356-2598-294AC2E49477}"/>
              </a:ext>
            </a:extLst>
          </p:cNvPr>
          <p:cNvSpPr txBox="1"/>
          <p:nvPr/>
        </p:nvSpPr>
        <p:spPr>
          <a:xfrm>
            <a:off x="6974097" y="2081779"/>
            <a:ext cx="39162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04800" marR="0" indent="-304800"/>
            <a:r>
              <a:rPr lang="en-US" sz="900" kern="100" cap="all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 3: Graph Comparison of Before and After MAAQ Score. (Juncos et al., 2024) measuring  psychological flexibility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2C2303-DB47-A35D-5B02-FDC5F1A2B6C5}"/>
              </a:ext>
            </a:extLst>
          </p:cNvPr>
          <p:cNvSpPr txBox="1"/>
          <p:nvPr/>
        </p:nvSpPr>
        <p:spPr>
          <a:xfrm>
            <a:off x="1467110" y="2062644"/>
            <a:ext cx="46288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04800" marR="0" indent="-304800"/>
            <a:r>
              <a:rPr lang="en-US" sz="900" kern="100" cap="all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Table 3: Musicians Acceptance and Action Questionnaire (MAAQ) Score (Juncos et al., 2024) </a:t>
            </a:r>
          </a:p>
        </p:txBody>
      </p:sp>
    </p:spTree>
    <p:extLst>
      <p:ext uri="{BB962C8B-B14F-4D97-AF65-F5344CB8AC3E}">
        <p14:creationId xmlns:p14="http://schemas.microsoft.com/office/powerpoint/2010/main" val="1917727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1"/>
    </mc:Choice>
    <mc:Fallback>
      <p:transition spd="slow" advTm="191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38C4F-7851-46F5-A051-AE0CC16D5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Limitations &amp; Recommendations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614C2335-76DB-D346-4DD4-339D55DF20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0222797"/>
              </p:ext>
            </p:extLst>
          </p:nvPr>
        </p:nvGraphicFramePr>
        <p:xfrm>
          <a:off x="1451579" y="2133600"/>
          <a:ext cx="9603771" cy="4611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D58DE09-6AFD-3261-58DA-8B7E2948F3CC}"/>
              </a:ext>
            </a:extLst>
          </p:cNvPr>
          <p:cNvSpPr txBox="1"/>
          <p:nvPr/>
        </p:nvSpPr>
        <p:spPr>
          <a:xfrm>
            <a:off x="1451276" y="5596281"/>
            <a:ext cx="27605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Additional modalities…</a:t>
            </a:r>
            <a:r>
              <a:rPr lang="en-US" dirty="0"/>
              <a:t>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17765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35"/>
    </mc:Choice>
    <mc:Fallback>
      <p:transition spd="slow" advTm="143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B338CD64-C3F9-4721-8573-6CC97F830F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">
                                            <p:graphicEl>
                                              <a:dgm id="{B338CD64-C3F9-4721-8573-6CC97F830F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FB67FF16-DF14-4A5F-BE35-E09CE555B1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4">
                                            <p:graphicEl>
                                              <a:dgm id="{FB67FF16-DF14-4A5F-BE35-E09CE555B1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E4FDDFA2-CE86-4535-BC92-E217D6142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4">
                                            <p:graphicEl>
                                              <a:dgm id="{E4FDDFA2-CE86-4535-BC92-E217D61424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754BDE32-A635-468B-8D33-4A4B6E67C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4">
                                            <p:graphicEl>
                                              <a:dgm id="{754BDE32-A635-468B-8D33-4A4B6E67C7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E6B5098B-1E94-4B29-A4AB-6A4ADBF2B7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4">
                                            <p:graphicEl>
                                              <a:dgm id="{E6B5098B-1E94-4B29-A4AB-6A4ADBF2B7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F13EE95C-AC0C-40DC-B23D-993802AF63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4">
                                            <p:graphicEl>
                                              <a:dgm id="{F13EE95C-AC0C-40DC-B23D-993802AF63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1E6428D1-C4F9-4FE5-9E8C-FDDE14E63A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4">
                                            <p:graphicEl>
                                              <a:dgm id="{1E6428D1-C4F9-4FE5-9E8C-FDDE14E63A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98334556-F3C8-49C9-975D-5AEA05A94C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4">
                                            <p:graphicEl>
                                              <a:dgm id="{98334556-F3C8-49C9-975D-5AEA05A94C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1D0A6265-C131-4300-B7A3-1E5ED0F2F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4">
                                            <p:graphicEl>
                                              <a:dgm id="{1D0A6265-C131-4300-B7A3-1E5ED0F2F5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erson standing next to a piano&#10;&#10;AI-generated content may be incorrect.">
            <a:extLst>
              <a:ext uri="{FF2B5EF4-FFF2-40B4-BE49-F238E27FC236}">
                <a16:creationId xmlns:a16="http://schemas.microsoft.com/office/drawing/2014/main" id="{9E0D0773-E65D-FF82-5D16-C35F8367A61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3773" r="-1" b="11319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57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59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FFFDE-E994-81FE-654F-1B0F34353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b="0" i="0" u="none" strike="noStrike" dirty="0">
                <a:effectLst/>
                <a:latin typeface="Lato Extended"/>
              </a:rPr>
              <a:t>Personal and professional learning experience</a:t>
            </a:r>
            <a:endParaRPr lang="en-US" dirty="0"/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EA01E05-80C2-D321-A4E4-D2D2160F8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marL="342900" marR="0" lvl="0" indent="-342900">
              <a:lnSpc>
                <a:spcPct val="110000"/>
              </a:lnSpc>
              <a:buFont typeface="Symbol" pitchFamily="2" charset="2"/>
              <a:buChar char=""/>
            </a:pPr>
            <a:r>
              <a:rPr lang="en-US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conduct a research study with human participants.</a:t>
            </a:r>
            <a:endParaRPr lang="en-US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buFont typeface="Symbol" pitchFamily="2" charset="2"/>
              <a:buChar char=""/>
            </a:pPr>
            <a:r>
              <a:rPr lang="en-US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process and analyze both quantitative and qualitative research data</a:t>
            </a:r>
            <a:endParaRPr lang="en-US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buFont typeface="Symbol" pitchFamily="2" charset="2"/>
              <a:buChar char=""/>
            </a:pPr>
            <a:r>
              <a:rPr lang="en-US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Gain more in-depth knowledge about </a:t>
            </a:r>
            <a:r>
              <a:rPr lang="en-US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ACTraining</a:t>
            </a:r>
            <a:r>
              <a:rPr lang="en-US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MPA through my literature review</a:t>
            </a:r>
            <a:endParaRPr lang="en-US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buFont typeface="Symbol" pitchFamily="2" charset="2"/>
              <a:buChar char=""/>
            </a:pPr>
            <a:r>
              <a:rPr lang="en-US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conduct </a:t>
            </a:r>
            <a:r>
              <a:rPr lang="en-US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ACTraining</a:t>
            </a:r>
            <a:r>
              <a:rPr lang="en-US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sessions with test subjects.</a:t>
            </a:r>
            <a:endParaRPr lang="en-US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US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Professionally,  I am now able to lead </a:t>
            </a:r>
            <a:r>
              <a:rPr lang="en-US" dirty="0" err="1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ACTraining</a:t>
            </a:r>
            <a:r>
              <a:rPr lang="en-US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sessions and am equipped to be a MPA coach to my students.</a:t>
            </a:r>
            <a:br>
              <a:rPr lang="en-US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65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0297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030"/>
    </mc:Choice>
    <mc:Fallback>
      <p:transition spd="slow" advTm="603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72065-180C-46B8-0B29-05CFBC98F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b="0" i="0" u="none" strike="noStrike">
                <a:effectLst/>
                <a:latin typeface="Lato Extended"/>
              </a:rPr>
              <a:t>in-depth analysis of conclusions</a:t>
            </a:r>
            <a:br>
              <a:rPr lang="en-US" b="0" i="0" u="none" strike="noStrike">
                <a:effectLst/>
                <a:latin typeface="Lato Extended"/>
              </a:rPr>
            </a:br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9449089-71F6-4499-850F-F8C8EE0CD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59130" y="2012810"/>
            <a:ext cx="3677027" cy="3453535"/>
            <a:chOff x="7807230" y="2012810"/>
            <a:chExt cx="3251252" cy="3459865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29B9A9E9-D0AB-4845-8BE2-439EE7C09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032E43AF-A39E-4E12-98DD-872962C75F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en on a spiral notebook&#10;&#10;AI-generated content may be incorrect.">
            <a:extLst>
              <a:ext uri="{FF2B5EF4-FFF2-40B4-BE49-F238E27FC236}">
                <a16:creationId xmlns:a16="http://schemas.microsoft.com/office/drawing/2014/main" id="{144FCADB-1BAA-A071-0264-7042A1CE23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37" r="11872" b="3"/>
          <a:stretch/>
        </p:blipFill>
        <p:spPr>
          <a:xfrm>
            <a:off x="1635739" y="2174243"/>
            <a:ext cx="3336989" cy="31243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B3C57-FE75-8961-8346-58647F61E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2764" y="2015734"/>
            <a:ext cx="5742089" cy="386823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kern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study contributes significant data, where </a:t>
            </a:r>
            <a:r>
              <a:rPr lang="en-US" sz="1400" b="1" kern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data is sparse </a:t>
            </a:r>
            <a:r>
              <a:rPr lang="en-US" sz="1400" kern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the literature, in </a:t>
            </a:r>
            <a:r>
              <a:rPr lang="en-US" sz="1400" b="1" kern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favor of music teacher-led </a:t>
            </a:r>
            <a:r>
              <a:rPr lang="en-US" sz="1400" b="1" kern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ACTraining</a:t>
            </a:r>
            <a:r>
              <a:rPr lang="en-US" sz="1400" b="1" kern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400" kern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(Juncos &amp; De., 2022) as effective for treating MPA in singers</a:t>
            </a:r>
            <a:r>
              <a:rPr lang="en-US" sz="1400" kern="0"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US" sz="14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results of this study </a:t>
            </a:r>
            <a:r>
              <a:rPr lang="en-US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reinforce and define even more clearly and in detail the benefits of the music instructor-led </a:t>
            </a:r>
            <a:r>
              <a:rPr lang="en-US" sz="140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ACTraining</a:t>
            </a:r>
            <a:r>
              <a:rPr lang="en-US" sz="1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sessions.</a:t>
            </a:r>
          </a:p>
          <a:p>
            <a:pPr marL="1200150" lvl="2" indent="-285750">
              <a:lnSpc>
                <a:spcPct val="110000"/>
              </a:lnSpc>
              <a:spcAft>
                <a:spcPts val="450"/>
              </a:spcAft>
            </a:pPr>
            <a:r>
              <a:rPr lang="en-US" sz="1400">
                <a:latin typeface="Arial" panose="020B0604020202020204" pitchFamily="34" charset="0"/>
                <a:ea typeface="Times New Roman" panose="02020603050405020304" pitchFamily="18" charset="0"/>
              </a:rPr>
              <a:t>Benefit in </a:t>
            </a:r>
            <a:r>
              <a:rPr lang="en-US" sz="1400" b="1">
                <a:latin typeface="Arial" panose="020B0604020202020204" pitchFamily="34" charset="0"/>
                <a:ea typeface="Times New Roman" panose="02020603050405020304" pitchFamily="18" charset="0"/>
              </a:rPr>
              <a:t>group and virtual sessions</a:t>
            </a:r>
          </a:p>
          <a:p>
            <a:pPr marL="1200150" lvl="2" indent="-285750">
              <a:lnSpc>
                <a:spcPct val="110000"/>
              </a:lnSpc>
              <a:spcAft>
                <a:spcPts val="450"/>
              </a:spcAft>
            </a:pPr>
            <a:r>
              <a:rPr lang="en-US" sz="1400">
                <a:latin typeface="Arial" panose="020B0604020202020204" pitchFamily="34" charset="0"/>
                <a:ea typeface="Times New Roman" panose="02020603050405020304" pitchFamily="18" charset="0"/>
              </a:rPr>
              <a:t>Improvement was seen in as little as </a:t>
            </a:r>
            <a:r>
              <a:rPr lang="en-US" sz="1400" b="1">
                <a:latin typeface="Arial" panose="020B0604020202020204" pitchFamily="34" charset="0"/>
                <a:ea typeface="Times New Roman" panose="02020603050405020304" pitchFamily="18" charset="0"/>
              </a:rPr>
              <a:t>three sessions</a:t>
            </a:r>
          </a:p>
          <a:p>
            <a:pPr marL="1200150" lvl="2" indent="-285750">
              <a:lnSpc>
                <a:spcPct val="110000"/>
              </a:lnSpc>
              <a:spcAft>
                <a:spcPts val="450"/>
              </a:spcAft>
            </a:pPr>
            <a:r>
              <a:rPr lang="en-US" sz="1400">
                <a:latin typeface="Arial" panose="020B0604020202020204" pitchFamily="34" charset="0"/>
                <a:ea typeface="Times New Roman" panose="02020603050405020304" pitchFamily="18" charset="0"/>
              </a:rPr>
              <a:t>Beneficial: </a:t>
            </a:r>
            <a:r>
              <a:rPr lang="en-US" sz="1400" b="1">
                <a:latin typeface="Arial" panose="020B0604020202020204" pitchFamily="34" charset="0"/>
                <a:ea typeface="Times New Roman" panose="02020603050405020304" pitchFamily="18" charset="0"/>
              </a:rPr>
              <a:t>Acceptance, Values, Committed Action, discussion on Shame, Self-Scrutiny, Catastrophizing</a:t>
            </a:r>
          </a:p>
          <a:p>
            <a:pPr marL="1200150" lvl="2" indent="-285750">
              <a:lnSpc>
                <a:spcPct val="110000"/>
              </a:lnSpc>
              <a:spcAft>
                <a:spcPts val="450"/>
              </a:spcAft>
            </a:pPr>
            <a:r>
              <a:rPr lang="en-US" sz="1400">
                <a:latin typeface="Arial" panose="020B0604020202020204" pitchFamily="34" charset="0"/>
                <a:ea typeface="Times New Roman" panose="02020603050405020304" pitchFamily="18" charset="0"/>
              </a:rPr>
              <a:t>Challenging</a:t>
            </a:r>
            <a:r>
              <a:rPr lang="en-US" sz="1400" b="1">
                <a:latin typeface="Arial" panose="020B0604020202020204" pitchFamily="34" charset="0"/>
                <a:ea typeface="Times New Roman" panose="02020603050405020304" pitchFamily="18" charset="0"/>
              </a:rPr>
              <a:t>: Mindfulness</a:t>
            </a:r>
            <a:r>
              <a:rPr lang="en-US" sz="1400"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US" sz="1400" b="1">
                <a:latin typeface="Arial" panose="020B0604020202020204" pitchFamily="34" charset="0"/>
                <a:ea typeface="Times New Roman" panose="02020603050405020304" pitchFamily="18" charset="0"/>
              </a:rPr>
              <a:t>lack of time </a:t>
            </a:r>
            <a:r>
              <a:rPr lang="en-US" sz="1400">
                <a:latin typeface="Arial" panose="020B0604020202020204" pitchFamily="34" charset="0"/>
                <a:ea typeface="Times New Roman" panose="02020603050405020304" pitchFamily="18" charset="0"/>
              </a:rPr>
              <a:t>for </a:t>
            </a:r>
            <a:r>
              <a:rPr lang="en-US" sz="1400" b="1">
                <a:latin typeface="Arial" panose="020B0604020202020204" pitchFamily="34" charset="0"/>
                <a:ea typeface="Times New Roman" panose="02020603050405020304" pitchFamily="18" charset="0"/>
              </a:rPr>
              <a:t>more sessions. </a:t>
            </a:r>
          </a:p>
          <a:p>
            <a:pPr marL="285750" indent="-285750">
              <a:lnSpc>
                <a:spcPct val="110000"/>
              </a:lnSpc>
              <a:spcAft>
                <a:spcPts val="450"/>
              </a:spcAft>
            </a:pPr>
            <a:endParaRPr lang="en-US" sz="140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1200150" lvl="2" indent="-285750">
              <a:lnSpc>
                <a:spcPct val="110000"/>
              </a:lnSpc>
              <a:spcAft>
                <a:spcPts val="450"/>
              </a:spcAft>
            </a:pPr>
            <a:endParaRPr lang="en-US" sz="140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1200150" lvl="2" indent="-285750">
              <a:lnSpc>
                <a:spcPct val="110000"/>
              </a:lnSpc>
              <a:spcAft>
                <a:spcPts val="450"/>
              </a:spcAft>
            </a:pPr>
            <a:endParaRPr lang="en-US" sz="140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938692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0"/>
    </mc:Choice>
    <mc:Fallback>
      <p:transition spd="slow" advTm="188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179A0-4ADB-EC99-ED13-406C99AF412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53956" y="151641"/>
            <a:ext cx="9604375" cy="719137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E4E91-0E3D-B54C-DC2E-D20658BE529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3812" y="622852"/>
            <a:ext cx="9604375" cy="5364370"/>
          </a:xfrm>
        </p:spPr>
        <p:txBody>
          <a:bodyPr>
            <a:normAutofit fontScale="25000" lnSpcReduction="20000"/>
          </a:bodyPr>
          <a:lstStyle/>
          <a:p>
            <a:r>
              <a:rPr lang="en-US" sz="36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Braun, V. and Clarke, V. (2022). </a:t>
            </a:r>
            <a:r>
              <a:rPr lang="en-US" sz="360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Thematic analysis: A practical guide</a:t>
            </a:r>
            <a:r>
              <a:rPr lang="en-US" sz="36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SAGE.</a:t>
            </a:r>
          </a:p>
          <a:p>
            <a:r>
              <a:rPr lang="en-US" sz="36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Choi, S., Kim, J. and Kim, S. (2023) ‘Effects of Exposure in Computer-Assisted Virtual Environments on Vocalists’ Performance Anxiety: A Quasi-Experimental Study’, </a:t>
            </a:r>
            <a:r>
              <a:rPr lang="en-US" sz="360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</a:t>
            </a:r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Rational-Emotive and Cognitive-Behavior Therapy</a:t>
            </a:r>
            <a:r>
              <a:rPr lang="en-US" sz="36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[Preprint]. Doi: </a:t>
            </a:r>
            <a:r>
              <a:rPr lang="en-US" sz="360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https://doi.org/10.1007/s10942-023-00533-y</a:t>
            </a:r>
            <a:r>
              <a:rPr lang="en-US" sz="36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Hayes, S.C. and </a:t>
            </a:r>
            <a:r>
              <a:rPr lang="en-US" sz="36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Strosahl</a:t>
            </a:r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K. (2004). </a:t>
            </a:r>
            <a:r>
              <a:rPr lang="en-US" sz="36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practical guide to acceptance and commitment therapy</a:t>
            </a:r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New York: Springer.</a:t>
            </a:r>
            <a:endParaRPr lang="en-US" sz="36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Juncos, D.G. and De Paiva e </a:t>
            </a:r>
            <a:r>
              <a:rPr lang="en-US" sz="36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Pona</a:t>
            </a:r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 (2022). </a:t>
            </a:r>
            <a:r>
              <a:rPr lang="en-US" sz="36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ACT for musicians : a guide for using acceptance and commitment training to enhance performance, overcome performance anxiety, and improve well-being</a:t>
            </a:r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Irvine: Universal Publishers</a:t>
            </a:r>
          </a:p>
          <a:p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Juncos, D.G., Taylor, J.B., </a:t>
            </a:r>
            <a:r>
              <a:rPr lang="en-US" sz="3600" kern="1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Zenobi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D., &amp; Osborne M. S. (2024) </a:t>
            </a:r>
            <a:r>
              <a:rPr lang="en-US" sz="3600" i="1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Musician’s Acceptance and Action Questionnaire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Irvine: Universal Publishers. </a:t>
            </a:r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US" sz="36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Kenny, D. T. (2009). “The factor structure of the revised </a:t>
            </a:r>
            <a:r>
              <a:rPr lang="en-US" sz="3600" b="0" i="0" u="none" strike="noStrike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kenny</a:t>
            </a:r>
            <a:r>
              <a:rPr lang="en-US" sz="36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music performance anxiety inventory,” in </a:t>
            </a:r>
            <a:r>
              <a:rPr lang="en-US" sz="3600" b="0" i="1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Proceedings of The International Symposium on Performance Science 2009</a:t>
            </a:r>
            <a:r>
              <a:rPr lang="en-US" sz="36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eds A. </a:t>
            </a:r>
            <a:r>
              <a:rPr lang="en-US" sz="3600" b="0" i="0" u="none" strike="noStrike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Williamon</a:t>
            </a:r>
            <a:r>
              <a:rPr lang="en-US" sz="36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Pretty, and R. Buck (Utrecht: European Association of Conservatories (AEC)), 37–41.</a:t>
            </a:r>
          </a:p>
          <a:p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Kenny, D.T. (2011) ‘Epidemiology of music performance anxiety’, in </a:t>
            </a:r>
            <a:r>
              <a:rPr lang="en-US" sz="3600" i="1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Psychology of Music Performance Anxiety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Oxford: Oxford University Press. Available at: </a:t>
            </a:r>
            <a:r>
              <a:rPr lang="en-US" sz="3600" u="sng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https://doi.org/10.1093/acprof:oso/9780199586141.003.0030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r>
              <a:rPr lang="en-US" sz="36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Loucks, E.B., 2022. </a:t>
            </a:r>
            <a:r>
              <a:rPr lang="en-US" sz="3600" b="0" i="1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mindful college student: How to succeed, boost well-being, &amp; build the life you want at university &amp; beyond.</a:t>
            </a:r>
            <a:r>
              <a:rPr lang="en-US" sz="36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New Harbinger Publications, Inc.</a:t>
            </a:r>
          </a:p>
          <a:p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Mahony, S.E., Juncos, D.G. and Winter, D. (2022). Acceptance and Commitment Coaching for Music Performance Anxiety: Piloting a 6-Week Group Course With Undergraduate Dance and Musical Theatre Students. </a:t>
            </a:r>
            <a:r>
              <a:rPr lang="en-US" sz="3600" i="1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Frontiers in Psychology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13. </a:t>
            </a:r>
            <a:r>
              <a:rPr lang="en-US" sz="3600" kern="1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doi:https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://</a:t>
            </a:r>
            <a:r>
              <a:rPr lang="en-US" sz="3600" kern="1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/10.3389/fpsyg.2022.830230.</a:t>
            </a:r>
          </a:p>
          <a:p>
            <a:r>
              <a:rPr lang="en-US" sz="3600" kern="1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Mazzarolo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I., Burwell, K. and Schubert, E. (2023) “Teachers’ approaches to music performance anxiety management: a systematic review,” </a:t>
            </a:r>
            <a:r>
              <a:rPr lang="en-US" sz="3600" i="1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Frontiers in psychology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14. Available at: </a:t>
            </a:r>
            <a:r>
              <a:rPr lang="en-US" sz="3600" u="sng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https://doi.org/10.3389/fpsyg.2023.1205150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US" sz="36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Osborne, M. S. and Franklin, J. (2002) ‘Cognitive processes in music performance anxiety’, </a:t>
            </a:r>
            <a:r>
              <a:rPr lang="en-US" sz="3600" b="0" i="1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Australian Journal of Psychology</a:t>
            </a:r>
            <a:r>
              <a:rPr lang="en-US" sz="36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54(2), pp. 86–93. </a:t>
            </a:r>
            <a:r>
              <a:rPr lang="en-US" sz="3600" b="0" i="0" u="none" strike="noStrike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36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10.1080/00049530210001706543.</a:t>
            </a:r>
            <a:endParaRPr lang="en-US" sz="36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Salmon, P.G. (1990) ‘A psychological perspective on musical performance anxiety: A review of the literature</a:t>
            </a:r>
            <a:r>
              <a:rPr lang="en-US" sz="360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’, Medical Problems of Performing Artists</a:t>
            </a:r>
            <a:r>
              <a:rPr lang="en-US" sz="36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5(1), pp.2-11.</a:t>
            </a:r>
            <a:endParaRPr lang="en-US" sz="3600" kern="1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fontAlgn="base"/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Spahn, C., </a:t>
            </a:r>
            <a:r>
              <a:rPr lang="en-US" sz="3600" kern="1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Krampe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F., and </a:t>
            </a:r>
            <a:r>
              <a:rPr lang="en-US" sz="3600" kern="1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Nusseck,M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(2021) “Classifying Different Types of Music Performance Anxiety,” </a:t>
            </a:r>
            <a:r>
              <a:rPr lang="en-US" sz="3600" i="1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Frontiers in psychology</a:t>
            </a:r>
            <a:r>
              <a:rPr lang="en-US" sz="36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12. </a:t>
            </a:r>
            <a:endParaRPr lang="en-US" sz="3600" kern="1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28600" lvl="1" indent="0" fontAlgn="base">
              <a:buNone/>
            </a:pPr>
            <a:r>
              <a:rPr lang="en-US" sz="34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  </a:t>
            </a:r>
            <a:r>
              <a:rPr lang="en-US" sz="3400" u="sng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https://doi.org/10.3389/fpsyg.2021.538535</a:t>
            </a:r>
            <a:r>
              <a:rPr lang="en-US" sz="3400" kern="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0" fontAlgn="base"/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Wesner, R. B., Noyes, R., &amp; Davis, T. L. (1990). The occurrence of performance anxiety among musicians. </a:t>
            </a:r>
            <a:r>
              <a:rPr lang="en-US" sz="36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Affective Disorders</a:t>
            </a:r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US" sz="36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18</a:t>
            </a:r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(3), </a:t>
            </a:r>
          </a:p>
          <a:p>
            <a:pPr fontAlgn="base"/>
            <a:r>
              <a:rPr lang="en-US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177–85.</a:t>
            </a:r>
            <a:r>
              <a:rPr lang="en-US" sz="3600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10.1016/0165-0327(90)90034-6</a:t>
            </a:r>
            <a:endParaRPr lang="en-US" sz="36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indent="0" fontAlgn="base">
              <a:lnSpc>
                <a:spcPct val="150000"/>
              </a:lnSpc>
              <a:buNone/>
            </a:pPr>
            <a:endParaRPr lang="en-US" sz="18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b="0" i="0" u="none" strike="noStrike">
              <a:solidFill>
                <a:srgbClr val="282828"/>
              </a:solidFill>
              <a:effectLst/>
              <a:latin typeface="MuseoSans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4DB50D5-C6EC-CBDB-8370-1F62DCB0E349}"/>
              </a:ext>
            </a:extLst>
          </p:cNvPr>
          <p:cNvSpPr/>
          <p:nvPr/>
        </p:nvSpPr>
        <p:spPr>
          <a:xfrm>
            <a:off x="1293812" y="5638800"/>
            <a:ext cx="260144" cy="23552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CA4A2ED-BC23-B0D3-7EAC-1CA425DFE780}"/>
              </a:ext>
            </a:extLst>
          </p:cNvPr>
          <p:cNvSpPr/>
          <p:nvPr/>
        </p:nvSpPr>
        <p:spPr>
          <a:xfrm>
            <a:off x="1293812" y="5638800"/>
            <a:ext cx="260144" cy="235527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97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"/>
    </mc:Choice>
    <mc:Fallback xmlns="">
      <p:transition spd="slow" advTm="15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BFDA322-DF4B-93F7-F890-9104B41700F4}"/>
              </a:ext>
            </a:extLst>
          </p:cNvPr>
          <p:cNvSpPr txBox="1"/>
          <p:nvPr/>
        </p:nvSpPr>
        <p:spPr>
          <a:xfrm>
            <a:off x="3449782" y="2092036"/>
            <a:ext cx="52370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67539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5"/>
    </mc:Choice>
    <mc:Fallback xmlns="">
      <p:transition spd="slow" advTm="1075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19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1|9.6|13.1|5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13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5.1|21.9|1.5|8.6|1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22.8|17.7|6.6|12.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0.6|9.5"/>
</p:tagLst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2389</TotalTime>
  <Words>1699</Words>
  <Application>Microsoft Macintosh PowerPoint</Application>
  <PresentationFormat>Widescreen</PresentationFormat>
  <Paragraphs>199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Arial</vt:lpstr>
      <vt:lpstr>Gill Sans MT</vt:lpstr>
      <vt:lpstr>Lato Extended</vt:lpstr>
      <vt:lpstr>MuseoSans</vt:lpstr>
      <vt:lpstr>Symbol</vt:lpstr>
      <vt:lpstr>Gallery</vt:lpstr>
      <vt:lpstr> Does ACTraining conducted by a voice teacher in online, group workshops provide significant improvement in MPA symptoms for female, solo, classical singers aged 18-30?</vt:lpstr>
      <vt:lpstr>Background </vt:lpstr>
      <vt:lpstr>     justification</vt:lpstr>
      <vt:lpstr>Justification cntd.</vt:lpstr>
      <vt:lpstr>aims of the project</vt:lpstr>
      <vt:lpstr>employed research methodology &amp; methods</vt:lpstr>
      <vt:lpstr>Before and After - Qualitative Feedback – Thematic Analysis (Braun &amp; Clarke, 2022) </vt:lpstr>
      <vt:lpstr>Qualitative Data</vt:lpstr>
      <vt:lpstr>Quantitative data</vt:lpstr>
      <vt:lpstr>Quantitative Data</vt:lpstr>
      <vt:lpstr>Limitations &amp; Recommendations</vt:lpstr>
      <vt:lpstr>Personal and professional learning experience</vt:lpstr>
      <vt:lpstr>in-depth analysis of conclusions 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Arisa Sullivan</dc:creator>
  <cp:lastModifiedBy>Arisa Sullivan</cp:lastModifiedBy>
  <cp:revision>110</cp:revision>
  <dcterms:created xsi:type="dcterms:W3CDTF">2025-01-31T15:19:18Z</dcterms:created>
  <dcterms:modified xsi:type="dcterms:W3CDTF">2025-02-12T19:45:10Z</dcterms:modified>
</cp:coreProperties>
</file>