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58" r:id="rId4"/>
    <p:sldId id="259" r:id="rId5"/>
    <p:sldId id="265" r:id="rId6"/>
    <p:sldId id="262" r:id="rId7"/>
    <p:sldId id="266" r:id="rId8"/>
    <p:sldId id="267" r:id="rId9"/>
    <p:sldId id="268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4" d="100"/>
          <a:sy n="84" d="100"/>
        </p:scale>
        <p:origin x="1506" y="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B0DBB-2A82-42DE-95F4-9514B801DF4D}" type="datetimeFigureOut">
              <a:rPr lang="en-GB" smtClean="0"/>
              <a:t>18/04/2017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E356DF2-AF8F-449E-9A85-B5757466F4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00672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altLang="en-US" sz="1200" dirty="0" smtClean="0"/>
              <a:t>Your PhD question cannot be about the future, but the past.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19A9BD6-62C1-41C0-AC9F-FA1C8842A9A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7252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18/04/2017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71927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18/04/2017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8726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18/04/2017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2744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18/04/2017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7817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18/04/2017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198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18/04/2017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996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18/04/2017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0353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18/04/2017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09641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18/04/2017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6653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18/04/2017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67676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042D41-B66A-4E22-AA26-7471CDF8561B}" type="datetimeFigureOut">
              <a:rPr lang="en-GB" smtClean="0"/>
              <a:t>18/04/2017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117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042D41-B66A-4E22-AA26-7471CDF8561B}" type="datetimeFigureOut">
              <a:rPr lang="en-GB" smtClean="0"/>
              <a:t>18/04/2017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F3A8BD-DA42-4FFE-84DF-2EF19252B9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7063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16832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SBPD7001</a:t>
            </a:r>
            <a:br>
              <a:rPr lang="en-GB" dirty="0" smtClean="0"/>
            </a:br>
            <a:r>
              <a:rPr lang="en-GB" dirty="0" smtClean="0"/>
              <a:t>Approaches to Research and Academic Communication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2711152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Recap on Module </a:t>
            </a:r>
            <a:r>
              <a:rPr lang="en-GB" dirty="0"/>
              <a:t>Introduction and </a:t>
            </a:r>
            <a:r>
              <a:rPr lang="en-GB" dirty="0" smtClean="0"/>
              <a:t>Overview</a:t>
            </a:r>
          </a:p>
          <a:p>
            <a:endParaRPr lang="en-GB" dirty="0" smtClean="0"/>
          </a:p>
          <a:p>
            <a:pPr algn="l"/>
            <a:r>
              <a:rPr lang="en-GB" sz="2400" dirty="0" smtClean="0">
                <a:solidFill>
                  <a:srgbClr val="FFFF00"/>
                </a:solidFill>
              </a:rPr>
              <a:t>Relevant reading:</a:t>
            </a:r>
            <a:r>
              <a:rPr lang="en-GB" sz="2400" dirty="0" smtClean="0"/>
              <a:t> </a:t>
            </a:r>
          </a:p>
          <a:p>
            <a:pPr algn="l"/>
            <a:r>
              <a:rPr lang="en-GB" sz="2400" dirty="0" smtClean="0"/>
              <a:t>Module Handbook</a:t>
            </a:r>
          </a:p>
          <a:p>
            <a:pPr algn="l"/>
            <a:r>
              <a:rPr lang="en-GB" sz="2400" dirty="0" smtClean="0"/>
              <a:t>Your learning journal guidelines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0667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Welcome to the Module!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2051720" y="1556792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en-GB" b="1" dirty="0" smtClean="0"/>
              <a:t>Part II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 smtClean="0"/>
              <a:t>Seminar Leader: 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Associate Professor </a:t>
            </a:r>
          </a:p>
          <a:p>
            <a:pPr marL="0" indent="0">
              <a:buNone/>
            </a:pPr>
            <a:r>
              <a:rPr lang="en-GB" dirty="0" smtClean="0"/>
              <a:t>Dr Roisin Mullins</a:t>
            </a:r>
            <a:endParaRPr lang="en-GB" u="sng" dirty="0" smtClean="0"/>
          </a:p>
          <a:p>
            <a:pPr marL="0" indent="0">
              <a:buNone/>
            </a:pPr>
            <a:endParaRPr lang="en-GB" sz="2400" dirty="0" smtClean="0">
              <a:solidFill>
                <a:srgbClr val="FFFF00"/>
              </a:solidFill>
            </a:endParaRPr>
          </a:p>
          <a:p>
            <a:pPr marL="0" indent="0">
              <a:buNone/>
            </a:pPr>
            <a:r>
              <a:rPr lang="en-GB" sz="2400" dirty="0" smtClean="0">
                <a:solidFill>
                  <a:srgbClr val="FFFF00"/>
                </a:solidFill>
              </a:rPr>
              <a:t>r.mullins@uwtsd.ac.uk</a:t>
            </a:r>
            <a:endParaRPr lang="en-GB" sz="2400" u="sng" dirty="0" smtClean="0">
              <a:solidFill>
                <a:srgbClr val="FFFF00"/>
              </a:solidFill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226647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3500" b="1" dirty="0"/>
              <a:t>Module Aim</a:t>
            </a:r>
          </a:p>
          <a:p>
            <a:r>
              <a:rPr lang="en-GB" dirty="0"/>
              <a:t> </a:t>
            </a:r>
            <a:r>
              <a:rPr lang="en-GB" dirty="0" smtClean="0"/>
              <a:t>To </a:t>
            </a:r>
            <a:r>
              <a:rPr lang="en-GB" dirty="0"/>
              <a:t>prepare students to integrate academic research, scholarly discussion and professional practice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pPr marL="0" lvl="0" indent="0">
              <a:buNone/>
            </a:pPr>
            <a:r>
              <a:rPr lang="en-GB" sz="3500" b="1" dirty="0"/>
              <a:t>Three Strands to the Module:</a:t>
            </a:r>
          </a:p>
          <a:p>
            <a:pPr lvl="0"/>
            <a:r>
              <a:rPr lang="en-GB" dirty="0" smtClean="0"/>
              <a:t>Academic </a:t>
            </a:r>
            <a:r>
              <a:rPr lang="en-GB" dirty="0"/>
              <a:t>writing and communication</a:t>
            </a:r>
          </a:p>
          <a:p>
            <a:pPr lvl="0"/>
            <a:r>
              <a:rPr lang="en-GB" dirty="0"/>
              <a:t>Philosophies and processes of research</a:t>
            </a:r>
          </a:p>
          <a:p>
            <a:pPr lvl="0"/>
            <a:r>
              <a:rPr lang="en-GB" dirty="0"/>
              <a:t>Managing yourself as a researcher and doctoral student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7432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will I learn?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 fontAlgn="base" hangingPunct="0">
              <a:buNone/>
            </a:pPr>
            <a:r>
              <a:rPr lang="en-GB" dirty="0"/>
              <a:t>By the end of this module students should be able to:  </a:t>
            </a:r>
          </a:p>
          <a:p>
            <a:pPr lvl="0" fontAlgn="base" hangingPunct="0"/>
            <a:r>
              <a:rPr lang="en-GB" dirty="0"/>
              <a:t>critically reflect on the role of theory, epistemology, ontology and axiology in shaping and interpreting research;</a:t>
            </a:r>
          </a:p>
          <a:p>
            <a:pPr lvl="0" fontAlgn="base" hangingPunct="0"/>
            <a:r>
              <a:rPr lang="en-GB" dirty="0"/>
              <a:t>critically discuss approaches to reliability, validity and bias in social research;</a:t>
            </a:r>
          </a:p>
          <a:p>
            <a:pPr lvl="0" fontAlgn="base" hangingPunct="0"/>
            <a:r>
              <a:rPr lang="en-GB" dirty="0"/>
              <a:t>examine fully the ethical considerations in social research and develop research designs that meet a high standard of ethical practice;</a:t>
            </a:r>
          </a:p>
          <a:p>
            <a:pPr lvl="0" fontAlgn="base" hangingPunct="0"/>
            <a:r>
              <a:rPr lang="en-GB" dirty="0"/>
              <a:t>critically analyse communications and communicate scholarship effectively.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2367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Journal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should begin keeping a journal in which you record and reflect on your learning and reading for this module.</a:t>
            </a:r>
          </a:p>
          <a:p>
            <a:r>
              <a:rPr lang="en-GB" dirty="0" smtClean="0"/>
              <a:t>See journal guidelines provided.</a:t>
            </a:r>
          </a:p>
        </p:txBody>
      </p:sp>
    </p:spTree>
    <p:extLst>
      <p:ext uri="{BB962C8B-B14F-4D97-AF65-F5344CB8AC3E}">
        <p14:creationId xmlns:p14="http://schemas.microsoft.com/office/powerpoint/2010/main" val="9087556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400" b="1" dirty="0" smtClean="0"/>
              <a:t>A portfolio consisting of:</a:t>
            </a:r>
          </a:p>
          <a:p>
            <a:pPr lvl="0"/>
            <a:r>
              <a:rPr lang="en-GB" dirty="0"/>
              <a:t>A critical literature review and bibliography of key research carried out on </a:t>
            </a:r>
            <a:r>
              <a:rPr lang="en-GB" dirty="0" smtClean="0"/>
              <a:t>a </a:t>
            </a:r>
            <a:r>
              <a:rPr lang="en-GB" dirty="0"/>
              <a:t>topic </a:t>
            </a:r>
            <a:r>
              <a:rPr lang="en-GB" dirty="0" smtClean="0"/>
              <a:t>of your choice. </a:t>
            </a:r>
          </a:p>
          <a:p>
            <a:pPr lvl="1"/>
            <a:r>
              <a:rPr lang="en-GB" dirty="0" smtClean="0"/>
              <a:t>(</a:t>
            </a:r>
            <a:r>
              <a:rPr lang="en-GB" dirty="0"/>
              <a:t>4,000 words, </a:t>
            </a:r>
            <a:r>
              <a:rPr lang="en-GB" dirty="0" smtClean="0"/>
              <a:t>50%)</a:t>
            </a:r>
          </a:p>
          <a:p>
            <a:pPr lvl="0"/>
            <a:r>
              <a:rPr lang="en-GB" dirty="0" smtClean="0"/>
              <a:t>A detailed evaluation of </a:t>
            </a:r>
            <a:r>
              <a:rPr lang="en-GB" b="1" dirty="0" smtClean="0"/>
              <a:t>one</a:t>
            </a:r>
            <a:r>
              <a:rPr lang="en-GB" dirty="0" smtClean="0"/>
              <a:t> of the studies mentioned in your literature review.  </a:t>
            </a:r>
          </a:p>
          <a:p>
            <a:pPr lvl="1"/>
            <a:r>
              <a:rPr lang="en-GB" dirty="0" smtClean="0"/>
              <a:t>(1,500 words, 30%)</a:t>
            </a:r>
          </a:p>
          <a:p>
            <a:pPr lvl="0"/>
            <a:r>
              <a:rPr lang="en-GB" dirty="0" smtClean="0"/>
              <a:t>A thirty-minute </a:t>
            </a:r>
            <a:r>
              <a:rPr lang="en-GB" dirty="0"/>
              <a:t>oral </a:t>
            </a:r>
            <a:r>
              <a:rPr lang="en-GB" dirty="0" err="1" smtClean="0"/>
              <a:t>defense</a:t>
            </a:r>
            <a:r>
              <a:rPr lang="en-GB" dirty="0" smtClean="0"/>
              <a:t> (viva) </a:t>
            </a:r>
            <a:r>
              <a:rPr lang="en-GB" dirty="0"/>
              <a:t>of your </a:t>
            </a:r>
            <a:r>
              <a:rPr lang="en-GB" dirty="0" smtClean="0"/>
              <a:t>research. </a:t>
            </a:r>
          </a:p>
          <a:p>
            <a:pPr lvl="1"/>
            <a:r>
              <a:rPr lang="en-GB" dirty="0" smtClean="0"/>
              <a:t>(10 min. </a:t>
            </a:r>
            <a:r>
              <a:rPr lang="en-GB" dirty="0"/>
              <a:t>presentation </a:t>
            </a:r>
            <a:r>
              <a:rPr lang="en-GB" dirty="0" smtClean="0"/>
              <a:t>+ 5 min. questions</a:t>
            </a:r>
            <a:r>
              <a:rPr lang="en-GB" dirty="0"/>
              <a:t>, 20</a:t>
            </a:r>
            <a:r>
              <a:rPr lang="en-GB" dirty="0" smtClean="0"/>
              <a:t>%)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b="1" dirty="0" smtClean="0"/>
              <a:t>ASSIGNMENT </a:t>
            </a:r>
            <a:r>
              <a:rPr lang="en-GB" b="1" dirty="0"/>
              <a:t>DUE Friday 28</a:t>
            </a:r>
            <a:r>
              <a:rPr lang="en-GB" b="1" baseline="30000" dirty="0"/>
              <a:t>th</a:t>
            </a:r>
            <a:r>
              <a:rPr lang="en-GB" b="1" dirty="0"/>
              <a:t> </a:t>
            </a:r>
            <a:r>
              <a:rPr lang="en-GB" b="1" dirty="0" smtClean="0"/>
              <a:t>April 2017</a:t>
            </a:r>
            <a:endParaRPr lang="en-GB" dirty="0"/>
          </a:p>
          <a:p>
            <a:r>
              <a:rPr lang="en-GB" dirty="0"/>
              <a:t>(submission no later than 4:00 pm)</a:t>
            </a:r>
            <a:endParaRPr lang="en-GB" b="1" dirty="0"/>
          </a:p>
          <a:p>
            <a:r>
              <a:rPr lang="en-GB" dirty="0" smtClean="0"/>
              <a:t>(oral </a:t>
            </a:r>
            <a:r>
              <a:rPr lang="en-GB" dirty="0" err="1" smtClean="0"/>
              <a:t>defense</a:t>
            </a:r>
            <a:r>
              <a:rPr lang="en-GB" dirty="0" smtClean="0"/>
              <a:t> to be scheduled 15</a:t>
            </a:r>
            <a:r>
              <a:rPr lang="en-GB" baseline="30000" dirty="0" smtClean="0"/>
              <a:t>th</a:t>
            </a:r>
            <a:r>
              <a:rPr lang="en-GB" dirty="0" smtClean="0"/>
              <a:t> and 16</a:t>
            </a:r>
            <a:r>
              <a:rPr lang="en-GB" baseline="30000" dirty="0" smtClean="0"/>
              <a:t>th</a:t>
            </a:r>
            <a:r>
              <a:rPr lang="en-GB" dirty="0" smtClean="0"/>
              <a:t> May)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30174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42845232"/>
              </p:ext>
            </p:extLst>
          </p:nvPr>
        </p:nvGraphicFramePr>
        <p:xfrm>
          <a:off x="395536" y="260648"/>
          <a:ext cx="8280920" cy="607779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5292933"/>
                <a:gridCol w="1331803"/>
                <a:gridCol w="1656184"/>
              </a:tblGrid>
              <a:tr h="203351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Assessment Criteria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Learning </a:t>
                      </a:r>
                      <a:endParaRPr lang="en-GB" sz="16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Outcome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% of Overall </a:t>
                      </a:r>
                      <a:endParaRPr lang="en-GB" sz="1600" dirty="0" smtClean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 smtClean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Marks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/>
                </a:tc>
              </a:tr>
              <a:tr h="2033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Literature review (50%):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610053">
                <a:tc>
                  <a:txBody>
                    <a:bodyPr/>
                    <a:lstStyle/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Identification and selection of appropriate research papers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10%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03351">
                <a:tc>
                  <a:txBody>
                    <a:bodyPr/>
                    <a:lstStyle/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Thematic structure 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1, 2, 3, 4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10%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03351">
                <a:tc>
                  <a:txBody>
                    <a:bodyPr/>
                    <a:lstStyle/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Critical evaluation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1, 2, 3, 4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20%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610053">
                <a:tc>
                  <a:txBody>
                    <a:bodyPr/>
                    <a:lstStyle/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Writing clarity, style, grammar, correct use of Harvard referencing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10%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40670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Detailed discussion of 1 paper (30%):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406702">
                <a:tc>
                  <a:txBody>
                    <a:bodyPr/>
                    <a:lstStyle/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Understanding of research philosophy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10%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406702">
                <a:tc>
                  <a:txBody>
                    <a:bodyPr/>
                    <a:lstStyle/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Critical discussion of ethical and methodological issues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2, 3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10%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406702">
                <a:tc>
                  <a:txBody>
                    <a:bodyPr/>
                    <a:lstStyle/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Writing clarity, style, grammar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10%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033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Oral presentation 20%: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406702">
                <a:tc>
                  <a:txBody>
                    <a:bodyPr/>
                    <a:lstStyle/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Presentation skills (Clarity, audibility, enthusiasm)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4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10%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406702">
                <a:tc>
                  <a:txBody>
                    <a:bodyPr/>
                    <a:lstStyle/>
                    <a:p>
                      <a:pPr marL="457200"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Ability to respond to questions</a:t>
                      </a:r>
                      <a:endParaRPr lang="en-GB" sz="20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1, 2, 3, 4</a:t>
                      </a:r>
                      <a:endParaRPr lang="en-GB" sz="160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10%</a:t>
                      </a:r>
                      <a:endParaRPr lang="en-GB" sz="1600" dirty="0">
                        <a:effectLst/>
                        <a:latin typeface="Arial" panose="020B0604020202020204" pitchFamily="34" charset="0"/>
                        <a:ea typeface="Times New Roman" panose="02020603050405020304" pitchFamily="18" charset="0"/>
                        <a:cs typeface="Arial" panose="020B0604020202020204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033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2000" dirty="0">
                          <a:effectLst/>
                        </a:rPr>
                        <a:t>TOTAL</a:t>
                      </a:r>
                      <a:endParaRPr lang="en-GB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200">
                          <a:effectLst/>
                        </a:rPr>
                        <a:t> 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200" dirty="0">
                          <a:effectLst/>
                        </a:rPr>
                        <a:t>100%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9102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Dunleavy Papers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Authoring a PhD</a:t>
            </a:r>
          </a:p>
          <a:p>
            <a:r>
              <a:rPr lang="en-GB" dirty="0" smtClean="0"/>
              <a:t>Community of Practice</a:t>
            </a:r>
          </a:p>
          <a:p>
            <a:endParaRPr lang="en-GB" dirty="0"/>
          </a:p>
          <a:p>
            <a:r>
              <a:rPr lang="en-GB" dirty="0" smtClean="0"/>
              <a:t>Structure </a:t>
            </a:r>
            <a:r>
              <a:rPr lang="en-GB" dirty="0"/>
              <a:t>the </a:t>
            </a:r>
            <a:r>
              <a:rPr lang="en-GB" dirty="0" smtClean="0"/>
              <a:t>PhD process</a:t>
            </a:r>
          </a:p>
          <a:p>
            <a:r>
              <a:rPr lang="en-GB" dirty="0" smtClean="0"/>
              <a:t>Effective </a:t>
            </a:r>
            <a:r>
              <a:rPr lang="en-GB" dirty="0"/>
              <a:t>use of time </a:t>
            </a:r>
            <a:r>
              <a:rPr lang="en-GB" dirty="0" smtClean="0"/>
              <a:t> </a:t>
            </a:r>
          </a:p>
          <a:p>
            <a:endParaRPr lang="en-GB" dirty="0"/>
          </a:p>
          <a:p>
            <a:r>
              <a:rPr lang="en-GB" dirty="0" smtClean="0"/>
              <a:t>Practical Activity</a:t>
            </a:r>
          </a:p>
          <a:p>
            <a:r>
              <a:rPr lang="en-GB" dirty="0" smtClean="0"/>
              <a:t>Read the Dunleavy Papers</a:t>
            </a:r>
          </a:p>
          <a:p>
            <a:r>
              <a:rPr lang="en-GB" dirty="0" smtClean="0"/>
              <a:t>Access to Vitae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388054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/>
              <a:t>What is your research question?</a:t>
            </a:r>
          </a:p>
        </p:txBody>
      </p:sp>
      <p:sp>
        <p:nvSpPr>
          <p:cNvPr id="6147" name="Rectangle 3"/>
          <p:cNvSpPr>
            <a:spLocks noGrp="1" noRot="1" noChangeArrowheads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GB" altLang="en-US" sz="2400" dirty="0"/>
              <a:t>[Why…?  How…?] Say it in ONE sentence. Make it clear. What are you trying to explain? 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Why is it relevant? Part of a broader question in my academic field – answer to: </a:t>
            </a:r>
            <a:r>
              <a:rPr lang="en-GB" altLang="en-US" sz="2400" dirty="0" smtClean="0"/>
              <a:t>Contribution</a:t>
            </a:r>
            <a:r>
              <a:rPr lang="en-GB" altLang="en-US" sz="2400" dirty="0"/>
              <a:t>?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How are you explaining it? Connect question to an hypothesis to give a clear causal answer and to facilitate generalisation.  Place hypothesis in a conceptual frame, theory. Who are my academic opponents?</a:t>
            </a:r>
          </a:p>
          <a:p>
            <a:pPr>
              <a:lnSpc>
                <a:spcPct val="90000"/>
              </a:lnSpc>
            </a:pPr>
            <a:r>
              <a:rPr lang="en-GB" altLang="en-US" sz="2400" dirty="0"/>
              <a:t>Can my hypothesis be proved wrong?  Say what evidence would show it was wrong. If it can’t be shown to be wrong, its not much use.</a:t>
            </a:r>
          </a:p>
        </p:txBody>
      </p:sp>
    </p:spTree>
    <p:extLst>
      <p:ext uri="{BB962C8B-B14F-4D97-AF65-F5344CB8AC3E}">
        <p14:creationId xmlns:p14="http://schemas.microsoft.com/office/powerpoint/2010/main" val="3716323709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685</TotalTime>
  <Words>521</Words>
  <Application>Microsoft Office PowerPoint</Application>
  <PresentationFormat>On-screen Show (4:3)</PresentationFormat>
  <Paragraphs>104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Times New Roman</vt:lpstr>
      <vt:lpstr>Office Theme</vt:lpstr>
      <vt:lpstr>SBPD7001 Approaches to Research and Academic Communication</vt:lpstr>
      <vt:lpstr>Welcome to the Module!</vt:lpstr>
      <vt:lpstr>PowerPoint Presentation</vt:lpstr>
      <vt:lpstr>What will I learn?</vt:lpstr>
      <vt:lpstr>Journal</vt:lpstr>
      <vt:lpstr>Assessment</vt:lpstr>
      <vt:lpstr>PowerPoint Presentation</vt:lpstr>
      <vt:lpstr>Dunleavy Papers</vt:lpstr>
      <vt:lpstr>What is your research question?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SBPD7001 Approaches to Research and Academic Communication</dc:title>
  <dc:creator>Rachel Casiday</dc:creator>
  <cp:lastModifiedBy>L0237_User</cp:lastModifiedBy>
  <cp:revision>12</cp:revision>
  <dcterms:created xsi:type="dcterms:W3CDTF">2014-03-27T20:12:39Z</dcterms:created>
  <dcterms:modified xsi:type="dcterms:W3CDTF">2017-04-18T18:30:23Z</dcterms:modified>
</cp:coreProperties>
</file>