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934" r:id="rId6"/>
    <p:sldId id="935" r:id="rId7"/>
    <p:sldId id="335" r:id="rId8"/>
    <p:sldId id="938" r:id="rId9"/>
    <p:sldId id="943" r:id="rId10"/>
    <p:sldId id="931" r:id="rId11"/>
    <p:sldId id="936" r:id="rId12"/>
    <p:sldId id="937" r:id="rId13"/>
    <p:sldId id="286" r:id="rId14"/>
    <p:sldId id="257" r:id="rId15"/>
    <p:sldId id="260" r:id="rId16"/>
    <p:sldId id="945" r:id="rId17"/>
    <p:sldId id="264" r:id="rId18"/>
    <p:sldId id="317" r:id="rId19"/>
    <p:sldId id="947" r:id="rId20"/>
    <p:sldId id="946" r:id="rId21"/>
    <p:sldId id="949" r:id="rId22"/>
    <p:sldId id="948" r:id="rId23"/>
    <p:sldId id="950" r:id="rId24"/>
    <p:sldId id="951" r:id="rId25"/>
    <p:sldId id="952" r:id="rId26"/>
    <p:sldId id="932" r:id="rId27"/>
    <p:sldId id="942" r:id="rId28"/>
    <p:sldId id="940" r:id="rId29"/>
    <p:sldId id="939" r:id="rId30"/>
    <p:sldId id="303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D99D1C-3752-1C51-0E44-02B13DC89B6D}" v="6" dt="2022-01-21T09:53:13.381"/>
    <p1510:client id="{47F6223F-AF8A-F36B-3141-A64015C50E55}" v="285" dt="2022-03-18T10:45:33.644"/>
    <p1510:client id="{DE83888D-8B31-9B0E-49C6-0222DA310ED3}" v="459" dt="2022-03-18T10:08:38.032"/>
    <p1510:client id="{E197AC2D-AE20-E82E-7F4A-61AD71AEBA8E}" v="327" dt="2022-01-21T09:31:02.667"/>
    <p1510:client id="{F0563428-2D48-6634-F9B2-91AEE307DD46}" v="48" dt="2022-01-21T09:41:37.4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Jones" userId="S::rebecca.jones@uwtsd.ac.uk::abbc7c69-4720-4933-838a-1cbd8d06af66" providerId="AD" clId="Web-{47F6223F-AF8A-F36B-3141-A64015C50E55}"/>
    <pc:docChg chg="addSld modSld sldOrd">
      <pc:chgData name="Rebecca Jones" userId="S::rebecca.jones@uwtsd.ac.uk::abbc7c69-4720-4933-838a-1cbd8d06af66" providerId="AD" clId="Web-{47F6223F-AF8A-F36B-3141-A64015C50E55}" dt="2022-03-18T10:45:33.644" v="292" actId="1076"/>
      <pc:docMkLst>
        <pc:docMk/>
      </pc:docMkLst>
      <pc:sldChg chg="mod modShow">
        <pc:chgData name="Rebecca Jones" userId="S::rebecca.jones@uwtsd.ac.uk::abbc7c69-4720-4933-838a-1cbd8d06af66" providerId="AD" clId="Web-{47F6223F-AF8A-F36B-3141-A64015C50E55}" dt="2022-03-18T10:28:46.027" v="215"/>
        <pc:sldMkLst>
          <pc:docMk/>
          <pc:sldMk cId="0" sldId="286"/>
        </pc:sldMkLst>
      </pc:sldChg>
      <pc:sldChg chg="modSp ord">
        <pc:chgData name="Rebecca Jones" userId="S::rebecca.jones@uwtsd.ac.uk::abbc7c69-4720-4933-838a-1cbd8d06af66" providerId="AD" clId="Web-{47F6223F-AF8A-F36B-3141-A64015C50E55}" dt="2022-03-18T10:30:26.467" v="242" actId="20577"/>
        <pc:sldMkLst>
          <pc:docMk/>
          <pc:sldMk cId="3730814926" sldId="932"/>
        </pc:sldMkLst>
        <pc:spChg chg="mod">
          <ac:chgData name="Rebecca Jones" userId="S::rebecca.jones@uwtsd.ac.uk::abbc7c69-4720-4933-838a-1cbd8d06af66" providerId="AD" clId="Web-{47F6223F-AF8A-F36B-3141-A64015C50E55}" dt="2022-03-18T10:30:26.467" v="242" actId="20577"/>
          <ac:spMkLst>
            <pc:docMk/>
            <pc:sldMk cId="3730814926" sldId="932"/>
            <ac:spMk id="2" creationId="{F693D7A7-9536-CE48-A797-62701D871891}"/>
          </ac:spMkLst>
        </pc:spChg>
      </pc:sldChg>
      <pc:sldChg chg="mod modShow">
        <pc:chgData name="Rebecca Jones" userId="S::rebecca.jones@uwtsd.ac.uk::abbc7c69-4720-4933-838a-1cbd8d06af66" providerId="AD" clId="Web-{47F6223F-AF8A-F36B-3141-A64015C50E55}" dt="2022-03-18T10:28:33.105" v="214"/>
        <pc:sldMkLst>
          <pc:docMk/>
          <pc:sldMk cId="2629949882" sldId="936"/>
        </pc:sldMkLst>
      </pc:sldChg>
      <pc:sldChg chg="modSp ord">
        <pc:chgData name="Rebecca Jones" userId="S::rebecca.jones@uwtsd.ac.uk::abbc7c69-4720-4933-838a-1cbd8d06af66" providerId="AD" clId="Web-{47F6223F-AF8A-F36B-3141-A64015C50E55}" dt="2022-03-18T10:45:33.644" v="292" actId="1076"/>
        <pc:sldMkLst>
          <pc:docMk/>
          <pc:sldMk cId="2685732099" sldId="942"/>
        </pc:sldMkLst>
        <pc:spChg chg="mod">
          <ac:chgData name="Rebecca Jones" userId="S::rebecca.jones@uwtsd.ac.uk::abbc7c69-4720-4933-838a-1cbd8d06af66" providerId="AD" clId="Web-{47F6223F-AF8A-F36B-3141-A64015C50E55}" dt="2022-03-18T10:45:30.862" v="291" actId="1076"/>
          <ac:spMkLst>
            <pc:docMk/>
            <pc:sldMk cId="2685732099" sldId="942"/>
            <ac:spMk id="8" creationId="{D1014410-A8B3-455D-99E9-7A1507FB1361}"/>
          </ac:spMkLst>
        </pc:spChg>
        <pc:spChg chg="mod">
          <ac:chgData name="Rebecca Jones" userId="S::rebecca.jones@uwtsd.ac.uk::abbc7c69-4720-4933-838a-1cbd8d06af66" providerId="AD" clId="Web-{47F6223F-AF8A-F36B-3141-A64015C50E55}" dt="2022-03-18T10:45:33.644" v="292" actId="1076"/>
          <ac:spMkLst>
            <pc:docMk/>
            <pc:sldMk cId="2685732099" sldId="942"/>
            <ac:spMk id="9" creationId="{77457EF0-98D5-4EDF-8BD8-614C276F7AD5}"/>
          </ac:spMkLst>
        </pc:spChg>
      </pc:sldChg>
      <pc:sldChg chg="mod modShow">
        <pc:chgData name="Rebecca Jones" userId="S::rebecca.jones@uwtsd.ac.uk::abbc7c69-4720-4933-838a-1cbd8d06af66" providerId="AD" clId="Web-{47F6223F-AF8A-F36B-3141-A64015C50E55}" dt="2022-03-18T10:28:59.121" v="216"/>
        <pc:sldMkLst>
          <pc:docMk/>
          <pc:sldMk cId="3720492928" sldId="945"/>
        </pc:sldMkLst>
      </pc:sldChg>
      <pc:sldChg chg="modSp">
        <pc:chgData name="Rebecca Jones" userId="S::rebecca.jones@uwtsd.ac.uk::abbc7c69-4720-4933-838a-1cbd8d06af66" providerId="AD" clId="Web-{47F6223F-AF8A-F36B-3141-A64015C50E55}" dt="2022-03-18T10:30:59.983" v="251" actId="20577"/>
        <pc:sldMkLst>
          <pc:docMk/>
          <pc:sldMk cId="1926385737" sldId="947"/>
        </pc:sldMkLst>
        <pc:spChg chg="mod">
          <ac:chgData name="Rebecca Jones" userId="S::rebecca.jones@uwtsd.ac.uk::abbc7c69-4720-4933-838a-1cbd8d06af66" providerId="AD" clId="Web-{47F6223F-AF8A-F36B-3141-A64015C50E55}" dt="2022-03-18T10:30:59.983" v="251" actId="20577"/>
          <ac:spMkLst>
            <pc:docMk/>
            <pc:sldMk cId="1926385737" sldId="947"/>
            <ac:spMk id="3" creationId="{DCEB61B7-5299-422F-AD11-50FCBEC2D6F9}"/>
          </ac:spMkLst>
        </pc:spChg>
      </pc:sldChg>
      <pc:sldChg chg="modSp">
        <pc:chgData name="Rebecca Jones" userId="S::rebecca.jones@uwtsd.ac.uk::abbc7c69-4720-4933-838a-1cbd8d06af66" providerId="AD" clId="Web-{47F6223F-AF8A-F36B-3141-A64015C50E55}" dt="2022-03-18T10:13:39.523" v="213" actId="20577"/>
        <pc:sldMkLst>
          <pc:docMk/>
          <pc:sldMk cId="148353864" sldId="948"/>
        </pc:sldMkLst>
        <pc:spChg chg="mod">
          <ac:chgData name="Rebecca Jones" userId="S::rebecca.jones@uwtsd.ac.uk::abbc7c69-4720-4933-838a-1cbd8d06af66" providerId="AD" clId="Web-{47F6223F-AF8A-F36B-3141-A64015C50E55}" dt="2022-03-18T10:13:39.523" v="213" actId="20577"/>
          <ac:spMkLst>
            <pc:docMk/>
            <pc:sldMk cId="148353864" sldId="948"/>
            <ac:spMk id="3" creationId="{F30D8735-35AF-4E9B-8013-F1C06A65A975}"/>
          </ac:spMkLst>
        </pc:spChg>
      </pc:sldChg>
      <pc:sldChg chg="modSp ord">
        <pc:chgData name="Rebecca Jones" userId="S::rebecca.jones@uwtsd.ac.uk::abbc7c69-4720-4933-838a-1cbd8d06af66" providerId="AD" clId="Web-{47F6223F-AF8A-F36B-3141-A64015C50E55}" dt="2022-03-18T10:30:39.436" v="244" actId="20577"/>
        <pc:sldMkLst>
          <pc:docMk/>
          <pc:sldMk cId="2641326547" sldId="949"/>
        </pc:sldMkLst>
        <pc:spChg chg="mod">
          <ac:chgData name="Rebecca Jones" userId="S::rebecca.jones@uwtsd.ac.uk::abbc7c69-4720-4933-838a-1cbd8d06af66" providerId="AD" clId="Web-{47F6223F-AF8A-F36B-3141-A64015C50E55}" dt="2022-03-18T10:30:39.436" v="244" actId="20577"/>
          <ac:spMkLst>
            <pc:docMk/>
            <pc:sldMk cId="2641326547" sldId="949"/>
            <ac:spMk id="2" creationId="{61D187BF-E23F-489A-816E-5E16DF482096}"/>
          </ac:spMkLst>
        </pc:spChg>
        <pc:spChg chg="mod">
          <ac:chgData name="Rebecca Jones" userId="S::rebecca.jones@uwtsd.ac.uk::abbc7c69-4720-4933-838a-1cbd8d06af66" providerId="AD" clId="Web-{47F6223F-AF8A-F36B-3141-A64015C50E55}" dt="2022-03-18T10:09:37.002" v="15" actId="20577"/>
          <ac:spMkLst>
            <pc:docMk/>
            <pc:sldMk cId="2641326547" sldId="949"/>
            <ac:spMk id="3" creationId="{3DE50D30-6CF1-485E-8414-4458BDECA2E1}"/>
          </ac:spMkLst>
        </pc:spChg>
      </pc:sldChg>
      <pc:sldChg chg="modSp new">
        <pc:chgData name="Rebecca Jones" userId="S::rebecca.jones@uwtsd.ac.uk::abbc7c69-4720-4933-838a-1cbd8d06af66" providerId="AD" clId="Web-{47F6223F-AF8A-F36B-3141-A64015C50E55}" dt="2022-03-18T10:32:18.126" v="256" actId="20577"/>
        <pc:sldMkLst>
          <pc:docMk/>
          <pc:sldMk cId="4013927718" sldId="950"/>
        </pc:sldMkLst>
        <pc:spChg chg="mod">
          <ac:chgData name="Rebecca Jones" userId="S::rebecca.jones@uwtsd.ac.uk::abbc7c69-4720-4933-838a-1cbd8d06af66" providerId="AD" clId="Web-{47F6223F-AF8A-F36B-3141-A64015C50E55}" dt="2022-03-18T10:32:18.126" v="256" actId="20577"/>
          <ac:spMkLst>
            <pc:docMk/>
            <pc:sldMk cId="4013927718" sldId="950"/>
            <ac:spMk id="2" creationId="{B24AF87B-70F0-4EE5-80CB-E8561D4DAEB9}"/>
          </ac:spMkLst>
        </pc:spChg>
        <pc:spChg chg="mod">
          <ac:chgData name="Rebecca Jones" userId="S::rebecca.jones@uwtsd.ac.uk::abbc7c69-4720-4933-838a-1cbd8d06af66" providerId="AD" clId="Web-{47F6223F-AF8A-F36B-3141-A64015C50E55}" dt="2022-03-18T10:11:58.770" v="211" actId="20577"/>
          <ac:spMkLst>
            <pc:docMk/>
            <pc:sldMk cId="4013927718" sldId="950"/>
            <ac:spMk id="3" creationId="{BEEB2EC5-1A64-413A-A6E8-767A196610A5}"/>
          </ac:spMkLst>
        </pc:spChg>
      </pc:sldChg>
      <pc:sldChg chg="modSp new">
        <pc:chgData name="Rebecca Jones" userId="S::rebecca.jones@uwtsd.ac.uk::abbc7c69-4720-4933-838a-1cbd8d06af66" providerId="AD" clId="Web-{47F6223F-AF8A-F36B-3141-A64015C50E55}" dt="2022-03-18T10:30:06.529" v="234" actId="20577"/>
        <pc:sldMkLst>
          <pc:docMk/>
          <pc:sldMk cId="3943291732" sldId="951"/>
        </pc:sldMkLst>
        <pc:spChg chg="mod">
          <ac:chgData name="Rebecca Jones" userId="S::rebecca.jones@uwtsd.ac.uk::abbc7c69-4720-4933-838a-1cbd8d06af66" providerId="AD" clId="Web-{47F6223F-AF8A-F36B-3141-A64015C50E55}" dt="2022-03-18T10:30:06.529" v="234" actId="20577"/>
          <ac:spMkLst>
            <pc:docMk/>
            <pc:sldMk cId="3943291732" sldId="951"/>
            <ac:spMk id="2" creationId="{CED71652-0C95-4DB0-B88D-2862007A73B6}"/>
          </ac:spMkLst>
        </pc:spChg>
        <pc:spChg chg="mod">
          <ac:chgData name="Rebecca Jones" userId="S::rebecca.jones@uwtsd.ac.uk::abbc7c69-4720-4933-838a-1cbd8d06af66" providerId="AD" clId="Web-{47F6223F-AF8A-F36B-3141-A64015C50E55}" dt="2022-03-18T10:30:03.576" v="231" actId="20577"/>
          <ac:spMkLst>
            <pc:docMk/>
            <pc:sldMk cId="3943291732" sldId="951"/>
            <ac:spMk id="3" creationId="{999C6A8C-7B11-4729-BD63-F3AFDBEAE569}"/>
          </ac:spMkLst>
        </pc:spChg>
      </pc:sldChg>
      <pc:sldChg chg="modSp new ord">
        <pc:chgData name="Rebecca Jones" userId="S::rebecca.jones@uwtsd.ac.uk::abbc7c69-4720-4933-838a-1cbd8d06af66" providerId="AD" clId="Web-{47F6223F-AF8A-F36B-3141-A64015C50E55}" dt="2022-03-18T10:33:02.674" v="283" actId="20577"/>
        <pc:sldMkLst>
          <pc:docMk/>
          <pc:sldMk cId="2142904808" sldId="952"/>
        </pc:sldMkLst>
        <pc:spChg chg="mod">
          <ac:chgData name="Rebecca Jones" userId="S::rebecca.jones@uwtsd.ac.uk::abbc7c69-4720-4933-838a-1cbd8d06af66" providerId="AD" clId="Web-{47F6223F-AF8A-F36B-3141-A64015C50E55}" dt="2022-03-18T10:32:30.079" v="263" actId="20577"/>
          <ac:spMkLst>
            <pc:docMk/>
            <pc:sldMk cId="2142904808" sldId="952"/>
            <ac:spMk id="2" creationId="{63D69A28-B296-4238-A1C3-FC04FAFA5FC0}"/>
          </ac:spMkLst>
        </pc:spChg>
        <pc:spChg chg="mod">
          <ac:chgData name="Rebecca Jones" userId="S::rebecca.jones@uwtsd.ac.uk::abbc7c69-4720-4933-838a-1cbd8d06af66" providerId="AD" clId="Web-{47F6223F-AF8A-F36B-3141-A64015C50E55}" dt="2022-03-18T10:33:02.674" v="283" actId="20577"/>
          <ac:spMkLst>
            <pc:docMk/>
            <pc:sldMk cId="2142904808" sldId="952"/>
            <ac:spMk id="3" creationId="{4B38E475-E0F6-40F0-BF0A-8EFEF45D4EA3}"/>
          </ac:spMkLst>
        </pc:spChg>
      </pc:sldChg>
    </pc:docChg>
  </pc:docChgLst>
  <pc:docChgLst>
    <pc:chgData name="Rebecca Jones" userId="S::rebecca.jones@uwtsd.ac.uk::abbc7c69-4720-4933-838a-1cbd8d06af66" providerId="AD" clId="Web-{DE83888D-8B31-9B0E-49C6-0222DA310ED3}"/>
    <pc:docChg chg="addSld delSld modSld sldOrd">
      <pc:chgData name="Rebecca Jones" userId="S::rebecca.jones@uwtsd.ac.uk::abbc7c69-4720-4933-838a-1cbd8d06af66" providerId="AD" clId="Web-{DE83888D-8B31-9B0E-49C6-0222DA310ED3}" dt="2022-03-18T10:08:38.032" v="467" actId="20577"/>
      <pc:docMkLst>
        <pc:docMk/>
      </pc:docMkLst>
      <pc:sldChg chg="modSp">
        <pc:chgData name="Rebecca Jones" userId="S::rebecca.jones@uwtsd.ac.uk::abbc7c69-4720-4933-838a-1cbd8d06af66" providerId="AD" clId="Web-{DE83888D-8B31-9B0E-49C6-0222DA310ED3}" dt="2022-03-17T11:06:46.647" v="19" actId="1076"/>
        <pc:sldMkLst>
          <pc:docMk/>
          <pc:sldMk cId="0" sldId="256"/>
        </pc:sldMkLst>
        <pc:spChg chg="mod">
          <ac:chgData name="Rebecca Jones" userId="S::rebecca.jones@uwtsd.ac.uk::abbc7c69-4720-4933-838a-1cbd8d06af66" providerId="AD" clId="Web-{DE83888D-8B31-9B0E-49C6-0222DA310ED3}" dt="2022-03-17T11:06:46.647" v="19" actId="1076"/>
          <ac:spMkLst>
            <pc:docMk/>
            <pc:sldMk cId="0" sldId="256"/>
            <ac:spMk id="2" creationId="{6D8D538A-FE09-AB49-AD30-53022971085D}"/>
          </ac:spMkLst>
        </pc:spChg>
      </pc:sldChg>
      <pc:sldChg chg="modSp">
        <pc:chgData name="Rebecca Jones" userId="S::rebecca.jones@uwtsd.ac.uk::abbc7c69-4720-4933-838a-1cbd8d06af66" providerId="AD" clId="Web-{DE83888D-8B31-9B0E-49C6-0222DA310ED3}" dt="2022-03-17T12:40:36.986" v="303" actId="1076"/>
        <pc:sldMkLst>
          <pc:docMk/>
          <pc:sldMk cId="0" sldId="317"/>
        </pc:sldMkLst>
        <pc:picChg chg="mod">
          <ac:chgData name="Rebecca Jones" userId="S::rebecca.jones@uwtsd.ac.uk::abbc7c69-4720-4933-838a-1cbd8d06af66" providerId="AD" clId="Web-{DE83888D-8B31-9B0E-49C6-0222DA310ED3}" dt="2022-03-17T12:40:36.986" v="303" actId="1076"/>
          <ac:picMkLst>
            <pc:docMk/>
            <pc:sldMk cId="0" sldId="317"/>
            <ac:picMk id="7" creationId="{6C501C55-D1EF-5E43-8CAC-CBE72422C338}"/>
          </ac:picMkLst>
        </pc:picChg>
      </pc:sldChg>
      <pc:sldChg chg="modSp">
        <pc:chgData name="Rebecca Jones" userId="S::rebecca.jones@uwtsd.ac.uk::abbc7c69-4720-4933-838a-1cbd8d06af66" providerId="AD" clId="Web-{DE83888D-8B31-9B0E-49C6-0222DA310ED3}" dt="2022-03-18T10:00:13.163" v="347" actId="20577"/>
        <pc:sldMkLst>
          <pc:docMk/>
          <pc:sldMk cId="1370187497" sldId="335"/>
        </pc:sldMkLst>
        <pc:spChg chg="mod">
          <ac:chgData name="Rebecca Jones" userId="S::rebecca.jones@uwtsd.ac.uk::abbc7c69-4720-4933-838a-1cbd8d06af66" providerId="AD" clId="Web-{DE83888D-8B31-9B0E-49C6-0222DA310ED3}" dt="2022-03-18T10:00:13.163" v="347" actId="20577"/>
          <ac:spMkLst>
            <pc:docMk/>
            <pc:sldMk cId="1370187497" sldId="335"/>
            <ac:spMk id="3" creationId="{4B9B989F-670B-024B-840A-C30759CCC7DD}"/>
          </ac:spMkLst>
        </pc:spChg>
      </pc:sldChg>
      <pc:sldChg chg="del">
        <pc:chgData name="Rebecca Jones" userId="S::rebecca.jones@uwtsd.ac.uk::abbc7c69-4720-4933-838a-1cbd8d06af66" providerId="AD" clId="Web-{DE83888D-8B31-9B0E-49C6-0222DA310ED3}" dt="2022-03-17T11:12:39.204" v="276"/>
        <pc:sldMkLst>
          <pc:docMk/>
          <pc:sldMk cId="1079047743" sldId="929"/>
        </pc:sldMkLst>
      </pc:sldChg>
      <pc:sldChg chg="modSp">
        <pc:chgData name="Rebecca Jones" userId="S::rebecca.jones@uwtsd.ac.uk::abbc7c69-4720-4933-838a-1cbd8d06af66" providerId="AD" clId="Web-{DE83888D-8B31-9B0E-49C6-0222DA310ED3}" dt="2022-03-17T11:09:41.167" v="143" actId="20577"/>
        <pc:sldMkLst>
          <pc:docMk/>
          <pc:sldMk cId="3290851585" sldId="934"/>
        </pc:sldMkLst>
        <pc:spChg chg="mod">
          <ac:chgData name="Rebecca Jones" userId="S::rebecca.jones@uwtsd.ac.uk::abbc7c69-4720-4933-838a-1cbd8d06af66" providerId="AD" clId="Web-{DE83888D-8B31-9B0E-49C6-0222DA310ED3}" dt="2022-03-17T11:09:41.167" v="143" actId="20577"/>
          <ac:spMkLst>
            <pc:docMk/>
            <pc:sldMk cId="3290851585" sldId="934"/>
            <ac:spMk id="3" creationId="{7C180E90-9A74-7645-AA47-0E2A76C7158E}"/>
          </ac:spMkLst>
        </pc:spChg>
      </pc:sldChg>
      <pc:sldChg chg="modSp">
        <pc:chgData name="Rebecca Jones" userId="S::rebecca.jones@uwtsd.ac.uk::abbc7c69-4720-4933-838a-1cbd8d06af66" providerId="AD" clId="Web-{DE83888D-8B31-9B0E-49C6-0222DA310ED3}" dt="2022-03-17T11:10:46.622" v="184" actId="20577"/>
        <pc:sldMkLst>
          <pc:docMk/>
          <pc:sldMk cId="2034705820" sldId="935"/>
        </pc:sldMkLst>
        <pc:spChg chg="mod">
          <ac:chgData name="Rebecca Jones" userId="S::rebecca.jones@uwtsd.ac.uk::abbc7c69-4720-4933-838a-1cbd8d06af66" providerId="AD" clId="Web-{DE83888D-8B31-9B0E-49C6-0222DA310ED3}" dt="2022-03-17T11:10:46.622" v="184" actId="20577"/>
          <ac:spMkLst>
            <pc:docMk/>
            <pc:sldMk cId="2034705820" sldId="935"/>
            <ac:spMk id="3" creationId="{D2F1A5F0-E792-014E-936D-4983044E4BA2}"/>
          </ac:spMkLst>
        </pc:spChg>
      </pc:sldChg>
      <pc:sldChg chg="modSp">
        <pc:chgData name="Rebecca Jones" userId="S::rebecca.jones@uwtsd.ac.uk::abbc7c69-4720-4933-838a-1cbd8d06af66" providerId="AD" clId="Web-{DE83888D-8B31-9B0E-49C6-0222DA310ED3}" dt="2022-03-17T11:12:27.672" v="275" actId="14100"/>
        <pc:sldMkLst>
          <pc:docMk/>
          <pc:sldMk cId="2629949882" sldId="936"/>
        </pc:sldMkLst>
        <pc:spChg chg="mod">
          <ac:chgData name="Rebecca Jones" userId="S::rebecca.jones@uwtsd.ac.uk::abbc7c69-4720-4933-838a-1cbd8d06af66" providerId="AD" clId="Web-{DE83888D-8B31-9B0E-49C6-0222DA310ED3}" dt="2022-03-17T11:12:27.672" v="275" actId="14100"/>
          <ac:spMkLst>
            <pc:docMk/>
            <pc:sldMk cId="2629949882" sldId="936"/>
            <ac:spMk id="3" creationId="{84DAEB44-57FC-BC41-9360-97AF92C98078}"/>
          </ac:spMkLst>
        </pc:spChg>
      </pc:sldChg>
      <pc:sldChg chg="modSp">
        <pc:chgData name="Rebecca Jones" userId="S::rebecca.jones@uwtsd.ac.uk::abbc7c69-4720-4933-838a-1cbd8d06af66" providerId="AD" clId="Web-{DE83888D-8B31-9B0E-49C6-0222DA310ED3}" dt="2022-03-17T11:11:32.952" v="212" actId="20577"/>
        <pc:sldMkLst>
          <pc:docMk/>
          <pc:sldMk cId="216360922" sldId="938"/>
        </pc:sldMkLst>
        <pc:spChg chg="mod">
          <ac:chgData name="Rebecca Jones" userId="S::rebecca.jones@uwtsd.ac.uk::abbc7c69-4720-4933-838a-1cbd8d06af66" providerId="AD" clId="Web-{DE83888D-8B31-9B0E-49C6-0222DA310ED3}" dt="2022-03-17T11:11:32.952" v="212" actId="20577"/>
          <ac:spMkLst>
            <pc:docMk/>
            <pc:sldMk cId="216360922" sldId="938"/>
            <ac:spMk id="3" creationId="{106A8C56-436C-0B48-965A-617BB3783D4E}"/>
          </ac:spMkLst>
        </pc:spChg>
      </pc:sldChg>
      <pc:sldChg chg="addSp modSp">
        <pc:chgData name="Rebecca Jones" userId="S::rebecca.jones@uwtsd.ac.uk::abbc7c69-4720-4933-838a-1cbd8d06af66" providerId="AD" clId="Web-{DE83888D-8B31-9B0E-49C6-0222DA310ED3}" dt="2022-03-17T12:39:13.736" v="290"/>
        <pc:sldMkLst>
          <pc:docMk/>
          <pc:sldMk cId="835573667" sldId="940"/>
        </pc:sldMkLst>
        <pc:picChg chg="add mod">
          <ac:chgData name="Rebecca Jones" userId="S::rebecca.jones@uwtsd.ac.uk::abbc7c69-4720-4933-838a-1cbd8d06af66" providerId="AD" clId="Web-{DE83888D-8B31-9B0E-49C6-0222DA310ED3}" dt="2022-03-17T12:38:08.654" v="280" actId="1076"/>
          <ac:picMkLst>
            <pc:docMk/>
            <pc:sldMk cId="835573667" sldId="940"/>
            <ac:picMk id="3" creationId="{D5DCB3E4-FD87-4EB3-8CF3-80B57DF00A6F}"/>
          </ac:picMkLst>
        </pc:picChg>
        <pc:picChg chg="add mod">
          <ac:chgData name="Rebecca Jones" userId="S::rebecca.jones@uwtsd.ac.uk::abbc7c69-4720-4933-838a-1cbd8d06af66" providerId="AD" clId="Web-{DE83888D-8B31-9B0E-49C6-0222DA310ED3}" dt="2022-03-17T12:38:34.701" v="284" actId="1076"/>
          <ac:picMkLst>
            <pc:docMk/>
            <pc:sldMk cId="835573667" sldId="940"/>
            <ac:picMk id="4" creationId="{DD3DD69D-5463-424F-AC4A-9CED15EB10FE}"/>
          </ac:picMkLst>
        </pc:picChg>
        <pc:picChg chg="mod">
          <ac:chgData name="Rebecca Jones" userId="S::rebecca.jones@uwtsd.ac.uk::abbc7c69-4720-4933-838a-1cbd8d06af66" providerId="AD" clId="Web-{DE83888D-8B31-9B0E-49C6-0222DA310ED3}" dt="2022-03-17T12:38:44.717" v="287" actId="1076"/>
          <ac:picMkLst>
            <pc:docMk/>
            <pc:sldMk cId="835573667" sldId="940"/>
            <ac:picMk id="5" creationId="{DB644A80-5DD6-0B4F-B725-91CD7EE28CEA}"/>
          </ac:picMkLst>
        </pc:picChg>
        <pc:picChg chg="add mod ord">
          <ac:chgData name="Rebecca Jones" userId="S::rebecca.jones@uwtsd.ac.uk::abbc7c69-4720-4933-838a-1cbd8d06af66" providerId="AD" clId="Web-{DE83888D-8B31-9B0E-49C6-0222DA310ED3}" dt="2022-03-17T12:39:13.736" v="290"/>
          <ac:picMkLst>
            <pc:docMk/>
            <pc:sldMk cId="835573667" sldId="940"/>
            <ac:picMk id="6" creationId="{6052648C-F36C-4812-941D-44B3B612D289}"/>
          </ac:picMkLst>
        </pc:picChg>
        <pc:picChg chg="mod">
          <ac:chgData name="Rebecca Jones" userId="S::rebecca.jones@uwtsd.ac.uk::abbc7c69-4720-4933-838a-1cbd8d06af66" providerId="AD" clId="Web-{DE83888D-8B31-9B0E-49C6-0222DA310ED3}" dt="2022-03-17T12:38:42.655" v="286" actId="1076"/>
          <ac:picMkLst>
            <pc:docMk/>
            <pc:sldMk cId="835573667" sldId="940"/>
            <ac:picMk id="7" creationId="{4C2B71DF-6981-DC44-9305-66783033702C}"/>
          </ac:picMkLst>
        </pc:picChg>
      </pc:sldChg>
      <pc:sldChg chg="ord">
        <pc:chgData name="Rebecca Jones" userId="S::rebecca.jones@uwtsd.ac.uk::abbc7c69-4720-4933-838a-1cbd8d06af66" providerId="AD" clId="Web-{DE83888D-8B31-9B0E-49C6-0222DA310ED3}" dt="2022-03-17T12:40:13.501" v="292"/>
        <pc:sldMkLst>
          <pc:docMk/>
          <pc:sldMk cId="2685732099" sldId="942"/>
        </pc:sldMkLst>
      </pc:sldChg>
      <pc:sldChg chg="del">
        <pc:chgData name="Rebecca Jones" userId="S::rebecca.jones@uwtsd.ac.uk::abbc7c69-4720-4933-838a-1cbd8d06af66" providerId="AD" clId="Web-{DE83888D-8B31-9B0E-49C6-0222DA310ED3}" dt="2022-03-17T11:12:42.345" v="277"/>
        <pc:sldMkLst>
          <pc:docMk/>
          <pc:sldMk cId="550980857" sldId="944"/>
        </pc:sldMkLst>
      </pc:sldChg>
      <pc:sldChg chg="modSp new">
        <pc:chgData name="Rebecca Jones" userId="S::rebecca.jones@uwtsd.ac.uk::abbc7c69-4720-4933-838a-1cbd8d06af66" providerId="AD" clId="Web-{DE83888D-8B31-9B0E-49C6-0222DA310ED3}" dt="2022-03-17T12:40:27.189" v="302" actId="20577"/>
        <pc:sldMkLst>
          <pc:docMk/>
          <pc:sldMk cId="600872751" sldId="946"/>
        </pc:sldMkLst>
        <pc:spChg chg="mod">
          <ac:chgData name="Rebecca Jones" userId="S::rebecca.jones@uwtsd.ac.uk::abbc7c69-4720-4933-838a-1cbd8d06af66" providerId="AD" clId="Web-{DE83888D-8B31-9B0E-49C6-0222DA310ED3}" dt="2022-03-17T12:40:27.189" v="302" actId="20577"/>
          <ac:spMkLst>
            <pc:docMk/>
            <pc:sldMk cId="600872751" sldId="946"/>
            <ac:spMk id="2" creationId="{DC57AD76-B107-4536-B847-A8ADE3A2E857}"/>
          </ac:spMkLst>
        </pc:spChg>
        <pc:spChg chg="mod">
          <ac:chgData name="Rebecca Jones" userId="S::rebecca.jones@uwtsd.ac.uk::abbc7c69-4720-4933-838a-1cbd8d06af66" providerId="AD" clId="Web-{DE83888D-8B31-9B0E-49C6-0222DA310ED3}" dt="2022-03-17T12:40:19.939" v="295" actId="20577"/>
          <ac:spMkLst>
            <pc:docMk/>
            <pc:sldMk cId="600872751" sldId="946"/>
            <ac:spMk id="3" creationId="{AFB99605-EAEE-46BD-A211-377ADACE2898}"/>
          </ac:spMkLst>
        </pc:spChg>
      </pc:sldChg>
      <pc:sldChg chg="del">
        <pc:chgData name="Rebecca Jones" userId="S::rebecca.jones@uwtsd.ac.uk::abbc7c69-4720-4933-838a-1cbd8d06af66" providerId="AD" clId="Web-{DE83888D-8B31-9B0E-49C6-0222DA310ED3}" dt="2022-03-17T11:12:46.392" v="278"/>
        <pc:sldMkLst>
          <pc:docMk/>
          <pc:sldMk cId="970903176" sldId="946"/>
        </pc:sldMkLst>
      </pc:sldChg>
      <pc:sldChg chg="delSp modSp add">
        <pc:chgData name="Rebecca Jones" userId="S::rebecca.jones@uwtsd.ac.uk::abbc7c69-4720-4933-838a-1cbd8d06af66" providerId="AD" clId="Web-{DE83888D-8B31-9B0E-49C6-0222DA310ED3}" dt="2022-03-18T09:59:23.193" v="325"/>
        <pc:sldMkLst>
          <pc:docMk/>
          <pc:sldMk cId="1926385737" sldId="947"/>
        </pc:sldMkLst>
        <pc:spChg chg="mod">
          <ac:chgData name="Rebecca Jones" userId="S::rebecca.jones@uwtsd.ac.uk::abbc7c69-4720-4933-838a-1cbd8d06af66" providerId="AD" clId="Web-{DE83888D-8B31-9B0E-49C6-0222DA310ED3}" dt="2022-03-18T09:59:11.615" v="323" actId="20577"/>
          <ac:spMkLst>
            <pc:docMk/>
            <pc:sldMk cId="1926385737" sldId="947"/>
            <ac:spMk id="3" creationId="{DCEB61B7-5299-422F-AD11-50FCBEC2D6F9}"/>
          </ac:spMkLst>
        </pc:spChg>
        <pc:spChg chg="del mod">
          <ac:chgData name="Rebecca Jones" userId="S::rebecca.jones@uwtsd.ac.uk::abbc7c69-4720-4933-838a-1cbd8d06af66" providerId="AD" clId="Web-{DE83888D-8B31-9B0E-49C6-0222DA310ED3}" dt="2022-03-18T09:59:23.193" v="325"/>
          <ac:spMkLst>
            <pc:docMk/>
            <pc:sldMk cId="1926385737" sldId="947"/>
            <ac:spMk id="5" creationId="{784C61B6-D2CA-4A1F-8767-5DAE61817F61}"/>
          </ac:spMkLst>
        </pc:spChg>
      </pc:sldChg>
      <pc:sldChg chg="modSp new">
        <pc:chgData name="Rebecca Jones" userId="S::rebecca.jones@uwtsd.ac.uk::abbc7c69-4720-4933-838a-1cbd8d06af66" providerId="AD" clId="Web-{DE83888D-8B31-9B0E-49C6-0222DA310ED3}" dt="2022-03-18T10:07:23.937" v="369" actId="20577"/>
        <pc:sldMkLst>
          <pc:docMk/>
          <pc:sldMk cId="148353864" sldId="948"/>
        </pc:sldMkLst>
        <pc:spChg chg="mod">
          <ac:chgData name="Rebecca Jones" userId="S::rebecca.jones@uwtsd.ac.uk::abbc7c69-4720-4933-838a-1cbd8d06af66" providerId="AD" clId="Web-{DE83888D-8B31-9B0E-49C6-0222DA310ED3}" dt="2022-03-18T10:06:27.014" v="353" actId="20577"/>
          <ac:spMkLst>
            <pc:docMk/>
            <pc:sldMk cId="148353864" sldId="948"/>
            <ac:spMk id="2" creationId="{8E6290BE-56A8-4FAF-9BA1-2EC2F9B2ED5A}"/>
          </ac:spMkLst>
        </pc:spChg>
        <pc:spChg chg="mod">
          <ac:chgData name="Rebecca Jones" userId="S::rebecca.jones@uwtsd.ac.uk::abbc7c69-4720-4933-838a-1cbd8d06af66" providerId="AD" clId="Web-{DE83888D-8B31-9B0E-49C6-0222DA310ED3}" dt="2022-03-18T10:07:23.937" v="369" actId="20577"/>
          <ac:spMkLst>
            <pc:docMk/>
            <pc:sldMk cId="148353864" sldId="948"/>
            <ac:spMk id="3" creationId="{F30D8735-35AF-4E9B-8013-F1C06A65A975}"/>
          </ac:spMkLst>
        </pc:spChg>
      </pc:sldChg>
      <pc:sldChg chg="modSp new">
        <pc:chgData name="Rebecca Jones" userId="S::rebecca.jones@uwtsd.ac.uk::abbc7c69-4720-4933-838a-1cbd8d06af66" providerId="AD" clId="Web-{DE83888D-8B31-9B0E-49C6-0222DA310ED3}" dt="2022-03-18T10:08:38.032" v="467" actId="20577"/>
        <pc:sldMkLst>
          <pc:docMk/>
          <pc:sldMk cId="2641326547" sldId="949"/>
        </pc:sldMkLst>
        <pc:spChg chg="mod">
          <ac:chgData name="Rebecca Jones" userId="S::rebecca.jones@uwtsd.ac.uk::abbc7c69-4720-4933-838a-1cbd8d06af66" providerId="AD" clId="Web-{DE83888D-8B31-9B0E-49C6-0222DA310ED3}" dt="2022-03-18T10:07:40.313" v="379" actId="20577"/>
          <ac:spMkLst>
            <pc:docMk/>
            <pc:sldMk cId="2641326547" sldId="949"/>
            <ac:spMk id="2" creationId="{61D187BF-E23F-489A-816E-5E16DF482096}"/>
          </ac:spMkLst>
        </pc:spChg>
        <pc:spChg chg="mod">
          <ac:chgData name="Rebecca Jones" userId="S::rebecca.jones@uwtsd.ac.uk::abbc7c69-4720-4933-838a-1cbd8d06af66" providerId="AD" clId="Web-{DE83888D-8B31-9B0E-49C6-0222DA310ED3}" dt="2022-03-18T10:08:38.032" v="467" actId="20577"/>
          <ac:spMkLst>
            <pc:docMk/>
            <pc:sldMk cId="2641326547" sldId="949"/>
            <ac:spMk id="3" creationId="{3DE50D30-6CF1-485E-8414-4458BDECA2E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7FACF8-3D37-5049-89CC-02543AD84251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A592E3-C0E9-EA47-8F5C-71C9AE20E0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400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48B489-2A68-C646-8997-A0CAF667B4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1">
            <a:solidFill>
              <a:srgbClr val="000000"/>
            </a:solidFill>
            <a:prstDash val="solid"/>
            <a:miter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D3CF1E-0128-C04E-80B3-616D70CD4E6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5A96C2-2848-E74F-AB59-CDC51B885DE2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DAD01CA-3DED-EB4C-84A6-1CE40A2F058B}" type="slidenum">
              <a:t>10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ＭＳ Ｐゴシック" pitchFamily="34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7CE185-675B-4D45-8A51-2919506401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1">
            <a:solidFill>
              <a:srgbClr val="000000"/>
            </a:solidFill>
            <a:prstDash val="solid"/>
            <a:miter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C80770-B489-3F49-A57B-5D0F714F1DE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 hangingPunct="1">
              <a:spcBef>
                <a:spcPts val="0"/>
              </a:spcBef>
            </a:pPr>
            <a:r>
              <a:rPr lang="en-US">
                <a:ea typeface="ＭＳ Ｐゴシック" pitchFamily="34"/>
              </a:rPr>
              <a:t>In pairs jot down what you think we mean by Innovation</a:t>
            </a:r>
          </a:p>
          <a:p>
            <a:pPr lvl="0" hangingPunct="1">
              <a:spcBef>
                <a:spcPts val="0"/>
              </a:spcBef>
            </a:pPr>
            <a:endParaRPr lang="en-US">
              <a:ea typeface="ＭＳ Ｐゴシック" pitchFamily="34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53FA8F-B8B4-624D-936D-EB5CA7E5B22B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DAFE6D7-D956-EC42-8493-5422B51CA91B}" type="slidenum">
              <a:t>11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ＭＳ Ｐゴシック" pitchFamily="34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3FE2FA-78B6-2A4B-80B9-020E9E955C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1">
            <a:solidFill>
              <a:srgbClr val="000000"/>
            </a:solidFill>
            <a:prstDash val="solid"/>
            <a:miter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97247F-D4DC-D348-8585-D974D1337D7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 hangingPunct="1">
              <a:spcBef>
                <a:spcPts val="0"/>
              </a:spcBef>
            </a:pPr>
            <a:r>
              <a:rPr lang="en-US">
                <a:ea typeface="ＭＳ Ｐゴシック" pitchFamily="34"/>
              </a:rPr>
              <a:t>Just to clarify creativity / innovation / invention </a:t>
            </a:r>
          </a:p>
          <a:p>
            <a:pPr lvl="0" hangingPunct="1">
              <a:spcBef>
                <a:spcPts val="0"/>
              </a:spcBef>
            </a:pPr>
            <a:r>
              <a:rPr lang="en-US">
                <a:ea typeface="ＭＳ Ｐゴシック" pitchFamily="34"/>
              </a:rPr>
              <a:t>Companies put innovation as a key strategy they need to embrace. Yet few say what that innovation should be, what its purpose is and who is responsible for it.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DA9BD4-555B-4E40-8044-599B5BC3592D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A8D8841-16EE-444B-81EE-91BB75DA48C0}" type="slidenum">
              <a:t>12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ＭＳ Ｐゴシック" pitchFamily="34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33C90A-C17B-8D49-864D-FE34B8D526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1">
            <a:solidFill>
              <a:srgbClr val="000000"/>
            </a:solidFill>
            <a:prstDash val="solid"/>
            <a:miter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2978F5-8F00-CC4F-8230-091EEE0D6F6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 hangingPunct="1">
              <a:spcBef>
                <a:spcPts val="0"/>
              </a:spcBef>
            </a:pPr>
            <a:r>
              <a:rPr lang="en-US">
                <a:ea typeface="ＭＳ Ｐゴシック" pitchFamily="34"/>
              </a:rPr>
              <a:t>In reality everyone can be innovative. The problem is empowering people, enabling and encouraging them to be innovative. </a:t>
            </a:r>
          </a:p>
          <a:p>
            <a:pPr lvl="0" hangingPunct="1">
              <a:spcBef>
                <a:spcPts val="0"/>
              </a:spcBef>
            </a:pPr>
            <a:endParaRPr lang="en-US">
              <a:ea typeface="ＭＳ Ｐゴシック" pitchFamily="34"/>
            </a:endParaRPr>
          </a:p>
          <a:p>
            <a:pPr lvl="0" hangingPunct="1"/>
            <a:r>
              <a:rPr lang="en-US">
                <a:ea typeface="ＭＳ Ｐゴシック" pitchFamily="34"/>
              </a:rPr>
              <a:t>Communication skills</a:t>
            </a:r>
          </a:p>
          <a:p>
            <a:pPr lvl="0" hangingPunct="1"/>
            <a:r>
              <a:rPr lang="en-US">
                <a:ea typeface="ＭＳ Ｐゴシック" pitchFamily="34"/>
              </a:rPr>
              <a:t>Critical thinking skills</a:t>
            </a:r>
          </a:p>
          <a:p>
            <a:pPr lvl="0" hangingPunct="1"/>
            <a:r>
              <a:rPr lang="en-US">
                <a:ea typeface="ＭＳ Ｐゴシック" pitchFamily="34"/>
              </a:rPr>
              <a:t>Problem solving </a:t>
            </a:r>
          </a:p>
          <a:p>
            <a:pPr lvl="0" hangingPunct="1">
              <a:spcBef>
                <a:spcPts val="0"/>
              </a:spcBef>
            </a:pPr>
            <a:endParaRPr lang="en-US">
              <a:ea typeface="ＭＳ Ｐゴシック" pitchFamily="34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D0A01C-2F2C-8D4D-BB43-86E3BBE2B446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1095E46-DF10-5845-94D9-8A4CE0682AEF}" type="slidenum">
              <a:t>14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ＭＳ Ｐゴシック" pitchFamily="34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F3FABF-9437-8F47-B77C-C3B084FE92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1">
            <a:solidFill>
              <a:srgbClr val="000000"/>
            </a:solidFill>
            <a:prstDash val="solid"/>
            <a:miter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413280-F41B-F648-9454-C7B196E8880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1F1219-A0E2-DF44-9D9B-84C5A81D6DED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403E02F-F274-564B-BB7F-2816438B558B}" type="slidenum">
              <a:t>27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ＭＳ Ｐゴシック" pitchFamily="34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102">
            <a:extLst>
              <a:ext uri="{FF2B5EF4-FFF2-40B4-BE49-F238E27FC236}">
                <a16:creationId xmlns:a16="http://schemas.microsoft.com/office/drawing/2014/main" id="{2DB2E8E2-1807-834B-A237-3BEA59206C2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9144000" cy="6858000"/>
          </a:xfrm>
        </p:spPr>
        <p:txBody>
          <a:bodyPr lIns="64282" tIns="32141" rIns="64282" bIns="32141"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3" name="Shape 4">
            <a:extLst>
              <a:ext uri="{FF2B5EF4-FFF2-40B4-BE49-F238E27FC236}">
                <a16:creationId xmlns:a16="http://schemas.microsoft.com/office/drawing/2014/main" id="{32D1646F-86A5-4642-8E1F-08C3E9F5925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A3A14D-C40F-744A-AA97-F8B6FC0982B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635323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12" Type="http://schemas.openxmlformats.org/officeDocument/2006/relationships/image" Target="../media/image26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mailto:enterprise@uwtsd.ac.uk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D538A-FE09-AB49-AD30-53022971085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707885" y="1262577"/>
            <a:ext cx="6510341" cy="2644376"/>
          </a:xfrm>
        </p:spPr>
        <p:txBody>
          <a:bodyPr>
            <a:normAutofit fontScale="90000"/>
          </a:bodyPr>
          <a:lstStyle/>
          <a:p>
            <a:r>
              <a:rPr lang="en-US" sz="6000" b="1"/>
              <a:t>Enterprise</a:t>
            </a:r>
            <a:br>
              <a:rPr lang="en-US" sz="6000" b="1"/>
            </a:br>
            <a:r>
              <a:rPr lang="en-US" sz="6000" b="1"/>
              <a:t> Entrepreneurship </a:t>
            </a:r>
            <a:br>
              <a:rPr lang="en-US" sz="6000" b="1"/>
            </a:br>
            <a:r>
              <a:rPr lang="en-US" sz="6000" b="1"/>
              <a:t>being your own boss and making a difference </a:t>
            </a:r>
            <a:br>
              <a:rPr lang="en-US" sz="1050"/>
            </a:br>
            <a:br>
              <a:rPr lang="en-US" sz="1050"/>
            </a:br>
            <a:endParaRPr lang="en-US" sz="21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C9F0C-9E0E-7047-9CE3-AFA9401F8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 Black"/>
              </a:rPr>
              <a:t>Welcome</a:t>
            </a:r>
            <a:r>
              <a:rPr lang="en-US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80E90-9A74-7645-AA47-0E2A76C71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1553" y="1659755"/>
            <a:ext cx="4921114" cy="3983030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en-US">
                <a:latin typeface="Arial"/>
                <a:cs typeface="Arial"/>
              </a:rPr>
              <a:t>Rebecca Jones</a:t>
            </a:r>
            <a:endParaRPr lang="en-US"/>
          </a:p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en-US">
                <a:latin typeface="Arial"/>
                <a:cs typeface="Arial"/>
              </a:rPr>
              <a:t>Started out in Early Years Education </a:t>
            </a:r>
          </a:p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en-US">
                <a:latin typeface="Arial"/>
                <a:cs typeface="Arial"/>
              </a:rPr>
              <a:t>Went into teaching / training school leavers</a:t>
            </a:r>
          </a:p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en-US">
                <a:latin typeface="Arial"/>
                <a:cs typeface="Arial"/>
              </a:rPr>
              <a:t>Started my own training company then an events business </a:t>
            </a:r>
          </a:p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en-US">
                <a:latin typeface="Arial"/>
                <a:cs typeface="Arial"/>
              </a:rPr>
              <a:t>Developed my first community / social enterprise </a:t>
            </a:r>
          </a:p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en-US">
                <a:latin typeface="Arial"/>
                <a:cs typeface="Arial"/>
              </a:rPr>
              <a:t>Overall I have worked for myself for about 30 years </a:t>
            </a:r>
          </a:p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en-US">
                <a:latin typeface="Arial"/>
                <a:cs typeface="Arial"/>
              </a:rPr>
              <a:t>Worked globally on enterprise / business development</a:t>
            </a:r>
          </a:p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en-US" err="1">
                <a:latin typeface="Arial"/>
                <a:cs typeface="Arial"/>
              </a:rPr>
              <a:t>Specialised</a:t>
            </a:r>
            <a:r>
              <a:rPr lang="en-US">
                <a:latin typeface="Arial"/>
                <a:cs typeface="Arial"/>
              </a:rPr>
              <a:t> in enterprise for change and social enterprise </a:t>
            </a:r>
          </a:p>
          <a:p>
            <a:pPr>
              <a:lnSpc>
                <a:spcPct val="120000"/>
              </a:lnSpc>
              <a:spcBef>
                <a:spcPts val="1200"/>
              </a:spcBef>
            </a:pPr>
            <a:r>
              <a:rPr lang="en-US">
                <a:latin typeface="Arial"/>
                <a:cs typeface="Arial"/>
              </a:rPr>
              <a:t>UWTSD – Senior Enterprise Officer 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5" name="Picture 4" descr="A picture containing text, person, indoor, people&#10;&#10;Description automatically generated">
            <a:extLst>
              <a:ext uri="{FF2B5EF4-FFF2-40B4-BE49-F238E27FC236}">
                <a16:creationId xmlns:a16="http://schemas.microsoft.com/office/drawing/2014/main" id="{91B21B6E-B3D6-1C41-B0B2-D8D3FEA813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19" b="11378"/>
          <a:stretch/>
        </p:blipFill>
        <p:spPr>
          <a:xfrm>
            <a:off x="809799" y="1929578"/>
            <a:ext cx="3351139" cy="3857285"/>
          </a:xfrm>
          <a:prstGeom prst="rect">
            <a:avLst/>
          </a:prstGeom>
          <a:noFill/>
          <a:ln cap="flat">
            <a:noFill/>
          </a:ln>
          <a:effectLst>
            <a:outerShdw dist="22997" dir="5400000" algn="tl">
              <a:srgbClr val="000000">
                <a:alpha val="3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9085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5753E-E730-174B-A8B5-7528A3434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Who are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1A5F0-E792-014E-936D-4983044E4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Who are you?</a:t>
            </a:r>
          </a:p>
          <a:p>
            <a:r>
              <a:rPr lang="en-US"/>
              <a:t>What do you think your work options are? </a:t>
            </a:r>
          </a:p>
          <a:p>
            <a:endParaRPr lang="en-US"/>
          </a:p>
          <a:p>
            <a:r>
              <a:rPr lang="en-US"/>
              <a:t>Employed, Self-employed, Business owner </a:t>
            </a:r>
          </a:p>
          <a:p>
            <a:r>
              <a:rPr lang="en-US"/>
              <a:t>Do you want to bring about change through your work? </a:t>
            </a:r>
          </a:p>
          <a:p>
            <a:endParaRPr lang="en-US"/>
          </a:p>
        </p:txBody>
      </p:sp>
      <p:pic>
        <p:nvPicPr>
          <p:cNvPr id="11" name="Picture 10" descr="Young girl cheering two hands">
            <a:extLst>
              <a:ext uri="{FF2B5EF4-FFF2-40B4-BE49-F238E27FC236}">
                <a16:creationId xmlns:a16="http://schemas.microsoft.com/office/drawing/2014/main" id="{C429D903-364D-B641-9F01-CCFC75251B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7409" y="2613802"/>
            <a:ext cx="1774332" cy="3263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705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3D7A7-9536-CE48-A797-62701D871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7030A0"/>
                </a:solidFill>
              </a:rPr>
              <a:t>What is Enterprise?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B989F-670B-024B-840A-C30759CCC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0844" y="1715692"/>
            <a:ext cx="6334506" cy="3774281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GB" sz="2000">
                <a:latin typeface="Arial Narrow"/>
                <a:cs typeface="Arial Narrow"/>
              </a:rPr>
              <a:t>We often use the word enterprise to describe a business, but it is more than that.</a:t>
            </a:r>
          </a:p>
          <a:p>
            <a:pPr>
              <a:lnSpc>
                <a:spcPct val="120000"/>
              </a:lnSpc>
            </a:pPr>
            <a:r>
              <a:rPr lang="en-GB" sz="2000">
                <a:latin typeface="Arial Narrow"/>
                <a:cs typeface="Arial Narrow"/>
              </a:rPr>
              <a:t>In its original form it comes from the French work </a:t>
            </a:r>
            <a:r>
              <a:rPr lang="en-GB" sz="2000" err="1">
                <a:latin typeface="Arial Narrow"/>
                <a:cs typeface="Arial Narrow"/>
              </a:rPr>
              <a:t>entreprendre</a:t>
            </a:r>
            <a:r>
              <a:rPr lang="en-GB" sz="2000">
                <a:latin typeface="Arial Narrow"/>
                <a:cs typeface="Arial Narrow"/>
              </a:rPr>
              <a:t>, meaning to undertake an activity or to make something happen. </a:t>
            </a:r>
          </a:p>
          <a:p>
            <a:pPr>
              <a:lnSpc>
                <a:spcPct val="120000"/>
              </a:lnSpc>
            </a:pPr>
            <a:r>
              <a:rPr lang="en-GB" sz="2000">
                <a:latin typeface="Arial Narrow"/>
                <a:cs typeface="Arial Narrow"/>
              </a:rPr>
              <a:t>In education we talk about enterprise competencies as the soft skills around enterprise such as creativity, flexibility and adaptability </a:t>
            </a:r>
          </a:p>
          <a:p>
            <a:pPr>
              <a:lnSpc>
                <a:spcPct val="120000"/>
              </a:lnSpc>
            </a:pPr>
            <a:r>
              <a:rPr lang="en-GB" sz="2000">
                <a:latin typeface="Arial Narrow"/>
                <a:cs typeface="Arial Narrow"/>
              </a:rPr>
              <a:t>Enterprise can also be used to describe activities carried out to make something happen or to bring about change, not always for finacial gain. </a:t>
            </a:r>
          </a:p>
        </p:txBody>
      </p:sp>
      <p:pic>
        <p:nvPicPr>
          <p:cNvPr id="7" name="Picture 6" descr="Young boy using tablet">
            <a:extLst>
              <a:ext uri="{FF2B5EF4-FFF2-40B4-BE49-F238E27FC236}">
                <a16:creationId xmlns:a16="http://schemas.microsoft.com/office/drawing/2014/main" id="{D2C4BA43-D75E-A04E-88AB-3BA5B3F739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235" y="2226469"/>
            <a:ext cx="1106872" cy="3774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187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A4953-4A06-D541-ABED-EE6C5DE0E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Enterprise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A8C56-436C-0B48-965A-617BB3783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358" y="1296833"/>
            <a:ext cx="4720590" cy="4072335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endParaRPr lang="en-GB" sz="1500">
              <a:latin typeface="Arial Narrow"/>
              <a:cs typeface="Arial Narrow"/>
            </a:endParaRPr>
          </a:p>
          <a:p>
            <a:pPr>
              <a:lnSpc>
                <a:spcPct val="120000"/>
              </a:lnSpc>
            </a:pPr>
            <a:r>
              <a:rPr lang="en-GB">
                <a:latin typeface="Arial Narrow"/>
                <a:cs typeface="Arial Narrow"/>
              </a:rPr>
              <a:t>Is usually about developing a new project or idea which requires energy and enthusiasm to drive it forward. </a:t>
            </a:r>
          </a:p>
          <a:p>
            <a:r>
              <a:rPr lang="en-US">
                <a:latin typeface="Arial Narrow"/>
                <a:cs typeface="Arial Narrow"/>
              </a:rPr>
              <a:t>Enterprise isn’t solely about new devices, new ideas or methods, but also the process of uncovering new ways to do things or ways to bring about change. </a:t>
            </a:r>
          </a:p>
          <a:p>
            <a:endParaRPr lang="en-US"/>
          </a:p>
        </p:txBody>
      </p:sp>
      <p:pic>
        <p:nvPicPr>
          <p:cNvPr id="5" name="Picture 4" descr="Woman in wheelchair cheering two hands">
            <a:extLst>
              <a:ext uri="{FF2B5EF4-FFF2-40B4-BE49-F238E27FC236}">
                <a16:creationId xmlns:a16="http://schemas.microsoft.com/office/drawing/2014/main" id="{1EC974D1-A973-5E44-B591-B9C899659B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7669" y="1920479"/>
            <a:ext cx="1830466" cy="387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6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FF698-C714-46B7-A469-391BA4604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Enterprise Bingo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1A6B1-4DF5-49A9-8363-2C8D60C0B84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>
                <a:ea typeface="+mn-lt"/>
                <a:cs typeface="+mn-lt"/>
              </a:rPr>
              <a:t>Can spot opportunities </a:t>
            </a:r>
            <a:endParaRPr lang="en-US"/>
          </a:p>
          <a:p>
            <a:r>
              <a:rPr lang="en-US"/>
              <a:t>Creative</a:t>
            </a:r>
          </a:p>
          <a:p>
            <a:r>
              <a:rPr lang="en-US"/>
              <a:t>Have vision</a:t>
            </a:r>
          </a:p>
          <a:p>
            <a:r>
              <a:rPr lang="en-US"/>
              <a:t>Able to develop ideas</a:t>
            </a:r>
          </a:p>
          <a:p>
            <a:r>
              <a:rPr lang="en-US"/>
              <a:t>Self aware </a:t>
            </a:r>
          </a:p>
          <a:p>
            <a:r>
              <a:rPr lang="en-US"/>
              <a:t>Self motivated </a:t>
            </a:r>
          </a:p>
          <a:p>
            <a:r>
              <a:rPr lang="en-US">
                <a:ea typeface="+mn-lt"/>
                <a:cs typeface="+mn-lt"/>
              </a:rPr>
              <a:t>Can learn through experience </a:t>
            </a:r>
            <a:endParaRPr lang="en-US"/>
          </a:p>
          <a:p>
            <a:r>
              <a:rPr lang="en-US"/>
              <a:t>Can encourage others</a:t>
            </a:r>
          </a:p>
          <a:p>
            <a:r>
              <a:rPr lang="en-US"/>
              <a:t>Ethical and sustainable in ideas 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921E7A-3A3D-4371-8E5F-5513572487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507275"/>
            <a:ext cx="4373136" cy="408196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>
                <a:ea typeface="+mn-lt"/>
                <a:cs typeface="+mn-lt"/>
              </a:rPr>
              <a:t>Can obtain and use resources </a:t>
            </a:r>
            <a:endParaRPr lang="en-US"/>
          </a:p>
          <a:p>
            <a:r>
              <a:rPr lang="en-US" sz="2400"/>
              <a:t>Able to manage money </a:t>
            </a:r>
            <a:endParaRPr lang="en-US"/>
          </a:p>
          <a:p>
            <a:r>
              <a:rPr lang="en-US" sz="2400"/>
              <a:t>Can take your own initiative </a:t>
            </a:r>
          </a:p>
          <a:p>
            <a:r>
              <a:rPr lang="en-US" sz="2400"/>
              <a:t>Good at planning and managing </a:t>
            </a:r>
          </a:p>
          <a:p>
            <a:r>
              <a:rPr lang="en-US" sz="2400"/>
              <a:t>Able to cope with risk and uncertainty </a:t>
            </a:r>
          </a:p>
          <a:p>
            <a:r>
              <a:rPr lang="en-US" sz="2400"/>
              <a:t>Good at working with others </a:t>
            </a:r>
          </a:p>
          <a:p>
            <a:endParaRPr lang="en-US" sz="2400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00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3D7A7-9536-CE48-A797-62701D871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7030A0"/>
                </a:solidFill>
              </a:rPr>
              <a:t>What is Entrepreneurship?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B989F-670B-024B-840A-C30759CCC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797248"/>
            <a:ext cx="6051042" cy="3263504"/>
          </a:xfrm>
        </p:spPr>
        <p:txBody>
          <a:bodyPr>
            <a:normAutofit lnSpcReduction="10000"/>
          </a:bodyPr>
          <a:lstStyle/>
          <a:p>
            <a:r>
              <a:rPr lang="en-US"/>
              <a:t>Entrepreneurship is when you act upon opportunities and ideas and transform them into value for others. </a:t>
            </a:r>
          </a:p>
          <a:p>
            <a:r>
              <a:rPr lang="en-US"/>
              <a:t>The value created in entrepreneurship can be financial, cultural or social </a:t>
            </a:r>
          </a:p>
        </p:txBody>
      </p:sp>
      <p:pic>
        <p:nvPicPr>
          <p:cNvPr id="5" name="Picture 4" descr="Young girl pointing forward">
            <a:extLst>
              <a:ext uri="{FF2B5EF4-FFF2-40B4-BE49-F238E27FC236}">
                <a16:creationId xmlns:a16="http://schemas.microsoft.com/office/drawing/2014/main" id="{44988465-9FCB-4D48-8E7C-6386D5125F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0472" y="2226469"/>
            <a:ext cx="1297715" cy="3774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349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FB561-020D-EA47-ADD2-BB75554A6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AEB44-57FC-BC41-9360-97AF92C980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34098"/>
            <a:ext cx="6796018" cy="487346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/>
              <a:t>Think of things you have seen where people have been enterprising – another words they have taken action to create a change </a:t>
            </a:r>
          </a:p>
          <a:p>
            <a:pPr marL="0" indent="0">
              <a:buNone/>
            </a:pPr>
            <a:endParaRPr lang="en-US"/>
          </a:p>
          <a:p>
            <a:r>
              <a:rPr lang="en-US"/>
              <a:t>E.g. a community that gets together to create a community garden and café. It enables people to meet, transforms an area and uses the café to bring in some money to pay for tools. </a:t>
            </a:r>
          </a:p>
          <a:p>
            <a:endParaRPr lang="en-US"/>
          </a:p>
          <a:p>
            <a:r>
              <a:rPr lang="en-US"/>
              <a:t>Have you considered what you could do to bring about change through enterprising activities?</a:t>
            </a:r>
          </a:p>
        </p:txBody>
      </p:sp>
      <p:pic>
        <p:nvPicPr>
          <p:cNvPr id="5" name="Picture 4" descr="Young boy thumb on chin">
            <a:extLst>
              <a:ext uri="{FF2B5EF4-FFF2-40B4-BE49-F238E27FC236}">
                <a16:creationId xmlns:a16="http://schemas.microsoft.com/office/drawing/2014/main" id="{F5432C03-66DE-9D47-A954-2ED8A1A1E1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0740" y="2206624"/>
            <a:ext cx="1504610" cy="3520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949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3D7A7-9536-CE48-A797-62701D871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7030A0"/>
                </a:solidFill>
              </a:rPr>
              <a:t>What is an </a:t>
            </a:r>
            <a:r>
              <a:rPr lang="en-US" err="1">
                <a:solidFill>
                  <a:srgbClr val="7030A0"/>
                </a:solidFill>
              </a:rPr>
              <a:t>Entrepruner</a:t>
            </a:r>
            <a:r>
              <a:rPr lang="en-US">
                <a:solidFill>
                  <a:srgbClr val="7030A0"/>
                </a:solidFill>
              </a:rPr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B989F-670B-024B-840A-C30759CCC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226469"/>
            <a:ext cx="4075938" cy="32635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An entrepreneur is an individual who takes action on an idea  </a:t>
            </a:r>
          </a:p>
        </p:txBody>
      </p:sp>
      <p:pic>
        <p:nvPicPr>
          <p:cNvPr id="6" name="Picture 5" descr="Depositphotos_78381030_original.jpg">
            <a:extLst>
              <a:ext uri="{FF2B5EF4-FFF2-40B4-BE49-F238E27FC236}">
                <a16:creationId xmlns:a16="http://schemas.microsoft.com/office/drawing/2014/main" id="{1E115A1A-0C9B-C047-921E-D9B05A15E9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741164" y="1988820"/>
            <a:ext cx="4123944" cy="3092958"/>
          </a:xfrm>
          <a:prstGeom prst="rect">
            <a:avLst/>
          </a:prstGeom>
          <a:noFill/>
          <a:ln cap="flat">
            <a:noFill/>
          </a:ln>
          <a:effectLst>
            <a:outerShdw dist="22997" dir="5400000" algn="tl">
              <a:srgbClr val="000000">
                <a:alpha val="3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845548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epositphotos_124458958_original.jpg">
            <a:extLst>
              <a:ext uri="{FF2B5EF4-FFF2-40B4-BE49-F238E27FC236}">
                <a16:creationId xmlns:a16="http://schemas.microsoft.com/office/drawing/2014/main" id="{7090C152-8CF2-D246-B9CA-A4466EE0294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61" r="1805"/>
          <a:stretch>
            <a:fillRect/>
          </a:stretch>
        </p:blipFill>
        <p:spPr>
          <a:xfrm>
            <a:off x="1331640" y="404664"/>
            <a:ext cx="6858000" cy="5145879"/>
          </a:xfrm>
          <a:prstGeom prst="rect">
            <a:avLst/>
          </a:prstGeom>
          <a:noFill/>
          <a:ln cap="flat">
            <a:noFill/>
          </a:ln>
          <a:effectLst>
            <a:outerShdw dist="22997" dir="5400000" algn="tl">
              <a:srgbClr val="000000">
                <a:alpha val="35000"/>
              </a:srgbClr>
            </a:outerShdw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0237B-1C20-F247-9633-51EF8742F77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9788" y="260648"/>
            <a:ext cx="5609844" cy="4993581"/>
          </a:xfrm>
        </p:spPr>
        <p:txBody>
          <a:bodyPr>
            <a:normAutofit fontScale="90000"/>
          </a:bodyPr>
          <a:lstStyle/>
          <a:p>
            <a:pPr lvl="0" hangingPunct="1"/>
            <a:br>
              <a:rPr lang="en-US" sz="1050" b="1">
                <a:solidFill>
                  <a:srgbClr val="5BB3D9"/>
                </a:solidFill>
              </a:rPr>
            </a:br>
            <a:br>
              <a:rPr lang="en-US" b="1">
                <a:solidFill>
                  <a:srgbClr val="5BB3D9"/>
                </a:solidFill>
              </a:rPr>
            </a:br>
            <a:r>
              <a:rPr lang="en-US" b="1"/>
              <a:t>What do you think</a:t>
            </a:r>
            <a:br>
              <a:rPr lang="en-US" b="1"/>
            </a:br>
            <a:r>
              <a:rPr lang="en-US" b="1"/>
              <a:t> of when we say:</a:t>
            </a:r>
            <a:br>
              <a:rPr lang="en-US" b="1">
                <a:solidFill>
                  <a:srgbClr val="5BB3D9"/>
                </a:solidFill>
              </a:rPr>
            </a:br>
            <a:br>
              <a:rPr lang="en-US" b="1">
                <a:solidFill>
                  <a:srgbClr val="5BB3D9"/>
                </a:solidFill>
              </a:rPr>
            </a:br>
            <a:r>
              <a:rPr lang="en-US" b="1">
                <a:solidFill>
                  <a:srgbClr val="5BB3D9"/>
                </a:solidFill>
              </a:rPr>
              <a:t>Innovation</a:t>
            </a:r>
            <a:br>
              <a:rPr lang="en-US" b="1">
                <a:solidFill>
                  <a:srgbClr val="5BB3D9"/>
                </a:solidFill>
              </a:rPr>
            </a:br>
            <a:r>
              <a:rPr lang="en-US" b="1">
                <a:solidFill>
                  <a:srgbClr val="5BB3D9"/>
                </a:solidFill>
              </a:rPr>
              <a:t>Enterprise</a:t>
            </a:r>
            <a:br>
              <a:rPr lang="en-US" b="1">
                <a:solidFill>
                  <a:srgbClr val="5BB3D9"/>
                </a:solidFill>
              </a:rPr>
            </a:br>
            <a:r>
              <a:rPr lang="en-US" b="1">
                <a:solidFill>
                  <a:srgbClr val="5BB3D9"/>
                </a:solidFill>
              </a:rPr>
              <a:t>Creativity</a:t>
            </a:r>
            <a:br>
              <a:rPr lang="en-US" b="1">
                <a:solidFill>
                  <a:srgbClr val="5BB3D9"/>
                </a:solidFill>
              </a:rPr>
            </a:br>
            <a:r>
              <a:rPr lang="en-US" b="1">
                <a:solidFill>
                  <a:srgbClr val="5BB3D9"/>
                </a:solidFill>
              </a:rPr>
              <a:t>Idea generation  </a:t>
            </a:r>
            <a:endParaRPr lang="en-US" sz="1050" b="1">
              <a:solidFill>
                <a:srgbClr val="5BB3D9"/>
              </a:solidFill>
            </a:endParaRPr>
          </a:p>
        </p:txBody>
      </p:sp>
      <p:pic>
        <p:nvPicPr>
          <p:cNvPr id="5" name="Picture 4" descr="Casual woman disappointed">
            <a:extLst>
              <a:ext uri="{FF2B5EF4-FFF2-40B4-BE49-F238E27FC236}">
                <a16:creationId xmlns:a16="http://schemas.microsoft.com/office/drawing/2014/main" id="{8EAB5269-6C2B-5545-AE26-648E22DF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8866" y="1748689"/>
            <a:ext cx="2180131" cy="388172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0811006-D3EA-6D40-9133-5A1158C65D9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483768" y="620688"/>
            <a:ext cx="6317459" cy="4266012"/>
          </a:xfrm>
        </p:spPr>
        <p:txBody>
          <a:bodyPr>
            <a:normAutofit fontScale="92500"/>
          </a:bodyPr>
          <a:lstStyle/>
          <a:p>
            <a:pPr marL="0" indent="0">
              <a:spcBef>
                <a:spcPts val="675"/>
              </a:spcBef>
              <a:spcAft>
                <a:spcPts val="2250"/>
              </a:spcAft>
              <a:buNone/>
            </a:pPr>
            <a:r>
              <a:rPr lang="en-US" sz="2700" b="1">
                <a:solidFill>
                  <a:srgbClr val="5BB3D9"/>
                </a:solidFill>
                <a:ea typeface="ＭＳ Ｐゴシック" pitchFamily="34"/>
              </a:rPr>
              <a:t>ENTERPRISE</a:t>
            </a:r>
            <a:br>
              <a:rPr lang="en-US" sz="2700" b="1">
                <a:solidFill>
                  <a:srgbClr val="5BB3D9"/>
                </a:solidFill>
                <a:ea typeface="ＭＳ Ｐゴシック" pitchFamily="34"/>
              </a:rPr>
            </a:br>
            <a:r>
              <a:rPr lang="en-US" sz="2100">
                <a:ea typeface="ＭＳ Ｐゴシック" pitchFamily="34"/>
              </a:rPr>
              <a:t>Take a new way of doing something and make it happen  </a:t>
            </a:r>
            <a:endParaRPr lang="en-US" sz="2100" b="1">
              <a:solidFill>
                <a:srgbClr val="5BB3D9"/>
              </a:solidFill>
              <a:ea typeface="ＭＳ Ｐゴシック" pitchFamily="34"/>
            </a:endParaRPr>
          </a:p>
          <a:p>
            <a:pPr marL="0" indent="0">
              <a:spcBef>
                <a:spcPts val="675"/>
              </a:spcBef>
              <a:spcAft>
                <a:spcPts val="2250"/>
              </a:spcAft>
              <a:buNone/>
            </a:pPr>
            <a:r>
              <a:rPr lang="en-US" sz="2700" b="1">
                <a:solidFill>
                  <a:srgbClr val="5BB3D9"/>
                </a:solidFill>
                <a:ea typeface="ＭＳ Ｐゴシック" pitchFamily="34"/>
              </a:rPr>
              <a:t>CREATIVITY</a:t>
            </a:r>
            <a:r>
              <a:rPr lang="en-US" sz="2700">
                <a:ea typeface="ＭＳ Ｐゴシック" pitchFamily="34"/>
              </a:rPr>
              <a:t> </a:t>
            </a:r>
            <a:br>
              <a:rPr lang="en-US" sz="2700">
                <a:ea typeface="ＭＳ Ｐゴシック" pitchFamily="34"/>
              </a:rPr>
            </a:br>
            <a:r>
              <a:rPr lang="en-US" sz="2100">
                <a:ea typeface="ＭＳ Ｐゴシック" pitchFamily="34"/>
              </a:rPr>
              <a:t>Unleashing your mind to conceive new ideas</a:t>
            </a:r>
          </a:p>
          <a:p>
            <a:pPr marL="0" indent="0">
              <a:spcBef>
                <a:spcPts val="675"/>
              </a:spcBef>
              <a:spcAft>
                <a:spcPts val="2250"/>
              </a:spcAft>
              <a:buNone/>
            </a:pPr>
            <a:r>
              <a:rPr lang="en-US" sz="2700" b="1">
                <a:solidFill>
                  <a:srgbClr val="5BB3D9"/>
                </a:solidFill>
                <a:ea typeface="ＭＳ Ｐゴシック" pitchFamily="34"/>
              </a:rPr>
              <a:t>INNOVATION</a:t>
            </a:r>
            <a:r>
              <a:rPr lang="en-US" sz="2700">
                <a:ea typeface="ＭＳ Ｐゴシック" pitchFamily="34"/>
              </a:rPr>
              <a:t> </a:t>
            </a:r>
            <a:br>
              <a:rPr lang="en-US" sz="2700">
                <a:ea typeface="ＭＳ Ｐゴシック" pitchFamily="34"/>
              </a:rPr>
            </a:br>
            <a:r>
              <a:rPr lang="en-US" sz="2100">
                <a:ea typeface="ＭＳ Ｐゴシック" pitchFamily="34"/>
              </a:rPr>
              <a:t>Introducing change to a currently set format </a:t>
            </a:r>
          </a:p>
          <a:p>
            <a:pPr marL="0" indent="0">
              <a:spcBef>
                <a:spcPts val="675"/>
              </a:spcBef>
              <a:spcAft>
                <a:spcPts val="2250"/>
              </a:spcAft>
              <a:buNone/>
            </a:pPr>
            <a:r>
              <a:rPr lang="en-US" sz="2700" b="1">
                <a:solidFill>
                  <a:srgbClr val="5BB3D9"/>
                </a:solidFill>
                <a:ea typeface="ＭＳ Ｐゴシック" pitchFamily="34"/>
              </a:rPr>
              <a:t>IDEA GENERATION </a:t>
            </a:r>
            <a:r>
              <a:rPr lang="en-US" sz="2700">
                <a:ea typeface="ＭＳ Ｐゴシック" pitchFamily="34"/>
              </a:rPr>
              <a:t> </a:t>
            </a:r>
            <a:br>
              <a:rPr lang="en-US" sz="2700">
                <a:ea typeface="ＭＳ Ｐゴシック" pitchFamily="34"/>
              </a:rPr>
            </a:br>
            <a:r>
              <a:rPr lang="en-US" sz="2100">
                <a:ea typeface="ＭＳ Ｐゴシック" pitchFamily="34"/>
              </a:rPr>
              <a:t>The process of coming up with solutions </a:t>
            </a:r>
          </a:p>
          <a:p>
            <a:pPr>
              <a:spcBef>
                <a:spcPts val="675"/>
              </a:spcBef>
              <a:spcAft>
                <a:spcPts val="2250"/>
              </a:spcAft>
            </a:pPr>
            <a:endParaRPr lang="en-US" sz="2700">
              <a:ea typeface="ＭＳ Ｐゴシック" pitchFamily="34"/>
            </a:endParaRPr>
          </a:p>
          <a:p>
            <a:pPr lvl="0" hangingPunct="1"/>
            <a:endParaRPr lang="en-US">
              <a:ea typeface="ＭＳ Ｐゴシック" pitchFamily="34"/>
            </a:endParaRPr>
          </a:p>
        </p:txBody>
      </p:sp>
      <p:pic>
        <p:nvPicPr>
          <p:cNvPr id="4" name="Picture 3" descr="Young school girl with tablet">
            <a:extLst>
              <a:ext uri="{FF2B5EF4-FFF2-40B4-BE49-F238E27FC236}">
                <a16:creationId xmlns:a16="http://schemas.microsoft.com/office/drawing/2014/main" id="{1289DA79-CC9E-1A42-A57E-B4FD2A8A82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68" y="2130556"/>
            <a:ext cx="1117549" cy="36245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Effect">
                      <p:stCondLst>
                        <p:cond delay="indefinite"/>
                      </p:stCondLst>
                      <p:childTnLst>
                        <p:par>
                          <p:cTn id="8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Effect">
                      <p:stCondLst>
                        <p:cond delay="indefinite"/>
                      </p:stCondLst>
                      <p:childTnLst>
                        <p:par>
                          <p:cTn id="12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Effect">
                      <p:stCondLst>
                        <p:cond delay="indefinite"/>
                      </p:stCondLst>
                      <p:childTnLst>
                        <p:par>
                          <p:cTn id="16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Effect">
                      <p:stCondLst>
                        <p:cond delay="indefinite"/>
                      </p:stCondLst>
                      <p:childTnLst>
                        <p:par>
                          <p:cTn id="20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Effect">
                      <p:stCondLst>
                        <p:cond delay="indefinite"/>
                      </p:stCondLst>
                      <p:childTnLst>
                        <p:par>
                          <p:cTn id="28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num">
                                      <p:cBhvr>
                                        <p:cTn id="30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6EEA3-A339-4880-95CE-410DCC8AF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Graduates of UWTSD </a:t>
            </a:r>
          </a:p>
        </p:txBody>
      </p:sp>
      <p:pic>
        <p:nvPicPr>
          <p:cNvPr id="4" name="Picture 4" descr="A picture containing person, indoor, blue&#10;&#10;Description automatically generated">
            <a:extLst>
              <a:ext uri="{FF2B5EF4-FFF2-40B4-BE49-F238E27FC236}">
                <a16:creationId xmlns:a16="http://schemas.microsoft.com/office/drawing/2014/main" id="{9FC8E921-DE88-42D8-BF7E-7D7EB628CE8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68445" y="1600200"/>
            <a:ext cx="3416109" cy="3989388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202D147-2227-48F1-92EC-795ECF09667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A mother and daughter who have graduated from the BA Early Years Education course at the University of Wales Trinity Saint David, have had success at the </a:t>
            </a:r>
            <a:r>
              <a:rPr lang="en-US" b="1" err="1">
                <a:ea typeface="+mn-lt"/>
                <a:cs typeface="+mn-lt"/>
              </a:rPr>
              <a:t>Mudiad</a:t>
            </a:r>
            <a:r>
              <a:rPr lang="en-US" b="1">
                <a:ea typeface="+mn-lt"/>
                <a:cs typeface="+mn-lt"/>
              </a:rPr>
              <a:t> </a:t>
            </a:r>
            <a:r>
              <a:rPr lang="en-US" b="1" err="1">
                <a:ea typeface="+mn-lt"/>
                <a:cs typeface="+mn-lt"/>
              </a:rPr>
              <a:t>Ysgolion</a:t>
            </a:r>
            <a:r>
              <a:rPr lang="en-US" b="1">
                <a:ea typeface="+mn-lt"/>
                <a:cs typeface="+mn-lt"/>
              </a:rPr>
              <a:t> </a:t>
            </a:r>
            <a:r>
              <a:rPr lang="en-US" b="1" err="1">
                <a:ea typeface="+mn-lt"/>
                <a:cs typeface="+mn-lt"/>
              </a:rPr>
              <a:t>Meithrin</a:t>
            </a:r>
            <a:r>
              <a:rPr lang="en-US" b="1">
                <a:ea typeface="+mn-lt"/>
                <a:cs typeface="+mn-lt"/>
              </a:rPr>
              <a:t> annual award ceremony this year.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4929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F262F1E-D2DF-7546-833A-15BEFAC5A0D7}"/>
              </a:ext>
            </a:extLst>
          </p:cNvPr>
          <p:cNvSpPr txBox="1"/>
          <p:nvPr/>
        </p:nvSpPr>
        <p:spPr>
          <a:xfrm>
            <a:off x="481271" y="3676118"/>
            <a:ext cx="1768754" cy="1454244"/>
          </a:xfrm>
          <a:prstGeom prst="rect">
            <a:avLst/>
          </a:prstGeom>
          <a:noFill/>
          <a:ln cap="flat">
            <a:noFill/>
          </a:ln>
          <a:effectLst>
            <a:outerShdw dir="5400000" algn="tl">
              <a:srgbClr val="000000">
                <a:alpha val="35000"/>
              </a:srgbClr>
            </a:outerShdw>
          </a:effectLst>
        </p:spPr>
        <p:txBody>
          <a:bodyPr vert="horz" wrap="none" lIns="68580" tIns="34290" rIns="68580" bIns="34290" anchor="t" anchorCtr="0" compatLnSpc="1">
            <a:spAutoFit/>
          </a:bodyPr>
          <a:lstStyle/>
          <a:p>
            <a:pPr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700" b="1">
                <a:solidFill>
                  <a:srgbClr val="FF0000"/>
                </a:solidFill>
                <a:latin typeface="Calibri" pitchFamily="34"/>
                <a:ea typeface="ＭＳ Ｐゴシック" pitchFamily="34"/>
              </a:rPr>
              <a:t>Don</a:t>
            </a:r>
            <a:r>
              <a:rPr lang="en-US" sz="2700" b="1">
                <a:solidFill>
                  <a:srgbClr val="FF0000"/>
                </a:solidFill>
                <a:latin typeface="Calibri" pitchFamily="34"/>
                <a:ea typeface="ＭＳ Ｐゴシック" pitchFamily="34"/>
                <a:cs typeface="Mangal" pitchFamily="18"/>
              </a:rPr>
              <a:t>’</a:t>
            </a:r>
            <a:r>
              <a:rPr lang="en-US" sz="2700" b="1">
                <a:solidFill>
                  <a:srgbClr val="FF0000"/>
                </a:solidFill>
                <a:latin typeface="Calibri" pitchFamily="34"/>
                <a:ea typeface="ＭＳ Ｐゴシック" pitchFamily="34"/>
              </a:rPr>
              <a:t>t need</a:t>
            </a:r>
            <a:endParaRPr lang="en-US" b="1">
              <a:solidFill>
                <a:srgbClr val="000000"/>
              </a:solidFill>
              <a:latin typeface="Calibri" pitchFamily="34"/>
              <a:ea typeface="ＭＳ Ｐゴシック" pitchFamily="34"/>
            </a:endParaRPr>
          </a:p>
          <a:p>
            <a:pPr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>
                <a:solidFill>
                  <a:srgbClr val="000000"/>
                </a:solidFill>
                <a:latin typeface="Calibri" pitchFamily="34"/>
                <a:ea typeface="ＭＳ Ｐゴシック" pitchFamily="34"/>
              </a:rPr>
              <a:t>to be creative</a:t>
            </a:r>
          </a:p>
          <a:p>
            <a:pPr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>
                <a:solidFill>
                  <a:srgbClr val="000000"/>
                </a:solidFill>
                <a:latin typeface="Calibri" pitchFamily="34"/>
                <a:ea typeface="ＭＳ Ｐゴシック" pitchFamily="34"/>
              </a:rPr>
              <a:t>to be innovative  </a:t>
            </a:r>
          </a:p>
          <a:p>
            <a:pPr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350">
              <a:solidFill>
                <a:srgbClr val="000000"/>
              </a:solidFill>
              <a:latin typeface="Calibri" pitchFamily="34"/>
              <a:ea typeface="ＭＳ Ｐゴシック" pitchFamily="34"/>
            </a:endParaRPr>
          </a:p>
          <a:p>
            <a:pPr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350">
              <a:solidFill>
                <a:srgbClr val="000000"/>
              </a:solidFill>
              <a:latin typeface="Calibri" pitchFamily="34"/>
              <a:ea typeface="ＭＳ Ｐゴシック" pitchFamily="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3568F2-D5C8-FF43-A571-EA739C9DC20E}"/>
              </a:ext>
            </a:extLst>
          </p:cNvPr>
          <p:cNvSpPr txBox="1"/>
          <p:nvPr/>
        </p:nvSpPr>
        <p:spPr>
          <a:xfrm>
            <a:off x="6548914" y="3606466"/>
            <a:ext cx="3393284" cy="1592744"/>
          </a:xfrm>
          <a:prstGeom prst="rect">
            <a:avLst/>
          </a:prstGeom>
          <a:noFill/>
          <a:ln cap="flat">
            <a:noFill/>
          </a:ln>
          <a:effectLst>
            <a:outerShdw dir="5400000" algn="tl">
              <a:srgbClr val="000000">
                <a:alpha val="35000"/>
              </a:srgbClr>
            </a:outerShdw>
          </a:effectLst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700" b="1">
                <a:solidFill>
                  <a:srgbClr val="FF0000"/>
                </a:solidFill>
                <a:latin typeface="Calibri" pitchFamily="34"/>
                <a:ea typeface="ＭＳ Ｐゴシック" pitchFamily="34"/>
              </a:rPr>
              <a:t>Do</a:t>
            </a:r>
            <a:r>
              <a:rPr lang="en-US" b="1">
                <a:solidFill>
                  <a:srgbClr val="000000"/>
                </a:solidFill>
                <a:latin typeface="Calibri" pitchFamily="34"/>
                <a:ea typeface="ＭＳ Ｐゴシック" pitchFamily="34"/>
              </a:rPr>
              <a:t> </a:t>
            </a:r>
            <a:r>
              <a:rPr lang="en-US" sz="2700" b="1">
                <a:solidFill>
                  <a:srgbClr val="FF0000"/>
                </a:solidFill>
                <a:latin typeface="Calibri" pitchFamily="34"/>
                <a:ea typeface="ＭＳ Ｐゴシック" pitchFamily="34"/>
              </a:rPr>
              <a:t>need</a:t>
            </a:r>
            <a:r>
              <a:rPr lang="en-US" b="1">
                <a:solidFill>
                  <a:srgbClr val="000000"/>
                </a:solidFill>
                <a:latin typeface="Calibri" pitchFamily="34"/>
                <a:ea typeface="ＭＳ Ｐゴシック" pitchFamily="34"/>
              </a:rPr>
              <a:t> </a:t>
            </a:r>
            <a:endParaRPr lang="en-US">
              <a:solidFill>
                <a:srgbClr val="000000"/>
              </a:solidFill>
              <a:latin typeface="Calibri" pitchFamily="34"/>
              <a:ea typeface="ＭＳ Ｐゴシック" pitchFamily="34"/>
            </a:endParaRPr>
          </a:p>
          <a:p>
            <a:pPr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>
                <a:solidFill>
                  <a:srgbClr val="000000"/>
                </a:solidFill>
                <a:latin typeface="Calibri" pitchFamily="34"/>
                <a:ea typeface="ＭＳ Ｐゴシック" pitchFamily="34"/>
              </a:rPr>
              <a:t>to be open to options</a:t>
            </a:r>
          </a:p>
          <a:p>
            <a:pPr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>
                <a:solidFill>
                  <a:srgbClr val="000000"/>
                </a:solidFill>
                <a:latin typeface="Calibri" pitchFamily="34"/>
                <a:ea typeface="ＭＳ Ｐゴシック" pitchFamily="34"/>
              </a:rPr>
              <a:t>to be willing to try</a:t>
            </a:r>
          </a:p>
          <a:p>
            <a:pPr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>
                <a:solidFill>
                  <a:srgbClr val="000000"/>
                </a:solidFill>
                <a:latin typeface="Calibri" pitchFamily="34"/>
                <a:ea typeface="ＭＳ Ｐゴシック" pitchFamily="34"/>
              </a:rPr>
              <a:t>to be willing to fail</a:t>
            </a:r>
          </a:p>
          <a:p>
            <a:pPr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>
                <a:solidFill>
                  <a:srgbClr val="000000"/>
                </a:solidFill>
                <a:latin typeface="Calibri" pitchFamily="34"/>
                <a:ea typeface="ＭＳ Ｐゴシック" pitchFamily="34"/>
              </a:rPr>
              <a:t>to be willing to try again</a:t>
            </a: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52DA20DD-28BF-404A-A3A0-4412D70CD008}"/>
              </a:ext>
            </a:extLst>
          </p:cNvPr>
          <p:cNvSpPr txBox="1"/>
          <p:nvPr/>
        </p:nvSpPr>
        <p:spPr>
          <a:xfrm>
            <a:off x="1891899" y="793168"/>
            <a:ext cx="5099444" cy="1731243"/>
          </a:xfrm>
          <a:prstGeom prst="rect">
            <a:avLst/>
          </a:prstGeom>
          <a:noFill/>
          <a:ln cap="flat">
            <a:noFill/>
          </a:ln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 vert="horz" wrap="square" lIns="68580" tIns="34290" rIns="68580" bIns="34290" anchor="t" anchorCtr="1" compatLnSpc="1">
            <a:spAutoFit/>
          </a:bodyPr>
          <a:lstStyle/>
          <a:p>
            <a:pPr algn="ctr"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400" b="1">
                <a:solidFill>
                  <a:srgbClr val="000000"/>
                </a:solidFill>
                <a:latin typeface="Calibri" pitchFamily="34"/>
                <a:ea typeface="ＭＳ Ｐゴシック" pitchFamily="34"/>
              </a:rPr>
              <a:t>Enterprising people </a:t>
            </a:r>
          </a:p>
        </p:txBody>
      </p:sp>
      <p:pic>
        <p:nvPicPr>
          <p:cNvPr id="9" name="Picture 8" descr="Group of smiling young people standing on lawn outside brick building, wearing backpacks and tote bag, holding cellphones">
            <a:extLst>
              <a:ext uri="{FF2B5EF4-FFF2-40B4-BE49-F238E27FC236}">
                <a16:creationId xmlns:a16="http://schemas.microsoft.com/office/drawing/2014/main" id="{ABF8CD05-6540-1A48-8460-30C6A6F291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4168" y="3308565"/>
            <a:ext cx="3890603" cy="21885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Effect">
                      <p:stCondLst>
                        <p:cond delay="indefinite"/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Effect">
                      <p:stCondLst>
                        <p:cond delay="indefinite"/>
                      </p:stCondLst>
                      <p:childTnLst>
                        <p:par>
                          <p:cTn id="8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47B47ACC-2EF2-B146-B23A-DB972D2A59F5}"/>
              </a:ext>
            </a:extLst>
          </p:cNvPr>
          <p:cNvSpPr txBox="1"/>
          <p:nvPr/>
        </p:nvSpPr>
        <p:spPr>
          <a:xfrm>
            <a:off x="107504" y="381925"/>
            <a:ext cx="8695944" cy="715581"/>
          </a:xfrm>
          <a:prstGeom prst="rect">
            <a:avLst/>
          </a:prstGeom>
          <a:noFill/>
          <a:ln cap="flat">
            <a:noFill/>
          </a:ln>
          <a:effectLst>
            <a:outerShdw dir="5400000" algn="tl">
              <a:srgbClr val="000000">
                <a:alpha val="35000"/>
              </a:srgbClr>
            </a:outerShdw>
          </a:effectLst>
        </p:spPr>
        <p:txBody>
          <a:bodyPr vert="horz" wrap="square" lIns="68580" tIns="34290" rIns="68580" bIns="34290" anchor="t" anchorCtr="1" compatLnSpc="1">
            <a:spAutoFit/>
          </a:bodyPr>
          <a:lstStyle/>
          <a:p>
            <a:pPr algn="ctr"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100" b="1">
                <a:solidFill>
                  <a:srgbClr val="0070C0"/>
                </a:solidFill>
                <a:latin typeface="DK Crayon Crumble"/>
                <a:ea typeface="ＭＳ Ｐゴシック" pitchFamily="34"/>
              </a:rPr>
              <a:t>“An enterprising person is one who sees opportunities in all areas of life”              </a:t>
            </a:r>
          </a:p>
          <a:p>
            <a:pPr algn="ctr"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100" b="1">
                <a:solidFill>
                  <a:srgbClr val="0070C0"/>
                </a:solidFill>
                <a:latin typeface="DK Crayon Crumble"/>
                <a:ea typeface="ＭＳ Ｐゴシック" pitchFamily="34"/>
              </a:rPr>
              <a:t>Jim </a:t>
            </a:r>
            <a:r>
              <a:rPr lang="en-GB" sz="2100" b="1" err="1">
                <a:solidFill>
                  <a:srgbClr val="0070C0"/>
                </a:solidFill>
                <a:latin typeface="DK Crayon Crumble"/>
                <a:ea typeface="ＭＳ Ｐゴシック" pitchFamily="34"/>
              </a:rPr>
              <a:t>Rhon</a:t>
            </a:r>
            <a:endParaRPr lang="en-GB" sz="2100" b="1">
              <a:solidFill>
                <a:srgbClr val="0070C0"/>
              </a:solidFill>
              <a:latin typeface="DK Crayon Crumble"/>
              <a:ea typeface="ＭＳ Ｐゴシック" pitchFamily="34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D6CBAA2-ADEE-4E43-A9B7-676AC5C07EA7}"/>
              </a:ext>
            </a:extLst>
          </p:cNvPr>
          <p:cNvSpPr/>
          <p:nvPr/>
        </p:nvSpPr>
        <p:spPr>
          <a:xfrm>
            <a:off x="4546781" y="1412776"/>
            <a:ext cx="4373191" cy="36471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2100">
                <a:solidFill>
                  <a:srgbClr val="7030A0"/>
                </a:solidFill>
              </a:rPr>
              <a:t>Do you have what it takes?</a:t>
            </a:r>
          </a:p>
          <a:p>
            <a:pPr marL="685800" lvl="1" indent="-342900">
              <a:buFont typeface="Arial" panose="020B0604020202020204" pitchFamily="34" charset="0"/>
              <a:buChar char="•"/>
            </a:pPr>
            <a:r>
              <a:rPr lang="en-GB" altLang="en-US" sz="2100"/>
              <a:t>Willing to stick your neck out</a:t>
            </a:r>
          </a:p>
          <a:p>
            <a:pPr marL="685800" lvl="1" indent="-342900">
              <a:buFont typeface="Arial" panose="020B0604020202020204" pitchFamily="34" charset="0"/>
              <a:buChar char="•"/>
            </a:pPr>
            <a:r>
              <a:rPr lang="en-GB" altLang="en-US" sz="2100"/>
              <a:t>Take a few risks</a:t>
            </a:r>
          </a:p>
          <a:p>
            <a:pPr marL="685800" lvl="1" indent="-342900">
              <a:buFont typeface="Arial" panose="020B0604020202020204" pitchFamily="34" charset="0"/>
              <a:buChar char="•"/>
            </a:pPr>
            <a:r>
              <a:rPr lang="en-GB" altLang="en-US" sz="2100"/>
              <a:t>Lead a team</a:t>
            </a:r>
          </a:p>
          <a:p>
            <a:pPr marL="685800" lvl="1" indent="-342900">
              <a:buFont typeface="Arial" panose="020B0604020202020204" pitchFamily="34" charset="0"/>
              <a:buChar char="•"/>
            </a:pPr>
            <a:r>
              <a:rPr lang="en-GB" altLang="en-US" sz="2100"/>
              <a:t>Stand up and admit mistakes</a:t>
            </a:r>
          </a:p>
          <a:p>
            <a:pPr marL="685800" lvl="1" indent="-342900">
              <a:buFont typeface="Arial" panose="020B0604020202020204" pitchFamily="34" charset="0"/>
              <a:buChar char="•"/>
            </a:pPr>
            <a:r>
              <a:rPr lang="en-GB" altLang="en-US" sz="2100"/>
              <a:t>Work whatever hours are needed</a:t>
            </a:r>
          </a:p>
          <a:p>
            <a:pPr marL="685800" lvl="1" indent="-342900">
              <a:buFont typeface="Arial" panose="020B0604020202020204" pitchFamily="34" charset="0"/>
              <a:buChar char="•"/>
            </a:pPr>
            <a:r>
              <a:rPr lang="en-GB" altLang="en-US" sz="2100"/>
              <a:t>Have a dream, aim for it and stick to it whatever happens and whatever people think</a:t>
            </a:r>
          </a:p>
          <a:p>
            <a:pPr marL="685800" lvl="1" indent="-342900">
              <a:buFont typeface="Arial" panose="020B0604020202020204" pitchFamily="34" charset="0"/>
              <a:buChar char="•"/>
            </a:pPr>
            <a:r>
              <a:rPr lang="en-GB" altLang="en-US" sz="2100"/>
              <a:t>Health and energy</a:t>
            </a:r>
            <a:endParaRPr lang="en-US" altLang="en-US" sz="2100"/>
          </a:p>
        </p:txBody>
      </p:sp>
      <p:pic>
        <p:nvPicPr>
          <p:cNvPr id="7" name="Picture 6" descr="Employee working with sticky notes">
            <a:extLst>
              <a:ext uri="{FF2B5EF4-FFF2-40B4-BE49-F238E27FC236}">
                <a16:creationId xmlns:a16="http://schemas.microsoft.com/office/drawing/2014/main" id="{6C501C55-D1EF-5E43-8CAC-CBE72422C3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321" y="1867456"/>
            <a:ext cx="4098116" cy="29215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10561-F488-47ED-93F6-E59DD62D9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Characteristics of someone who is Enterprising or an Entrepreneur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B61B7-5299-422F-AD11-50FCBEC2D6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85104"/>
            <a:ext cx="8229600" cy="3715260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/>
              <a:t>Hardworking – when starting a new business, it is normal to work long hours. The entrepreneur will also need to carry out a variety of tasks.</a:t>
            </a:r>
          </a:p>
          <a:p>
            <a:endParaRPr lang="en-GB"/>
          </a:p>
          <a:p>
            <a:r>
              <a:rPr lang="en-GB"/>
              <a:t>Organised – the entrepreneur will need to keep on top of all the day-to-day tasks as well as planning for the future. They will have to arrange all of the finances and meet deadlines.</a:t>
            </a:r>
          </a:p>
          <a:p>
            <a:endParaRPr lang="en-GB"/>
          </a:p>
          <a:p>
            <a:r>
              <a:rPr lang="en-GB"/>
              <a:t>Innovative – the entrepreneur will have to keep coming up with new ideas to keep people returning for more. </a:t>
            </a:r>
          </a:p>
          <a:p>
            <a:endParaRPr lang="en-GB"/>
          </a:p>
          <a:p>
            <a:r>
              <a:rPr lang="en-GB"/>
              <a:t>Willing to take a risk – starting a new business comes with a lot of risk, an entrepreneur has to be willing to risk money, time and possibly give up their old job.</a:t>
            </a:r>
          </a:p>
        </p:txBody>
      </p:sp>
    </p:spTree>
    <p:extLst>
      <p:ext uri="{BB962C8B-B14F-4D97-AF65-F5344CB8AC3E}">
        <p14:creationId xmlns:p14="http://schemas.microsoft.com/office/powerpoint/2010/main" val="1926385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7AD76-B107-4536-B847-A8ADE3A2E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99605-EAEE-46BD-A211-377ADACE28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ea typeface="+mn-lt"/>
                <a:cs typeface="+mn-lt"/>
              </a:rPr>
              <a:t>Sole Trader/Self Employed</a:t>
            </a:r>
            <a:endParaRPr lang="en-US"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Limited Company</a:t>
            </a:r>
            <a:endParaRPr lang="en-US"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Partnership</a:t>
            </a:r>
            <a:endParaRPr lang="en-US"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Charity</a:t>
            </a:r>
            <a:endParaRPr lang="en-US"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Social Enterprise</a:t>
            </a:r>
            <a:endParaRPr lang="en-US">
              <a:ea typeface="+mn-lt"/>
              <a:cs typeface="+mn-lt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8727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187BF-E23F-489A-816E-5E16DF482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Social Enterprise?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50D30-6CF1-485E-8414-4458BDECA2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Social Entrepreneurship is all about </a:t>
            </a:r>
            <a:r>
              <a:rPr lang="en-US" err="1"/>
              <a:t>recognising</a:t>
            </a:r>
            <a:r>
              <a:rPr lang="en-US"/>
              <a:t> social problems and bringing about social change by employing entrepreneurial principles, processes and operations </a:t>
            </a:r>
          </a:p>
        </p:txBody>
      </p:sp>
    </p:spTree>
    <p:extLst>
      <p:ext uri="{BB962C8B-B14F-4D97-AF65-F5344CB8AC3E}">
        <p14:creationId xmlns:p14="http://schemas.microsoft.com/office/powerpoint/2010/main" val="26413265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290BE-56A8-4FAF-9BA1-2EC2F9B2E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Elements of Social Enterprise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D8735-35AF-4E9B-8013-F1C06A65A9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Three core elements:</a:t>
            </a:r>
          </a:p>
          <a:p>
            <a:pPr lvl="1"/>
            <a:r>
              <a:rPr lang="en-US">
                <a:ea typeface="+mn-lt"/>
                <a:cs typeface="+mn-lt"/>
              </a:rPr>
              <a:t>Created to provide benefits for a community</a:t>
            </a:r>
          </a:p>
          <a:p>
            <a:pPr lvl="1"/>
            <a:r>
              <a:rPr lang="en-US">
                <a:ea typeface="+mn-lt"/>
                <a:cs typeface="+mn-lt"/>
              </a:rPr>
              <a:t>Creates opportunities so people can help themselves as well as others</a:t>
            </a:r>
            <a:endParaRPr lang="en-US"/>
          </a:p>
          <a:p>
            <a:pPr lvl="1"/>
            <a:r>
              <a:rPr lang="en-US">
                <a:ea typeface="+mn-lt"/>
                <a:cs typeface="+mn-lt"/>
              </a:rPr>
              <a:t>Utilizes sound commercial business practices to ensure its sustainability i.e. the business will naturally uphold and encourage  sustainability as well as ethical considerations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538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AF87B-70F0-4EE5-80CB-E8561D4DA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 Social Entrepreneur?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B2EC5-1A64-413A-A6E8-767A196610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Someone who is driven to act on opportunities to bring about social change while considering </a:t>
            </a:r>
          </a:p>
          <a:p>
            <a:pPr lvl="1"/>
            <a:r>
              <a:rPr lang="en-US"/>
              <a:t>Social vision</a:t>
            </a:r>
          </a:p>
          <a:p>
            <a:pPr lvl="1"/>
            <a:r>
              <a:rPr lang="en-US"/>
              <a:t>Sustainability </a:t>
            </a:r>
          </a:p>
          <a:p>
            <a:pPr lvl="1"/>
            <a:r>
              <a:rPr lang="en-US"/>
              <a:t>Environmental impact </a:t>
            </a:r>
          </a:p>
          <a:p>
            <a:pPr lvl="1"/>
            <a:r>
              <a:rPr lang="en-US"/>
              <a:t>Financial robustness </a:t>
            </a:r>
          </a:p>
        </p:txBody>
      </p:sp>
    </p:spTree>
    <p:extLst>
      <p:ext uri="{BB962C8B-B14F-4D97-AF65-F5344CB8AC3E}">
        <p14:creationId xmlns:p14="http://schemas.microsoft.com/office/powerpoint/2010/main" val="40139277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71652-0C95-4DB0-B88D-2862007A7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>
                <a:ea typeface="+mj-lt"/>
                <a:cs typeface="+mj-lt"/>
              </a:rPr>
              <a:t>Characteristics of a Social Entrepreneur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C6A8C-7B11-4729-BD63-F3AFDBEAE5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>
                <a:ea typeface="+mn-lt"/>
                <a:cs typeface="+mn-lt"/>
              </a:rPr>
              <a:t>Not bound by norms or traditions</a:t>
            </a:r>
          </a:p>
          <a:p>
            <a:r>
              <a:rPr lang="en-US">
                <a:ea typeface="+mn-lt"/>
                <a:cs typeface="+mn-lt"/>
              </a:rPr>
              <a:t>Not confined by barriers that stand in the way of their goals</a:t>
            </a:r>
          </a:p>
          <a:p>
            <a:r>
              <a:rPr lang="en-US">
                <a:ea typeface="+mn-lt"/>
                <a:cs typeface="+mn-lt"/>
              </a:rPr>
              <a:t>Develop new models and pioneer new approaches to enable them to overcome obstacles</a:t>
            </a:r>
          </a:p>
          <a:p>
            <a:r>
              <a:rPr lang="en-US">
                <a:ea typeface="+mn-lt"/>
                <a:cs typeface="+mn-lt"/>
              </a:rPr>
              <a:t>Take innovative approaches to solve social issues</a:t>
            </a:r>
          </a:p>
          <a:p>
            <a:r>
              <a:rPr lang="en-US">
                <a:ea typeface="+mn-lt"/>
                <a:cs typeface="+mn-lt"/>
              </a:rPr>
              <a:t>Transform communities through strategic partnerships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2917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69A28-B296-4238-A1C3-FC04FAFA5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ea typeface="+mj-lt"/>
                <a:cs typeface="+mj-lt"/>
              </a:rPr>
              <a:t>Growth Areas for Social Enterprises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8E475-E0F6-40F0-BF0A-8EFEF45D4E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>
                <a:ea typeface="+mn-lt"/>
                <a:cs typeface="+mn-lt"/>
              </a:rPr>
              <a:t>Social entrepreneurs find opportunity in most economic sectors. The growth areas for social enterprises are identified as:</a:t>
            </a:r>
          </a:p>
          <a:p>
            <a:r>
              <a:rPr lang="en-US">
                <a:ea typeface="+mn-lt"/>
                <a:cs typeface="+mn-lt"/>
              </a:rPr>
              <a:t>Environmental</a:t>
            </a:r>
          </a:p>
          <a:p>
            <a:r>
              <a:rPr lang="en-US">
                <a:ea typeface="+mn-lt"/>
                <a:cs typeface="+mn-lt"/>
              </a:rPr>
              <a:t>Housing</a:t>
            </a:r>
          </a:p>
          <a:p>
            <a:r>
              <a:rPr lang="en-US">
                <a:ea typeface="+mn-lt"/>
                <a:cs typeface="+mn-lt"/>
              </a:rPr>
              <a:t>Health and care</a:t>
            </a:r>
          </a:p>
          <a:p>
            <a:r>
              <a:rPr lang="en-US">
                <a:ea typeface="+mn-lt"/>
                <a:cs typeface="+mn-lt"/>
              </a:rPr>
              <a:t>Information services</a:t>
            </a:r>
          </a:p>
          <a:p>
            <a:r>
              <a:rPr lang="en-US">
                <a:ea typeface="+mn-lt"/>
                <a:cs typeface="+mn-lt"/>
              </a:rPr>
              <a:t>Public services</a:t>
            </a:r>
          </a:p>
          <a:p>
            <a:r>
              <a:rPr lang="en-US">
                <a:ea typeface="+mn-lt"/>
                <a:cs typeface="+mn-lt"/>
              </a:rPr>
              <a:t>Financial services</a:t>
            </a:r>
          </a:p>
          <a:p>
            <a:r>
              <a:rPr lang="en-US">
                <a:ea typeface="+mn-lt"/>
                <a:cs typeface="+mn-lt"/>
              </a:rPr>
              <a:t>Training and business development</a:t>
            </a:r>
          </a:p>
          <a:p>
            <a:r>
              <a:rPr lang="en-US">
                <a:ea typeface="+mn-lt"/>
                <a:cs typeface="+mn-lt"/>
              </a:rPr>
              <a:t>Manufacturing</a:t>
            </a:r>
          </a:p>
          <a:p>
            <a:r>
              <a:rPr lang="en-US">
                <a:ea typeface="+mn-lt"/>
                <a:cs typeface="+mn-lt"/>
              </a:rPr>
              <a:t>Food and agriculture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048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3D7A7-9536-CE48-A797-62701D871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92372"/>
            <a:ext cx="7886700" cy="994172"/>
          </a:xfrm>
        </p:spPr>
        <p:txBody>
          <a:bodyPr/>
          <a:lstStyle/>
          <a:p>
            <a:r>
              <a:rPr lang="en-US"/>
              <a:t>How to set up a </a:t>
            </a:r>
            <a:r>
              <a:rPr lang="en-US" err="1"/>
              <a:t>busienss</a:t>
            </a:r>
          </a:p>
        </p:txBody>
      </p:sp>
      <p:grpSp>
        <p:nvGrpSpPr>
          <p:cNvPr id="7" name="Diagram 1">
            <a:extLst>
              <a:ext uri="{FF2B5EF4-FFF2-40B4-BE49-F238E27FC236}">
                <a16:creationId xmlns:a16="http://schemas.microsoft.com/office/drawing/2014/main" id="{39CD80BB-ED15-4F4B-99FE-06FBAA6EDBC9}"/>
              </a:ext>
            </a:extLst>
          </p:cNvPr>
          <p:cNvGrpSpPr/>
          <p:nvPr/>
        </p:nvGrpSpPr>
        <p:grpSpPr>
          <a:xfrm>
            <a:off x="2311898" y="1291104"/>
            <a:ext cx="4520204" cy="4275791"/>
            <a:chOff x="2991944" y="968569"/>
            <a:chExt cx="6026938" cy="5701055"/>
          </a:xfrm>
        </p:grpSpPr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B1CBFFC-760D-6340-8ED5-25B9804B9962}"/>
                </a:ext>
              </a:extLst>
            </p:cNvPr>
            <p:cNvSpPr/>
            <p:nvPr/>
          </p:nvSpPr>
          <p:spPr>
            <a:xfrm>
              <a:off x="2991944" y="5866141"/>
              <a:ext cx="6026938" cy="80348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26940"/>
                <a:gd name="f7" fmla="val 803487"/>
                <a:gd name="f8" fmla="+- 0 0 -90"/>
                <a:gd name="f9" fmla="*/ f3 1 6026940"/>
                <a:gd name="f10" fmla="*/ f4 1 80348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026940"/>
                <a:gd name="f19" fmla="*/ f15 1 803487"/>
                <a:gd name="f20" fmla="*/ 0 f16 1"/>
                <a:gd name="f21" fmla="*/ 0 f15 1"/>
                <a:gd name="f22" fmla="*/ 6026940 f16 1"/>
                <a:gd name="f23" fmla="*/ 803487 f15 1"/>
                <a:gd name="f24" fmla="+- f17 0 f1"/>
                <a:gd name="f25" fmla="*/ f20 1 6026940"/>
                <a:gd name="f26" fmla="*/ f21 1 803487"/>
                <a:gd name="f27" fmla="*/ f22 1 6026940"/>
                <a:gd name="f28" fmla="*/ f23 1 80348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026940" h="80348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439BB3"/>
            </a:solidFill>
            <a:ln cap="flat">
              <a:noFill/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vert="horz" wrap="square" lIns="101348" tIns="101348" rIns="101348" bIns="101348" anchor="ctr" anchorCtr="1" compatLnSpc="1">
              <a:noAutofit/>
            </a:bodyPr>
            <a:lstStyle/>
            <a:p>
              <a:pPr algn="ctr" defTabSz="633411">
                <a:lnSpc>
                  <a:spcPct val="90000"/>
                </a:lnSpc>
                <a:spcAft>
                  <a:spcPts val="60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25">
                  <a:solidFill>
                    <a:srgbClr val="000000"/>
                  </a:solidFill>
                  <a:latin typeface="Calibri"/>
                </a:rPr>
                <a:t>Are you meeting the needs of service users / customers ? </a:t>
              </a:r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C4640D52-5435-4546-A546-E8853E6649FE}"/>
                </a:ext>
              </a:extLst>
            </p:cNvPr>
            <p:cNvSpPr/>
            <p:nvPr/>
          </p:nvSpPr>
          <p:spPr>
            <a:xfrm>
              <a:off x="2991944" y="4631664"/>
              <a:ext cx="6026938" cy="12357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26940"/>
                <a:gd name="f7" fmla="val 1235764"/>
                <a:gd name="f8" fmla="val 802962"/>
                <a:gd name="f9" fmla="val 3167940"/>
                <a:gd name="f10" fmla="val 926823"/>
                <a:gd name="f11" fmla="val 3322411"/>
                <a:gd name="f12" fmla="val 3013470"/>
                <a:gd name="f13" fmla="val 1235763"/>
                <a:gd name="f14" fmla="val 2704529"/>
                <a:gd name="f15" fmla="val 2858999"/>
                <a:gd name="f16" fmla="val 1"/>
                <a:gd name="f17" fmla="+- 0 0 -90"/>
                <a:gd name="f18" fmla="*/ f3 1 6026940"/>
                <a:gd name="f19" fmla="*/ f4 1 1235764"/>
                <a:gd name="f20" fmla="val f5"/>
                <a:gd name="f21" fmla="val f6"/>
                <a:gd name="f22" fmla="val f7"/>
                <a:gd name="f23" fmla="*/ f17 f0 1"/>
                <a:gd name="f24" fmla="+- f22 0 f20"/>
                <a:gd name="f25" fmla="+- f21 0 f20"/>
                <a:gd name="f26" fmla="*/ f23 1 f2"/>
                <a:gd name="f27" fmla="*/ f25 1 6026940"/>
                <a:gd name="f28" fmla="*/ f24 1 1235764"/>
                <a:gd name="f29" fmla="*/ 0 f25 1"/>
                <a:gd name="f30" fmla="*/ 432802 f24 1"/>
                <a:gd name="f31" fmla="*/ 2859000 f25 1"/>
                <a:gd name="f32" fmla="*/ 308941 f24 1"/>
                <a:gd name="f33" fmla="*/ 2704529 f25 1"/>
                <a:gd name="f34" fmla="*/ 3013470 f25 1"/>
                <a:gd name="f35" fmla="*/ 0 f24 1"/>
                <a:gd name="f36" fmla="*/ 3322411 f25 1"/>
                <a:gd name="f37" fmla="*/ 3167941 f25 1"/>
                <a:gd name="f38" fmla="*/ 6026940 f25 1"/>
                <a:gd name="f39" fmla="*/ 1235764 f24 1"/>
                <a:gd name="f40" fmla="+- f26 0 f1"/>
                <a:gd name="f41" fmla="*/ f29 1 6026940"/>
                <a:gd name="f42" fmla="*/ f30 1 1235764"/>
                <a:gd name="f43" fmla="*/ f31 1 6026940"/>
                <a:gd name="f44" fmla="*/ f32 1 1235764"/>
                <a:gd name="f45" fmla="*/ f33 1 6026940"/>
                <a:gd name="f46" fmla="*/ f34 1 6026940"/>
                <a:gd name="f47" fmla="*/ f35 1 1235764"/>
                <a:gd name="f48" fmla="*/ f36 1 6026940"/>
                <a:gd name="f49" fmla="*/ f37 1 6026940"/>
                <a:gd name="f50" fmla="*/ f38 1 6026940"/>
                <a:gd name="f51" fmla="*/ f39 1 1235764"/>
                <a:gd name="f52" fmla="*/ f20 1 f27"/>
                <a:gd name="f53" fmla="*/ f21 1 f27"/>
                <a:gd name="f54" fmla="*/ f20 1 f28"/>
                <a:gd name="f55" fmla="*/ f22 1 f28"/>
                <a:gd name="f56" fmla="*/ f41 1 f27"/>
                <a:gd name="f57" fmla="*/ f42 1 f28"/>
                <a:gd name="f58" fmla="*/ f43 1 f27"/>
                <a:gd name="f59" fmla="*/ f44 1 f28"/>
                <a:gd name="f60" fmla="*/ f45 1 f27"/>
                <a:gd name="f61" fmla="*/ f46 1 f27"/>
                <a:gd name="f62" fmla="*/ f47 1 f28"/>
                <a:gd name="f63" fmla="*/ f48 1 f27"/>
                <a:gd name="f64" fmla="*/ f49 1 f27"/>
                <a:gd name="f65" fmla="*/ f50 1 f27"/>
                <a:gd name="f66" fmla="*/ f51 1 f28"/>
                <a:gd name="f67" fmla="*/ f52 f18 1"/>
                <a:gd name="f68" fmla="*/ f53 f18 1"/>
                <a:gd name="f69" fmla="*/ f55 f19 1"/>
                <a:gd name="f70" fmla="*/ f54 f19 1"/>
                <a:gd name="f71" fmla="*/ f56 f18 1"/>
                <a:gd name="f72" fmla="*/ f57 f19 1"/>
                <a:gd name="f73" fmla="*/ f58 f18 1"/>
                <a:gd name="f74" fmla="*/ f59 f19 1"/>
                <a:gd name="f75" fmla="*/ f60 f18 1"/>
                <a:gd name="f76" fmla="*/ f61 f18 1"/>
                <a:gd name="f77" fmla="*/ f62 f19 1"/>
                <a:gd name="f78" fmla="*/ f63 f18 1"/>
                <a:gd name="f79" fmla="*/ f64 f18 1"/>
                <a:gd name="f80" fmla="*/ f65 f18 1"/>
                <a:gd name="f81" fmla="*/ f66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71" y="f72"/>
                </a:cxn>
                <a:cxn ang="f40">
                  <a:pos x="f73" y="f72"/>
                </a:cxn>
                <a:cxn ang="f40">
                  <a:pos x="f73" y="f74"/>
                </a:cxn>
                <a:cxn ang="f40">
                  <a:pos x="f75" y="f74"/>
                </a:cxn>
                <a:cxn ang="f40">
                  <a:pos x="f76" y="f77"/>
                </a:cxn>
                <a:cxn ang="f40">
                  <a:pos x="f78" y="f74"/>
                </a:cxn>
                <a:cxn ang="f40">
                  <a:pos x="f79" y="f74"/>
                </a:cxn>
                <a:cxn ang="f40">
                  <a:pos x="f79" y="f72"/>
                </a:cxn>
                <a:cxn ang="f40">
                  <a:pos x="f80" y="f72"/>
                </a:cxn>
                <a:cxn ang="f40">
                  <a:pos x="f80" y="f81"/>
                </a:cxn>
                <a:cxn ang="f40">
                  <a:pos x="f71" y="f81"/>
                </a:cxn>
                <a:cxn ang="f40">
                  <a:pos x="f71" y="f72"/>
                </a:cxn>
              </a:cxnLst>
              <a:rect l="f67" t="f70" r="f68" b="f69"/>
              <a:pathLst>
                <a:path w="6026940" h="1235764">
                  <a:moveTo>
                    <a:pt x="f6" y="f8"/>
                  </a:moveTo>
                  <a:lnTo>
                    <a:pt x="f9" y="f8"/>
                  </a:lnTo>
                  <a:lnTo>
                    <a:pt x="f9" y="f10"/>
                  </a:lnTo>
                  <a:lnTo>
                    <a:pt x="f11" y="f10"/>
                  </a:lnTo>
                  <a:lnTo>
                    <a:pt x="f12" y="f13"/>
                  </a:lnTo>
                  <a:lnTo>
                    <a:pt x="f14" y="f10"/>
                  </a:lnTo>
                  <a:lnTo>
                    <a:pt x="f15" y="f10"/>
                  </a:lnTo>
                  <a:lnTo>
                    <a:pt x="f15" y="f8"/>
                  </a:lnTo>
                  <a:lnTo>
                    <a:pt x="f5" y="f8"/>
                  </a:lnTo>
                  <a:lnTo>
                    <a:pt x="f5" y="f16"/>
                  </a:lnTo>
                  <a:lnTo>
                    <a:pt x="f6" y="f16"/>
                  </a:lnTo>
                  <a:lnTo>
                    <a:pt x="f6" y="f8"/>
                  </a:lnTo>
                  <a:close/>
                </a:path>
              </a:pathLst>
            </a:custGeom>
            <a:solidFill>
              <a:srgbClr val="57A8BF"/>
            </a:solidFill>
            <a:ln cap="flat">
              <a:noFill/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vert="horz" wrap="square" lIns="101348" tIns="101348" rIns="101348" bIns="425950" anchor="ctr" anchorCtr="1" compatLnSpc="1">
              <a:noAutofit/>
            </a:bodyPr>
            <a:lstStyle/>
            <a:p>
              <a:pPr algn="ctr" defTabSz="633411">
                <a:lnSpc>
                  <a:spcPct val="90000"/>
                </a:lnSpc>
                <a:spcAft>
                  <a:spcPts val="60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25">
                  <a:solidFill>
                    <a:srgbClr val="000000"/>
                  </a:solidFill>
                  <a:latin typeface="Calibri"/>
                </a:rPr>
                <a:t>Do you have ability / skills / time to meet the need?</a:t>
              </a:r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8EE473C9-16DD-DA40-8EE0-DABB4B220641}"/>
                </a:ext>
              </a:extLst>
            </p:cNvPr>
            <p:cNvSpPr/>
            <p:nvPr/>
          </p:nvSpPr>
          <p:spPr>
            <a:xfrm>
              <a:off x="2991944" y="3418722"/>
              <a:ext cx="6026938" cy="12357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26940"/>
                <a:gd name="f7" fmla="val 1235764"/>
                <a:gd name="f8" fmla="val 802962"/>
                <a:gd name="f9" fmla="val 3167940"/>
                <a:gd name="f10" fmla="val 926823"/>
                <a:gd name="f11" fmla="val 3322411"/>
                <a:gd name="f12" fmla="val 3013470"/>
                <a:gd name="f13" fmla="val 1235763"/>
                <a:gd name="f14" fmla="val 2704529"/>
                <a:gd name="f15" fmla="val 2858999"/>
                <a:gd name="f16" fmla="val 1"/>
                <a:gd name="f17" fmla="+- 0 0 -90"/>
                <a:gd name="f18" fmla="*/ f3 1 6026940"/>
                <a:gd name="f19" fmla="*/ f4 1 1235764"/>
                <a:gd name="f20" fmla="val f5"/>
                <a:gd name="f21" fmla="val f6"/>
                <a:gd name="f22" fmla="val f7"/>
                <a:gd name="f23" fmla="*/ f17 f0 1"/>
                <a:gd name="f24" fmla="+- f22 0 f20"/>
                <a:gd name="f25" fmla="+- f21 0 f20"/>
                <a:gd name="f26" fmla="*/ f23 1 f2"/>
                <a:gd name="f27" fmla="*/ f25 1 6026940"/>
                <a:gd name="f28" fmla="*/ f24 1 1235764"/>
                <a:gd name="f29" fmla="*/ 0 f25 1"/>
                <a:gd name="f30" fmla="*/ 432802 f24 1"/>
                <a:gd name="f31" fmla="*/ 2859000 f25 1"/>
                <a:gd name="f32" fmla="*/ 308941 f24 1"/>
                <a:gd name="f33" fmla="*/ 2704529 f25 1"/>
                <a:gd name="f34" fmla="*/ 3013470 f25 1"/>
                <a:gd name="f35" fmla="*/ 0 f24 1"/>
                <a:gd name="f36" fmla="*/ 3322411 f25 1"/>
                <a:gd name="f37" fmla="*/ 3167941 f25 1"/>
                <a:gd name="f38" fmla="*/ 6026940 f25 1"/>
                <a:gd name="f39" fmla="*/ 1235764 f24 1"/>
                <a:gd name="f40" fmla="+- f26 0 f1"/>
                <a:gd name="f41" fmla="*/ f29 1 6026940"/>
                <a:gd name="f42" fmla="*/ f30 1 1235764"/>
                <a:gd name="f43" fmla="*/ f31 1 6026940"/>
                <a:gd name="f44" fmla="*/ f32 1 1235764"/>
                <a:gd name="f45" fmla="*/ f33 1 6026940"/>
                <a:gd name="f46" fmla="*/ f34 1 6026940"/>
                <a:gd name="f47" fmla="*/ f35 1 1235764"/>
                <a:gd name="f48" fmla="*/ f36 1 6026940"/>
                <a:gd name="f49" fmla="*/ f37 1 6026940"/>
                <a:gd name="f50" fmla="*/ f38 1 6026940"/>
                <a:gd name="f51" fmla="*/ f39 1 1235764"/>
                <a:gd name="f52" fmla="*/ f20 1 f27"/>
                <a:gd name="f53" fmla="*/ f21 1 f27"/>
                <a:gd name="f54" fmla="*/ f20 1 f28"/>
                <a:gd name="f55" fmla="*/ f22 1 f28"/>
                <a:gd name="f56" fmla="*/ f41 1 f27"/>
                <a:gd name="f57" fmla="*/ f42 1 f28"/>
                <a:gd name="f58" fmla="*/ f43 1 f27"/>
                <a:gd name="f59" fmla="*/ f44 1 f28"/>
                <a:gd name="f60" fmla="*/ f45 1 f27"/>
                <a:gd name="f61" fmla="*/ f46 1 f27"/>
                <a:gd name="f62" fmla="*/ f47 1 f28"/>
                <a:gd name="f63" fmla="*/ f48 1 f27"/>
                <a:gd name="f64" fmla="*/ f49 1 f27"/>
                <a:gd name="f65" fmla="*/ f50 1 f27"/>
                <a:gd name="f66" fmla="*/ f51 1 f28"/>
                <a:gd name="f67" fmla="*/ f52 f18 1"/>
                <a:gd name="f68" fmla="*/ f53 f18 1"/>
                <a:gd name="f69" fmla="*/ f55 f19 1"/>
                <a:gd name="f70" fmla="*/ f54 f19 1"/>
                <a:gd name="f71" fmla="*/ f56 f18 1"/>
                <a:gd name="f72" fmla="*/ f57 f19 1"/>
                <a:gd name="f73" fmla="*/ f58 f18 1"/>
                <a:gd name="f74" fmla="*/ f59 f19 1"/>
                <a:gd name="f75" fmla="*/ f60 f18 1"/>
                <a:gd name="f76" fmla="*/ f61 f18 1"/>
                <a:gd name="f77" fmla="*/ f62 f19 1"/>
                <a:gd name="f78" fmla="*/ f63 f18 1"/>
                <a:gd name="f79" fmla="*/ f64 f18 1"/>
                <a:gd name="f80" fmla="*/ f65 f18 1"/>
                <a:gd name="f81" fmla="*/ f66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71" y="f72"/>
                </a:cxn>
                <a:cxn ang="f40">
                  <a:pos x="f73" y="f72"/>
                </a:cxn>
                <a:cxn ang="f40">
                  <a:pos x="f73" y="f74"/>
                </a:cxn>
                <a:cxn ang="f40">
                  <a:pos x="f75" y="f74"/>
                </a:cxn>
                <a:cxn ang="f40">
                  <a:pos x="f76" y="f77"/>
                </a:cxn>
                <a:cxn ang="f40">
                  <a:pos x="f78" y="f74"/>
                </a:cxn>
                <a:cxn ang="f40">
                  <a:pos x="f79" y="f74"/>
                </a:cxn>
                <a:cxn ang="f40">
                  <a:pos x="f79" y="f72"/>
                </a:cxn>
                <a:cxn ang="f40">
                  <a:pos x="f80" y="f72"/>
                </a:cxn>
                <a:cxn ang="f40">
                  <a:pos x="f80" y="f81"/>
                </a:cxn>
                <a:cxn ang="f40">
                  <a:pos x="f71" y="f81"/>
                </a:cxn>
                <a:cxn ang="f40">
                  <a:pos x="f71" y="f72"/>
                </a:cxn>
              </a:cxnLst>
              <a:rect l="f67" t="f70" r="f68" b="f69"/>
              <a:pathLst>
                <a:path w="6026940" h="1235764">
                  <a:moveTo>
                    <a:pt x="f6" y="f8"/>
                  </a:moveTo>
                  <a:lnTo>
                    <a:pt x="f9" y="f8"/>
                  </a:lnTo>
                  <a:lnTo>
                    <a:pt x="f9" y="f10"/>
                  </a:lnTo>
                  <a:lnTo>
                    <a:pt x="f11" y="f10"/>
                  </a:lnTo>
                  <a:lnTo>
                    <a:pt x="f12" y="f13"/>
                  </a:lnTo>
                  <a:lnTo>
                    <a:pt x="f14" y="f10"/>
                  </a:lnTo>
                  <a:lnTo>
                    <a:pt x="f15" y="f10"/>
                  </a:lnTo>
                  <a:lnTo>
                    <a:pt x="f15" y="f8"/>
                  </a:lnTo>
                  <a:lnTo>
                    <a:pt x="f5" y="f8"/>
                  </a:lnTo>
                  <a:lnTo>
                    <a:pt x="f5" y="f16"/>
                  </a:lnTo>
                  <a:lnTo>
                    <a:pt x="f6" y="f16"/>
                  </a:lnTo>
                  <a:lnTo>
                    <a:pt x="f6" y="f8"/>
                  </a:lnTo>
                  <a:close/>
                </a:path>
              </a:pathLst>
            </a:custGeom>
            <a:solidFill>
              <a:srgbClr val="70B3C8"/>
            </a:solidFill>
            <a:ln cap="flat">
              <a:noFill/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vert="horz" wrap="square" lIns="101348" tIns="101348" rIns="101348" bIns="425950" anchor="ctr" anchorCtr="1" compatLnSpc="1">
              <a:noAutofit/>
            </a:bodyPr>
            <a:lstStyle/>
            <a:p>
              <a:pPr algn="ctr" defTabSz="633411">
                <a:lnSpc>
                  <a:spcPct val="90000"/>
                </a:lnSpc>
                <a:spcAft>
                  <a:spcPts val="60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25">
                  <a:solidFill>
                    <a:srgbClr val="000000"/>
                  </a:solidFill>
                  <a:latin typeface="Calibri"/>
                </a:rPr>
                <a:t>Would people be interested in and take up the offer</a:t>
              </a:r>
              <a:r>
                <a:rPr lang="en-US" sz="1425">
                  <a:solidFill>
                    <a:srgbClr val="000000"/>
                  </a:solidFill>
                  <a:latin typeface="Calibri"/>
                </a:rPr>
                <a:t>? </a:t>
              </a: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DADAC00D-32D1-7F4A-B9F3-6AB8045C10BF}"/>
                </a:ext>
              </a:extLst>
            </p:cNvPr>
            <p:cNvSpPr/>
            <p:nvPr/>
          </p:nvSpPr>
          <p:spPr>
            <a:xfrm>
              <a:off x="2991944" y="2195008"/>
              <a:ext cx="6026938" cy="12357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26940"/>
                <a:gd name="f7" fmla="val 1235764"/>
                <a:gd name="f8" fmla="val 802962"/>
                <a:gd name="f9" fmla="val 3167940"/>
                <a:gd name="f10" fmla="val 926823"/>
                <a:gd name="f11" fmla="val 3322411"/>
                <a:gd name="f12" fmla="val 3013470"/>
                <a:gd name="f13" fmla="val 1235763"/>
                <a:gd name="f14" fmla="val 2704529"/>
                <a:gd name="f15" fmla="val 2858999"/>
                <a:gd name="f16" fmla="val 1"/>
                <a:gd name="f17" fmla="+- 0 0 -90"/>
                <a:gd name="f18" fmla="*/ f3 1 6026940"/>
                <a:gd name="f19" fmla="*/ f4 1 1235764"/>
                <a:gd name="f20" fmla="val f5"/>
                <a:gd name="f21" fmla="val f6"/>
                <a:gd name="f22" fmla="val f7"/>
                <a:gd name="f23" fmla="*/ f17 f0 1"/>
                <a:gd name="f24" fmla="+- f22 0 f20"/>
                <a:gd name="f25" fmla="+- f21 0 f20"/>
                <a:gd name="f26" fmla="*/ f23 1 f2"/>
                <a:gd name="f27" fmla="*/ f25 1 6026940"/>
                <a:gd name="f28" fmla="*/ f24 1 1235764"/>
                <a:gd name="f29" fmla="*/ 0 f25 1"/>
                <a:gd name="f30" fmla="*/ 432802 f24 1"/>
                <a:gd name="f31" fmla="*/ 2859000 f25 1"/>
                <a:gd name="f32" fmla="*/ 308941 f24 1"/>
                <a:gd name="f33" fmla="*/ 2704529 f25 1"/>
                <a:gd name="f34" fmla="*/ 3013470 f25 1"/>
                <a:gd name="f35" fmla="*/ 0 f24 1"/>
                <a:gd name="f36" fmla="*/ 3322411 f25 1"/>
                <a:gd name="f37" fmla="*/ 3167941 f25 1"/>
                <a:gd name="f38" fmla="*/ 6026940 f25 1"/>
                <a:gd name="f39" fmla="*/ 1235764 f24 1"/>
                <a:gd name="f40" fmla="+- f26 0 f1"/>
                <a:gd name="f41" fmla="*/ f29 1 6026940"/>
                <a:gd name="f42" fmla="*/ f30 1 1235764"/>
                <a:gd name="f43" fmla="*/ f31 1 6026940"/>
                <a:gd name="f44" fmla="*/ f32 1 1235764"/>
                <a:gd name="f45" fmla="*/ f33 1 6026940"/>
                <a:gd name="f46" fmla="*/ f34 1 6026940"/>
                <a:gd name="f47" fmla="*/ f35 1 1235764"/>
                <a:gd name="f48" fmla="*/ f36 1 6026940"/>
                <a:gd name="f49" fmla="*/ f37 1 6026940"/>
                <a:gd name="f50" fmla="*/ f38 1 6026940"/>
                <a:gd name="f51" fmla="*/ f39 1 1235764"/>
                <a:gd name="f52" fmla="*/ f20 1 f27"/>
                <a:gd name="f53" fmla="*/ f21 1 f27"/>
                <a:gd name="f54" fmla="*/ f20 1 f28"/>
                <a:gd name="f55" fmla="*/ f22 1 f28"/>
                <a:gd name="f56" fmla="*/ f41 1 f27"/>
                <a:gd name="f57" fmla="*/ f42 1 f28"/>
                <a:gd name="f58" fmla="*/ f43 1 f27"/>
                <a:gd name="f59" fmla="*/ f44 1 f28"/>
                <a:gd name="f60" fmla="*/ f45 1 f27"/>
                <a:gd name="f61" fmla="*/ f46 1 f27"/>
                <a:gd name="f62" fmla="*/ f47 1 f28"/>
                <a:gd name="f63" fmla="*/ f48 1 f27"/>
                <a:gd name="f64" fmla="*/ f49 1 f27"/>
                <a:gd name="f65" fmla="*/ f50 1 f27"/>
                <a:gd name="f66" fmla="*/ f51 1 f28"/>
                <a:gd name="f67" fmla="*/ f52 f18 1"/>
                <a:gd name="f68" fmla="*/ f53 f18 1"/>
                <a:gd name="f69" fmla="*/ f55 f19 1"/>
                <a:gd name="f70" fmla="*/ f54 f19 1"/>
                <a:gd name="f71" fmla="*/ f56 f18 1"/>
                <a:gd name="f72" fmla="*/ f57 f19 1"/>
                <a:gd name="f73" fmla="*/ f58 f18 1"/>
                <a:gd name="f74" fmla="*/ f59 f19 1"/>
                <a:gd name="f75" fmla="*/ f60 f18 1"/>
                <a:gd name="f76" fmla="*/ f61 f18 1"/>
                <a:gd name="f77" fmla="*/ f62 f19 1"/>
                <a:gd name="f78" fmla="*/ f63 f18 1"/>
                <a:gd name="f79" fmla="*/ f64 f18 1"/>
                <a:gd name="f80" fmla="*/ f65 f18 1"/>
                <a:gd name="f81" fmla="*/ f66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71" y="f72"/>
                </a:cxn>
                <a:cxn ang="f40">
                  <a:pos x="f73" y="f72"/>
                </a:cxn>
                <a:cxn ang="f40">
                  <a:pos x="f73" y="f74"/>
                </a:cxn>
                <a:cxn ang="f40">
                  <a:pos x="f75" y="f74"/>
                </a:cxn>
                <a:cxn ang="f40">
                  <a:pos x="f76" y="f77"/>
                </a:cxn>
                <a:cxn ang="f40">
                  <a:pos x="f78" y="f74"/>
                </a:cxn>
                <a:cxn ang="f40">
                  <a:pos x="f79" y="f74"/>
                </a:cxn>
                <a:cxn ang="f40">
                  <a:pos x="f79" y="f72"/>
                </a:cxn>
                <a:cxn ang="f40">
                  <a:pos x="f80" y="f72"/>
                </a:cxn>
                <a:cxn ang="f40">
                  <a:pos x="f80" y="f81"/>
                </a:cxn>
                <a:cxn ang="f40">
                  <a:pos x="f71" y="f81"/>
                </a:cxn>
                <a:cxn ang="f40">
                  <a:pos x="f71" y="f72"/>
                </a:cxn>
              </a:cxnLst>
              <a:rect l="f67" t="f70" r="f68" b="f69"/>
              <a:pathLst>
                <a:path w="6026940" h="1235764">
                  <a:moveTo>
                    <a:pt x="f6" y="f8"/>
                  </a:moveTo>
                  <a:lnTo>
                    <a:pt x="f9" y="f8"/>
                  </a:lnTo>
                  <a:lnTo>
                    <a:pt x="f9" y="f10"/>
                  </a:lnTo>
                  <a:lnTo>
                    <a:pt x="f11" y="f10"/>
                  </a:lnTo>
                  <a:lnTo>
                    <a:pt x="f12" y="f13"/>
                  </a:lnTo>
                  <a:lnTo>
                    <a:pt x="f14" y="f10"/>
                  </a:lnTo>
                  <a:lnTo>
                    <a:pt x="f15" y="f10"/>
                  </a:lnTo>
                  <a:lnTo>
                    <a:pt x="f15" y="f8"/>
                  </a:lnTo>
                  <a:lnTo>
                    <a:pt x="f5" y="f8"/>
                  </a:lnTo>
                  <a:lnTo>
                    <a:pt x="f5" y="f16"/>
                  </a:lnTo>
                  <a:lnTo>
                    <a:pt x="f6" y="f16"/>
                  </a:lnTo>
                  <a:lnTo>
                    <a:pt x="f6" y="f8"/>
                  </a:lnTo>
                  <a:close/>
                </a:path>
              </a:pathLst>
            </a:custGeom>
            <a:solidFill>
              <a:srgbClr val="88BED0"/>
            </a:solidFill>
            <a:ln cap="flat">
              <a:noFill/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vert="horz" wrap="square" lIns="101348" tIns="101348" rIns="101348" bIns="425950" anchor="ctr" anchorCtr="1" compatLnSpc="1">
              <a:noAutofit/>
            </a:bodyPr>
            <a:lstStyle/>
            <a:p>
              <a:pPr algn="ctr" defTabSz="633411">
                <a:lnSpc>
                  <a:spcPct val="90000"/>
                </a:lnSpc>
                <a:spcAft>
                  <a:spcPts val="60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25">
                  <a:solidFill>
                    <a:srgbClr val="000000"/>
                  </a:solidFill>
                  <a:latin typeface="Calibri"/>
                </a:rPr>
                <a:t>Consider solutions </a:t>
              </a:r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9B365FEF-6C65-6846-A8AD-731336FE83CC}"/>
                </a:ext>
              </a:extLst>
            </p:cNvPr>
            <p:cNvSpPr/>
            <p:nvPr/>
          </p:nvSpPr>
          <p:spPr>
            <a:xfrm>
              <a:off x="2991944" y="968569"/>
              <a:ext cx="6026938" cy="12357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026940"/>
                <a:gd name="f7" fmla="val 1235764"/>
                <a:gd name="f8" fmla="val 802962"/>
                <a:gd name="f9" fmla="val 3167940"/>
                <a:gd name="f10" fmla="val 926823"/>
                <a:gd name="f11" fmla="val 3322411"/>
                <a:gd name="f12" fmla="val 3013470"/>
                <a:gd name="f13" fmla="val 1235763"/>
                <a:gd name="f14" fmla="val 2704529"/>
                <a:gd name="f15" fmla="val 2858999"/>
                <a:gd name="f16" fmla="val 1"/>
                <a:gd name="f17" fmla="+- 0 0 -90"/>
                <a:gd name="f18" fmla="*/ f3 1 6026940"/>
                <a:gd name="f19" fmla="*/ f4 1 1235764"/>
                <a:gd name="f20" fmla="val f5"/>
                <a:gd name="f21" fmla="val f6"/>
                <a:gd name="f22" fmla="val f7"/>
                <a:gd name="f23" fmla="*/ f17 f0 1"/>
                <a:gd name="f24" fmla="+- f22 0 f20"/>
                <a:gd name="f25" fmla="+- f21 0 f20"/>
                <a:gd name="f26" fmla="*/ f23 1 f2"/>
                <a:gd name="f27" fmla="*/ f25 1 6026940"/>
                <a:gd name="f28" fmla="*/ f24 1 1235764"/>
                <a:gd name="f29" fmla="*/ 0 f25 1"/>
                <a:gd name="f30" fmla="*/ 432802 f24 1"/>
                <a:gd name="f31" fmla="*/ 2859000 f25 1"/>
                <a:gd name="f32" fmla="*/ 308941 f24 1"/>
                <a:gd name="f33" fmla="*/ 2704529 f25 1"/>
                <a:gd name="f34" fmla="*/ 3013470 f25 1"/>
                <a:gd name="f35" fmla="*/ 0 f24 1"/>
                <a:gd name="f36" fmla="*/ 3322411 f25 1"/>
                <a:gd name="f37" fmla="*/ 3167941 f25 1"/>
                <a:gd name="f38" fmla="*/ 6026940 f25 1"/>
                <a:gd name="f39" fmla="*/ 1235764 f24 1"/>
                <a:gd name="f40" fmla="+- f26 0 f1"/>
                <a:gd name="f41" fmla="*/ f29 1 6026940"/>
                <a:gd name="f42" fmla="*/ f30 1 1235764"/>
                <a:gd name="f43" fmla="*/ f31 1 6026940"/>
                <a:gd name="f44" fmla="*/ f32 1 1235764"/>
                <a:gd name="f45" fmla="*/ f33 1 6026940"/>
                <a:gd name="f46" fmla="*/ f34 1 6026940"/>
                <a:gd name="f47" fmla="*/ f35 1 1235764"/>
                <a:gd name="f48" fmla="*/ f36 1 6026940"/>
                <a:gd name="f49" fmla="*/ f37 1 6026940"/>
                <a:gd name="f50" fmla="*/ f38 1 6026940"/>
                <a:gd name="f51" fmla="*/ f39 1 1235764"/>
                <a:gd name="f52" fmla="*/ f20 1 f27"/>
                <a:gd name="f53" fmla="*/ f21 1 f27"/>
                <a:gd name="f54" fmla="*/ f20 1 f28"/>
                <a:gd name="f55" fmla="*/ f22 1 f28"/>
                <a:gd name="f56" fmla="*/ f41 1 f27"/>
                <a:gd name="f57" fmla="*/ f42 1 f28"/>
                <a:gd name="f58" fmla="*/ f43 1 f27"/>
                <a:gd name="f59" fmla="*/ f44 1 f28"/>
                <a:gd name="f60" fmla="*/ f45 1 f27"/>
                <a:gd name="f61" fmla="*/ f46 1 f27"/>
                <a:gd name="f62" fmla="*/ f47 1 f28"/>
                <a:gd name="f63" fmla="*/ f48 1 f27"/>
                <a:gd name="f64" fmla="*/ f49 1 f27"/>
                <a:gd name="f65" fmla="*/ f50 1 f27"/>
                <a:gd name="f66" fmla="*/ f51 1 f28"/>
                <a:gd name="f67" fmla="*/ f52 f18 1"/>
                <a:gd name="f68" fmla="*/ f53 f18 1"/>
                <a:gd name="f69" fmla="*/ f55 f19 1"/>
                <a:gd name="f70" fmla="*/ f54 f19 1"/>
                <a:gd name="f71" fmla="*/ f56 f18 1"/>
                <a:gd name="f72" fmla="*/ f57 f19 1"/>
                <a:gd name="f73" fmla="*/ f58 f18 1"/>
                <a:gd name="f74" fmla="*/ f59 f19 1"/>
                <a:gd name="f75" fmla="*/ f60 f18 1"/>
                <a:gd name="f76" fmla="*/ f61 f18 1"/>
                <a:gd name="f77" fmla="*/ f62 f19 1"/>
                <a:gd name="f78" fmla="*/ f63 f18 1"/>
                <a:gd name="f79" fmla="*/ f64 f18 1"/>
                <a:gd name="f80" fmla="*/ f65 f18 1"/>
                <a:gd name="f81" fmla="*/ f66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71" y="f72"/>
                </a:cxn>
                <a:cxn ang="f40">
                  <a:pos x="f73" y="f72"/>
                </a:cxn>
                <a:cxn ang="f40">
                  <a:pos x="f73" y="f74"/>
                </a:cxn>
                <a:cxn ang="f40">
                  <a:pos x="f75" y="f74"/>
                </a:cxn>
                <a:cxn ang="f40">
                  <a:pos x="f76" y="f77"/>
                </a:cxn>
                <a:cxn ang="f40">
                  <a:pos x="f78" y="f74"/>
                </a:cxn>
                <a:cxn ang="f40">
                  <a:pos x="f79" y="f74"/>
                </a:cxn>
                <a:cxn ang="f40">
                  <a:pos x="f79" y="f72"/>
                </a:cxn>
                <a:cxn ang="f40">
                  <a:pos x="f80" y="f72"/>
                </a:cxn>
                <a:cxn ang="f40">
                  <a:pos x="f80" y="f81"/>
                </a:cxn>
                <a:cxn ang="f40">
                  <a:pos x="f71" y="f81"/>
                </a:cxn>
                <a:cxn ang="f40">
                  <a:pos x="f71" y="f72"/>
                </a:cxn>
              </a:cxnLst>
              <a:rect l="f67" t="f70" r="f68" b="f69"/>
              <a:pathLst>
                <a:path w="6026940" h="1235764">
                  <a:moveTo>
                    <a:pt x="f6" y="f8"/>
                  </a:moveTo>
                  <a:lnTo>
                    <a:pt x="f9" y="f8"/>
                  </a:lnTo>
                  <a:lnTo>
                    <a:pt x="f9" y="f10"/>
                  </a:lnTo>
                  <a:lnTo>
                    <a:pt x="f11" y="f10"/>
                  </a:lnTo>
                  <a:lnTo>
                    <a:pt x="f12" y="f13"/>
                  </a:lnTo>
                  <a:lnTo>
                    <a:pt x="f14" y="f10"/>
                  </a:lnTo>
                  <a:lnTo>
                    <a:pt x="f15" y="f10"/>
                  </a:lnTo>
                  <a:lnTo>
                    <a:pt x="f15" y="f8"/>
                  </a:lnTo>
                  <a:lnTo>
                    <a:pt x="f5" y="f8"/>
                  </a:lnTo>
                  <a:lnTo>
                    <a:pt x="f5" y="f16"/>
                  </a:lnTo>
                  <a:lnTo>
                    <a:pt x="f6" y="f16"/>
                  </a:lnTo>
                  <a:lnTo>
                    <a:pt x="f6" y="f8"/>
                  </a:lnTo>
                  <a:close/>
                </a:path>
              </a:pathLst>
            </a:custGeom>
            <a:solidFill>
              <a:srgbClr val="A0CAD9"/>
            </a:solidFill>
            <a:ln cap="flat">
              <a:noFill/>
              <a:prstDash val="solid"/>
            </a:ln>
            <a:effectLst>
              <a:outerShdw dist="22997" dir="5400000" algn="tl">
                <a:srgbClr val="000000">
                  <a:alpha val="35000"/>
                </a:srgbClr>
              </a:outerShdw>
            </a:effectLst>
          </p:spPr>
          <p:txBody>
            <a:bodyPr vert="horz" wrap="square" lIns="101348" tIns="101348" rIns="101348" bIns="425950" anchor="ctr" anchorCtr="1" compatLnSpc="1">
              <a:noAutofit/>
            </a:bodyPr>
            <a:lstStyle/>
            <a:p>
              <a:pPr algn="ctr" defTabSz="633411">
                <a:lnSpc>
                  <a:spcPct val="90000"/>
                </a:lnSpc>
                <a:spcAft>
                  <a:spcPts val="600"/>
                </a:spcAft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25">
                  <a:solidFill>
                    <a:srgbClr val="000000"/>
                  </a:solidFill>
                  <a:latin typeface="Calibri"/>
                </a:rPr>
                <a:t>Identify need / problem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308149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1014410-A8B3-455D-99E9-7A1507FB1361}"/>
              </a:ext>
            </a:extLst>
          </p:cNvPr>
          <p:cNvSpPr txBox="1">
            <a:spLocks/>
          </p:cNvSpPr>
          <p:nvPr/>
        </p:nvSpPr>
        <p:spPr>
          <a:xfrm>
            <a:off x="1125599" y="1575128"/>
            <a:ext cx="6885384" cy="3402378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3995" indent="-213995"/>
            <a:r>
              <a:rPr lang="en-GB" sz="2400"/>
              <a:t>Workshops &amp; Sector Specific</a:t>
            </a:r>
            <a:endParaRPr lang="en-GB" sz="1800"/>
          </a:p>
          <a:p>
            <a:pPr marL="213995" indent="-213995"/>
            <a:r>
              <a:rPr lang="en-GB" sz="2400"/>
              <a:t>1-2-1 meetings - even after graduating</a:t>
            </a:r>
            <a:endParaRPr lang="en-GB" sz="1800"/>
          </a:p>
          <a:p>
            <a:pPr marL="213995" indent="-213995"/>
            <a:r>
              <a:rPr lang="en-GB" sz="2400"/>
              <a:t>Competitions</a:t>
            </a:r>
            <a:endParaRPr lang="en-GB" sz="1800"/>
          </a:p>
          <a:p>
            <a:pPr marL="213995" indent="-213995"/>
            <a:r>
              <a:rPr lang="en-GB" sz="2400"/>
              <a:t>Seed funding </a:t>
            </a:r>
          </a:p>
          <a:p>
            <a:pPr marL="213995" indent="-213995"/>
            <a:r>
              <a:rPr lang="en-GB" sz="2400"/>
              <a:t>Enterprise Club &amp; Newsletter</a:t>
            </a:r>
            <a:endParaRPr lang="en-GB" sz="1800"/>
          </a:p>
          <a:p>
            <a:pPr marL="213995" indent="-213995"/>
            <a:r>
              <a:rPr lang="en-GB" sz="2400"/>
              <a:t>Incubation Space</a:t>
            </a:r>
            <a:endParaRPr lang="en-GB" sz="1800"/>
          </a:p>
          <a:p>
            <a:pPr marL="213995" indent="-213995"/>
            <a:r>
              <a:rPr lang="en-GB" sz="2400"/>
              <a:t>Entrepreneurship Bootcamps</a:t>
            </a:r>
            <a:endParaRPr lang="en-GB" sz="1800"/>
          </a:p>
          <a:p>
            <a:pPr marL="213995" indent="-213995"/>
            <a:r>
              <a:rPr lang="en-GB" sz="2400"/>
              <a:t>Test Trading - Wales Student Market </a:t>
            </a:r>
            <a:endParaRPr lang="en-GB" sz="1800"/>
          </a:p>
          <a:p>
            <a:pPr marL="213995" indent="-213995"/>
            <a:r>
              <a:rPr lang="en-GB" sz="2400"/>
              <a:t>Accessing Mentors</a:t>
            </a:r>
          </a:p>
          <a:p>
            <a:pPr marL="0" indent="0">
              <a:buNone/>
            </a:pPr>
            <a:endParaRPr lang="en-GB" sz="120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7457EF0-98D5-4EDF-8BD8-614C276F7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1908" y="491488"/>
            <a:ext cx="6248417" cy="342900"/>
          </a:xfrm>
        </p:spPr>
        <p:txBody>
          <a:bodyPr>
            <a:normAutofit fontScale="90000"/>
          </a:bodyPr>
          <a:lstStyle/>
          <a:p>
            <a:r>
              <a:rPr lang="en-GB" b="1"/>
              <a:t>UWTSD Enterprise</a:t>
            </a:r>
          </a:p>
        </p:txBody>
      </p:sp>
    </p:spTree>
    <p:extLst>
      <p:ext uri="{BB962C8B-B14F-4D97-AF65-F5344CB8AC3E}">
        <p14:creationId xmlns:p14="http://schemas.microsoft.com/office/powerpoint/2010/main" val="268573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7">
            <a:extLst>
              <a:ext uri="{FF2B5EF4-FFF2-40B4-BE49-F238E27FC236}">
                <a16:creationId xmlns:a16="http://schemas.microsoft.com/office/drawing/2014/main" id="{6052648C-F36C-4812-941D-44B3B612D2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2075" y="843660"/>
            <a:ext cx="2066925" cy="20669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B72BB4-B56D-DE44-8740-051B18FCE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Support in Wales 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DB644A80-5DD6-0B4F-B725-91CD7EE28C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426" y="2693549"/>
            <a:ext cx="2351969" cy="1216536"/>
          </a:xfrm>
          <a:prstGeom prst="rect">
            <a:avLst/>
          </a:prstGeom>
        </p:spPr>
      </p:pic>
      <p:pic>
        <p:nvPicPr>
          <p:cNvPr id="7" name="Picture 6" descr="A picture containing text, businesscard, sign&#10;&#10;Description automatically generated">
            <a:extLst>
              <a:ext uri="{FF2B5EF4-FFF2-40B4-BE49-F238E27FC236}">
                <a16:creationId xmlns:a16="http://schemas.microsoft.com/office/drawing/2014/main" id="{4C2B71DF-6981-DC44-9305-6678303370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402" y="4122888"/>
            <a:ext cx="2241132" cy="1505560"/>
          </a:xfrm>
          <a:prstGeom prst="rect">
            <a:avLst/>
          </a:prstGeom>
        </p:spPr>
      </p:pic>
      <p:pic>
        <p:nvPicPr>
          <p:cNvPr id="9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EF17A227-A73B-9743-9820-FED6A0CE31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3356" y="1700808"/>
            <a:ext cx="2202526" cy="1244906"/>
          </a:xfrm>
          <a:prstGeom prst="rect">
            <a:avLst/>
          </a:prstGeom>
        </p:spPr>
      </p:pic>
      <p:pic>
        <p:nvPicPr>
          <p:cNvPr id="11" name="Picture 1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E1A84410-A873-3748-8B3B-605105325E0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861" y="3224236"/>
            <a:ext cx="2553583" cy="585684"/>
          </a:xfrm>
          <a:prstGeom prst="rect">
            <a:avLst/>
          </a:prstGeom>
        </p:spPr>
      </p:pic>
      <p:pic>
        <p:nvPicPr>
          <p:cNvPr id="13" name="Picture 1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7A2731F4-82B2-A947-800B-172466CB22E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3449" y="3152485"/>
            <a:ext cx="2202525" cy="1104737"/>
          </a:xfrm>
          <a:prstGeom prst="rect">
            <a:avLst/>
          </a:prstGeom>
        </p:spPr>
      </p:pic>
      <p:pic>
        <p:nvPicPr>
          <p:cNvPr id="15" name="Picture 14" descr="A picture containing text&#10;&#10;Description automatically generated">
            <a:extLst>
              <a:ext uri="{FF2B5EF4-FFF2-40B4-BE49-F238E27FC236}">
                <a16:creationId xmlns:a16="http://schemas.microsoft.com/office/drawing/2014/main" id="{07739B5A-CA16-AE42-87AA-7B873DEC86D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3449" y="2116560"/>
            <a:ext cx="2424616" cy="962025"/>
          </a:xfrm>
          <a:prstGeom prst="rect">
            <a:avLst/>
          </a:prstGeom>
        </p:spPr>
      </p:pic>
      <p:pic>
        <p:nvPicPr>
          <p:cNvPr id="17" name="Picture 16" descr="Text&#10;&#10;Description automatically generated with medium confidence">
            <a:extLst>
              <a:ext uri="{FF2B5EF4-FFF2-40B4-BE49-F238E27FC236}">
                <a16:creationId xmlns:a16="http://schemas.microsoft.com/office/drawing/2014/main" id="{7FB8942B-0FE2-364D-AAD2-22B9B9C2433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0974" y="4741440"/>
            <a:ext cx="2903657" cy="751973"/>
          </a:xfrm>
          <a:prstGeom prst="rect">
            <a:avLst/>
          </a:prstGeom>
        </p:spPr>
      </p:pic>
      <p:pic>
        <p:nvPicPr>
          <p:cNvPr id="1026" name="Picture 2" descr="Business Wales - Home | Facebook">
            <a:extLst>
              <a:ext uri="{FF2B5EF4-FFF2-40B4-BE49-F238E27FC236}">
                <a16:creationId xmlns:a16="http://schemas.microsoft.com/office/drawing/2014/main" id="{EC23BBBB-29F1-694F-B401-D38B1AD9AC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356" y="388419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D5DCB3E4-FD87-4EB3-8CF3-80B57DF00A6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3360" y="188990"/>
            <a:ext cx="2076450" cy="1647825"/>
          </a:xfrm>
          <a:prstGeom prst="rect">
            <a:avLst/>
          </a:prstGeom>
        </p:spPr>
      </p:pic>
      <p:pic>
        <p:nvPicPr>
          <p:cNvPr id="4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DD3DD69D-5463-424F-AC4A-9CED15EB10F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60104" y="157860"/>
            <a:ext cx="1598574" cy="1598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5736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fferent coloured question marks">
            <a:extLst>
              <a:ext uri="{FF2B5EF4-FFF2-40B4-BE49-F238E27FC236}">
                <a16:creationId xmlns:a16="http://schemas.microsoft.com/office/drawing/2014/main" id="{64E6F15A-284C-C741-B060-B188C4BA0C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000751"/>
          </a:xfrm>
        </p:spPr>
      </p:pic>
    </p:spTree>
    <p:extLst>
      <p:ext uri="{BB962C8B-B14F-4D97-AF65-F5344CB8AC3E}">
        <p14:creationId xmlns:p14="http://schemas.microsoft.com/office/powerpoint/2010/main" val="196366322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>
            <a:extLst>
              <a:ext uri="{FF2B5EF4-FFF2-40B4-BE49-F238E27FC236}">
                <a16:creationId xmlns:a16="http://schemas.microsoft.com/office/drawing/2014/main" id="{5033E8C9-EC5C-B440-97A7-B941027AE4C8}"/>
              </a:ext>
            </a:extLst>
          </p:cNvPr>
          <p:cNvSpPr/>
          <p:nvPr/>
        </p:nvSpPr>
        <p:spPr>
          <a:xfrm>
            <a:off x="2205037" y="2113255"/>
            <a:ext cx="4733927" cy="2631490"/>
          </a:xfrm>
          <a:prstGeom prst="rect">
            <a:avLst/>
          </a:prstGeom>
          <a:noFill/>
          <a:ln cap="flat">
            <a:noFill/>
            <a:prstDash val="solid"/>
          </a:ln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 vert="horz" wrap="square" lIns="68580" tIns="34290" rIns="68580" bIns="34290" anchor="t" anchorCtr="0" compatLnSpc="1">
            <a:spAutoFit/>
          </a:bodyPr>
          <a:lstStyle/>
          <a:p>
            <a:pPr algn="ctr"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700" b="1">
                <a:solidFill>
                  <a:srgbClr val="5BB3D9"/>
                </a:solidFill>
                <a:latin typeface="Georgia" pitchFamily="18"/>
                <a:ea typeface="ＭＳ Ｐゴシック" pitchFamily="34"/>
              </a:rPr>
              <a:t>Please do connect to the Enterprise Team </a:t>
            </a:r>
          </a:p>
          <a:p>
            <a:pPr algn="ctr"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2700" b="1">
              <a:solidFill>
                <a:srgbClr val="5BB3D9"/>
              </a:solidFill>
              <a:latin typeface="Georgia" pitchFamily="18"/>
              <a:ea typeface="ＭＳ Ｐゴシック" pitchFamily="34"/>
            </a:endParaRPr>
          </a:p>
          <a:p>
            <a:pPr algn="ctr"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700" b="1">
                <a:solidFill>
                  <a:srgbClr val="5BB3D9"/>
                </a:solidFill>
                <a:latin typeface="Georgia" pitchFamily="18"/>
                <a:ea typeface="ＭＳ Ｐゴシック" pitchFamily="34"/>
              </a:rPr>
              <a:t>E-mail </a:t>
            </a:r>
          </a:p>
          <a:p>
            <a:pPr algn="ctr"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700" b="1">
                <a:solidFill>
                  <a:srgbClr val="5BB3D9"/>
                </a:solidFill>
                <a:latin typeface="Georgia" pitchFamily="18"/>
                <a:ea typeface="ＭＳ Ｐゴシック" pitchFamily="34"/>
                <a:hlinkClick r:id="rId3"/>
              </a:rPr>
              <a:t>enterprise@uwtsd.ac.uk</a:t>
            </a:r>
            <a:r>
              <a:rPr lang="en-US" sz="2700" b="1">
                <a:solidFill>
                  <a:srgbClr val="5BB3D9"/>
                </a:solidFill>
                <a:latin typeface="Georgia" pitchFamily="18"/>
                <a:ea typeface="ＭＳ Ｐゴシック" pitchFamily="34"/>
              </a:rPr>
              <a:t> </a:t>
            </a:r>
            <a:endParaRPr lang="en-US" sz="2700">
              <a:solidFill>
                <a:srgbClr val="000000"/>
              </a:solidFill>
              <a:latin typeface="Georgia" pitchFamily="18"/>
              <a:ea typeface="ＭＳ Ｐゴシック" pitchFamily="34"/>
            </a:endParaRPr>
          </a:p>
          <a:p>
            <a:pPr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050">
              <a:solidFill>
                <a:srgbClr val="000000"/>
              </a:solidFill>
              <a:latin typeface="Georgia" pitchFamily="18"/>
              <a:ea typeface="ＭＳ Ｐゴシック" pitchFamily="34"/>
            </a:endParaRPr>
          </a:p>
          <a:p>
            <a:pPr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050">
              <a:solidFill>
                <a:srgbClr val="000000"/>
              </a:solidFill>
              <a:latin typeface="Georgia" pitchFamily="18"/>
              <a:ea typeface="ＭＳ Ｐゴシック" pitchFamily="34"/>
            </a:endParaRPr>
          </a:p>
          <a:p>
            <a:pPr defTabSz="3429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50">
                <a:solidFill>
                  <a:srgbClr val="000000"/>
                </a:solidFill>
                <a:latin typeface="Georgia" pitchFamily="18"/>
                <a:ea typeface="ＭＳ Ｐゴシック" pitchFamily="34"/>
              </a:rPr>
              <a:t>				</a:t>
            </a:r>
            <a:endParaRPr lang="en-US" sz="1350">
              <a:solidFill>
                <a:srgbClr val="000000"/>
              </a:solidFill>
              <a:latin typeface="Georgia" pitchFamily="18"/>
              <a:ea typeface="ＭＳ Ｐゴシック" pitchFamily="34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627E7D-4713-C247-B076-CC2FB6F7866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 bwMode="auto">
          <a:xfrm>
            <a:off x="7405274" y="5349440"/>
            <a:ext cx="1471511" cy="486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Application>Microsoft Office PowerPoint</Application>
  <PresentationFormat>On-screen Show (4:3)</PresentationFormat>
  <Slides>27</Slides>
  <Notes>5</Notes>
  <HiddenSlides>3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20140311PresentationUWTSDTemplate</vt:lpstr>
      <vt:lpstr>Enterprise  Entrepreneurship  being your own boss and making a difference   </vt:lpstr>
      <vt:lpstr>Welcome </vt:lpstr>
      <vt:lpstr>Who are you?</vt:lpstr>
      <vt:lpstr>What is Enterprise? </vt:lpstr>
      <vt:lpstr>Enterprise </vt:lpstr>
      <vt:lpstr>Enterprise Bingo </vt:lpstr>
      <vt:lpstr>What is Entrepreneurship? </vt:lpstr>
      <vt:lpstr>Activity </vt:lpstr>
      <vt:lpstr>What is an Entrepruner? </vt:lpstr>
      <vt:lpstr>PowerPoint Presentation</vt:lpstr>
      <vt:lpstr>  What do you think  of when we say:  Innovation Enterprise Creativity Idea generation  </vt:lpstr>
      <vt:lpstr>PowerPoint Presentation</vt:lpstr>
      <vt:lpstr>Graduates of UWTSD </vt:lpstr>
      <vt:lpstr>PowerPoint Presentation</vt:lpstr>
      <vt:lpstr>PowerPoint Presentation</vt:lpstr>
      <vt:lpstr>Characteristics of someone who is Enterprising or an Entrepreneur</vt:lpstr>
      <vt:lpstr>Business structures</vt:lpstr>
      <vt:lpstr>What is Social Enterprise? </vt:lpstr>
      <vt:lpstr>Elements of Social Enterprise </vt:lpstr>
      <vt:lpstr>A Social Entrepreneur?</vt:lpstr>
      <vt:lpstr>Characteristics of a Social Entrepreneur</vt:lpstr>
      <vt:lpstr>Growth Areas for Social Enterprises</vt:lpstr>
      <vt:lpstr>How to set up a busienss</vt:lpstr>
      <vt:lpstr>UWTSD Enterprise</vt:lpstr>
      <vt:lpstr>Support in Wales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revision>1</cp:revision>
  <dcterms:created xsi:type="dcterms:W3CDTF">2015-04-14T15:21:28Z</dcterms:created>
  <dcterms:modified xsi:type="dcterms:W3CDTF">2022-03-18T10:45:44Z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