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 b="def" i="def"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 b="def" i="def"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Shape 12"/>
          <p:cNvSpPr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Shape 21"/>
          <p:cNvSpPr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Shape 22"/>
          <p:cNvSpPr/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hape 23"/>
          <p:cNvSpPr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hape 3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Shape 39"/>
          <p:cNvSpPr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Shape 40"/>
          <p:cNvSpPr/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Shape 57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Shape 6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hape 67"/>
          <p:cNvSpPr/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Shape 84"/>
          <p:cNvSpPr/>
          <p:nvPr>
            <p:ph type="pic" sz="quarter" idx="14"/>
          </p:nvPr>
        </p:nvSpPr>
        <p:spPr>
          <a:xfrm>
            <a:off x="6724518" y="889000"/>
            <a:ext cx="5334001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Shape 85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hape 8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/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Shape 94"/>
          <p:cNvSpPr/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hape 9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hape 10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Shape 3"/>
          <p:cNvSpPr/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8" Type="http://schemas.openxmlformats.org/officeDocument/2006/relationships/image" Target="../media/image19.png"/><Relationship Id="rId9" Type="http://schemas.openxmlformats.org/officeDocument/2006/relationships/image" Target="../media/image20.png"/><Relationship Id="rId10" Type="http://schemas.openxmlformats.org/officeDocument/2006/relationships/image" Target="../media/image21.png"/><Relationship Id="rId11" Type="http://schemas.openxmlformats.org/officeDocument/2006/relationships/image" Target="../media/image22.png"/><Relationship Id="rId12" Type="http://schemas.openxmlformats.org/officeDocument/2006/relationships/image" Target="../media/image23.png"/><Relationship Id="rId13" Type="http://schemas.openxmlformats.org/officeDocument/2006/relationships/image" Target="../media/image24.png"/><Relationship Id="rId14" Type="http://schemas.openxmlformats.org/officeDocument/2006/relationships/image" Target="../media/image25.png"/><Relationship Id="rId15" Type="http://schemas.openxmlformats.org/officeDocument/2006/relationships/image" Target="../media/image26.pn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37.png"/></Relationships>
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38.png"/></Relationships>
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39.png"/></Relationships>
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0.png"/><Relationship Id="rId3" Type="http://schemas.openxmlformats.org/officeDocument/2006/relationships/image" Target="../media/image41.png"/></Relationships>
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>
            <p:ph type="ctrTitle"/>
          </p:nvPr>
        </p:nvSpPr>
        <p:spPr>
          <a:xfrm>
            <a:off x="1270000" y="3661814"/>
            <a:ext cx="10464800" cy="1278486"/>
          </a:xfrm>
          <a:prstGeom prst="rect">
            <a:avLst/>
          </a:prstGeom>
        </p:spPr>
        <p:txBody>
          <a:bodyPr/>
          <a:lstStyle/>
          <a:p>
            <a:pPr defTabSz="543305">
              <a:defRPr sz="7440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pPr>
            <a:r>
              <a:t>The </a:t>
            </a:r>
            <a:r>
              <a:rPr>
                <a:solidFill>
                  <a:schemeClr val="accent6"/>
                </a:solidFill>
              </a:rPr>
              <a:t>t</a:t>
            </a:r>
            <a:r>
              <a:rPr>
                <a:solidFill>
                  <a:schemeClr val="accent1"/>
                </a:solidFill>
              </a:rPr>
              <a:t>w</a:t>
            </a:r>
            <a:r>
              <a:rPr>
                <a:solidFill>
                  <a:schemeClr val="accent4"/>
                </a:solidFill>
              </a:rPr>
              <a:t>o</a:t>
            </a:r>
            <a:r>
              <a:t> houses of HR</a:t>
            </a:r>
          </a:p>
        </p:txBody>
      </p:sp>
      <p:sp>
        <p:nvSpPr>
          <p:cNvPr id="120" name="Shape 120"/>
          <p:cNvSpPr/>
          <p:nvPr>
            <p:ph type="subTitle" sz="quarter" idx="1"/>
          </p:nvPr>
        </p:nvSpPr>
        <p:spPr>
          <a:xfrm>
            <a:off x="1270000" y="5384800"/>
            <a:ext cx="10464800" cy="1130300"/>
          </a:xfrm>
          <a:prstGeom prst="rect">
            <a:avLst/>
          </a:prstGeom>
        </p:spPr>
        <p:txBody>
          <a:bodyPr/>
          <a:lstStyle>
            <a:lvl1pPr defTabSz="461518">
              <a:defRPr sz="3318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1pPr>
          </a:lstStyle>
          <a:p>
            <a:pPr/>
            <a:r>
              <a:t>A tale of “fit”, disagreement and a fight to stay relevant</a:t>
            </a:r>
          </a:p>
        </p:txBody>
      </p:sp>
      <p:sp>
        <p:nvSpPr>
          <p:cNvPr id="121" name="Shape 121"/>
          <p:cNvSpPr/>
          <p:nvPr/>
        </p:nvSpPr>
        <p:spPr>
          <a:xfrm>
            <a:off x="1270000" y="2294428"/>
            <a:ext cx="10464800" cy="12784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>
            <a:lvl1pPr defTabSz="543305">
              <a:defRPr sz="7440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1pPr>
          </a:lstStyle>
          <a:p>
            <a:pPr/>
            <a:r>
              <a:t>Romeo &amp;  Juliet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/>
          <p:nvPr>
            <p:ph type="subTitle" sz="half" idx="1"/>
          </p:nvPr>
        </p:nvSpPr>
        <p:spPr>
          <a:xfrm>
            <a:off x="1661252" y="3650886"/>
            <a:ext cx="10632348" cy="2451828"/>
          </a:xfrm>
          <a:prstGeom prst="rect">
            <a:avLst/>
          </a:prstGeom>
        </p:spPr>
        <p:txBody>
          <a:bodyPr/>
          <a:lstStyle/>
          <a:p>
            <a:pPr>
              <a:defRPr sz="4600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pPr>
            <a:r>
              <a:t>Two </a:t>
            </a:r>
            <a:r>
              <a:rPr>
                <a:solidFill>
                  <a:schemeClr val="accent4"/>
                </a:solidFill>
              </a:rPr>
              <a:t>approaches</a:t>
            </a:r>
            <a:r>
              <a:t>, both alike in dignity,</a:t>
            </a:r>
          </a:p>
          <a:p>
            <a:pPr>
              <a:defRPr sz="4600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pPr>
            <a:r>
              <a:t>In fair </a:t>
            </a:r>
            <a:r>
              <a:rPr>
                <a:solidFill>
                  <a:schemeClr val="accent6"/>
                </a:solidFill>
              </a:rPr>
              <a:t>Human Resources</a:t>
            </a:r>
            <a:r>
              <a:t>, where we lay our scene</a:t>
            </a:r>
          </a:p>
        </p:txBody>
      </p:sp>
      <p:pic>
        <p:nvPicPr>
          <p:cNvPr id="124" name="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94626" y="6451600"/>
            <a:ext cx="4165601" cy="152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/>
          <p:nvPr>
            <p:ph type="subTitle" sz="quarter" idx="1"/>
          </p:nvPr>
        </p:nvSpPr>
        <p:spPr>
          <a:xfrm>
            <a:off x="2485523" y="558800"/>
            <a:ext cx="9456154" cy="715434"/>
          </a:xfrm>
          <a:prstGeom prst="rect">
            <a:avLst/>
          </a:prstGeom>
        </p:spPr>
        <p:txBody>
          <a:bodyPr/>
          <a:lstStyle>
            <a:lvl1pPr algn="l" defTabSz="457200"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 tale of disagreement between two houses</a:t>
            </a:r>
          </a:p>
        </p:txBody>
      </p:sp>
      <p:sp>
        <p:nvSpPr>
          <p:cNvPr id="128" name="Shape 128"/>
          <p:cNvSpPr/>
          <p:nvPr/>
        </p:nvSpPr>
        <p:spPr>
          <a:xfrm>
            <a:off x="8397394" y="7326551"/>
            <a:ext cx="2312669" cy="7154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3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 Soft</a:t>
            </a:r>
          </a:p>
        </p:txBody>
      </p:sp>
      <p:pic>
        <p:nvPicPr>
          <p:cNvPr id="129" name="149c94y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2496" y="1987669"/>
            <a:ext cx="7071542" cy="4999580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Shape 130"/>
          <p:cNvSpPr/>
          <p:nvPr/>
        </p:nvSpPr>
        <p:spPr>
          <a:xfrm>
            <a:off x="2191173" y="7326551"/>
            <a:ext cx="2586129" cy="7154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320039">
              <a:defRPr sz="427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 Hard</a:t>
            </a:r>
          </a:p>
        </p:txBody>
      </p:sp>
      <p:pic>
        <p:nvPicPr>
          <p:cNvPr id="131" name="meditation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76016" y="1987669"/>
            <a:ext cx="5955425" cy="499958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67068" y="8161866"/>
            <a:ext cx="2729539" cy="152401"/>
          </a:xfrm>
          <a:prstGeom prst="rect">
            <a:avLst/>
          </a:prstGeom>
        </p:spPr>
      </p:pic>
      <p:pic>
        <p:nvPicPr>
          <p:cNvPr id="134" name="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188959" y="8161866"/>
            <a:ext cx="2729539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/>
          <p:nvPr>
            <p:ph type="subTitle" sz="quarter" idx="1"/>
          </p:nvPr>
        </p:nvSpPr>
        <p:spPr>
          <a:xfrm>
            <a:off x="453523" y="287866"/>
            <a:ext cx="9456154" cy="715434"/>
          </a:xfrm>
          <a:prstGeom prst="rect">
            <a:avLst/>
          </a:prstGeom>
        </p:spPr>
        <p:txBody>
          <a:bodyPr/>
          <a:lstStyle>
            <a:lvl1pPr algn="l" defTabSz="457200"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 feud has raged for 30 years or more</a:t>
            </a:r>
          </a:p>
        </p:txBody>
      </p:sp>
      <p:sp>
        <p:nvSpPr>
          <p:cNvPr id="138" name="Shape 138"/>
          <p:cNvSpPr/>
          <p:nvPr/>
        </p:nvSpPr>
        <p:spPr>
          <a:xfrm>
            <a:off x="453523" y="959908"/>
            <a:ext cx="9456154" cy="7154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Documented by writers of old…</a:t>
            </a:r>
          </a:p>
        </p:txBody>
      </p:sp>
      <p:pic>
        <p:nvPicPr>
          <p:cNvPr id="139" name="Screen Shot 2015-10-02 at 12.37.3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95000" y="2381895"/>
            <a:ext cx="6485220" cy="6018891"/>
          </a:xfrm>
          <a:prstGeom prst="rect">
            <a:avLst/>
          </a:prstGeom>
          <a:ln w="12700">
            <a:miter lim="400000"/>
          </a:ln>
        </p:spPr>
      </p:pic>
      <p:sp>
        <p:nvSpPr>
          <p:cNvPr id="140" name="Shape 140"/>
          <p:cNvSpPr/>
          <p:nvPr/>
        </p:nvSpPr>
        <p:spPr>
          <a:xfrm>
            <a:off x="4094189" y="8656108"/>
            <a:ext cx="5329846" cy="7154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Guest 1987 and Storey 1992</a:t>
            </a:r>
          </a:p>
        </p:txBody>
      </p:sp>
      <p:pic>
        <p:nvPicPr>
          <p:cNvPr id="141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226559" y="9347200"/>
            <a:ext cx="5065105" cy="152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New Picture (11)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62345" y="1469949"/>
            <a:ext cx="8280110" cy="8261502"/>
          </a:xfrm>
          <a:prstGeom prst="rect">
            <a:avLst/>
          </a:prstGeom>
          <a:ln w="12700">
            <a:miter lim="400000"/>
          </a:ln>
        </p:spPr>
      </p:pic>
      <p:sp>
        <p:nvSpPr>
          <p:cNvPr id="145" name="Shape 145"/>
          <p:cNvSpPr/>
          <p:nvPr>
            <p:ph type="subTitle" sz="quarter" idx="1"/>
          </p:nvPr>
        </p:nvSpPr>
        <p:spPr>
          <a:xfrm>
            <a:off x="453523" y="287866"/>
            <a:ext cx="9456154" cy="715434"/>
          </a:xfrm>
          <a:prstGeom prst="rect">
            <a:avLst/>
          </a:prstGeom>
        </p:spPr>
        <p:txBody>
          <a:bodyPr/>
          <a:lstStyle>
            <a:lvl1pPr algn="l" defTabSz="457200"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They drew upon the wisdom of McGregor</a:t>
            </a:r>
          </a:p>
        </p:txBody>
      </p:sp>
      <p:sp>
        <p:nvSpPr>
          <p:cNvPr id="146" name="Shape 146"/>
          <p:cNvSpPr/>
          <p:nvPr/>
        </p:nvSpPr>
        <p:spPr>
          <a:xfrm>
            <a:off x="453523" y="1013023"/>
            <a:ext cx="9456154" cy="11259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48055">
              <a:defRPr sz="3528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and asked the question: what is “x” and what is “Y”</a:t>
            </a:r>
          </a:p>
        </p:txBody>
      </p:sp>
      <p:pic>
        <p:nvPicPr>
          <p:cNvPr id="147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667759" y="3725333"/>
            <a:ext cx="1853739" cy="152401"/>
          </a:xfrm>
          <a:prstGeom prst="rect">
            <a:avLst/>
          </a:prstGeom>
        </p:spPr>
      </p:pic>
      <p:pic>
        <p:nvPicPr>
          <p:cNvPr id="149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01559" y="3725333"/>
            <a:ext cx="1853739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/>
          <p:nvPr>
            <p:ph type="subTitle" sz="quarter" idx="1"/>
          </p:nvPr>
        </p:nvSpPr>
        <p:spPr>
          <a:xfrm>
            <a:off x="7125256" y="7941733"/>
            <a:ext cx="5588542" cy="715434"/>
          </a:xfrm>
          <a:prstGeom prst="rect">
            <a:avLst/>
          </a:prstGeom>
        </p:spPr>
        <p:txBody>
          <a:bodyPr/>
          <a:lstStyle>
            <a:lvl1pPr algn="l" defTabSz="457200">
              <a:defRPr sz="3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Has anything really changed?</a:t>
            </a:r>
          </a:p>
        </p:txBody>
      </p:sp>
      <p:sp>
        <p:nvSpPr>
          <p:cNvPr id="153" name="Shape 153"/>
          <p:cNvSpPr/>
          <p:nvPr/>
        </p:nvSpPr>
        <p:spPr>
          <a:xfrm>
            <a:off x="5772110" y="8695266"/>
            <a:ext cx="6941688" cy="8284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Do these assumptions still hold true?</a:t>
            </a:r>
          </a:p>
        </p:txBody>
      </p:sp>
      <p:sp>
        <p:nvSpPr>
          <p:cNvPr id="154" name="Shape 154"/>
          <p:cNvSpPr/>
          <p:nvPr/>
        </p:nvSpPr>
        <p:spPr>
          <a:xfrm>
            <a:off x="6271644" y="1815041"/>
            <a:ext cx="1985512" cy="52560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43484">
              <a:defRPr sz="32301"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1pPr>
          </a:lstStyle>
          <a:p>
            <a:pPr/>
            <a:r>
              <a:t>?</a:t>
            </a:r>
          </a:p>
        </p:txBody>
      </p:sp>
      <p:sp>
        <p:nvSpPr>
          <p:cNvPr id="155" name="Shape 155"/>
          <p:cNvSpPr/>
          <p:nvPr/>
        </p:nvSpPr>
        <p:spPr>
          <a:xfrm>
            <a:off x="1142613" y="3677708"/>
            <a:ext cx="1985512" cy="52560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38911">
              <a:defRPr sz="31968"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?</a:t>
            </a:r>
          </a:p>
        </p:txBody>
      </p:sp>
      <p:sp>
        <p:nvSpPr>
          <p:cNvPr id="156" name="Shape 156"/>
          <p:cNvSpPr/>
          <p:nvPr/>
        </p:nvSpPr>
        <p:spPr>
          <a:xfrm>
            <a:off x="10755570" y="-487892"/>
            <a:ext cx="1985512" cy="52560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06908">
              <a:defRPr sz="29637"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?</a:t>
            </a:r>
          </a:p>
        </p:txBody>
      </p:sp>
      <p:pic>
        <p:nvPicPr>
          <p:cNvPr id="157" name="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67226" y="8585200"/>
            <a:ext cx="4491397" cy="152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Screen Shot 2015-10-02 at 12.52.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24768" y="2797127"/>
            <a:ext cx="5955264" cy="4658880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Shape 161"/>
          <p:cNvSpPr/>
          <p:nvPr>
            <p:ph type="subTitle" sz="quarter" idx="1"/>
          </p:nvPr>
        </p:nvSpPr>
        <p:spPr>
          <a:xfrm>
            <a:off x="74683" y="65616"/>
            <a:ext cx="8510336" cy="2774355"/>
          </a:xfrm>
          <a:prstGeom prst="rect">
            <a:avLst/>
          </a:prstGeom>
        </p:spPr>
        <p:txBody>
          <a:bodyPr/>
          <a:lstStyle>
            <a:lvl1pPr algn="l" defTabSz="457200">
              <a:defRPr sz="4900">
                <a:latin typeface="Noteworthy Light"/>
                <a:ea typeface="Noteworthy Light"/>
                <a:cs typeface="Noteworthy Light"/>
                <a:sym typeface="Noteworthy Light"/>
              </a:defRPr>
            </a:lvl1pPr>
          </a:lstStyle>
          <a:p>
            <a:pPr/>
            <a:r>
              <a:t>Observers such as Maslow and Ouchi saw more….</a:t>
            </a:r>
          </a:p>
        </p:txBody>
      </p:sp>
      <p:pic>
        <p:nvPicPr>
          <p:cNvPr id="162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6426" y="2184400"/>
            <a:ext cx="3720440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spray-paint-alphabet-a-z-letters-vector-photoshop-brushes-pack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05948" y="782650"/>
            <a:ext cx="10192904" cy="8188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67700" y="7471833"/>
            <a:ext cx="883455" cy="228601"/>
          </a:xfrm>
          <a:prstGeom prst="rect">
            <a:avLst/>
          </a:prstGeom>
        </p:spPr>
      </p:pic>
      <p:pic>
        <p:nvPicPr>
          <p:cNvPr id="168" name="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 rot="6679708">
            <a:off x="8044070" y="8024307"/>
            <a:ext cx="1330715" cy="228601"/>
          </a:xfrm>
          <a:prstGeom prst="rect">
            <a:avLst/>
          </a:prstGeom>
        </p:spPr>
      </p:pic>
      <p:pic>
        <p:nvPicPr>
          <p:cNvPr id="170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67700" y="8564033"/>
            <a:ext cx="883455" cy="228601"/>
          </a:xfrm>
          <a:prstGeom prst="rect">
            <a:avLst/>
          </a:prstGeom>
        </p:spPr>
      </p:pic>
      <p:pic>
        <p:nvPicPr>
          <p:cNvPr id="172" name="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18900000">
            <a:off x="6156307" y="8024307"/>
            <a:ext cx="1078731" cy="228601"/>
          </a:xfrm>
          <a:prstGeom prst="rect">
            <a:avLst/>
          </a:prstGeom>
        </p:spPr>
      </p:pic>
      <p:pic>
        <p:nvPicPr>
          <p:cNvPr id="174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6987382" y="8017933"/>
            <a:ext cx="1380264" cy="228601"/>
          </a:xfrm>
          <a:prstGeom prst="rect">
            <a:avLst/>
          </a:prstGeom>
        </p:spPr>
      </p:pic>
      <p:pic>
        <p:nvPicPr>
          <p:cNvPr id="176" name="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 rot="18307240">
            <a:off x="4644694" y="8024307"/>
            <a:ext cx="1434374" cy="228601"/>
          </a:xfrm>
          <a:prstGeom prst="rect">
            <a:avLst/>
          </a:prstGeom>
        </p:spPr>
      </p:pic>
      <p:pic>
        <p:nvPicPr>
          <p:cNvPr id="178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3346715" y="8219040"/>
            <a:ext cx="1380265" cy="228601"/>
          </a:xfrm>
          <a:prstGeom prst="rect">
            <a:avLst/>
          </a:prstGeom>
        </p:spPr>
      </p:pic>
      <p:pic>
        <p:nvPicPr>
          <p:cNvPr id="180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2466182" y="6457974"/>
            <a:ext cx="1380264" cy="228601"/>
          </a:xfrm>
          <a:prstGeom prst="rect">
            <a:avLst/>
          </a:prstGeom>
        </p:spPr>
      </p:pic>
      <p:pic>
        <p:nvPicPr>
          <p:cNvPr id="182" name="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8900000">
            <a:off x="3424005" y="6293946"/>
            <a:ext cx="1524642" cy="228601"/>
          </a:xfrm>
          <a:prstGeom prst="rect">
            <a:avLst/>
          </a:prstGeom>
        </p:spPr>
      </p:pic>
      <p:pic>
        <p:nvPicPr>
          <p:cNvPr id="184" name=""/>
          <p:cNvPicPr>
            <a:picLocks noChangeAspect="0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 rot="3563348">
            <a:off x="4661567" y="6457974"/>
            <a:ext cx="1400627" cy="228601"/>
          </a:xfrm>
          <a:prstGeom prst="rect">
            <a:avLst/>
          </a:prstGeom>
        </p:spPr>
      </p:pic>
      <p:pic>
        <p:nvPicPr>
          <p:cNvPr id="186" name=""/>
          <p:cNvPicPr>
            <a:picLocks noChangeAspect="0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5806672" y="6364416"/>
            <a:ext cx="1391456" cy="228601"/>
          </a:xfrm>
          <a:prstGeom prst="rect">
            <a:avLst/>
          </a:prstGeom>
        </p:spPr>
      </p:pic>
      <p:pic>
        <p:nvPicPr>
          <p:cNvPr id="188" name="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8900000">
            <a:off x="6915193" y="6457974"/>
            <a:ext cx="1524642" cy="228601"/>
          </a:xfrm>
          <a:prstGeom prst="rect">
            <a:avLst/>
          </a:prstGeom>
        </p:spPr>
      </p:pic>
      <p:pic>
        <p:nvPicPr>
          <p:cNvPr id="190" name=""/>
          <p:cNvPicPr>
            <a:picLocks noChangeAspect="0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2716339" y="4256216"/>
            <a:ext cx="1391455" cy="228601"/>
          </a:xfrm>
          <a:prstGeom prst="rect">
            <a:avLst/>
          </a:prstGeom>
        </p:spPr>
      </p:pic>
      <p:pic>
        <p:nvPicPr>
          <p:cNvPr id="192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1357049" y="4696907"/>
            <a:ext cx="1380264" cy="228601"/>
          </a:xfrm>
          <a:prstGeom prst="rect">
            <a:avLst/>
          </a:prstGeom>
        </p:spPr>
      </p:pic>
      <p:pic>
        <p:nvPicPr>
          <p:cNvPr id="194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4337315" y="2182307"/>
            <a:ext cx="1380265" cy="228601"/>
          </a:xfrm>
          <a:prstGeom prst="rect">
            <a:avLst/>
          </a:prstGeom>
        </p:spPr>
      </p:pic>
      <p:pic>
        <p:nvPicPr>
          <p:cNvPr id="196" name="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 rot="18307240">
            <a:off x="3772627" y="4256216"/>
            <a:ext cx="1434374" cy="228601"/>
          </a:xfrm>
          <a:prstGeom prst="rect">
            <a:avLst/>
          </a:prstGeom>
        </p:spPr>
      </p:pic>
      <p:pic>
        <p:nvPicPr>
          <p:cNvPr id="198" name="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 rot="18307240">
            <a:off x="7379427" y="2182307"/>
            <a:ext cx="1434374" cy="228601"/>
          </a:xfrm>
          <a:prstGeom prst="rect">
            <a:avLst/>
          </a:prstGeom>
        </p:spPr>
      </p:pic>
      <p:pic>
        <p:nvPicPr>
          <p:cNvPr id="200" name="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8900000">
            <a:off x="6364859" y="4337598"/>
            <a:ext cx="1524642" cy="228601"/>
          </a:xfrm>
          <a:prstGeom prst="rect">
            <a:avLst/>
          </a:prstGeom>
        </p:spPr>
      </p:pic>
      <p:pic>
        <p:nvPicPr>
          <p:cNvPr id="202" name="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9756569">
            <a:off x="5062681" y="4490694"/>
            <a:ext cx="1380264" cy="228601"/>
          </a:xfrm>
          <a:prstGeom prst="rect">
            <a:avLst/>
          </a:prstGeom>
        </p:spPr>
      </p:pic>
      <p:pic>
        <p:nvPicPr>
          <p:cNvPr id="204" name=""/>
          <p:cNvPicPr>
            <a:picLocks noChangeAspect="0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09339" y="1877082"/>
            <a:ext cx="1391456" cy="228601"/>
          </a:xfrm>
          <a:prstGeom prst="rect">
            <a:avLst/>
          </a:prstGeom>
        </p:spPr>
      </p:pic>
      <p:pic>
        <p:nvPicPr>
          <p:cNvPr id="206" name="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8900000">
            <a:off x="1462659" y="2182307"/>
            <a:ext cx="1524642" cy="228601"/>
          </a:xfrm>
          <a:prstGeom prst="rect">
            <a:avLst/>
          </a:prstGeom>
        </p:spPr>
      </p:pic>
      <p:pic>
        <p:nvPicPr>
          <p:cNvPr id="208" name="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 rot="18307240">
            <a:off x="3095294" y="2177744"/>
            <a:ext cx="1434374" cy="228601"/>
          </a:xfrm>
          <a:prstGeom prst="rect">
            <a:avLst/>
          </a:prstGeom>
        </p:spPr>
      </p:pic>
      <p:pic>
        <p:nvPicPr>
          <p:cNvPr id="210" name=""/>
          <p:cNvPicPr>
            <a:picLocks noChangeAspect="0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18373927">
            <a:off x="7772280" y="4253303"/>
            <a:ext cx="2556589" cy="228601"/>
          </a:xfrm>
          <a:prstGeom prst="rect">
            <a:avLst/>
          </a:prstGeom>
        </p:spPr>
      </p:pic>
      <p:pic>
        <p:nvPicPr>
          <p:cNvPr id="212" name=""/>
          <p:cNvPicPr>
            <a:picLocks noChangeAspect="0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4206678">
            <a:off x="9373030" y="4490694"/>
            <a:ext cx="2573396" cy="228601"/>
          </a:xfrm>
          <a:prstGeom prst="rect">
            <a:avLst/>
          </a:prstGeom>
        </p:spPr>
      </p:pic>
      <p:pic>
        <p:nvPicPr>
          <p:cNvPr id="214" name=""/>
          <p:cNvPicPr>
            <a:picLocks noChangeAspect="0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 rot="3745781">
            <a:off x="5590390" y="1877082"/>
            <a:ext cx="2091456" cy="228601"/>
          </a:xfrm>
          <a:prstGeom prst="rect">
            <a:avLst/>
          </a:prstGeom>
        </p:spPr>
      </p:pic>
      <p:pic>
        <p:nvPicPr>
          <p:cNvPr id="216" name=""/>
          <p:cNvPicPr>
            <a:picLocks noChangeAspect="0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 rot="3952365">
            <a:off x="8430827" y="1877082"/>
            <a:ext cx="2149310" cy="228601"/>
          </a:xfrm>
          <a:prstGeom prst="rect">
            <a:avLst/>
          </a:prstGeom>
        </p:spPr>
      </p:pic>
      <p:pic>
        <p:nvPicPr>
          <p:cNvPr id="218" name=""/>
          <p:cNvPicPr>
            <a:picLocks noChangeAspect="0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18288153">
            <a:off x="7890664" y="6351591"/>
            <a:ext cx="1375916" cy="228601"/>
          </a:xfrm>
          <a:prstGeom prst="rect">
            <a:avLst/>
          </a:prstGeom>
        </p:spPr>
      </p:pic>
      <p:pic>
        <p:nvPicPr>
          <p:cNvPr id="220" name=""/>
          <p:cNvPicPr>
            <a:picLocks noChangeAspect="0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 rot="3745781">
            <a:off x="8934723" y="6364416"/>
            <a:ext cx="2091456" cy="228601"/>
          </a:xfrm>
          <a:prstGeom prst="rect">
            <a:avLst/>
          </a:prstGeom>
        </p:spPr>
      </p:pic>
      <p:sp>
        <p:nvSpPr>
          <p:cNvPr id="222" name="Shape 222"/>
          <p:cNvSpPr/>
          <p:nvPr/>
        </p:nvSpPr>
        <p:spPr>
          <a:xfrm>
            <a:off x="9531997" y="7836013"/>
            <a:ext cx="2255462" cy="9946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29768">
              <a:defRPr sz="4512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Theory Z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8i6o6pg6T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53451" y="2486731"/>
            <a:ext cx="3897898" cy="4780138"/>
          </a:xfrm>
          <a:prstGeom prst="rect">
            <a:avLst/>
          </a:prstGeom>
          <a:ln w="12700">
            <a:miter lim="400000"/>
          </a:ln>
        </p:spPr>
      </p:pic>
      <p:sp>
        <p:nvSpPr>
          <p:cNvPr id="225" name="Shape 225"/>
          <p:cNvSpPr/>
          <p:nvPr/>
        </p:nvSpPr>
        <p:spPr>
          <a:xfrm>
            <a:off x="2774845" y="4489582"/>
            <a:ext cx="1961104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Work =</a:t>
            </a:r>
          </a:p>
        </p:txBody>
      </p:sp>
      <p:sp>
        <p:nvSpPr>
          <p:cNvPr id="226" name="Shape 226"/>
          <p:cNvSpPr/>
          <p:nvPr/>
        </p:nvSpPr>
        <p:spPr>
          <a:xfrm>
            <a:off x="8404318" y="4489582"/>
            <a:ext cx="3897898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 whole person</a:t>
            </a:r>
          </a:p>
        </p:txBody>
      </p:sp>
      <p:pic>
        <p:nvPicPr>
          <p:cNvPr id="227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58871" y="5249333"/>
            <a:ext cx="3588792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/>
          <p:nvPr/>
        </p:nvSpPr>
        <p:spPr>
          <a:xfrm>
            <a:off x="569212" y="4489582"/>
            <a:ext cx="3472470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Responsibility =</a:t>
            </a:r>
          </a:p>
        </p:txBody>
      </p:sp>
      <p:sp>
        <p:nvSpPr>
          <p:cNvPr id="231" name="Shape 231"/>
          <p:cNvSpPr/>
          <p:nvPr/>
        </p:nvSpPr>
        <p:spPr>
          <a:xfrm>
            <a:off x="8963118" y="4489582"/>
            <a:ext cx="2500104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Collective</a:t>
            </a:r>
          </a:p>
        </p:txBody>
      </p:sp>
      <p:pic>
        <p:nvPicPr>
          <p:cNvPr id="232" name="8TxngELgc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92600" y="1111250"/>
            <a:ext cx="4419600" cy="7531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963118" y="5249333"/>
            <a:ext cx="2159458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hape 236"/>
          <p:cNvSpPr/>
          <p:nvPr/>
        </p:nvSpPr>
        <p:spPr>
          <a:xfrm>
            <a:off x="5274165" y="1407715"/>
            <a:ext cx="3472470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Attitude =</a:t>
            </a:r>
          </a:p>
        </p:txBody>
      </p:sp>
      <p:sp>
        <p:nvSpPr>
          <p:cNvPr id="237" name="Shape 237"/>
          <p:cNvSpPr/>
          <p:nvPr/>
        </p:nvSpPr>
        <p:spPr>
          <a:xfrm>
            <a:off x="2849568" y="7710156"/>
            <a:ext cx="7644331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Whole exceeds the sum of its parts</a:t>
            </a:r>
          </a:p>
        </p:txBody>
      </p:sp>
      <p:pic>
        <p:nvPicPr>
          <p:cNvPr id="238" name="12467013881151890449Human_Brain_sketch_with_eyes_and_cerebrellum.svg.med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094844" y="3046492"/>
            <a:ext cx="5153779" cy="398559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9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929466" y="8517466"/>
            <a:ext cx="7145868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hape 242"/>
          <p:cNvSpPr/>
          <p:nvPr/>
        </p:nvSpPr>
        <p:spPr>
          <a:xfrm>
            <a:off x="5274165" y="1407715"/>
            <a:ext cx="3472470" cy="7744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Control =</a:t>
            </a:r>
          </a:p>
        </p:txBody>
      </p:sp>
      <p:sp>
        <p:nvSpPr>
          <p:cNvPr id="243" name="Shape 243"/>
          <p:cNvSpPr/>
          <p:nvPr/>
        </p:nvSpPr>
        <p:spPr>
          <a:xfrm>
            <a:off x="4766165" y="7777889"/>
            <a:ext cx="3472470" cy="774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Loyalty to team</a:t>
            </a:r>
          </a:p>
        </p:txBody>
      </p:sp>
      <p:pic>
        <p:nvPicPr>
          <p:cNvPr id="244" name="11949846872051082374team_sketch_erich_schube_01.svg.med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67642" y="2677164"/>
            <a:ext cx="6469516" cy="4399272"/>
          </a:xfrm>
          <a:prstGeom prst="rect">
            <a:avLst/>
          </a:prstGeom>
          <a:ln w="12700">
            <a:miter lim="400000"/>
          </a:ln>
        </p:spPr>
      </p:pic>
      <p:pic>
        <p:nvPicPr>
          <p:cNvPr id="245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848422" y="8619066"/>
            <a:ext cx="3307957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Shape 248"/>
          <p:cNvSpPr/>
          <p:nvPr/>
        </p:nvSpPr>
        <p:spPr>
          <a:xfrm>
            <a:off x="570230" y="635000"/>
            <a:ext cx="11598860" cy="8483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400"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rPr>
                <a:solidFill>
                  <a:srgbClr val="FF2600"/>
                </a:solidFill>
              </a:rPr>
              <a:t>Theory X</a:t>
            </a:r>
            <a:r>
              <a:rPr>
                <a:solidFill>
                  <a:srgbClr val="FF2600"/>
                </a:solidFill>
                <a:latin typeface="Avenir Book"/>
                <a:ea typeface="Avenir Book"/>
                <a:cs typeface="Avenir Book"/>
                <a:sym typeface="Avenir Book"/>
              </a:rPr>
              <a:t> HRM </a:t>
            </a:r>
            <a:r>
              <a:t>(</a:t>
            </a:r>
            <a:r>
              <a:rPr>
                <a:solidFill>
                  <a:srgbClr val="FF2600"/>
                </a:solidFill>
              </a:rPr>
              <a:t>Resource</a:t>
            </a:r>
            <a:r>
              <a:t> Management) </a:t>
            </a:r>
            <a:r>
              <a:rPr>
                <a:latin typeface="Avenir Book"/>
                <a:ea typeface="Avenir Book"/>
                <a:cs typeface="Avenir Book"/>
                <a:sym typeface="Avenir Book"/>
              </a:rPr>
              <a:t>assumes people: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are gullible and lack insight.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are indifferent to the alignment between their personal and organisation's needs.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fundamentally dislike work.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are motivated only by extrinsic factors (e.g. financial incentives).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need to be closely supervised.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rPr>
                <a:solidFill>
                  <a:srgbClr val="008F00"/>
                </a:solidFill>
                <a:latin typeface="Avenir Heavy"/>
                <a:ea typeface="Avenir Heavy"/>
                <a:cs typeface="Avenir Heavy"/>
                <a:sym typeface="Avenir Heavy"/>
              </a:rPr>
              <a:t>Theory Y</a:t>
            </a:r>
            <a:r>
              <a:rPr>
                <a:solidFill>
                  <a:srgbClr val="008F00"/>
                </a:solidFill>
              </a:rPr>
              <a:t> HRM</a:t>
            </a:r>
            <a:r>
              <a:t> 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(</a:t>
            </a:r>
            <a:r>
              <a:rPr>
                <a:solidFill>
                  <a:srgbClr val="008F00"/>
                </a:solidFill>
                <a:latin typeface="Avenir Heavy"/>
                <a:ea typeface="Avenir Heavy"/>
                <a:cs typeface="Avenir Heavy"/>
                <a:sym typeface="Avenir Heavy"/>
              </a:rPr>
              <a:t>Human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 Management)</a:t>
            </a:r>
            <a:r>
              <a:t> assumes people: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feel that work is natural.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enjoy work.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are motivated by a fundamental desire to contribute and perform (intrinsic factors).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could perform to a higher level if control is minimised, they will self organise.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· want to continue to develop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rPr>
                <a:solidFill>
                  <a:srgbClr val="0433FF"/>
                </a:solidFill>
                <a:latin typeface="Avenir Heavy"/>
                <a:ea typeface="Avenir Heavy"/>
                <a:cs typeface="Avenir Heavy"/>
                <a:sym typeface="Avenir Heavy"/>
              </a:rPr>
              <a:t>Theory Z 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(</a:t>
            </a:r>
            <a:r>
              <a:rPr>
                <a:solidFill>
                  <a:srgbClr val="0433FF"/>
                </a:solidFill>
                <a:latin typeface="Avenir Heavy"/>
                <a:ea typeface="Avenir Heavy"/>
                <a:cs typeface="Avenir Heavy"/>
                <a:sym typeface="Avenir Heavy"/>
              </a:rPr>
              <a:t>Holistic </a:t>
            </a: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HRM) </a:t>
            </a:r>
            <a:r>
              <a:t>assumes that the average worker wants to be involved in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the management and decision-making within an organisation; </a:t>
            </a:r>
          </a:p>
          <a:p>
            <a:pPr algn="l">
              <a:defRPr sz="24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building trust among all organisational members is central to raising productivity.</a:t>
            </a:r>
          </a:p>
          <a:p>
            <a:pPr algn="l">
              <a:defRPr sz="2400">
                <a:latin typeface="Avenir Book Oblique"/>
                <a:ea typeface="Avenir Book Oblique"/>
                <a:cs typeface="Avenir Book Oblique"/>
                <a:sym typeface="Avenir Book Oblique"/>
              </a:defRPr>
            </a:pPr>
            <a:r>
              <a:t>Links to concepts of high performance &amp; high commitment HRM (Pfeffer, 2008)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0" name="Screen Shot 2015-10-02 at 13.31.4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11300" y="1898650"/>
            <a:ext cx="9982200" cy="59563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1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061200" y="5113866"/>
            <a:ext cx="2776154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nclex-maslow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02831" y="1979568"/>
            <a:ext cx="10041525" cy="7761307"/>
          </a:xfrm>
          <a:prstGeom prst="rect">
            <a:avLst/>
          </a:prstGeom>
          <a:ln w="12700">
            <a:miter lim="400000"/>
          </a:ln>
        </p:spPr>
      </p:pic>
      <p:sp>
        <p:nvSpPr>
          <p:cNvPr id="255" name="Shape 255"/>
          <p:cNvSpPr/>
          <p:nvPr/>
        </p:nvSpPr>
        <p:spPr>
          <a:xfrm>
            <a:off x="93162" y="123200"/>
            <a:ext cx="7985618" cy="11082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sz="4900">
                <a:latin typeface="Noteworthy Light"/>
                <a:ea typeface="Noteworthy Light"/>
                <a:cs typeface="Noteworthy Light"/>
                <a:sym typeface="Noteworthy Light"/>
              </a:defRPr>
            </a:lvl1pPr>
          </a:lstStyle>
          <a:p>
            <a:pPr/>
            <a:r>
              <a:t>How does this link to motivation?</a:t>
            </a:r>
          </a:p>
        </p:txBody>
      </p:sp>
      <p:pic>
        <p:nvPicPr>
          <p:cNvPr id="256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12826" y="1168400"/>
            <a:ext cx="3477700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79ca9334fd15035f16b5e3fec4d52bcb.jpg"/>
          <p:cNvPicPr>
            <a:picLocks noChangeAspect="1"/>
          </p:cNvPicPr>
          <p:nvPr/>
        </p:nvPicPr>
        <p:blipFill>
          <a:blip r:embed="rId2">
            <a:extLst/>
          </a:blip>
          <a:srcRect l="3667" t="12620" r="2438" b="5262"/>
          <a:stretch>
            <a:fillRect/>
          </a:stretch>
        </p:blipFill>
        <p:spPr>
          <a:xfrm>
            <a:off x="4355504" y="1705173"/>
            <a:ext cx="8154765" cy="7790905"/>
          </a:xfrm>
          <a:prstGeom prst="rect">
            <a:avLst/>
          </a:prstGeom>
          <a:ln w="12700">
            <a:miter lim="400000"/>
          </a:ln>
        </p:spPr>
      </p:pic>
      <p:sp>
        <p:nvSpPr>
          <p:cNvPr id="260" name="Shape 260"/>
          <p:cNvSpPr/>
          <p:nvPr/>
        </p:nvSpPr>
        <p:spPr>
          <a:xfrm>
            <a:off x="80989" y="130174"/>
            <a:ext cx="10180518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48055">
              <a:defRPr sz="3528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But there was more to this story of the hard and the soft</a:t>
            </a:r>
          </a:p>
        </p:txBody>
      </p:sp>
      <p:sp>
        <p:nvSpPr>
          <p:cNvPr id="261" name="Shape 261"/>
          <p:cNvSpPr/>
          <p:nvPr/>
        </p:nvSpPr>
        <p:spPr>
          <a:xfrm>
            <a:off x="158512" y="917674"/>
            <a:ext cx="10025472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Enter Hertzberg and his “two factor theory”</a:t>
            </a:r>
          </a:p>
        </p:txBody>
      </p:sp>
      <p:pic>
        <p:nvPicPr>
          <p:cNvPr id="262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890245" y="1565275"/>
            <a:ext cx="3224310" cy="152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Shape 265"/>
          <p:cNvSpPr/>
          <p:nvPr/>
        </p:nvSpPr>
        <p:spPr>
          <a:xfrm>
            <a:off x="135305" y="4684183"/>
            <a:ext cx="12734189" cy="4826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defRPr sz="2300">
                <a:solidFill>
                  <a:schemeClr val="accent2">
                    <a:hueOff val="-2473792"/>
                    <a:satOff val="-50209"/>
                    <a:lumOff val="23543"/>
                  </a:schemeClr>
                </a:solidFill>
                <a:latin typeface="Avenir Book"/>
                <a:ea typeface="Avenir Book"/>
                <a:cs typeface="Avenir Book"/>
                <a:sym typeface="Avenir Book"/>
              </a:defRPr>
            </a:pPr>
            <a:r>
              <a:rPr>
                <a:latin typeface="Avenir Heavy"/>
                <a:ea typeface="Avenir Heavy"/>
                <a:cs typeface="Avenir Heavy"/>
                <a:sym typeface="Avenir Heavy"/>
              </a:rPr>
              <a:t>High Hygiene + High Motivation:</a:t>
            </a:r>
            <a:r>
              <a:t> 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The ideal situation where employees are highly motivated and have few complaints.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300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t>High Hygiene + Low Motivation: 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Employees have few complaints but are not highly motivated. The job is viewed as a pay-check.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300">
                <a:solidFill>
                  <a:schemeClr val="accent3">
                    <a:satOff val="18648"/>
                    <a:lumOff val="5971"/>
                  </a:schemeClr>
                </a:solidFill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t>Low Hygiene + High Motivation: 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Employees are motivated but have a lot of complaints. A situations where the job is exciting and challenging but salaries and work conditions are not up to par.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</a:p>
          <a:p>
            <a:pPr algn="l">
              <a:defRPr sz="2300">
                <a:solidFill>
                  <a:schemeClr val="accent5">
                    <a:hueOff val="-444211"/>
                    <a:satOff val="-14915"/>
                    <a:lumOff val="22857"/>
                  </a:schemeClr>
                </a:solidFill>
                <a:latin typeface="Avenir Heavy"/>
                <a:ea typeface="Avenir Heavy"/>
                <a:cs typeface="Avenir Heavy"/>
                <a:sym typeface="Avenir Heavy"/>
              </a:defRPr>
            </a:pPr>
            <a:r>
              <a:t>Low Hygiene + Low Motivation: </a:t>
            </a:r>
          </a:p>
          <a:p>
            <a:pPr algn="l">
              <a:defRPr sz="2300">
                <a:latin typeface="Avenir Book"/>
                <a:ea typeface="Avenir Book"/>
                <a:cs typeface="Avenir Book"/>
                <a:sym typeface="Avenir Book"/>
              </a:defRPr>
            </a:pPr>
            <a:r>
              <a:t>This is the worst situation where employees are not motivated and have many complaints.</a:t>
            </a:r>
          </a:p>
        </p:txBody>
      </p:sp>
      <p:sp>
        <p:nvSpPr>
          <p:cNvPr id="266" name="Shape 266"/>
          <p:cNvSpPr/>
          <p:nvPr/>
        </p:nvSpPr>
        <p:spPr>
          <a:xfrm>
            <a:off x="9328150" y="448733"/>
            <a:ext cx="1270000" cy="1270001"/>
          </a:xfrm>
          <a:prstGeom prst="rect">
            <a:avLst/>
          </a:prstGeom>
          <a:solidFill>
            <a:schemeClr val="accent4">
              <a:hueOff val="384618"/>
              <a:satOff val="3869"/>
              <a:lumOff val="5802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267" name="Shape 267"/>
          <p:cNvSpPr/>
          <p:nvPr/>
        </p:nvSpPr>
        <p:spPr>
          <a:xfrm>
            <a:off x="9328150" y="1826683"/>
            <a:ext cx="1270000" cy="1270001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268" name="Shape 268"/>
          <p:cNvSpPr/>
          <p:nvPr/>
        </p:nvSpPr>
        <p:spPr>
          <a:xfrm>
            <a:off x="10737850" y="448733"/>
            <a:ext cx="1270000" cy="1270001"/>
          </a:xfrm>
          <a:prstGeom prst="rect">
            <a:avLst/>
          </a:prstGeom>
          <a:solidFill>
            <a:schemeClr val="accent2">
              <a:hueOff val="-2473792"/>
              <a:satOff val="-50209"/>
              <a:lumOff val="23543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269" name="Shape 269"/>
          <p:cNvSpPr/>
          <p:nvPr/>
        </p:nvSpPr>
        <p:spPr>
          <a:xfrm>
            <a:off x="10737850" y="1826683"/>
            <a:ext cx="1270000" cy="1270001"/>
          </a:xfrm>
          <a:prstGeom prst="rect">
            <a:avLst/>
          </a:prstGeom>
          <a:solidFill>
            <a:schemeClr val="accent3">
              <a:satOff val="18648"/>
              <a:lumOff val="5971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270" name="Shape 270"/>
          <p:cNvSpPr/>
          <p:nvPr/>
        </p:nvSpPr>
        <p:spPr>
          <a:xfrm>
            <a:off x="6972122" y="1198033"/>
            <a:ext cx="1816456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1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Hygiene</a:t>
            </a:r>
          </a:p>
        </p:txBody>
      </p:sp>
      <p:sp>
        <p:nvSpPr>
          <p:cNvPr id="271" name="Shape 271"/>
          <p:cNvSpPr/>
          <p:nvPr/>
        </p:nvSpPr>
        <p:spPr>
          <a:xfrm>
            <a:off x="9563277" y="3528483"/>
            <a:ext cx="2298346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6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Motivation</a:t>
            </a:r>
          </a:p>
        </p:txBody>
      </p:sp>
      <p:sp>
        <p:nvSpPr>
          <p:cNvPr id="272" name="Shape 272"/>
          <p:cNvSpPr/>
          <p:nvPr/>
        </p:nvSpPr>
        <p:spPr>
          <a:xfrm>
            <a:off x="8744051" y="721783"/>
            <a:ext cx="444400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1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H</a:t>
            </a:r>
          </a:p>
        </p:txBody>
      </p:sp>
      <p:sp>
        <p:nvSpPr>
          <p:cNvPr id="273" name="Shape 273"/>
          <p:cNvSpPr/>
          <p:nvPr/>
        </p:nvSpPr>
        <p:spPr>
          <a:xfrm>
            <a:off x="11150650" y="3007783"/>
            <a:ext cx="444400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6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H</a:t>
            </a:r>
          </a:p>
        </p:txBody>
      </p:sp>
      <p:sp>
        <p:nvSpPr>
          <p:cNvPr id="274" name="Shape 274"/>
          <p:cNvSpPr/>
          <p:nvPr/>
        </p:nvSpPr>
        <p:spPr>
          <a:xfrm>
            <a:off x="9791699" y="3007783"/>
            <a:ext cx="342901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6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L</a:t>
            </a:r>
          </a:p>
        </p:txBody>
      </p:sp>
      <p:sp>
        <p:nvSpPr>
          <p:cNvPr id="275" name="Shape 275"/>
          <p:cNvSpPr/>
          <p:nvPr/>
        </p:nvSpPr>
        <p:spPr>
          <a:xfrm>
            <a:off x="8794801" y="2099733"/>
            <a:ext cx="342901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chemeClr val="accent1"/>
                </a:solidFill>
                <a:latin typeface="Avenir Book"/>
                <a:ea typeface="Avenir Book"/>
                <a:cs typeface="Avenir Book"/>
                <a:sym typeface="Avenir Book"/>
              </a:defRPr>
            </a:lvl1pPr>
          </a:lstStyle>
          <a:p>
            <a:pPr/>
            <a:r>
              <a:t>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hr_img_01.gi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60838" y="2280532"/>
            <a:ext cx="9785973" cy="7360978"/>
          </a:xfrm>
          <a:prstGeom prst="rect">
            <a:avLst/>
          </a:prstGeom>
          <a:ln w="12700">
            <a:miter lim="400000"/>
          </a:ln>
        </p:spPr>
      </p:pic>
      <p:sp>
        <p:nvSpPr>
          <p:cNvPr id="278" name="Shape 278"/>
          <p:cNvSpPr/>
          <p:nvPr/>
        </p:nvSpPr>
        <p:spPr>
          <a:xfrm>
            <a:off x="192378" y="206474"/>
            <a:ext cx="3918096" cy="28585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But what do these two feuding houses fight over?</a:t>
            </a:r>
          </a:p>
        </p:txBody>
      </p:sp>
      <p:pic>
        <p:nvPicPr>
          <p:cNvPr id="279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7066" y="1981200"/>
            <a:ext cx="2001536" cy="152400"/>
          </a:xfrm>
          <a:prstGeom prst="rect">
            <a:avLst/>
          </a:prstGeom>
        </p:spPr>
      </p:pic>
      <p:sp>
        <p:nvSpPr>
          <p:cNvPr id="281" name="Shape 281"/>
          <p:cNvSpPr/>
          <p:nvPr/>
        </p:nvSpPr>
        <p:spPr>
          <a:xfrm>
            <a:off x="1362102" y="4054243"/>
            <a:ext cx="2916647" cy="1645114"/>
          </a:xfrm>
          <a:prstGeom prst="rect">
            <a:avLst/>
          </a:prstGeom>
          <a:solidFill>
            <a:schemeClr val="accent4">
              <a:hueOff val="384618"/>
              <a:satOff val="3869"/>
              <a:lumOff val="5802"/>
            </a:schemeClr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HR does what exactly?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" name="Group 310"/>
          <p:cNvGrpSpPr/>
          <p:nvPr/>
        </p:nvGrpSpPr>
        <p:grpSpPr>
          <a:xfrm>
            <a:off x="460013" y="273792"/>
            <a:ext cx="7953070" cy="7952960"/>
            <a:chOff x="0" y="0"/>
            <a:chExt cx="7953068" cy="7952958"/>
          </a:xfrm>
        </p:grpSpPr>
        <p:grpSp>
          <p:nvGrpSpPr>
            <p:cNvPr id="287" name="Group 287"/>
            <p:cNvGrpSpPr/>
            <p:nvPr/>
          </p:nvGrpSpPr>
          <p:grpSpPr>
            <a:xfrm>
              <a:off x="-1" y="0"/>
              <a:ext cx="7953070" cy="7952959"/>
              <a:chOff x="0" y="0"/>
              <a:chExt cx="7953069" cy="7952958"/>
            </a:xfrm>
          </p:grpSpPr>
          <p:sp>
            <p:nvSpPr>
              <p:cNvPr id="283" name="Shape 283"/>
              <p:cNvSpPr/>
              <p:nvPr/>
            </p:nvSpPr>
            <p:spPr>
              <a:xfrm rot="10800000">
                <a:off x="-1" y="4919"/>
                <a:ext cx="3976522" cy="397150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81"/>
                    </a:moveTo>
                    <a:cubicBezTo>
                      <a:pt x="21556" y="11952"/>
                      <a:pt x="11939" y="21563"/>
                      <a:pt x="68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8765">
                  <a:alpha val="60000"/>
                </a:srgbClr>
              </a:solidFill>
              <a:ln w="25400" cap="flat">
                <a:noFill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84" name="Shape 284"/>
              <p:cNvSpPr/>
              <p:nvPr/>
            </p:nvSpPr>
            <p:spPr>
              <a:xfrm rot="16200000">
                <a:off x="3973909" y="2609"/>
                <a:ext cx="3976429" cy="397121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170"/>
                    </a:moveTo>
                    <a:cubicBezTo>
                      <a:pt x="21508" y="11927"/>
                      <a:pt x="12029" y="21451"/>
                      <a:pt x="273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8765">
                  <a:alpha val="59675"/>
                </a:srgbClr>
              </a:solidFill>
              <a:ln w="25400" cap="flat">
                <a:noFill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85" name="Shape 285"/>
              <p:cNvSpPr/>
              <p:nvPr/>
            </p:nvSpPr>
            <p:spPr>
              <a:xfrm>
                <a:off x="3976519" y="3966985"/>
                <a:ext cx="3976550" cy="398087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72" h="21600" fill="norm" stroke="1" extrusionOk="0">
                    <a:moveTo>
                      <a:pt x="21572" y="0"/>
                    </a:moveTo>
                    <a:cubicBezTo>
                      <a:pt x="21600" y="11862"/>
                      <a:pt x="12027" y="21516"/>
                      <a:pt x="153" y="21600"/>
                    </a:cubicBezTo>
                    <a:lnTo>
                      <a:pt x="0" y="51"/>
                    </a:lnTo>
                    <a:close/>
                  </a:path>
                </a:pathLst>
              </a:custGeom>
              <a:solidFill>
                <a:srgbClr val="A08765">
                  <a:alpha val="60000"/>
                </a:srgbClr>
              </a:solidFill>
              <a:ln w="25400" cap="flat">
                <a:noFill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86" name="Shape 286"/>
              <p:cNvSpPr/>
              <p:nvPr/>
            </p:nvSpPr>
            <p:spPr>
              <a:xfrm rot="5400000">
                <a:off x="2510" y="3978950"/>
                <a:ext cx="3976532" cy="397148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69"/>
                    </a:moveTo>
                    <a:cubicBezTo>
                      <a:pt x="21562" y="11932"/>
                      <a:pt x="11963" y="21545"/>
                      <a:pt x="99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B9676">
                  <a:alpha val="60000"/>
                </a:srgbClr>
              </a:solidFill>
              <a:ln w="25400" cap="flat">
                <a:noFill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</p:grpSp>
        <p:grpSp>
          <p:nvGrpSpPr>
            <p:cNvPr id="296" name="Group 296"/>
            <p:cNvGrpSpPr/>
            <p:nvPr/>
          </p:nvGrpSpPr>
          <p:grpSpPr>
            <a:xfrm>
              <a:off x="270213" y="269953"/>
              <a:ext cx="7393810" cy="7405596"/>
              <a:chOff x="0" y="0"/>
              <a:chExt cx="7393809" cy="7405594"/>
            </a:xfrm>
          </p:grpSpPr>
          <p:sp>
            <p:nvSpPr>
              <p:cNvPr id="288" name="Shape 288"/>
              <p:cNvSpPr/>
              <p:nvPr/>
            </p:nvSpPr>
            <p:spPr>
              <a:xfrm rot="13500000">
                <a:off x="1852842" y="766933"/>
                <a:ext cx="3070577" cy="217607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84" h="21600" fill="norm" stroke="1" extrusionOk="0">
                    <a:moveTo>
                      <a:pt x="21584" y="0"/>
                    </a:moveTo>
                    <a:cubicBezTo>
                      <a:pt x="21600" y="8098"/>
                      <a:pt x="19327" y="15871"/>
                      <a:pt x="15268" y="21600"/>
                    </a:cubicBezTo>
                    <a:lnTo>
                      <a:pt x="0" y="84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89" name="Shape 289"/>
              <p:cNvSpPr/>
              <p:nvPr/>
            </p:nvSpPr>
            <p:spPr>
              <a:xfrm rot="10800000">
                <a:off x="632375" y="1543523"/>
                <a:ext cx="3070546" cy="215956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138"/>
                    </a:moveTo>
                    <a:cubicBezTo>
                      <a:pt x="21574" y="8182"/>
                      <a:pt x="19325" y="15889"/>
                      <a:pt x="15336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0" name="Shape 290"/>
              <p:cNvSpPr/>
              <p:nvPr/>
            </p:nvSpPr>
            <p:spPr>
              <a:xfrm rot="16200000">
                <a:off x="3264215" y="1078031"/>
                <a:ext cx="3070534" cy="2186351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160"/>
                    </a:moveTo>
                    <a:cubicBezTo>
                      <a:pt x="21570" y="8227"/>
                      <a:pt x="19247" y="15943"/>
                      <a:pt x="15147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8186C">
                  <a:alpha val="80291"/>
                </a:srgbClr>
              </a:solidFill>
              <a:ln w="12700" cap="flat">
                <a:solidFill>
                  <a:srgbClr val="FFFFFF">
                    <a:alpha val="80291"/>
                  </a:srgbClr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1" name="Shape 291"/>
              <p:cNvSpPr/>
              <p:nvPr/>
            </p:nvSpPr>
            <p:spPr>
              <a:xfrm rot="18840000">
                <a:off x="4012852" y="2281655"/>
                <a:ext cx="3070024" cy="216764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580"/>
                    </a:moveTo>
                    <a:cubicBezTo>
                      <a:pt x="21494" y="8478"/>
                      <a:pt x="19230" y="16012"/>
                      <a:pt x="15282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2" name="Shape 292"/>
              <p:cNvSpPr/>
              <p:nvPr/>
            </p:nvSpPr>
            <p:spPr>
              <a:xfrm>
                <a:off x="3701918" y="3695394"/>
                <a:ext cx="3070576" cy="213931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88" h="21600" fill="norm" stroke="1" extrusionOk="0">
                    <a:moveTo>
                      <a:pt x="21588" y="0"/>
                    </a:moveTo>
                    <a:cubicBezTo>
                      <a:pt x="21600" y="8060"/>
                      <a:pt x="19420" y="15809"/>
                      <a:pt x="15511" y="21600"/>
                    </a:cubicBezTo>
                    <a:lnTo>
                      <a:pt x="0" y="64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3" name="Shape 293"/>
              <p:cNvSpPr/>
              <p:nvPr/>
            </p:nvSpPr>
            <p:spPr>
              <a:xfrm rot="2640000">
                <a:off x="2510699" y="4458122"/>
                <a:ext cx="3070577" cy="218801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592" h="21600" fill="norm" stroke="1" extrusionOk="0">
                    <a:moveTo>
                      <a:pt x="21592" y="0"/>
                    </a:moveTo>
                    <a:cubicBezTo>
                      <a:pt x="21600" y="8118"/>
                      <a:pt x="19282" y="15900"/>
                      <a:pt x="15160" y="21600"/>
                    </a:cubicBez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4" name="Shape 294"/>
              <p:cNvSpPr/>
              <p:nvPr/>
            </p:nvSpPr>
            <p:spPr>
              <a:xfrm rot="5400000">
                <a:off x="1078975" y="4149369"/>
                <a:ext cx="3070574" cy="217531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46"/>
                    </a:moveTo>
                    <a:cubicBezTo>
                      <a:pt x="21591" y="8139"/>
                      <a:pt x="19298" y="15895"/>
                      <a:pt x="15225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  <p:sp>
            <p:nvSpPr>
              <p:cNvPr id="295" name="Shape 295"/>
              <p:cNvSpPr/>
              <p:nvPr/>
            </p:nvSpPr>
            <p:spPr>
              <a:xfrm rot="8100000">
                <a:off x="318284" y="2945361"/>
                <a:ext cx="3070418" cy="217205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21600" y="311"/>
                    </a:moveTo>
                    <a:cubicBezTo>
                      <a:pt x="21542" y="8308"/>
                      <a:pt x="19262" y="15954"/>
                      <a:pt x="15249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23877"/>
              </a:solidFill>
              <a:ln w="12700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algn="l" defTabSz="457200">
                  <a:defRPr sz="1600">
                    <a:latin typeface="Helvetica"/>
                    <a:ea typeface="Helvetica"/>
                    <a:cs typeface="Helvetica"/>
                    <a:sym typeface="Helvetica"/>
                  </a:defRPr>
                </a:pPr>
              </a:p>
            </p:txBody>
          </p:sp>
        </p:grpSp>
        <p:sp>
          <p:nvSpPr>
            <p:cNvPr id="297" name="Shape 297"/>
            <p:cNvSpPr/>
            <p:nvPr/>
          </p:nvSpPr>
          <p:spPr>
            <a:xfrm>
              <a:off x="1828870" y="1809625"/>
              <a:ext cx="4276496" cy="4333709"/>
            </a:xfrm>
            <a:prstGeom prst="ellipse">
              <a:avLst/>
            </a:prstGeom>
            <a:solidFill>
              <a:srgbClr val="FFFFFF"/>
            </a:solidFill>
            <a:ln w="25400" cap="flat">
              <a:solidFill>
                <a:srgbClr val="FFFFFF"/>
              </a:solidFill>
              <a:prstDash val="solid"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54186" tIns="54186" rIns="54186" bIns="54186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3800">
                  <a:solidFill>
                    <a:srgbClr val="5A2E6B"/>
                  </a:solidFill>
                  <a:uFill>
                    <a:solidFill>
                      <a:srgbClr val="FFFFFF"/>
                    </a:solidFill>
                  </a:uFill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t>PEAT</a:t>
              </a:r>
            </a:p>
            <a:p>
              <a:pPr defTabSz="914400">
                <a:buClr>
                  <a:srgbClr val="515151"/>
                </a:buClr>
                <a:defRPr sz="3800">
                  <a:solidFill>
                    <a:srgbClr val="5A2E6B"/>
                  </a:solidFill>
                  <a:uFill>
                    <a:solidFill>
                      <a:srgbClr val="FFFFFF"/>
                    </a:solidFill>
                  </a:uFill>
                  <a:latin typeface="Avenir Heavy"/>
                  <a:ea typeface="Avenir Heavy"/>
                  <a:cs typeface="Avenir Heavy"/>
                  <a:sym typeface="Avenir Heavy"/>
                </a:defRPr>
              </a:pPr>
              <a:r>
                <a:t>Framework</a:t>
              </a:r>
            </a:p>
          </p:txBody>
        </p:sp>
        <p:sp>
          <p:nvSpPr>
            <p:cNvPr id="298" name="Shape 298"/>
            <p:cNvSpPr/>
            <p:nvPr/>
          </p:nvSpPr>
          <p:spPr>
            <a:xfrm rot="2640000">
              <a:off x="5677393" y="1342517"/>
              <a:ext cx="1336600" cy="577992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t">
              <a:spAutoFit/>
            </a:bodyPr>
            <a:lstStyle>
              <a:lvl1pPr defTabSz="914400">
                <a:buClr>
                  <a:srgbClr val="FFFFFF"/>
                </a:buClr>
                <a:defRPr sz="2800"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Prepare</a:t>
              </a:r>
            </a:p>
          </p:txBody>
        </p:sp>
        <p:sp>
          <p:nvSpPr>
            <p:cNvPr id="299" name="Shape 299"/>
            <p:cNvSpPr/>
            <p:nvPr/>
          </p:nvSpPr>
          <p:spPr>
            <a:xfrm rot="18840000">
              <a:off x="6029349" y="6039280"/>
              <a:ext cx="928015" cy="668303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t">
              <a:spAutoFit/>
            </a:bodyPr>
            <a:lstStyle>
              <a:lvl1pPr defTabSz="914400">
                <a:buClr>
                  <a:srgbClr val="FFFFFF"/>
                </a:buClr>
                <a:defRPr sz="2800"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Entry</a:t>
              </a:r>
            </a:p>
          </p:txBody>
        </p:sp>
        <p:sp>
          <p:nvSpPr>
            <p:cNvPr id="300" name="Shape 300"/>
            <p:cNvSpPr/>
            <p:nvPr/>
          </p:nvSpPr>
          <p:spPr>
            <a:xfrm rot="2700000">
              <a:off x="428623" y="6020255"/>
              <a:ext cx="1968501" cy="722490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t">
              <a:spAutoFit/>
            </a:bodyPr>
            <a:lstStyle>
              <a:lvl1pPr defTabSz="914400">
                <a:buClr>
                  <a:srgbClr val="FFFFFF"/>
                </a:buClr>
                <a:defRPr sz="2800"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Adjustment</a:t>
              </a:r>
            </a:p>
          </p:txBody>
        </p:sp>
        <p:sp>
          <p:nvSpPr>
            <p:cNvPr id="301" name="Shape 301"/>
            <p:cNvSpPr/>
            <p:nvPr/>
          </p:nvSpPr>
          <p:spPr>
            <a:xfrm rot="18900000">
              <a:off x="726306" y="1391427"/>
              <a:ext cx="1639215" cy="577993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t">
              <a:spAutoFit/>
            </a:bodyPr>
            <a:lstStyle>
              <a:lvl1pPr defTabSz="914400">
                <a:buClr>
                  <a:srgbClr val="FFFFFF"/>
                </a:buClr>
                <a:defRPr sz="2800"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solidFill>
                    <a:srgbClr val="FFFFFF"/>
                  </a:solidFill>
                  <a:uFill>
                    <a:solidFill>
                      <a:srgbClr val="FFFFFF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Transition</a:t>
              </a:r>
            </a:p>
          </p:txBody>
        </p:sp>
        <p:sp>
          <p:nvSpPr>
            <p:cNvPr id="302" name="Shape 302"/>
            <p:cNvSpPr/>
            <p:nvPr/>
          </p:nvSpPr>
          <p:spPr>
            <a:xfrm rot="1380000">
              <a:off x="2021001" y="5925177"/>
              <a:ext cx="1891315" cy="896509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Performance</a:t>
              </a:r>
              <a:endParaRPr>
                <a:uFill>
                  <a:solidFill>
                    <a:srgbClr val="515151"/>
                  </a:solidFill>
                </a:uFill>
                <a:latin typeface="Avenir Black"/>
                <a:ea typeface="Avenir Black"/>
                <a:cs typeface="Avenir Black"/>
                <a:sym typeface="Avenir Black"/>
              </a:endParaRPr>
            </a:p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Appraisal</a:t>
              </a:r>
            </a:p>
          </p:txBody>
        </p:sp>
        <p:sp>
          <p:nvSpPr>
            <p:cNvPr id="303" name="Shape 303"/>
            <p:cNvSpPr/>
            <p:nvPr/>
          </p:nvSpPr>
          <p:spPr>
            <a:xfrm rot="4020000">
              <a:off x="709859" y="4441959"/>
              <a:ext cx="1779787" cy="1179823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Reward &amp;</a:t>
              </a:r>
              <a:endParaRPr>
                <a:uFill>
                  <a:solidFill>
                    <a:srgbClr val="515151"/>
                  </a:solidFill>
                </a:uFill>
                <a:latin typeface="Avenir Black"/>
                <a:ea typeface="Avenir Black"/>
                <a:cs typeface="Avenir Black"/>
                <a:sym typeface="Avenir Black"/>
              </a:endParaRPr>
            </a:p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Recognition</a:t>
              </a:r>
            </a:p>
          </p:txBody>
        </p:sp>
        <p:sp>
          <p:nvSpPr>
            <p:cNvPr id="304" name="Shape 304"/>
            <p:cNvSpPr/>
            <p:nvPr/>
          </p:nvSpPr>
          <p:spPr>
            <a:xfrm rot="17640000">
              <a:off x="594625" y="2500889"/>
              <a:ext cx="2010255" cy="1021032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23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Ongoing</a:t>
              </a:r>
              <a:endParaRPr>
                <a:uFill>
                  <a:solidFill>
                    <a:srgbClr val="515151"/>
                  </a:solidFill>
                </a:uFill>
                <a:latin typeface="Avenir Black"/>
                <a:ea typeface="Avenir Black"/>
                <a:cs typeface="Avenir Black"/>
                <a:sym typeface="Avenir Black"/>
              </a:endParaRPr>
            </a:p>
            <a:p>
              <a:pPr defTabSz="914400">
                <a:buClr>
                  <a:srgbClr val="515151"/>
                </a:buClr>
                <a:defRPr sz="23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Development</a:t>
              </a:r>
            </a:p>
          </p:txBody>
        </p:sp>
        <p:sp>
          <p:nvSpPr>
            <p:cNvPr id="305" name="Shape 305"/>
            <p:cNvSpPr/>
            <p:nvPr/>
          </p:nvSpPr>
          <p:spPr>
            <a:xfrm rot="20280000">
              <a:off x="2091805" y="1240526"/>
              <a:ext cx="1749708" cy="781974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Promote or</a:t>
              </a:r>
              <a:endParaRPr>
                <a:uFill>
                  <a:solidFill>
                    <a:srgbClr val="515151"/>
                  </a:solidFill>
                </a:uFill>
                <a:latin typeface="Avenir Black"/>
                <a:ea typeface="Avenir Black"/>
                <a:cs typeface="Avenir Black"/>
                <a:sym typeface="Avenir Black"/>
              </a:endParaRPr>
            </a:p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Exit</a:t>
              </a:r>
            </a:p>
          </p:txBody>
        </p:sp>
        <p:sp>
          <p:nvSpPr>
            <p:cNvPr id="306" name="Shape 306"/>
            <p:cNvSpPr/>
            <p:nvPr/>
          </p:nvSpPr>
          <p:spPr>
            <a:xfrm rot="1380000">
              <a:off x="4382780" y="1421486"/>
              <a:ext cx="1259943" cy="469619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ctr">
              <a:spAutoFit/>
            </a:bodyPr>
            <a:lstStyle>
              <a:lvl1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Strategy</a:t>
              </a:r>
            </a:p>
          </p:txBody>
        </p:sp>
        <p:sp>
          <p:nvSpPr>
            <p:cNvPr id="307" name="Shape 307"/>
            <p:cNvSpPr/>
            <p:nvPr/>
          </p:nvSpPr>
          <p:spPr>
            <a:xfrm rot="4140000">
              <a:off x="5507318" y="2776596"/>
              <a:ext cx="1626921" cy="469619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ctr">
              <a:spAutoFit/>
            </a:bodyPr>
            <a:lstStyle>
              <a:lvl1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Job Design</a:t>
              </a:r>
            </a:p>
          </p:txBody>
        </p:sp>
        <p:sp>
          <p:nvSpPr>
            <p:cNvPr id="308" name="Shape 308"/>
            <p:cNvSpPr/>
            <p:nvPr/>
          </p:nvSpPr>
          <p:spPr>
            <a:xfrm rot="20220000">
              <a:off x="4298097" y="6006850"/>
              <a:ext cx="1355955" cy="469618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0" tIns="0" rIns="0" bIns="0" numCol="1" anchor="ctr">
              <a:spAutoFit/>
            </a:bodyPr>
            <a:lstStyle>
              <a:lvl1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defRPr>
              </a:lvl1pPr>
            </a:lstStyle>
            <a:p>
              <a:pPr>
                <a:defRPr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Induction</a:t>
              </a:r>
            </a:p>
          </p:txBody>
        </p:sp>
        <p:sp>
          <p:nvSpPr>
            <p:cNvPr id="309" name="Shape 309"/>
            <p:cNvSpPr/>
            <p:nvPr/>
          </p:nvSpPr>
          <p:spPr>
            <a:xfrm rot="17400000">
              <a:off x="5639449" y="4271701"/>
              <a:ext cx="1412488" cy="1141965"/>
            </a:xfrm>
            <a:prstGeom prst="rect">
              <a:avLst/>
            </a:prstGeom>
            <a:noFill/>
            <a:ln w="12700" cap="flat">
              <a:noFill/>
              <a:round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ctr">
              <a:noAutofit/>
            </a:bodyPr>
            <a:lstStyle/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Recruit &amp;</a:t>
              </a:r>
              <a:endParaRPr>
                <a:uFill>
                  <a:solidFill>
                    <a:srgbClr val="515151"/>
                  </a:solidFill>
                </a:uFill>
                <a:latin typeface="Avenir Black"/>
                <a:ea typeface="Avenir Black"/>
                <a:cs typeface="Avenir Black"/>
                <a:sym typeface="Avenir Black"/>
              </a:endParaRPr>
            </a:p>
            <a:p>
              <a:pPr defTabSz="914400">
                <a:buClr>
                  <a:srgbClr val="515151"/>
                </a:buClr>
                <a:defRPr sz="2400">
                  <a:solidFill>
                    <a:srgbClr val="FFFFFF"/>
                  </a:solidFill>
                  <a:uFill>
                    <a:solidFill>
                      <a:srgbClr val="000000"/>
                    </a:solidFill>
                  </a:uFill>
                  <a:latin typeface="Avenir Book"/>
                  <a:ea typeface="Avenir Book"/>
                  <a:cs typeface="Avenir Book"/>
                  <a:sym typeface="Avenir Book"/>
                </a:defRPr>
              </a:pPr>
              <a:r>
                <a:rPr>
                  <a:uFill>
                    <a:solidFill>
                      <a:srgbClr val="515151"/>
                    </a:solidFill>
                  </a:uFill>
                  <a:latin typeface="Avenir Black"/>
                  <a:ea typeface="Avenir Black"/>
                  <a:cs typeface="Avenir Black"/>
                  <a:sym typeface="Avenir Black"/>
                </a:rPr>
                <a:t>Select</a:t>
              </a:r>
            </a:p>
          </p:txBody>
        </p:sp>
      </p:grpSp>
      <p:sp>
        <p:nvSpPr>
          <p:cNvPr id="311" name="Shape 311"/>
          <p:cNvSpPr/>
          <p:nvPr/>
        </p:nvSpPr>
        <p:spPr>
          <a:xfrm rot="14100000">
            <a:off x="218773" y="5362"/>
            <a:ext cx="8423014" cy="849632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565" h="20250" fill="norm" stroke="1" extrusionOk="0">
                <a:moveTo>
                  <a:pt x="10979" y="20230"/>
                </a:moveTo>
                <a:cubicBezTo>
                  <a:pt x="5287" y="20583"/>
                  <a:pt x="381" y="16345"/>
                  <a:pt x="21" y="10765"/>
                </a:cubicBezTo>
                <a:cubicBezTo>
                  <a:pt x="-339" y="5184"/>
                  <a:pt x="3983" y="374"/>
                  <a:pt x="9675" y="20"/>
                </a:cubicBezTo>
                <a:cubicBezTo>
                  <a:pt x="14393" y="-272"/>
                  <a:pt x="18711" y="2614"/>
                  <a:pt x="20158" y="7026"/>
                </a:cubicBezTo>
                <a:lnTo>
                  <a:pt x="20565" y="6921"/>
                </a:lnTo>
                <a:lnTo>
                  <a:pt x="20216" y="7558"/>
                </a:lnTo>
                <a:lnTo>
                  <a:pt x="19564" y="7181"/>
                </a:lnTo>
                <a:lnTo>
                  <a:pt x="19971" y="7075"/>
                </a:lnTo>
                <a:cubicBezTo>
                  <a:pt x="18253" y="1852"/>
                  <a:pt x="12543" y="-1017"/>
                  <a:pt x="7217" y="668"/>
                </a:cubicBezTo>
                <a:cubicBezTo>
                  <a:pt x="1890" y="2352"/>
                  <a:pt x="-1035" y="7952"/>
                  <a:pt x="683" y="13175"/>
                </a:cubicBezTo>
                <a:cubicBezTo>
                  <a:pt x="2106" y="17502"/>
                  <a:pt x="6341" y="20330"/>
                  <a:pt x="10967" y="20043"/>
                </a:cubicBezTo>
                <a:close/>
              </a:path>
            </a:pathLst>
          </a:custGeom>
          <a:solidFill>
            <a:srgbClr val="48186C"/>
          </a:solidFill>
          <a:ln w="25400"/>
        </p:spPr>
        <p:txBody>
          <a:bodyPr lIns="0" tIns="0" rIns="0" bIns="0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12" name="Shape 312"/>
          <p:cNvSpPr/>
          <p:nvPr/>
        </p:nvSpPr>
        <p:spPr>
          <a:xfrm>
            <a:off x="773334" y="409940"/>
            <a:ext cx="1077999" cy="9443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189" y="6400"/>
                </a:moveTo>
                <a:lnTo>
                  <a:pt x="1189" y="20340"/>
                </a:lnTo>
                <a:lnTo>
                  <a:pt x="14565" y="20340"/>
                </a:lnTo>
                <a:lnTo>
                  <a:pt x="14565" y="8514"/>
                </a:lnTo>
                <a:cubicBezTo>
                  <a:pt x="12730" y="10884"/>
                  <a:pt x="11163" y="13429"/>
                  <a:pt x="9959" y="16270"/>
                </a:cubicBezTo>
                <a:lnTo>
                  <a:pt x="7087" y="18397"/>
                </a:lnTo>
                <a:cubicBezTo>
                  <a:pt x="6386" y="15331"/>
                  <a:pt x="5070" y="12903"/>
                  <a:pt x="2985" y="10953"/>
                </a:cubicBezTo>
                <a:cubicBezTo>
                  <a:pt x="3515" y="10262"/>
                  <a:pt x="4147" y="9783"/>
                  <a:pt x="5344" y="9518"/>
                </a:cubicBezTo>
                <a:cubicBezTo>
                  <a:pt x="6745" y="9677"/>
                  <a:pt x="8044" y="11910"/>
                  <a:pt x="8318" y="13346"/>
                </a:cubicBezTo>
                <a:cubicBezTo>
                  <a:pt x="9890" y="10670"/>
                  <a:pt x="11717" y="8355"/>
                  <a:pt x="13591" y="6400"/>
                </a:cubicBezTo>
                <a:close/>
                <a:moveTo>
                  <a:pt x="21292" y="0"/>
                </a:moveTo>
                <a:lnTo>
                  <a:pt x="21600" y="585"/>
                </a:lnTo>
                <a:cubicBezTo>
                  <a:pt x="19519" y="2688"/>
                  <a:pt x="17527" y="4781"/>
                  <a:pt x="15754" y="7009"/>
                </a:cubicBezTo>
                <a:lnTo>
                  <a:pt x="15754" y="21600"/>
                </a:lnTo>
                <a:lnTo>
                  <a:pt x="0" y="21600"/>
                </a:lnTo>
                <a:lnTo>
                  <a:pt x="0" y="5140"/>
                </a:lnTo>
                <a:lnTo>
                  <a:pt x="14822" y="5140"/>
                </a:lnTo>
                <a:cubicBezTo>
                  <a:pt x="17132" y="2901"/>
                  <a:pt x="19426" y="1195"/>
                  <a:pt x="21292" y="0"/>
                </a:cubicBezTo>
                <a:close/>
              </a:path>
            </a:pathLst>
          </a:custGeom>
          <a:solidFill>
            <a:schemeClr val="accent2">
              <a:hueOff val="-2473792"/>
              <a:satOff val="-50209"/>
              <a:lumOff val="23543"/>
            </a:schemeClr>
          </a:solidFill>
          <a:ln w="12700">
            <a:miter lim="400000"/>
          </a:ln>
        </p:spPr>
        <p:txBody>
          <a:bodyPr lIns="45719" rIns="45719"/>
          <a:lstStyle/>
          <a:p>
            <a:pPr algn="l" defTabSz="914400">
              <a:spcBef>
                <a:spcPts val="900"/>
              </a:spcBef>
              <a:def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313" name="theatre-512.png"/>
          <p:cNvPicPr>
            <a:picLocks noChangeAspect="1"/>
          </p:cNvPicPr>
          <p:nvPr/>
        </p:nvPicPr>
        <p:blipFill>
          <a:blip r:embed="rId2">
            <a:alphaModFix amt="77843"/>
            <a:extLst/>
          </a:blip>
          <a:stretch>
            <a:fillRect/>
          </a:stretch>
        </p:blipFill>
        <p:spPr>
          <a:xfrm>
            <a:off x="7220804" y="494983"/>
            <a:ext cx="1309535" cy="1309535"/>
          </a:xfrm>
          <a:prstGeom prst="rect">
            <a:avLst/>
          </a:prstGeom>
          <a:ln w="12700">
            <a:miter lim="400000"/>
          </a:ln>
        </p:spPr>
      </p:pic>
      <p:sp>
        <p:nvSpPr>
          <p:cNvPr id="314" name="Shape 314"/>
          <p:cNvSpPr/>
          <p:nvPr/>
        </p:nvSpPr>
        <p:spPr>
          <a:xfrm>
            <a:off x="7806770" y="-32323"/>
            <a:ext cx="549326" cy="124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600">
                <a:solidFill>
                  <a:schemeClr val="accent5"/>
                </a:solidFill>
                <a:latin typeface="Avenir Heavy"/>
                <a:ea typeface="Avenir Heavy"/>
                <a:cs typeface="Avenir Heavy"/>
                <a:sym typeface="Avenir Heavy"/>
              </a:defRPr>
            </a:lvl1pPr>
          </a:lstStyle>
          <a:p>
            <a:pPr/>
            <a:r>
              <a:t>?</a:t>
            </a:r>
          </a:p>
        </p:txBody>
      </p:sp>
      <p:sp>
        <p:nvSpPr>
          <p:cNvPr id="315" name="Shape 315"/>
          <p:cNvSpPr/>
          <p:nvPr/>
        </p:nvSpPr>
        <p:spPr>
          <a:xfrm>
            <a:off x="4002378" y="8658738"/>
            <a:ext cx="10025472" cy="723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…and the “Human” lifecycle in an organisation</a:t>
            </a:r>
          </a:p>
        </p:txBody>
      </p:sp>
      <p:pic>
        <p:nvPicPr>
          <p:cNvPr id="316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737600" y="9296400"/>
            <a:ext cx="4165601" cy="152400"/>
          </a:xfrm>
          <a:prstGeom prst="rect">
            <a:avLst/>
          </a:prstGeom>
        </p:spPr>
      </p:pic>
      <p:sp>
        <p:nvSpPr>
          <p:cNvPr id="318" name="Shape 318"/>
          <p:cNvSpPr/>
          <p:nvPr/>
        </p:nvSpPr>
        <p:spPr>
          <a:xfrm>
            <a:off x="8880039" y="3427715"/>
            <a:ext cx="3748364" cy="1446809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457200">
              <a:defRPr sz="40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Then there is the employee view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Shape 320"/>
          <p:cNvSpPr/>
          <p:nvPr>
            <p:ph type="subTitle" sz="quarter" idx="1"/>
          </p:nvPr>
        </p:nvSpPr>
        <p:spPr>
          <a:xfrm>
            <a:off x="74683" y="65616"/>
            <a:ext cx="8510336" cy="2774355"/>
          </a:xfrm>
          <a:prstGeom prst="rect">
            <a:avLst/>
          </a:prstGeom>
        </p:spPr>
        <p:txBody>
          <a:bodyPr/>
          <a:lstStyle/>
          <a:p>
            <a:pPr algn="l" defTabSz="457200">
              <a:defRPr sz="4900">
                <a:latin typeface="Noteworthy Light"/>
                <a:ea typeface="Noteworthy Light"/>
                <a:cs typeface="Noteworthy Light"/>
                <a:sym typeface="Noteworthy Light"/>
              </a:defRPr>
            </a:pPr>
            <a:r>
              <a:rPr>
                <a:solidFill>
                  <a:schemeClr val="accent4"/>
                </a:solidFill>
              </a:rPr>
              <a:t>Who</a:t>
            </a:r>
            <a:r>
              <a:t> </a:t>
            </a:r>
            <a:r>
              <a:rPr>
                <a:solidFill>
                  <a:schemeClr val="accent2"/>
                </a:solidFill>
              </a:rPr>
              <a:t>should</a:t>
            </a:r>
            <a:r>
              <a:t> </a:t>
            </a:r>
            <a:r>
              <a:rPr>
                <a:solidFill>
                  <a:schemeClr val="accent6"/>
                </a:solidFill>
              </a:rPr>
              <a:t>win</a:t>
            </a:r>
            <a:r>
              <a:rPr>
                <a:solidFill>
                  <a:schemeClr val="accent5"/>
                </a:solidFill>
              </a:rPr>
              <a:t>?</a:t>
            </a:r>
          </a:p>
        </p:txBody>
      </p:sp>
      <p:sp>
        <p:nvSpPr>
          <p:cNvPr id="321" name="Shape 321"/>
          <p:cNvSpPr/>
          <p:nvPr/>
        </p:nvSpPr>
        <p:spPr>
          <a:xfrm>
            <a:off x="1256506" y="3962399"/>
            <a:ext cx="10491789" cy="1828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7500">
                <a:latin typeface="Trattatello"/>
                <a:ea typeface="Trattatello"/>
                <a:cs typeface="Trattatello"/>
                <a:sym typeface="Trattatello"/>
              </a:defRPr>
            </a:lvl1pPr>
          </a:lstStyle>
          <a:p>
            <a:pPr/>
            <a:r>
              <a:t>"A plague o' both your houses!" </a:t>
            </a:r>
          </a:p>
        </p:txBody>
      </p:sp>
      <p:pic>
        <p:nvPicPr>
          <p:cNvPr id="322" name="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19600" y="5875866"/>
            <a:ext cx="4165601" cy="1524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Shape 325"/>
          <p:cNvSpPr/>
          <p:nvPr>
            <p:ph type="subTitle" sz="half" idx="1"/>
          </p:nvPr>
        </p:nvSpPr>
        <p:spPr>
          <a:xfrm>
            <a:off x="2377142" y="3159158"/>
            <a:ext cx="8250516" cy="3435284"/>
          </a:xfrm>
          <a:prstGeom prst="rect">
            <a:avLst/>
          </a:prstGeom>
        </p:spPr>
        <p:txBody>
          <a:bodyPr/>
          <a:lstStyle/>
          <a:p>
            <a:pPr defTabSz="425195">
              <a:defRPr sz="8091">
                <a:solidFill>
                  <a:schemeClr val="accent6"/>
                </a:solidFill>
                <a:latin typeface="Noteworthy Bold"/>
                <a:ea typeface="Noteworthy Bold"/>
                <a:cs typeface="Noteworthy Bold"/>
                <a:sym typeface="Noteworthy Bold"/>
              </a:defRPr>
            </a:pPr>
            <a:r>
              <a:t>YOU</a:t>
            </a:r>
          </a:p>
          <a:p>
            <a:pPr defTabSz="425195">
              <a:defRPr sz="8091">
                <a:solidFill>
                  <a:schemeClr val="accent6"/>
                </a:solidFill>
                <a:latin typeface="Noteworthy Bold"/>
                <a:ea typeface="Noteworthy Bold"/>
                <a:cs typeface="Noteworthy Bold"/>
                <a:sym typeface="Noteworthy Bold"/>
              </a:defRPr>
            </a:pPr>
            <a:r>
              <a:t>decide!</a:t>
            </a:r>
          </a:p>
        </p:txBody>
      </p:sp>
      <p:pic>
        <p:nvPicPr>
          <p:cNvPr id="326" name=""/>
          <p:cNvPicPr>
            <a:picLocks noChangeAspect="0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75531" y="4800600"/>
            <a:ext cx="1853738" cy="1524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