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7"/>
  </p:notesMasterIdLst>
  <p:handoutMasterIdLst>
    <p:handoutMasterId r:id="rId18"/>
  </p:handoutMasterIdLst>
  <p:sldIdLst>
    <p:sldId id="256" r:id="rId2"/>
    <p:sldId id="263" r:id="rId3"/>
    <p:sldId id="257" r:id="rId4"/>
    <p:sldId id="258" r:id="rId5"/>
    <p:sldId id="264" r:id="rId6"/>
    <p:sldId id="265" r:id="rId7"/>
    <p:sldId id="266" r:id="rId8"/>
    <p:sldId id="267" r:id="rId9"/>
    <p:sldId id="270" r:id="rId10"/>
    <p:sldId id="271" r:id="rId11"/>
    <p:sldId id="268" r:id="rId12"/>
    <p:sldId id="272" r:id="rId13"/>
    <p:sldId id="273" r:id="rId14"/>
    <p:sldId id="260" r:id="rId15"/>
    <p:sldId id="269"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5" d="100"/>
          <a:sy n="75" d="100"/>
        </p:scale>
        <p:origin x="-1224" y="96"/>
      </p:cViewPr>
      <p:guideLst>
        <p:guide orient="horz" pos="2160"/>
        <p:guide pos="2880"/>
      </p:guideLst>
    </p:cSldViewPr>
  </p:slideViewPr>
  <p:notesTextViewPr>
    <p:cViewPr>
      <p:scale>
        <a:sx n="100" d="100"/>
        <a:sy n="100" d="100"/>
      </p:scale>
      <p:origin x="0" y="3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C15F6E60-5F46-48A3-9CB2-4BF4A20DC44C}" type="datetimeFigureOut">
              <a:rPr lang="en-GB" smtClean="0"/>
              <a:t>09/05/2019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D9EED5FC-BB58-42CB-B943-15352F9CB1E2}" type="slidenum">
              <a:rPr lang="en-GB" smtClean="0"/>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DFA7CFA-FEA7-4566-9E00-A3B0296088E2}" type="datetimeFigureOut">
              <a:rPr lang="en-GB" smtClean="0"/>
              <a:pPr/>
              <a:t>09/05/2019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4989F37-8AD2-4724-B02D-A8B82BB9A8CD}"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www.theocm.co.uk/"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www.emccouncil.org/"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4989F37-8AD2-4724-B02D-A8B82BB9A8CD}"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The CIPD defines coaching and mentoring as one-to-one conversations to enhance an individual’s skills, knowledge or work performance.  Given that as an organisation we face changes over the coming two years senior management has agreed to the implementation of a coaching strategy. Today we will discuss what coaching and mentoring will mean for AZ Media. </a:t>
            </a:r>
          </a:p>
          <a:p>
            <a:r>
              <a:rPr lang="en-GB" sz="1200" kern="1200" dirty="0" smtClean="0">
                <a:solidFill>
                  <a:schemeClr val="tx1"/>
                </a:solidFill>
                <a:latin typeface="+mn-lt"/>
                <a:ea typeface="+mn-ea"/>
                <a:cs typeface="+mn-cs"/>
              </a:rPr>
              <a:t>Nicolas </a:t>
            </a:r>
            <a:r>
              <a:rPr lang="en-GB" sz="1200" kern="1200" dirty="0" err="1" smtClean="0">
                <a:solidFill>
                  <a:schemeClr val="tx1"/>
                </a:solidFill>
                <a:latin typeface="+mn-lt"/>
                <a:ea typeface="+mn-ea"/>
                <a:cs typeface="+mn-cs"/>
              </a:rPr>
              <a:t>Nigro</a:t>
            </a:r>
            <a:r>
              <a:rPr lang="en-GB" sz="1200" kern="1200" dirty="0" smtClean="0">
                <a:solidFill>
                  <a:schemeClr val="tx1"/>
                </a:solidFill>
                <a:latin typeface="+mn-lt"/>
                <a:ea typeface="+mn-ea"/>
                <a:cs typeface="+mn-cs"/>
              </a:rPr>
              <a:t> describes successful managing of people as an art form. It demands a whole lot more that technical proficiency and a loud, booming voice. He continues by explaining that to get the most out of people, manager must appreciate the intricacies and depth of the human condition. He continues to say that a one size fits all approach to managing employees is no longer valid and probably never was (</a:t>
            </a:r>
            <a:r>
              <a:rPr lang="en-GB" sz="1200" kern="1200" dirty="0" err="1" smtClean="0">
                <a:solidFill>
                  <a:schemeClr val="tx1"/>
                </a:solidFill>
                <a:latin typeface="+mn-lt"/>
                <a:ea typeface="+mn-ea"/>
                <a:cs typeface="+mn-cs"/>
              </a:rPr>
              <a:t>Nigro</a:t>
            </a:r>
            <a:r>
              <a:rPr lang="en-GB" sz="1200" kern="1200" dirty="0" smtClean="0">
                <a:solidFill>
                  <a:schemeClr val="tx1"/>
                </a:solidFill>
                <a:latin typeface="+mn-lt"/>
                <a:ea typeface="+mn-ea"/>
                <a:cs typeface="+mn-cs"/>
              </a:rPr>
              <a:t>, 2008).</a:t>
            </a:r>
          </a:p>
          <a:p>
            <a:r>
              <a:rPr lang="en-GB" sz="1200" kern="1200" dirty="0" smtClean="0">
                <a:solidFill>
                  <a:schemeClr val="tx1"/>
                </a:solidFill>
                <a:latin typeface="+mn-lt"/>
                <a:ea typeface="+mn-ea"/>
                <a:cs typeface="+mn-cs"/>
              </a:rPr>
              <a:t>The recently conducted staff survey identifies a low awareness of coaching and mentoring within the organisation along with a lack of confidence in new approaches to learning and development. However through positive communication, a change in our learning habits and a culture shift away from the idea of sending staff on training courses the organisation will see the benefits that coaching and mentoring can bring (Personnel Today, 2017). </a:t>
            </a:r>
          </a:p>
          <a:p>
            <a:endParaRPr lang="en-GB" sz="1200" kern="120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4989F37-8AD2-4724-B02D-A8B82BB9A8CD}"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smtClean="0">
                <a:solidFill>
                  <a:schemeClr val="tx1"/>
                </a:solidFill>
                <a:latin typeface="+mn-lt"/>
                <a:ea typeface="+mn-ea"/>
                <a:cs typeface="+mn-cs"/>
              </a:rPr>
              <a:t>1.1</a:t>
            </a:r>
            <a:r>
              <a:rPr lang="en-GB" sz="1200" kern="1200" dirty="0" smtClean="0">
                <a:solidFill>
                  <a:schemeClr val="tx1"/>
                </a:solidFill>
                <a:latin typeface="+mn-lt"/>
                <a:ea typeface="+mn-ea"/>
                <a:cs typeface="+mn-cs"/>
              </a:rPr>
              <a:t> Both mentoring and coaching require listening, questioning, clarifying and reframing skills. They both aim to improve individuals (Personnel Today, 2012).</a:t>
            </a:r>
          </a:p>
          <a:p>
            <a:r>
              <a:rPr lang="en-GB" sz="1200" kern="1200" dirty="0" smtClean="0">
                <a:solidFill>
                  <a:schemeClr val="tx1"/>
                </a:solidFill>
                <a:latin typeface="+mn-lt"/>
                <a:ea typeface="+mn-ea"/>
                <a:cs typeface="+mn-cs"/>
              </a:rPr>
              <a:t>Whilst coaching and mentoring differ, as we will see shortly, they both offer an individual a similar outcome. The individual who is being mentored or coached will have made progress within their lives or the workplace by the end of the programme. It provides an opportunity of a sounding board of what they wish to achieve and the coach or mentor will assist them arrive at their goal.  Both coaching and mentoring enable individuals to grow and the support of the activities will facilitate new competencies in the mentee or </a:t>
            </a:r>
            <a:r>
              <a:rPr lang="en-GB" sz="1200" kern="1200" dirty="0" err="1" smtClean="0">
                <a:solidFill>
                  <a:schemeClr val="tx1"/>
                </a:solidFill>
                <a:latin typeface="+mn-lt"/>
                <a:ea typeface="+mn-ea"/>
                <a:cs typeface="+mn-cs"/>
              </a:rPr>
              <a:t>coachee</a:t>
            </a:r>
            <a:r>
              <a:rPr lang="en-GB" sz="1200" kern="1200" dirty="0" smtClean="0">
                <a:solidFill>
                  <a:schemeClr val="tx1"/>
                </a:solidFill>
                <a:latin typeface="+mn-lt"/>
                <a:ea typeface="+mn-ea"/>
                <a:cs typeface="+mn-cs"/>
              </a:rPr>
              <a:t> (Illumine, 2012). According to Whitmore “Coaching is unlocking people’s potential to maximize their own performance” (Whitmore, 2012). </a:t>
            </a:r>
          </a:p>
          <a:p>
            <a:endParaRPr lang="en-GB" dirty="0"/>
          </a:p>
        </p:txBody>
      </p:sp>
      <p:sp>
        <p:nvSpPr>
          <p:cNvPr id="4" name="Slide Number Placeholder 3"/>
          <p:cNvSpPr>
            <a:spLocks noGrp="1"/>
          </p:cNvSpPr>
          <p:nvPr>
            <p:ph type="sldNum" sz="quarter" idx="10"/>
          </p:nvPr>
        </p:nvSpPr>
        <p:spPr/>
        <p:txBody>
          <a:bodyPr/>
          <a:lstStyle/>
          <a:p>
            <a:fld id="{A4989F37-8AD2-4724-B02D-A8B82BB9A8CD}"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Mentoring tends to be longer term for example to support succession planning and the development of line managers up to board level. Effective mentoring will provide sharing and learning for both parties. An example of this could be the sharing of experience over many decades and the sharing of emerging technological advances to better support those experiences. </a:t>
            </a:r>
          </a:p>
          <a:p>
            <a:r>
              <a:rPr lang="en-GB" sz="1200" kern="1200" dirty="0" smtClean="0">
                <a:solidFill>
                  <a:schemeClr val="tx1"/>
                </a:solidFill>
                <a:latin typeface="+mn-lt"/>
                <a:ea typeface="+mn-ea"/>
                <a:cs typeface="+mn-cs"/>
              </a:rPr>
              <a:t>Coaching will have a defined time period with the aim of supporting value performance and improving efficiencies (Norman, 2019).</a:t>
            </a:r>
          </a:p>
          <a:p>
            <a:r>
              <a:rPr lang="en-GB" sz="1200" kern="1200" dirty="0" smtClean="0">
                <a:solidFill>
                  <a:schemeClr val="tx1"/>
                </a:solidFill>
                <a:latin typeface="+mn-lt"/>
                <a:ea typeface="+mn-ea"/>
                <a:cs typeface="+mn-cs"/>
              </a:rPr>
              <a:t>Directive coaching and mentoring provides the transfer of wisdom where advice is given. The non directive approach enables the mentee or </a:t>
            </a:r>
            <a:r>
              <a:rPr lang="en-GB" sz="1200" kern="1200" dirty="0" err="1" smtClean="0">
                <a:solidFill>
                  <a:schemeClr val="tx1"/>
                </a:solidFill>
                <a:latin typeface="+mn-lt"/>
                <a:ea typeface="+mn-ea"/>
                <a:cs typeface="+mn-cs"/>
              </a:rPr>
              <a:t>coachee</a:t>
            </a:r>
            <a:r>
              <a:rPr lang="en-GB" sz="1200" kern="1200" dirty="0" smtClean="0">
                <a:solidFill>
                  <a:schemeClr val="tx1"/>
                </a:solidFill>
                <a:latin typeface="+mn-lt"/>
                <a:ea typeface="+mn-ea"/>
                <a:cs typeface="+mn-cs"/>
              </a:rPr>
              <a:t> to formulate their own solutions having experiences positive questioning and skilled listening from the coach or mentor. </a:t>
            </a:r>
          </a:p>
          <a:p>
            <a:r>
              <a:rPr lang="en-GB" sz="1200" kern="1200" dirty="0" smtClean="0">
                <a:solidFill>
                  <a:schemeClr val="tx1"/>
                </a:solidFill>
                <a:latin typeface="+mn-lt"/>
                <a:ea typeface="+mn-ea"/>
                <a:cs typeface="+mn-cs"/>
              </a:rPr>
              <a:t> </a:t>
            </a:r>
          </a:p>
          <a:p>
            <a:r>
              <a:rPr lang="en-GB" sz="1200" kern="1200" dirty="0" smtClean="0">
                <a:solidFill>
                  <a:schemeClr val="tx1"/>
                </a:solidFill>
                <a:latin typeface="+mn-lt"/>
                <a:ea typeface="+mn-ea"/>
                <a:cs typeface="+mn-cs"/>
              </a:rPr>
              <a:t>Mentoring is relationship orientated providing a environment that the mentee can discuss any issues concerning professional success and can include self confidence and work life balance.</a:t>
            </a:r>
          </a:p>
          <a:p>
            <a:r>
              <a:rPr lang="en-GB" sz="1200" kern="1200" dirty="0" smtClean="0">
                <a:solidFill>
                  <a:schemeClr val="tx1"/>
                </a:solidFill>
                <a:latin typeface="+mn-lt"/>
                <a:ea typeface="+mn-ea"/>
                <a:cs typeface="+mn-cs"/>
              </a:rPr>
              <a:t>Coaching is task orientated and focuses on specific issues.</a:t>
            </a:r>
          </a:p>
          <a:p>
            <a:r>
              <a:rPr lang="en-GB" sz="1200" kern="1200" dirty="0" smtClean="0">
                <a:solidFill>
                  <a:schemeClr val="tx1"/>
                </a:solidFill>
                <a:latin typeface="+mn-lt"/>
                <a:ea typeface="+mn-ea"/>
                <a:cs typeface="+mn-cs"/>
              </a:rPr>
              <a:t>Mentoring drives development of the individual for the future.</a:t>
            </a:r>
          </a:p>
          <a:p>
            <a:r>
              <a:rPr lang="en-GB" sz="1200" kern="1200" dirty="0" smtClean="0">
                <a:solidFill>
                  <a:schemeClr val="tx1"/>
                </a:solidFill>
                <a:latin typeface="+mn-lt"/>
                <a:ea typeface="+mn-ea"/>
                <a:cs typeface="+mn-cs"/>
              </a:rPr>
              <a:t>Coaching drives performance of individual’s performance with the current role (Management Mentors.com, 2019).</a:t>
            </a:r>
          </a:p>
          <a:p>
            <a:endParaRPr lang="en-GB" dirty="0"/>
          </a:p>
        </p:txBody>
      </p:sp>
      <p:sp>
        <p:nvSpPr>
          <p:cNvPr id="4" name="Slide Number Placeholder 3"/>
          <p:cNvSpPr>
            <a:spLocks noGrp="1"/>
          </p:cNvSpPr>
          <p:nvPr>
            <p:ph type="sldNum" sz="quarter" idx="10"/>
          </p:nvPr>
        </p:nvSpPr>
        <p:spPr/>
        <p:txBody>
          <a:bodyPr/>
          <a:lstStyle/>
          <a:p>
            <a:fld id="{A4989F37-8AD2-4724-B02D-A8B82BB9A8CD}"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smtClean="0">
                <a:solidFill>
                  <a:schemeClr val="tx1"/>
                </a:solidFill>
                <a:latin typeface="+mn-lt"/>
                <a:ea typeface="+mn-ea"/>
                <a:cs typeface="+mn-cs"/>
              </a:rPr>
              <a:t>Purpose  </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Eric </a:t>
            </a:r>
            <a:r>
              <a:rPr lang="en-GB" sz="1200" kern="1200" dirty="0" err="1" smtClean="0">
                <a:solidFill>
                  <a:schemeClr val="tx1"/>
                </a:solidFill>
                <a:latin typeface="+mn-lt"/>
                <a:ea typeface="+mn-ea"/>
                <a:cs typeface="+mn-cs"/>
              </a:rPr>
              <a:t>Parsloe</a:t>
            </a:r>
            <a:r>
              <a:rPr lang="en-GB" sz="1200" kern="1200" dirty="0" smtClean="0">
                <a:solidFill>
                  <a:schemeClr val="tx1"/>
                </a:solidFill>
                <a:latin typeface="+mn-lt"/>
                <a:ea typeface="+mn-ea"/>
                <a:cs typeface="+mn-cs"/>
              </a:rPr>
              <a:t> is a respected author and Director of the </a:t>
            </a:r>
            <a:r>
              <a:rPr lang="en-GB" sz="1200" u="sng" kern="1200" dirty="0" smtClean="0">
                <a:solidFill>
                  <a:schemeClr val="tx1"/>
                </a:solidFill>
                <a:latin typeface="+mn-lt"/>
                <a:ea typeface="+mn-ea"/>
                <a:cs typeface="+mn-cs"/>
                <a:hlinkClick r:id="rId3"/>
              </a:rPr>
              <a:t>OCM</a:t>
            </a:r>
            <a:r>
              <a:rPr lang="en-GB" sz="1200" u="sng" kern="1200" dirty="0" smtClean="0">
                <a:solidFill>
                  <a:schemeClr val="tx1"/>
                </a:solidFill>
                <a:latin typeface="+mn-lt"/>
                <a:ea typeface="+mn-ea"/>
                <a:cs typeface="+mn-cs"/>
              </a:rPr>
              <a:t>.</a:t>
            </a:r>
            <a:r>
              <a:rPr lang="en-GB" sz="1200" kern="1200" dirty="0" smtClean="0">
                <a:solidFill>
                  <a:schemeClr val="tx1"/>
                </a:solidFill>
                <a:latin typeface="+mn-lt"/>
                <a:ea typeface="+mn-ea"/>
                <a:cs typeface="+mn-cs"/>
              </a:rPr>
              <a:t> </a:t>
            </a:r>
          </a:p>
          <a:p>
            <a:r>
              <a:rPr lang="en-GB" sz="1200" kern="1200" dirty="0" smtClean="0">
                <a:solidFill>
                  <a:schemeClr val="tx1"/>
                </a:solidFill>
                <a:latin typeface="+mn-lt"/>
                <a:ea typeface="+mn-ea"/>
                <a:cs typeface="+mn-cs"/>
              </a:rPr>
              <a:t>Mentoring and coaching can be successfully and effectively used in the development of employees. To grow and nurture talent and enable people to perform their best for AZ Media. A paper my the ILM describes the ability of coaching to deliver considerable benefits, helping manager get the most from their team whilst boosting employee engagement, which should reduce attrition,  and developing high performing workplaces, therefore boosting productivity (ILM, 2019).  </a:t>
            </a:r>
          </a:p>
          <a:p>
            <a:endParaRPr lang="en-GB" dirty="0"/>
          </a:p>
        </p:txBody>
      </p:sp>
      <p:sp>
        <p:nvSpPr>
          <p:cNvPr id="4" name="Slide Number Placeholder 3"/>
          <p:cNvSpPr>
            <a:spLocks noGrp="1"/>
          </p:cNvSpPr>
          <p:nvPr>
            <p:ph type="sldNum" sz="quarter" idx="10"/>
          </p:nvPr>
        </p:nvSpPr>
        <p:spPr/>
        <p:txBody>
          <a:bodyPr/>
          <a:lstStyle/>
          <a:p>
            <a:fld id="{A4989F37-8AD2-4724-B02D-A8B82BB9A8CD}"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David </a:t>
            </a:r>
            <a:r>
              <a:rPr lang="en-GB" sz="1200" kern="1200" dirty="0" err="1" smtClean="0">
                <a:solidFill>
                  <a:schemeClr val="tx1"/>
                </a:solidFill>
                <a:latin typeface="+mn-lt"/>
                <a:ea typeface="+mn-ea"/>
                <a:cs typeface="+mn-cs"/>
              </a:rPr>
              <a:t>Clutterbuck</a:t>
            </a:r>
            <a:r>
              <a:rPr lang="en-GB" sz="1200" kern="1200" dirty="0" smtClean="0">
                <a:solidFill>
                  <a:schemeClr val="tx1"/>
                </a:solidFill>
                <a:latin typeface="+mn-lt"/>
                <a:ea typeface="+mn-ea"/>
                <a:cs typeface="+mn-cs"/>
              </a:rPr>
              <a:t> &amp; David </a:t>
            </a:r>
            <a:r>
              <a:rPr lang="en-GB" sz="1200" kern="1200" dirty="0" err="1" smtClean="0">
                <a:solidFill>
                  <a:schemeClr val="tx1"/>
                </a:solidFill>
                <a:latin typeface="+mn-lt"/>
                <a:ea typeface="+mn-ea"/>
                <a:cs typeface="+mn-cs"/>
              </a:rPr>
              <a:t>Megginson</a:t>
            </a:r>
            <a:r>
              <a:rPr lang="en-GB" sz="1200" kern="1200" dirty="0" smtClean="0">
                <a:solidFill>
                  <a:schemeClr val="tx1"/>
                </a:solidFill>
                <a:latin typeface="+mn-lt"/>
                <a:ea typeface="+mn-ea"/>
                <a:cs typeface="+mn-cs"/>
              </a:rPr>
              <a:t> are both founder members of </a:t>
            </a:r>
            <a:r>
              <a:rPr lang="en-GB" sz="1200" u="sng" kern="1200" dirty="0" smtClean="0">
                <a:solidFill>
                  <a:schemeClr val="tx1"/>
                </a:solidFill>
                <a:latin typeface="+mn-lt"/>
                <a:ea typeface="+mn-ea"/>
                <a:cs typeface="+mn-cs"/>
                <a:hlinkClick r:id="rId3"/>
              </a:rPr>
              <a:t>The European Mentoring and Coaching Council</a:t>
            </a:r>
            <a:r>
              <a:rPr lang="en-GB" sz="1200" kern="1200" dirty="0" smtClean="0">
                <a:solidFill>
                  <a:schemeClr val="tx1"/>
                </a:solidFill>
                <a:latin typeface="+mn-lt"/>
                <a:ea typeface="+mn-ea"/>
                <a:cs typeface="+mn-cs"/>
              </a:rPr>
              <a:t> and highly respected authors, academics and consultants in the mentoring arena. Applying this concept at A-Z Media will enable senior staff to support junior staff, facilitation growth and supporting succession planning for the future. </a:t>
            </a:r>
          </a:p>
          <a:p>
            <a:endParaRPr lang="en-GB" dirty="0"/>
          </a:p>
        </p:txBody>
      </p:sp>
      <p:sp>
        <p:nvSpPr>
          <p:cNvPr id="4" name="Slide Number Placeholder 3"/>
          <p:cNvSpPr>
            <a:spLocks noGrp="1"/>
          </p:cNvSpPr>
          <p:nvPr>
            <p:ph type="sldNum" sz="quarter" idx="10"/>
          </p:nvPr>
        </p:nvSpPr>
        <p:spPr/>
        <p:txBody>
          <a:bodyPr/>
          <a:lstStyle/>
          <a:p>
            <a:fld id="{A4989F37-8AD2-4724-B02D-A8B82BB9A8CD}"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With the use of both Coaching and mentoring we have the ability to enhance knowledge and skill and therefore boost performance of our employees, arming them with the tools to achieve goals and objectives which ultimately allow line manager to achieve department goals (MRT Group, 2019). Boosting productivity by improving skill of employees will free up the capacity of line managers in the longer term. </a:t>
            </a:r>
          </a:p>
          <a:p>
            <a:r>
              <a:rPr lang="en-GB" sz="1200" kern="1200" dirty="0" smtClean="0">
                <a:solidFill>
                  <a:schemeClr val="tx1"/>
                </a:solidFill>
                <a:latin typeface="+mn-lt"/>
                <a:ea typeface="+mn-ea"/>
                <a:cs typeface="+mn-cs"/>
              </a:rPr>
              <a:t>Flexible and low cost.</a:t>
            </a:r>
          </a:p>
          <a:p>
            <a:r>
              <a:rPr lang="en-GB" sz="1200" kern="1200" dirty="0" smtClean="0">
                <a:solidFill>
                  <a:schemeClr val="tx1"/>
                </a:solidFill>
                <a:latin typeface="+mn-lt"/>
                <a:ea typeface="+mn-ea"/>
                <a:cs typeface="+mn-cs"/>
              </a:rPr>
              <a:t>According to the CIPD, the number of organisations using coaching for line managers has risen in recent years and between 2009 and 2012 they saw an increase of 3% to 52%. They state that, around 16% of organisations use external coaches to support their coaching capability internally (Personnel Today, 2012). </a:t>
            </a:r>
          </a:p>
          <a:p>
            <a:r>
              <a:rPr lang="en-GB" sz="1200" kern="1200" dirty="0" smtClean="0">
                <a:solidFill>
                  <a:schemeClr val="tx1"/>
                </a:solidFill>
                <a:latin typeface="+mn-lt"/>
                <a:ea typeface="+mn-ea"/>
                <a:cs typeface="+mn-cs"/>
              </a:rPr>
              <a:t>Staff turnover is reduced and therefore cost of recruitment are lowered. </a:t>
            </a:r>
          </a:p>
          <a:p>
            <a:r>
              <a:rPr lang="en-GB" sz="1200" kern="1200" dirty="0" smtClean="0">
                <a:solidFill>
                  <a:schemeClr val="tx1"/>
                </a:solidFill>
                <a:latin typeface="+mn-lt"/>
                <a:ea typeface="+mn-ea"/>
                <a:cs typeface="+mn-cs"/>
              </a:rPr>
              <a:t>An article in the </a:t>
            </a:r>
            <a:r>
              <a:rPr lang="en-GB" sz="1200" i="1" kern="1200" dirty="0" smtClean="0">
                <a:solidFill>
                  <a:schemeClr val="tx1"/>
                </a:solidFill>
                <a:latin typeface="+mn-lt"/>
                <a:ea typeface="+mn-ea"/>
                <a:cs typeface="+mn-cs"/>
              </a:rPr>
              <a:t>Journal of Change Management</a:t>
            </a:r>
            <a:r>
              <a:rPr lang="en-GB" sz="1200" kern="1200" dirty="0" smtClean="0">
                <a:solidFill>
                  <a:schemeClr val="tx1"/>
                </a:solidFill>
                <a:latin typeface="+mn-lt"/>
                <a:ea typeface="+mn-ea"/>
                <a:cs typeface="+mn-cs"/>
              </a:rPr>
              <a:t> discusses the benefits identified by participants, via a questionnaire, from a coaching programme. Qualities such as self awareness and confidence enabled assertiveness, stress management, competencies in management and work/life balance. The paper highlights that communication skills are a key driver to these points and concludes that coaching substantially increases the effectiveness of links between self-development, management development and organisational effectiveness (Wales, 2003).</a:t>
            </a:r>
          </a:p>
          <a:p>
            <a:r>
              <a:rPr lang="en-GB" sz="1200" kern="1200" dirty="0" smtClean="0">
                <a:solidFill>
                  <a:schemeClr val="tx1"/>
                </a:solidFill>
                <a:latin typeface="+mn-lt"/>
                <a:ea typeface="+mn-ea"/>
                <a:cs typeface="+mn-cs"/>
              </a:rPr>
              <a:t>With the use of both Coaching and mentoring we have the ability to enhance knowledge and skill and therefore boost performance of our employees, arming them with the tools to achieve goals and objectives which ultimately allow line manager to achieve department goals (MRT Group, 2019). Boosting productivity by improving skill of employees will free up the capacity of line managers in the longer term. </a:t>
            </a:r>
          </a:p>
          <a:p>
            <a:r>
              <a:rPr lang="en-GB" sz="1200" kern="1200" dirty="0" smtClean="0">
                <a:solidFill>
                  <a:schemeClr val="tx1"/>
                </a:solidFill>
                <a:latin typeface="+mn-lt"/>
                <a:ea typeface="+mn-ea"/>
                <a:cs typeface="+mn-cs"/>
              </a:rPr>
              <a:t>Flexible and low cost.</a:t>
            </a:r>
          </a:p>
          <a:p>
            <a:r>
              <a:rPr lang="en-GB" sz="1200" kern="1200" dirty="0" smtClean="0">
                <a:solidFill>
                  <a:schemeClr val="tx1"/>
                </a:solidFill>
                <a:latin typeface="+mn-lt"/>
                <a:ea typeface="+mn-ea"/>
                <a:cs typeface="+mn-cs"/>
              </a:rPr>
              <a:t>According to the CIPD, the number of organisations using coaching for line managers has risen in recent years and between 2009 and 2012 they saw an increase of 3% to 52%. They state that, around 16% of organisations use external coaches to support their coaching capability internally (Personnel Today, 2012). </a:t>
            </a:r>
          </a:p>
          <a:p>
            <a:r>
              <a:rPr lang="en-GB" sz="1200" kern="1200" dirty="0" smtClean="0">
                <a:solidFill>
                  <a:schemeClr val="tx1"/>
                </a:solidFill>
                <a:latin typeface="+mn-lt"/>
                <a:ea typeface="+mn-ea"/>
                <a:cs typeface="+mn-cs"/>
              </a:rPr>
              <a:t>Staff turnover is reduced and therefore costs of recruitment are lowered. </a:t>
            </a:r>
          </a:p>
          <a:p>
            <a:r>
              <a:rPr lang="en-GB" sz="1200" kern="1200" dirty="0" smtClean="0">
                <a:solidFill>
                  <a:schemeClr val="tx1"/>
                </a:solidFill>
                <a:latin typeface="+mn-lt"/>
                <a:ea typeface="+mn-ea"/>
                <a:cs typeface="+mn-cs"/>
              </a:rPr>
              <a:t>An article in the </a:t>
            </a:r>
            <a:r>
              <a:rPr lang="en-GB" sz="1200" i="1" kern="1200" dirty="0" smtClean="0">
                <a:solidFill>
                  <a:schemeClr val="tx1"/>
                </a:solidFill>
                <a:latin typeface="+mn-lt"/>
                <a:ea typeface="+mn-ea"/>
                <a:cs typeface="+mn-cs"/>
              </a:rPr>
              <a:t>Journal of Change Management</a:t>
            </a:r>
            <a:r>
              <a:rPr lang="en-GB" sz="1200" kern="1200" dirty="0" smtClean="0">
                <a:solidFill>
                  <a:schemeClr val="tx1"/>
                </a:solidFill>
                <a:latin typeface="+mn-lt"/>
                <a:ea typeface="+mn-ea"/>
                <a:cs typeface="+mn-cs"/>
              </a:rPr>
              <a:t> discusses the benefits identified by participants, via a questionnaire, from a coaching programme. Qualities such as self awareness and confidence enabled assertiveness, stress management, competencies in management and work/life balance. The paper highlights that communication skills are a key driver to these points and concludes that coaching substantially increases the effectiveness of links between self-development, management development and organisational effectiveness (Wales, 2003).</a:t>
            </a:r>
          </a:p>
          <a:p>
            <a:endParaRPr lang="en-GB" dirty="0"/>
          </a:p>
        </p:txBody>
      </p:sp>
      <p:sp>
        <p:nvSpPr>
          <p:cNvPr id="4" name="Slide Number Placeholder 3"/>
          <p:cNvSpPr>
            <a:spLocks noGrp="1"/>
          </p:cNvSpPr>
          <p:nvPr>
            <p:ph type="sldNum" sz="quarter" idx="10"/>
          </p:nvPr>
        </p:nvSpPr>
        <p:spPr/>
        <p:txBody>
          <a:bodyPr/>
          <a:lstStyle/>
          <a:p>
            <a:fld id="{A4989F37-8AD2-4724-B02D-A8B82BB9A8CD}"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smtClean="0">
                <a:solidFill>
                  <a:schemeClr val="tx1"/>
                </a:solidFill>
                <a:latin typeface="+mn-lt"/>
                <a:ea typeface="+mn-ea"/>
                <a:cs typeface="+mn-cs"/>
              </a:rPr>
              <a:t>Performance Coaching is</a:t>
            </a:r>
            <a:r>
              <a:rPr lang="en-GB" sz="1200" b="0" i="0" kern="1200" baseline="0" dirty="0" smtClean="0">
                <a:solidFill>
                  <a:schemeClr val="tx1"/>
                </a:solidFill>
                <a:latin typeface="+mn-lt"/>
                <a:ea typeface="+mn-ea"/>
                <a:cs typeface="+mn-cs"/>
              </a:rPr>
              <a:t> coaching to enable </a:t>
            </a:r>
            <a:r>
              <a:rPr lang="en-GB" sz="1200" b="0" i="0" kern="1200" dirty="0" smtClean="0">
                <a:solidFill>
                  <a:schemeClr val="tx1"/>
                </a:solidFill>
                <a:latin typeface="+mn-lt"/>
                <a:ea typeface="+mn-ea"/>
                <a:cs typeface="+mn-cs"/>
              </a:rPr>
              <a:t>people reach their full potential, in any area of their lives. For the manager as coach, this is working with people to improve</a:t>
            </a:r>
            <a:r>
              <a:rPr lang="en-GB" sz="1200" b="0" i="0" kern="1200" baseline="0" dirty="0" smtClean="0">
                <a:solidFill>
                  <a:schemeClr val="tx1"/>
                </a:solidFill>
                <a:latin typeface="+mn-lt"/>
                <a:ea typeface="+mn-ea"/>
                <a:cs typeface="+mn-cs"/>
              </a:rPr>
              <a:t> </a:t>
            </a:r>
            <a:r>
              <a:rPr lang="en-GB" sz="1200" b="0" i="0" kern="1200" dirty="0" smtClean="0">
                <a:solidFill>
                  <a:schemeClr val="tx1"/>
                </a:solidFill>
                <a:latin typeface="+mn-lt"/>
                <a:ea typeface="+mn-ea"/>
                <a:cs typeface="+mn-cs"/>
              </a:rPr>
              <a:t>performance at work.</a:t>
            </a:r>
          </a:p>
          <a:p>
            <a:pPr lvl="0"/>
            <a:r>
              <a:rPr lang="en-GB" sz="1200" kern="1200" dirty="0" smtClean="0">
                <a:solidFill>
                  <a:schemeClr val="tx1"/>
                </a:solidFill>
                <a:latin typeface="+mn-lt"/>
                <a:ea typeface="+mn-ea"/>
                <a:cs typeface="+mn-cs"/>
              </a:rPr>
              <a:t>GROW –  is a model developed in 1980’s by John Whitmore, Alan Fine and Graham Alexander, who all business coaches. The model is one of the most successful established in the coaching field (Performance Consultants, 2019) .  </a:t>
            </a:r>
          </a:p>
          <a:p>
            <a:pPr lvl="0"/>
            <a:r>
              <a:rPr lang="en-GB" sz="1200" kern="1200" dirty="0" smtClean="0">
                <a:solidFill>
                  <a:schemeClr val="tx1"/>
                </a:solidFill>
                <a:latin typeface="+mn-lt"/>
                <a:ea typeface="+mn-ea"/>
                <a:cs typeface="+mn-cs"/>
              </a:rPr>
              <a:t>G - First task is to decide what your </a:t>
            </a:r>
            <a:r>
              <a:rPr lang="en-GB" sz="1200" b="1" kern="1200" dirty="0" smtClean="0">
                <a:solidFill>
                  <a:schemeClr val="tx1"/>
                </a:solidFill>
                <a:latin typeface="+mn-lt"/>
                <a:ea typeface="+mn-ea"/>
                <a:cs typeface="+mn-cs"/>
              </a:rPr>
              <a:t>goal</a:t>
            </a:r>
            <a:r>
              <a:rPr lang="en-GB" sz="1200" kern="1200" dirty="0" smtClean="0">
                <a:solidFill>
                  <a:schemeClr val="tx1"/>
                </a:solidFill>
                <a:latin typeface="+mn-lt"/>
                <a:ea typeface="+mn-ea"/>
                <a:cs typeface="+mn-cs"/>
              </a:rPr>
              <a:t> is and how you wish to achieve it. </a:t>
            </a:r>
          </a:p>
          <a:p>
            <a:pPr lvl="0"/>
            <a:r>
              <a:rPr lang="en-GB" sz="1200" kern="1200" dirty="0" smtClean="0">
                <a:solidFill>
                  <a:schemeClr val="tx1"/>
                </a:solidFill>
                <a:latin typeface="+mn-lt"/>
                <a:ea typeface="+mn-ea"/>
                <a:cs typeface="+mn-cs"/>
              </a:rPr>
              <a:t>R – </a:t>
            </a:r>
            <a:r>
              <a:rPr lang="en-GB" sz="1200" b="1" kern="1200" dirty="0" smtClean="0">
                <a:solidFill>
                  <a:schemeClr val="tx1"/>
                </a:solidFill>
                <a:latin typeface="+mn-lt"/>
                <a:ea typeface="+mn-ea"/>
                <a:cs typeface="+mn-cs"/>
              </a:rPr>
              <a:t>Reality</a:t>
            </a:r>
            <a:r>
              <a:rPr lang="en-GB" sz="1200" kern="1200" dirty="0" smtClean="0">
                <a:solidFill>
                  <a:schemeClr val="tx1"/>
                </a:solidFill>
                <a:latin typeface="+mn-lt"/>
                <a:ea typeface="+mn-ea"/>
                <a:cs typeface="+mn-cs"/>
              </a:rPr>
              <a:t>. There is a need to understand where you currently are in line with this goal.</a:t>
            </a:r>
          </a:p>
          <a:p>
            <a:pPr lvl="0"/>
            <a:r>
              <a:rPr lang="en-GB" sz="1200" kern="1200" dirty="0" smtClean="0">
                <a:solidFill>
                  <a:schemeClr val="tx1"/>
                </a:solidFill>
                <a:latin typeface="+mn-lt"/>
                <a:ea typeface="+mn-ea"/>
                <a:cs typeface="+mn-cs"/>
              </a:rPr>
              <a:t>O – </a:t>
            </a:r>
            <a:r>
              <a:rPr lang="en-GB" sz="1200" b="1" kern="1200" dirty="0" smtClean="0">
                <a:solidFill>
                  <a:schemeClr val="tx1"/>
                </a:solidFill>
                <a:latin typeface="+mn-lt"/>
                <a:ea typeface="+mn-ea"/>
                <a:cs typeface="+mn-cs"/>
              </a:rPr>
              <a:t>Options</a:t>
            </a:r>
            <a:r>
              <a:rPr lang="en-GB" sz="1200" kern="1200" dirty="0" smtClean="0">
                <a:solidFill>
                  <a:schemeClr val="tx1"/>
                </a:solidFill>
                <a:latin typeface="+mn-lt"/>
                <a:ea typeface="+mn-ea"/>
                <a:cs typeface="+mn-cs"/>
              </a:rPr>
              <a:t>. Then to explore the options available to you to reach the set goal.</a:t>
            </a:r>
          </a:p>
          <a:p>
            <a:pPr lvl="0"/>
            <a:r>
              <a:rPr lang="en-GB" sz="1200" kern="1200" dirty="0" smtClean="0">
                <a:solidFill>
                  <a:schemeClr val="tx1"/>
                </a:solidFill>
                <a:latin typeface="+mn-lt"/>
                <a:ea typeface="+mn-ea"/>
                <a:cs typeface="+mn-cs"/>
              </a:rPr>
              <a:t>W – Way/Will to commit to the goal and are prepared any obstacles and barriers that may occur on the path to reaching the goal. They process is often described as a journey, where you are going, where you are, route options and obstacles along the way.</a:t>
            </a:r>
          </a:p>
          <a:p>
            <a:endParaRPr lang="en-GB" sz="1200" b="0" i="0" kern="120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4989F37-8AD2-4724-B02D-A8B82BB9A8CD}"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The Skill/Will matrix by Max </a:t>
            </a:r>
            <a:r>
              <a:rPr lang="en-GB" sz="1200" kern="1200" dirty="0" err="1" smtClean="0">
                <a:solidFill>
                  <a:schemeClr val="tx1"/>
                </a:solidFill>
                <a:latin typeface="+mn-lt"/>
                <a:ea typeface="+mn-ea"/>
                <a:cs typeface="+mn-cs"/>
              </a:rPr>
              <a:t>Landsberg</a:t>
            </a:r>
            <a:r>
              <a:rPr lang="en-GB" sz="1200" kern="1200" dirty="0" smtClean="0">
                <a:solidFill>
                  <a:schemeClr val="tx1"/>
                </a:solidFill>
                <a:latin typeface="+mn-lt"/>
                <a:ea typeface="+mn-ea"/>
                <a:cs typeface="+mn-cs"/>
              </a:rPr>
              <a:t> is a management tool to measure a person’s level of will and level of skill. The will depends on their desire to achieve, confidence and incentives, and their skill depends upon experience and training.  The matrix enables the coach to determine the best style and approach to coach the individual (</a:t>
            </a:r>
            <a:r>
              <a:rPr lang="en-GB" sz="1200" kern="1200" dirty="0" err="1" smtClean="0">
                <a:solidFill>
                  <a:schemeClr val="tx1"/>
                </a:solidFill>
                <a:latin typeface="+mn-lt"/>
                <a:ea typeface="+mn-ea"/>
                <a:cs typeface="+mn-cs"/>
              </a:rPr>
              <a:t>Landsberg</a:t>
            </a:r>
            <a:r>
              <a:rPr lang="en-GB" sz="1200" kern="1200" dirty="0" smtClean="0">
                <a:solidFill>
                  <a:schemeClr val="tx1"/>
                </a:solidFill>
                <a:latin typeface="+mn-lt"/>
                <a:ea typeface="+mn-ea"/>
                <a:cs typeface="+mn-cs"/>
              </a:rPr>
              <a:t>, 2003). </a:t>
            </a:r>
          </a:p>
          <a:p>
            <a:endParaRPr lang="en-GB" dirty="0"/>
          </a:p>
        </p:txBody>
      </p:sp>
      <p:sp>
        <p:nvSpPr>
          <p:cNvPr id="4" name="Slide Number Placeholder 3"/>
          <p:cNvSpPr>
            <a:spLocks noGrp="1"/>
          </p:cNvSpPr>
          <p:nvPr>
            <p:ph type="sldNum" sz="quarter" idx="10"/>
          </p:nvPr>
        </p:nvSpPr>
        <p:spPr/>
        <p:txBody>
          <a:bodyPr/>
          <a:lstStyle/>
          <a:p>
            <a:fld id="{A4989F37-8AD2-4724-B02D-A8B82BB9A8CD}"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A career coach will help identify the right role with the advantage of knowledge and insight enabling the support of personal development. Support through the technical side of roles to support end goals. This type of coaching can take into account factors aside from work which can affect effectiveness and happiness in the role (Forbes , 2013). It may deal with intrapersonal and flawed thinking patters. This would be advantages to the career progression of individuals by ensure they are positioned in the correct place and therefore develop staff at A-Z Media Devices into future roles. </a:t>
            </a:r>
          </a:p>
          <a:p>
            <a:r>
              <a:rPr lang="en-GB" sz="1200" kern="1200" dirty="0" smtClean="0">
                <a:solidFill>
                  <a:schemeClr val="tx1"/>
                </a:solidFill>
                <a:latin typeface="+mn-lt"/>
                <a:ea typeface="+mn-ea"/>
                <a:cs typeface="+mn-cs"/>
              </a:rPr>
              <a:t>Executive coaching is the coaching of senior level managers to enhance their leadership and performance and decision making, introducing new ways of thinking to develop these skills to support organisational success. This can also be used with individuals in more junior roles who demonstrate potential to progress and develop. Performance Coaching has been discusses in line with the GROW model.  Again this form of coaching will strengthen the senior leadership team here at A-Z Media and support the development of you guys as line managers into senior roles. </a:t>
            </a:r>
          </a:p>
          <a:p>
            <a:endParaRPr lang="en-GB" dirty="0"/>
          </a:p>
        </p:txBody>
      </p:sp>
      <p:sp>
        <p:nvSpPr>
          <p:cNvPr id="4" name="Slide Number Placeholder 3"/>
          <p:cNvSpPr>
            <a:spLocks noGrp="1"/>
          </p:cNvSpPr>
          <p:nvPr>
            <p:ph type="sldNum" sz="quarter" idx="10"/>
          </p:nvPr>
        </p:nvSpPr>
        <p:spPr/>
        <p:txBody>
          <a:bodyPr/>
          <a:lstStyle/>
          <a:p>
            <a:fld id="{A4989F37-8AD2-4724-B02D-A8B82BB9A8CD}"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This is an effective, structured, supportive relationship form of mentoring as it is flexible, can be done in the hours and location to suit the needs of the employee and the organisation.  Mentees communicate with their mentor through a safe and secure online platform with the use of technology such as Google Meet or Skype. Not currently relevant in A-Z Media but could be used across countries. However one disadvantage is the lack of rapport that is built through lack of face to face (Quintana &amp; </a:t>
            </a:r>
            <a:r>
              <a:rPr lang="en-GB" sz="1200" kern="1200" dirty="0" err="1" smtClean="0">
                <a:solidFill>
                  <a:schemeClr val="tx1"/>
                </a:solidFill>
                <a:latin typeface="+mn-lt"/>
                <a:ea typeface="+mn-ea"/>
                <a:cs typeface="+mn-cs"/>
              </a:rPr>
              <a:t>Zambrano</a:t>
            </a:r>
            <a:r>
              <a:rPr lang="en-GB" sz="1200" kern="1200" dirty="0" smtClean="0">
                <a:solidFill>
                  <a:schemeClr val="tx1"/>
                </a:solidFill>
                <a:latin typeface="+mn-lt"/>
                <a:ea typeface="+mn-ea"/>
                <a:cs typeface="+mn-cs"/>
              </a:rPr>
              <a:t>, 2014). </a:t>
            </a:r>
          </a:p>
          <a:p>
            <a:r>
              <a:rPr lang="en-GB" sz="1200" kern="1200" dirty="0" smtClean="0">
                <a:solidFill>
                  <a:schemeClr val="tx1"/>
                </a:solidFill>
                <a:latin typeface="+mn-lt"/>
                <a:ea typeface="+mn-ea"/>
                <a:cs typeface="+mn-cs"/>
              </a:rPr>
              <a:t>Peer Mentoring involve a relationship between a person who has specific experience and a person who is new to the experience. These programmes have been used widely by universities to support first year student to assist in the transition of university life (University of Northumbria at Newcastle, 2019). Senior student share their experiences as mentors (Hall, 2011). Large organisations such as PayPal are implementing these schemes to act as a stepping stone helping employees share knowledge and create support systems within the industry (</a:t>
            </a:r>
            <a:r>
              <a:rPr lang="en-GB" sz="1200" kern="1200" dirty="0" err="1" smtClean="0">
                <a:solidFill>
                  <a:schemeClr val="tx1"/>
                </a:solidFill>
                <a:latin typeface="+mn-lt"/>
                <a:ea typeface="+mn-ea"/>
                <a:cs typeface="+mn-cs"/>
              </a:rPr>
              <a:t>Bhandare</a:t>
            </a:r>
            <a:r>
              <a:rPr lang="en-GB" sz="1200" kern="1200" dirty="0" smtClean="0">
                <a:solidFill>
                  <a:schemeClr val="tx1"/>
                </a:solidFill>
                <a:latin typeface="+mn-lt"/>
                <a:ea typeface="+mn-ea"/>
                <a:cs typeface="+mn-cs"/>
              </a:rPr>
              <a:t>, 2017). </a:t>
            </a:r>
          </a:p>
          <a:p>
            <a:r>
              <a:rPr lang="en-GB" sz="1200" kern="1200" dirty="0" smtClean="0">
                <a:solidFill>
                  <a:schemeClr val="tx1"/>
                </a:solidFill>
                <a:latin typeface="+mn-lt"/>
                <a:ea typeface="+mn-ea"/>
                <a:cs typeface="+mn-cs"/>
              </a:rPr>
              <a:t>Line manager A line manager is a role model and therefore the mentoring role is to provide a positive mental attitude to the mentee by listening to any problems and legitimising feelings. The line manager will supporting the mentee with appropriate information when required whilst discussing a range of options when necessary.  A line manager may also provide an element of authority to the mentee by delegating new tasks.</a:t>
            </a:r>
          </a:p>
          <a:p>
            <a:endParaRPr lang="en-GB" dirty="0"/>
          </a:p>
        </p:txBody>
      </p:sp>
      <p:sp>
        <p:nvSpPr>
          <p:cNvPr id="4" name="Slide Number Placeholder 3"/>
          <p:cNvSpPr>
            <a:spLocks noGrp="1"/>
          </p:cNvSpPr>
          <p:nvPr>
            <p:ph type="sldNum" sz="quarter" idx="10"/>
          </p:nvPr>
        </p:nvSpPr>
        <p:spPr/>
        <p:txBody>
          <a:bodyPr/>
          <a:lstStyle/>
          <a:p>
            <a:fld id="{A4989F37-8AD2-4724-B02D-A8B82BB9A8CD}" type="slidenum">
              <a:rPr lang="en-GB" smtClean="0"/>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To ensure that coaching is fulfilled to its full potential between line manager and staff the relationship must be one of partnership and create trust, safety and minimal pressure. The role of coach as a line manager also requires empathy, integrity, detachment and willingness to adopt a different approach to staff. </a:t>
            </a:r>
          </a:p>
          <a:p>
            <a:r>
              <a:rPr lang="en-GB" sz="1200" kern="1200" dirty="0" smtClean="0">
                <a:solidFill>
                  <a:schemeClr val="tx1"/>
                </a:solidFill>
                <a:latin typeface="+mn-lt"/>
                <a:ea typeface="+mn-ea"/>
                <a:cs typeface="+mn-cs"/>
              </a:rPr>
              <a:t>A benefit to line managers and employees is the opportunity to develop skills, the line manager to develop coaching skills and the employee to further develop skill to achieve goals and objectives effectively and efficiently.</a:t>
            </a:r>
          </a:p>
          <a:p>
            <a:r>
              <a:rPr lang="en-GB" sz="1200" kern="1200" dirty="0" smtClean="0">
                <a:solidFill>
                  <a:schemeClr val="tx1"/>
                </a:solidFill>
                <a:latin typeface="+mn-lt"/>
                <a:ea typeface="+mn-ea"/>
                <a:cs typeface="+mn-cs"/>
              </a:rPr>
              <a:t>The coaching role should be embedded day-to-day activity as part of one-to-one meetings or/and performance conversations.  </a:t>
            </a:r>
          </a:p>
          <a:p>
            <a:r>
              <a:rPr lang="en-GB" sz="1200" kern="1200" dirty="0" smtClean="0">
                <a:solidFill>
                  <a:schemeClr val="tx1"/>
                </a:solidFill>
                <a:latin typeface="+mn-lt"/>
                <a:ea typeface="+mn-ea"/>
                <a:cs typeface="+mn-cs"/>
              </a:rPr>
              <a:t>Disadvantage is how time consuming initially this maybe.  Another disadvantage is the effectiveness of coaching direct reports.....as there is a relationship of power there will be a lack of impartiality in the coaching relationship. The line manager may also face resistance from staff initially however this can be eased away throughout the process (Whitmore, </a:t>
            </a:r>
            <a:r>
              <a:rPr lang="en-GB" sz="1200" kern="1200" dirty="0" smtClean="0">
                <a:solidFill>
                  <a:schemeClr val="tx1"/>
                </a:solidFill>
                <a:latin typeface="+mn-lt"/>
                <a:ea typeface="+mn-ea"/>
                <a:cs typeface="+mn-cs"/>
              </a:rPr>
              <a:t>2012b). Through regular coaching conversations managers can impact on the development of trust, responsibility, learning and engagement on performance. Coaching has considerable potential as a way for managers to implement many of the demands made on their leadership (McCarthy &amp; Milner, 2013).</a:t>
            </a:r>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4989F37-8AD2-4724-B02D-A8B82BB9A8CD}"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This</a:t>
            </a:r>
            <a:r>
              <a:rPr lang="en-GB" baseline="0" dirty="0" smtClean="0"/>
              <a:t> matrix is based on research carried out by IBM and repeated by Post Office. It demonstrates the power of recall by experience. This is key to line manage coaching. </a:t>
            </a:r>
            <a:r>
              <a:rPr lang="en-GB" sz="1200" kern="1200" dirty="0" smtClean="0">
                <a:solidFill>
                  <a:schemeClr val="tx1"/>
                </a:solidFill>
                <a:latin typeface="+mn-lt"/>
                <a:ea typeface="+mn-ea"/>
                <a:cs typeface="+mn-cs"/>
              </a:rPr>
              <a:t>It demonstrates the power of recall by experience. This is key to line manage coaching and the evidence displayed here only highlights the need to change our L&amp;D efforts from just send employees out on training courses in an effort to up skill. At A-Z Media we have the opportunity to develop employees in a very practical way by providing the opportunity and experience to practice their in house learning.  </a:t>
            </a:r>
          </a:p>
          <a:p>
            <a:endParaRPr lang="en-GB" dirty="0"/>
          </a:p>
        </p:txBody>
      </p:sp>
      <p:sp>
        <p:nvSpPr>
          <p:cNvPr id="4" name="Slide Number Placeholder 3"/>
          <p:cNvSpPr>
            <a:spLocks noGrp="1"/>
          </p:cNvSpPr>
          <p:nvPr>
            <p:ph type="sldNum" sz="quarter" idx="10"/>
          </p:nvPr>
        </p:nvSpPr>
        <p:spPr/>
        <p:txBody>
          <a:bodyPr/>
          <a:lstStyle/>
          <a:p>
            <a:fld id="{A4989F37-8AD2-4724-B02D-A8B82BB9A8CD}" type="slidenum">
              <a:rPr lang="en-GB" smtClean="0"/>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kern="1200" dirty="0" err="1" smtClean="0">
                <a:solidFill>
                  <a:schemeClr val="tx1"/>
                </a:solidFill>
                <a:latin typeface="+mn-lt"/>
                <a:ea typeface="+mn-ea"/>
                <a:cs typeface="+mn-cs"/>
              </a:rPr>
              <a:t>Bhandare</a:t>
            </a:r>
            <a:r>
              <a:rPr lang="en-GB" sz="1200" kern="1200" dirty="0" smtClean="0">
                <a:solidFill>
                  <a:schemeClr val="tx1"/>
                </a:solidFill>
                <a:latin typeface="+mn-lt"/>
                <a:ea typeface="+mn-ea"/>
                <a:cs typeface="+mn-cs"/>
              </a:rPr>
              <a:t>, S., 2017. </a:t>
            </a:r>
            <a:r>
              <a:rPr lang="en-GB" sz="1200" i="1" kern="1200" dirty="0" smtClean="0">
                <a:solidFill>
                  <a:schemeClr val="tx1"/>
                </a:solidFill>
                <a:latin typeface="+mn-lt"/>
                <a:ea typeface="+mn-ea"/>
                <a:cs typeface="+mn-cs"/>
              </a:rPr>
              <a:t>5 Companies Building Solutions to Diversity That May Actually Work. </a:t>
            </a:r>
            <a:r>
              <a:rPr lang="en-GB" sz="1200" kern="1200" dirty="0" smtClean="0">
                <a:solidFill>
                  <a:schemeClr val="tx1"/>
                </a:solidFill>
                <a:latin typeface="+mn-lt"/>
                <a:ea typeface="+mn-ea"/>
                <a:cs typeface="+mn-cs"/>
              </a:rPr>
              <a:t>[Online]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Available at: </a:t>
            </a:r>
            <a:r>
              <a:rPr lang="en-GB" sz="1200" u="sng" kern="1200" dirty="0" smtClean="0">
                <a:solidFill>
                  <a:schemeClr val="tx1"/>
                </a:solidFill>
                <a:latin typeface="+mn-lt"/>
                <a:ea typeface="+mn-ea"/>
                <a:cs typeface="+mn-cs"/>
              </a:rPr>
              <a:t>https://shecancode.io/blog/5-companies-building-solutions-to-the-lack-of-diversity-with-strategies-that-may-actually-work</a:t>
            </a:r>
            <a:r>
              <a:rPr lang="en-GB" sz="1200" kern="1200" dirty="0" smtClean="0">
                <a:solidFill>
                  <a:schemeClr val="tx1"/>
                </a:solidFill>
                <a:latin typeface="+mn-lt"/>
                <a:ea typeface="+mn-ea"/>
                <a:cs typeface="+mn-cs"/>
              </a:rPr>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[Accessed 07 05 2019].</a:t>
            </a:r>
          </a:p>
          <a:p>
            <a:r>
              <a:rPr lang="en-GB" sz="1200" kern="1200" dirty="0" smtClean="0">
                <a:solidFill>
                  <a:schemeClr val="tx1"/>
                </a:solidFill>
                <a:latin typeface="+mn-lt"/>
                <a:ea typeface="+mn-ea"/>
                <a:cs typeface="+mn-cs"/>
              </a:rPr>
              <a:t>Durham University, 2019. </a:t>
            </a:r>
            <a:r>
              <a:rPr lang="en-GB" sz="1200" i="1" kern="1200" dirty="0" smtClean="0">
                <a:solidFill>
                  <a:schemeClr val="tx1"/>
                </a:solidFill>
                <a:latin typeface="+mn-lt"/>
                <a:ea typeface="+mn-ea"/>
                <a:cs typeface="+mn-cs"/>
              </a:rPr>
              <a:t>What are the benefits of mentoring?. </a:t>
            </a:r>
            <a:r>
              <a:rPr lang="en-GB" sz="1200" kern="1200" dirty="0" smtClean="0">
                <a:solidFill>
                  <a:schemeClr val="tx1"/>
                </a:solidFill>
                <a:latin typeface="+mn-lt"/>
                <a:ea typeface="+mn-ea"/>
                <a:cs typeface="+mn-cs"/>
              </a:rPr>
              <a:t>[Online]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Available at: </a:t>
            </a:r>
            <a:r>
              <a:rPr lang="en-GB" sz="1200" u="sng" kern="1200" dirty="0" smtClean="0">
                <a:solidFill>
                  <a:schemeClr val="tx1"/>
                </a:solidFill>
                <a:latin typeface="+mn-lt"/>
                <a:ea typeface="+mn-ea"/>
                <a:cs typeface="+mn-cs"/>
              </a:rPr>
              <a:t>https://www.dur.ac.uk/hr/mentoring/mentoringguidelines/mentoringbenefits/</a:t>
            </a:r>
            <a:r>
              <a:rPr lang="en-GB" sz="1200" kern="1200" dirty="0" smtClean="0">
                <a:solidFill>
                  <a:schemeClr val="tx1"/>
                </a:solidFill>
                <a:latin typeface="+mn-lt"/>
                <a:ea typeface="+mn-ea"/>
                <a:cs typeface="+mn-cs"/>
              </a:rPr>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[Accessed 02 05 2019].</a:t>
            </a:r>
          </a:p>
          <a:p>
            <a:r>
              <a:rPr lang="en-GB" sz="1200" kern="1200" dirty="0" smtClean="0">
                <a:solidFill>
                  <a:schemeClr val="tx1"/>
                </a:solidFill>
                <a:latin typeface="+mn-lt"/>
                <a:ea typeface="+mn-ea"/>
                <a:cs typeface="+mn-cs"/>
              </a:rPr>
              <a:t>Forbes , 2013. </a:t>
            </a:r>
            <a:r>
              <a:rPr lang="en-GB" sz="1200" i="1" kern="1200" dirty="0" smtClean="0">
                <a:solidFill>
                  <a:schemeClr val="tx1"/>
                </a:solidFill>
                <a:latin typeface="+mn-lt"/>
                <a:ea typeface="+mn-ea"/>
                <a:cs typeface="+mn-cs"/>
              </a:rPr>
              <a:t>10 Things You Should Know About Career Coaching. </a:t>
            </a:r>
            <a:r>
              <a:rPr lang="en-GB" sz="1200" kern="1200" dirty="0" smtClean="0">
                <a:solidFill>
                  <a:schemeClr val="tx1"/>
                </a:solidFill>
                <a:latin typeface="+mn-lt"/>
                <a:ea typeface="+mn-ea"/>
                <a:cs typeface="+mn-cs"/>
              </a:rPr>
              <a:t>[Online]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Available at: </a:t>
            </a:r>
            <a:r>
              <a:rPr lang="en-GB" sz="1200" u="sng" kern="1200" dirty="0" smtClean="0">
                <a:solidFill>
                  <a:schemeClr val="tx1"/>
                </a:solidFill>
                <a:latin typeface="+mn-lt"/>
                <a:ea typeface="+mn-ea"/>
                <a:cs typeface="+mn-cs"/>
              </a:rPr>
              <a:t>https://www.forbes.com/sites/learnvest/2013/07/09/10-things-you-should-know-about-career-coaching/#558cbdd57d5e</a:t>
            </a:r>
            <a:r>
              <a:rPr lang="en-GB" sz="1200" kern="1200" dirty="0" smtClean="0">
                <a:solidFill>
                  <a:schemeClr val="tx1"/>
                </a:solidFill>
                <a:latin typeface="+mn-lt"/>
                <a:ea typeface="+mn-ea"/>
                <a:cs typeface="+mn-cs"/>
              </a:rPr>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[Accessed 05 05 2019].</a:t>
            </a:r>
          </a:p>
          <a:p>
            <a:r>
              <a:rPr lang="en-GB" sz="1200" kern="1200" dirty="0" smtClean="0">
                <a:solidFill>
                  <a:schemeClr val="tx1"/>
                </a:solidFill>
                <a:latin typeface="+mn-lt"/>
                <a:ea typeface="+mn-ea"/>
                <a:cs typeface="+mn-cs"/>
              </a:rPr>
              <a:t>Hall, R. J. Z., 2011. Developing Peer Mentoring through Evaluation. </a:t>
            </a:r>
            <a:r>
              <a:rPr lang="en-GB" sz="1200" i="1" kern="1200" dirty="0" smtClean="0">
                <a:solidFill>
                  <a:schemeClr val="tx1"/>
                </a:solidFill>
                <a:latin typeface="+mn-lt"/>
                <a:ea typeface="+mn-ea"/>
                <a:cs typeface="+mn-cs"/>
              </a:rPr>
              <a:t>Innovative Higher Education, </a:t>
            </a:r>
            <a:r>
              <a:rPr lang="en-GB" sz="1200" kern="1200" dirty="0" smtClean="0">
                <a:solidFill>
                  <a:schemeClr val="tx1"/>
                </a:solidFill>
                <a:latin typeface="+mn-lt"/>
                <a:ea typeface="+mn-ea"/>
                <a:cs typeface="+mn-cs"/>
              </a:rPr>
              <a:t>36(1), pp. 41-52.</a:t>
            </a:r>
          </a:p>
          <a:p>
            <a:r>
              <a:rPr lang="en-GB" sz="1200" kern="1200" dirty="0" smtClean="0">
                <a:solidFill>
                  <a:schemeClr val="tx1"/>
                </a:solidFill>
                <a:latin typeface="+mn-lt"/>
                <a:ea typeface="+mn-ea"/>
                <a:cs typeface="+mn-cs"/>
              </a:rPr>
              <a:t>Illumine, 2012. </a:t>
            </a:r>
            <a:r>
              <a:rPr lang="en-GB" sz="1200" i="1" kern="1200" dirty="0" smtClean="0">
                <a:solidFill>
                  <a:schemeClr val="tx1"/>
                </a:solidFill>
                <a:latin typeface="+mn-lt"/>
                <a:ea typeface="+mn-ea"/>
                <a:cs typeface="+mn-cs"/>
              </a:rPr>
              <a:t>The Difference Between Coaching and Mentoring. </a:t>
            </a:r>
            <a:r>
              <a:rPr lang="en-GB" sz="1200" kern="1200" dirty="0" smtClean="0">
                <a:solidFill>
                  <a:schemeClr val="tx1"/>
                </a:solidFill>
                <a:latin typeface="+mn-lt"/>
                <a:ea typeface="+mn-ea"/>
                <a:cs typeface="+mn-cs"/>
              </a:rPr>
              <a:t>[Online]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Available at: </a:t>
            </a:r>
            <a:r>
              <a:rPr lang="en-GB" sz="1200" u="sng" kern="1200" dirty="0" smtClean="0">
                <a:solidFill>
                  <a:schemeClr val="tx1"/>
                </a:solidFill>
                <a:latin typeface="+mn-lt"/>
                <a:ea typeface="+mn-ea"/>
                <a:cs typeface="+mn-cs"/>
              </a:rPr>
              <a:t>https://www.illumine.co.uk/2016/03/difference-coaching-mentoring/</a:t>
            </a:r>
            <a:r>
              <a:rPr lang="en-GB" sz="1200" kern="1200" dirty="0" smtClean="0">
                <a:solidFill>
                  <a:schemeClr val="tx1"/>
                </a:solidFill>
                <a:latin typeface="+mn-lt"/>
                <a:ea typeface="+mn-ea"/>
                <a:cs typeface="+mn-cs"/>
              </a:rPr>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[Accessed 30 04 2019].</a:t>
            </a:r>
          </a:p>
          <a:p>
            <a:r>
              <a:rPr lang="en-GB" sz="1200" kern="1200" dirty="0" smtClean="0">
                <a:solidFill>
                  <a:schemeClr val="tx1"/>
                </a:solidFill>
                <a:latin typeface="+mn-lt"/>
                <a:ea typeface="+mn-ea"/>
                <a:cs typeface="+mn-cs"/>
              </a:rPr>
              <a:t>ILM, 2019. </a:t>
            </a:r>
            <a:r>
              <a:rPr lang="en-GB" sz="1200" i="1" kern="1200" dirty="0" smtClean="0">
                <a:solidFill>
                  <a:schemeClr val="tx1"/>
                </a:solidFill>
                <a:latin typeface="+mn-lt"/>
                <a:ea typeface="+mn-ea"/>
                <a:cs typeface="+mn-cs"/>
              </a:rPr>
              <a:t>Creating a coaching culture , </a:t>
            </a:r>
            <a:r>
              <a:rPr lang="en-GB" sz="1200" kern="1200" dirty="0" smtClean="0">
                <a:solidFill>
                  <a:schemeClr val="tx1"/>
                </a:solidFill>
                <a:latin typeface="+mn-lt"/>
                <a:ea typeface="+mn-ea"/>
                <a:cs typeface="+mn-cs"/>
              </a:rPr>
              <a:t>London: ILM.</a:t>
            </a:r>
          </a:p>
          <a:p>
            <a:r>
              <a:rPr lang="en-GB" sz="1200" kern="1200" dirty="0" err="1" smtClean="0">
                <a:solidFill>
                  <a:schemeClr val="tx1"/>
                </a:solidFill>
                <a:latin typeface="+mn-lt"/>
                <a:ea typeface="+mn-ea"/>
                <a:cs typeface="+mn-cs"/>
              </a:rPr>
              <a:t>Landsberg</a:t>
            </a:r>
            <a:r>
              <a:rPr lang="en-GB" sz="1200" kern="1200" dirty="0" smtClean="0">
                <a:solidFill>
                  <a:schemeClr val="tx1"/>
                </a:solidFill>
                <a:latin typeface="+mn-lt"/>
                <a:ea typeface="+mn-ea"/>
                <a:cs typeface="+mn-cs"/>
              </a:rPr>
              <a:t>, M., 2003. </a:t>
            </a:r>
            <a:r>
              <a:rPr lang="en-GB" sz="1200" i="1" kern="1200" dirty="0" smtClean="0">
                <a:solidFill>
                  <a:schemeClr val="tx1"/>
                </a:solidFill>
                <a:latin typeface="+mn-lt"/>
                <a:ea typeface="+mn-ea"/>
                <a:cs typeface="+mn-cs"/>
              </a:rPr>
              <a:t>The Tao of Coaching: Boost Your Effectiveness at Work by Inspiring and Developing Those Around You. </a:t>
            </a:r>
            <a:r>
              <a:rPr lang="en-GB" sz="1200" kern="1200" dirty="0" smtClean="0">
                <a:solidFill>
                  <a:schemeClr val="tx1"/>
                </a:solidFill>
                <a:latin typeface="+mn-lt"/>
                <a:ea typeface="+mn-ea"/>
                <a:cs typeface="+mn-cs"/>
              </a:rPr>
              <a:t>London: Profile Books LTD.</a:t>
            </a:r>
          </a:p>
          <a:p>
            <a:r>
              <a:rPr lang="en-GB" sz="1200" kern="1200" dirty="0" smtClean="0">
                <a:solidFill>
                  <a:schemeClr val="tx1"/>
                </a:solidFill>
                <a:latin typeface="+mn-lt"/>
                <a:ea typeface="+mn-ea"/>
                <a:cs typeface="+mn-cs"/>
              </a:rPr>
              <a:t>Management Mentors.com, 2019. </a:t>
            </a:r>
            <a:r>
              <a:rPr lang="en-GB" sz="1200" i="1" kern="1200" dirty="0" smtClean="0">
                <a:solidFill>
                  <a:schemeClr val="tx1"/>
                </a:solidFill>
                <a:latin typeface="+mn-lt"/>
                <a:ea typeface="+mn-ea"/>
                <a:cs typeface="+mn-cs"/>
              </a:rPr>
              <a:t>The Differences Between Coaching &amp; Mentoring. </a:t>
            </a:r>
            <a:r>
              <a:rPr lang="en-GB" sz="1200" kern="1200" dirty="0" smtClean="0">
                <a:solidFill>
                  <a:schemeClr val="tx1"/>
                </a:solidFill>
                <a:latin typeface="+mn-lt"/>
                <a:ea typeface="+mn-ea"/>
                <a:cs typeface="+mn-cs"/>
              </a:rPr>
              <a:t>[Online]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Available at: </a:t>
            </a:r>
            <a:r>
              <a:rPr lang="en-GB" sz="1200" u="sng" kern="1200" dirty="0" smtClean="0">
                <a:solidFill>
                  <a:schemeClr val="tx1"/>
                </a:solidFill>
                <a:latin typeface="+mn-lt"/>
                <a:ea typeface="+mn-ea"/>
                <a:cs typeface="+mn-cs"/>
              </a:rPr>
              <a:t>https://www.management-mentors.com/resources/coaching-mentoring-differences</a:t>
            </a:r>
            <a:r>
              <a:rPr lang="en-GB" sz="1200" kern="1200" dirty="0" smtClean="0">
                <a:solidFill>
                  <a:schemeClr val="tx1"/>
                </a:solidFill>
                <a:latin typeface="+mn-lt"/>
                <a:ea typeface="+mn-ea"/>
                <a:cs typeface="+mn-cs"/>
              </a:rPr>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[Accessed 02 05 2019].</a:t>
            </a:r>
          </a:p>
          <a:p>
            <a:r>
              <a:rPr lang="en-GB" sz="1200" kern="1200" dirty="0" smtClean="0">
                <a:solidFill>
                  <a:schemeClr val="tx1"/>
                </a:solidFill>
                <a:latin typeface="+mn-lt"/>
                <a:ea typeface="+mn-ea"/>
                <a:cs typeface="+mn-cs"/>
              </a:rPr>
              <a:t>McCarthy, G. &amp; Milner, J., 2013. Managerial coaching: challenges, opportunities and training. </a:t>
            </a:r>
            <a:r>
              <a:rPr lang="en-GB" sz="1200" i="1" kern="1200" dirty="0" smtClean="0">
                <a:solidFill>
                  <a:schemeClr val="tx1"/>
                </a:solidFill>
                <a:latin typeface="+mn-lt"/>
                <a:ea typeface="+mn-ea"/>
                <a:cs typeface="+mn-cs"/>
              </a:rPr>
              <a:t>The Journal of Management Development, </a:t>
            </a:r>
            <a:r>
              <a:rPr lang="en-GB" sz="1200" kern="1200" dirty="0" smtClean="0">
                <a:solidFill>
                  <a:schemeClr val="tx1"/>
                </a:solidFill>
                <a:latin typeface="+mn-lt"/>
                <a:ea typeface="+mn-ea"/>
                <a:cs typeface="+mn-cs"/>
              </a:rPr>
              <a:t>32(7), pp. 768-779.</a:t>
            </a:r>
          </a:p>
          <a:p>
            <a:r>
              <a:rPr lang="en-GB" sz="1200" kern="1200" dirty="0" smtClean="0">
                <a:solidFill>
                  <a:schemeClr val="tx1"/>
                </a:solidFill>
                <a:latin typeface="+mn-lt"/>
                <a:ea typeface="+mn-ea"/>
                <a:cs typeface="+mn-cs"/>
              </a:rPr>
              <a:t>MRT Group, 2019. </a:t>
            </a:r>
            <a:r>
              <a:rPr lang="en-GB" sz="1200" i="1" kern="1200" dirty="0" smtClean="0">
                <a:solidFill>
                  <a:schemeClr val="tx1"/>
                </a:solidFill>
                <a:latin typeface="+mn-lt"/>
                <a:ea typeface="+mn-ea"/>
                <a:cs typeface="+mn-cs"/>
              </a:rPr>
              <a:t>The benefits. </a:t>
            </a:r>
            <a:r>
              <a:rPr lang="en-GB" sz="1200" kern="1200" dirty="0" smtClean="0">
                <a:solidFill>
                  <a:schemeClr val="tx1"/>
                </a:solidFill>
                <a:latin typeface="+mn-lt"/>
                <a:ea typeface="+mn-ea"/>
                <a:cs typeface="+mn-cs"/>
              </a:rPr>
              <a:t>[Online]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Available at: </a:t>
            </a:r>
            <a:r>
              <a:rPr lang="en-GB" sz="1200" u="sng" kern="1200" dirty="0" smtClean="0">
                <a:solidFill>
                  <a:schemeClr val="tx1"/>
                </a:solidFill>
                <a:latin typeface="+mn-lt"/>
                <a:ea typeface="+mn-ea"/>
                <a:cs typeface="+mn-cs"/>
              </a:rPr>
              <a:t>http://www.mrtgroup.co.uk/pages/coaching/coaching-benefits</a:t>
            </a:r>
            <a:r>
              <a:rPr lang="en-GB" sz="1200" kern="1200" dirty="0" smtClean="0">
                <a:solidFill>
                  <a:schemeClr val="tx1"/>
                </a:solidFill>
                <a:latin typeface="+mn-lt"/>
                <a:ea typeface="+mn-ea"/>
                <a:cs typeface="+mn-cs"/>
              </a:rPr>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[Accessed 01 05 2019].</a:t>
            </a:r>
          </a:p>
          <a:p>
            <a:r>
              <a:rPr lang="en-GB" sz="1200" kern="1200" dirty="0" err="1" smtClean="0">
                <a:solidFill>
                  <a:schemeClr val="tx1"/>
                </a:solidFill>
                <a:latin typeface="+mn-lt"/>
                <a:ea typeface="+mn-ea"/>
                <a:cs typeface="+mn-cs"/>
              </a:rPr>
              <a:t>Nigro</a:t>
            </a:r>
            <a:r>
              <a:rPr lang="en-GB" sz="1200" kern="1200" dirty="0" smtClean="0">
                <a:solidFill>
                  <a:schemeClr val="tx1"/>
                </a:solidFill>
                <a:latin typeface="+mn-lt"/>
                <a:ea typeface="+mn-ea"/>
                <a:cs typeface="+mn-cs"/>
              </a:rPr>
              <a:t>, N., 2008. </a:t>
            </a:r>
            <a:r>
              <a:rPr lang="en-GB" sz="1200" i="1" kern="1200" dirty="0" smtClean="0">
                <a:solidFill>
                  <a:schemeClr val="tx1"/>
                </a:solidFill>
                <a:latin typeface="+mn-lt"/>
                <a:ea typeface="+mn-ea"/>
                <a:cs typeface="+mn-cs"/>
              </a:rPr>
              <a:t>The Everything Coaching and Mentoring. </a:t>
            </a:r>
            <a:r>
              <a:rPr lang="en-GB" sz="1200" kern="1200" dirty="0" smtClean="0">
                <a:solidFill>
                  <a:schemeClr val="tx1"/>
                </a:solidFill>
                <a:latin typeface="+mn-lt"/>
                <a:ea typeface="+mn-ea"/>
                <a:cs typeface="+mn-cs"/>
              </a:rPr>
              <a:t>2nd ed. Avon: Adams Media.</a:t>
            </a:r>
          </a:p>
          <a:p>
            <a:r>
              <a:rPr lang="en-GB" sz="1200" kern="1200" dirty="0" smtClean="0">
                <a:solidFill>
                  <a:schemeClr val="tx1"/>
                </a:solidFill>
                <a:latin typeface="+mn-lt"/>
                <a:ea typeface="+mn-ea"/>
                <a:cs typeface="+mn-cs"/>
              </a:rPr>
              <a:t>Norman, C., 2019. </a:t>
            </a:r>
            <a:r>
              <a:rPr lang="en-GB" sz="1200" i="1" kern="1200" dirty="0" smtClean="0">
                <a:solidFill>
                  <a:schemeClr val="tx1"/>
                </a:solidFill>
                <a:latin typeface="+mn-lt"/>
                <a:ea typeface="+mn-ea"/>
                <a:cs typeface="+mn-cs"/>
              </a:rPr>
              <a:t>How to make a coaching relationship work. </a:t>
            </a:r>
            <a:r>
              <a:rPr lang="en-GB" sz="1200" kern="1200" dirty="0" smtClean="0">
                <a:solidFill>
                  <a:schemeClr val="tx1"/>
                </a:solidFill>
                <a:latin typeface="+mn-lt"/>
                <a:ea typeface="+mn-ea"/>
                <a:cs typeface="+mn-cs"/>
              </a:rPr>
              <a:t>[Online]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Available at: </a:t>
            </a:r>
            <a:r>
              <a:rPr lang="en-GB" sz="1200" u="sng" kern="1200" dirty="0" smtClean="0">
                <a:solidFill>
                  <a:schemeClr val="tx1"/>
                </a:solidFill>
                <a:latin typeface="+mn-lt"/>
                <a:ea typeface="+mn-ea"/>
                <a:cs typeface="+mn-cs"/>
              </a:rPr>
              <a:t>https://www.peoplemanagement.co.uk/voices/comment/how-to-make-a-coaching-relationship-work#_ga=2.242054219.895945836.1556795898-109425639.1518437105</a:t>
            </a:r>
            <a:r>
              <a:rPr lang="en-GB" sz="1200" kern="1200" dirty="0" smtClean="0">
                <a:solidFill>
                  <a:schemeClr val="tx1"/>
                </a:solidFill>
                <a:latin typeface="+mn-lt"/>
                <a:ea typeface="+mn-ea"/>
                <a:cs typeface="+mn-cs"/>
              </a:rPr>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[Accessed 01 05 2019].</a:t>
            </a:r>
          </a:p>
          <a:p>
            <a:r>
              <a:rPr lang="en-GB" sz="1200" kern="1200" dirty="0" smtClean="0">
                <a:solidFill>
                  <a:schemeClr val="tx1"/>
                </a:solidFill>
                <a:latin typeface="+mn-lt"/>
                <a:ea typeface="+mn-ea"/>
                <a:cs typeface="+mn-cs"/>
              </a:rPr>
              <a:t>Performance Consultants, 2019. </a:t>
            </a:r>
            <a:r>
              <a:rPr lang="en-GB" sz="1200" i="1" kern="1200" dirty="0" smtClean="0">
                <a:solidFill>
                  <a:schemeClr val="tx1"/>
                </a:solidFill>
                <a:latin typeface="+mn-lt"/>
                <a:ea typeface="+mn-ea"/>
                <a:cs typeface="+mn-cs"/>
              </a:rPr>
              <a:t>The GROW Model. </a:t>
            </a:r>
            <a:r>
              <a:rPr lang="en-GB" sz="1200" kern="1200" dirty="0" smtClean="0">
                <a:solidFill>
                  <a:schemeClr val="tx1"/>
                </a:solidFill>
                <a:latin typeface="+mn-lt"/>
                <a:ea typeface="+mn-ea"/>
                <a:cs typeface="+mn-cs"/>
              </a:rPr>
              <a:t>[Online]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Available at: </a:t>
            </a:r>
            <a:r>
              <a:rPr lang="en-GB" sz="1200" u="sng" kern="1200" dirty="0" smtClean="0">
                <a:solidFill>
                  <a:schemeClr val="tx1"/>
                </a:solidFill>
                <a:latin typeface="+mn-lt"/>
                <a:ea typeface="+mn-ea"/>
                <a:cs typeface="+mn-cs"/>
              </a:rPr>
              <a:t>https://www.performanceconsultants.com/grow-model</a:t>
            </a:r>
            <a:r>
              <a:rPr lang="en-GB" sz="1200" kern="1200" dirty="0" smtClean="0">
                <a:solidFill>
                  <a:schemeClr val="tx1"/>
                </a:solidFill>
                <a:latin typeface="+mn-lt"/>
                <a:ea typeface="+mn-ea"/>
                <a:cs typeface="+mn-cs"/>
              </a:rPr>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[Accessed 30 04 2019].</a:t>
            </a:r>
          </a:p>
          <a:p>
            <a:r>
              <a:rPr lang="en-GB" sz="1200" kern="1200" dirty="0" smtClean="0">
                <a:solidFill>
                  <a:schemeClr val="tx1"/>
                </a:solidFill>
                <a:latin typeface="+mn-lt"/>
                <a:ea typeface="+mn-ea"/>
                <a:cs typeface="+mn-cs"/>
              </a:rPr>
              <a:t>Personnel Today, 2012. </a:t>
            </a:r>
            <a:r>
              <a:rPr lang="en-GB" sz="1200" i="1" kern="1200" dirty="0" smtClean="0">
                <a:solidFill>
                  <a:schemeClr val="tx1"/>
                </a:solidFill>
                <a:latin typeface="+mn-lt"/>
                <a:ea typeface="+mn-ea"/>
                <a:cs typeface="+mn-cs"/>
              </a:rPr>
              <a:t>The benefits of embedding coaching into your organisation. </a:t>
            </a:r>
            <a:r>
              <a:rPr lang="en-GB" sz="1200" kern="1200" dirty="0" smtClean="0">
                <a:solidFill>
                  <a:schemeClr val="tx1"/>
                </a:solidFill>
                <a:latin typeface="+mn-lt"/>
                <a:ea typeface="+mn-ea"/>
                <a:cs typeface="+mn-cs"/>
              </a:rPr>
              <a:t>[Online]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Available at: </a:t>
            </a:r>
            <a:r>
              <a:rPr lang="en-GB" sz="1200" u="sng" kern="1200" dirty="0" smtClean="0">
                <a:solidFill>
                  <a:schemeClr val="tx1"/>
                </a:solidFill>
                <a:latin typeface="+mn-lt"/>
                <a:ea typeface="+mn-ea"/>
                <a:cs typeface="+mn-cs"/>
              </a:rPr>
              <a:t>https://www.personneltoday.com/hr/the-benefits-of-embedding-coaching-into-your-organisation/</a:t>
            </a:r>
            <a:r>
              <a:rPr lang="en-GB" sz="1200" kern="1200" dirty="0" smtClean="0">
                <a:solidFill>
                  <a:schemeClr val="tx1"/>
                </a:solidFill>
                <a:latin typeface="+mn-lt"/>
                <a:ea typeface="+mn-ea"/>
                <a:cs typeface="+mn-cs"/>
              </a:rPr>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[Accessed 01 05 2019].</a:t>
            </a:r>
          </a:p>
          <a:p>
            <a:r>
              <a:rPr lang="en-GB" sz="1200" kern="1200" dirty="0" smtClean="0">
                <a:solidFill>
                  <a:schemeClr val="tx1"/>
                </a:solidFill>
                <a:latin typeface="+mn-lt"/>
                <a:ea typeface="+mn-ea"/>
                <a:cs typeface="+mn-cs"/>
              </a:rPr>
              <a:t>Personnel Today, 2017. </a:t>
            </a:r>
            <a:r>
              <a:rPr lang="en-GB" sz="1200" i="1" kern="1200" dirty="0" smtClean="0">
                <a:solidFill>
                  <a:schemeClr val="tx1"/>
                </a:solidFill>
                <a:latin typeface="+mn-lt"/>
                <a:ea typeface="+mn-ea"/>
                <a:cs typeface="+mn-cs"/>
              </a:rPr>
              <a:t>Empowering </a:t>
            </a:r>
            <a:r>
              <a:rPr lang="en-GB" sz="1200" i="1" kern="1200" dirty="0" err="1" smtClean="0">
                <a:solidFill>
                  <a:schemeClr val="tx1"/>
                </a:solidFill>
                <a:latin typeface="+mn-lt"/>
                <a:ea typeface="+mn-ea"/>
                <a:cs typeface="+mn-cs"/>
              </a:rPr>
              <a:t>Employees:the</a:t>
            </a:r>
            <a:r>
              <a:rPr lang="en-GB" sz="1200" i="1" kern="1200" dirty="0" smtClean="0">
                <a:solidFill>
                  <a:schemeClr val="tx1"/>
                </a:solidFill>
                <a:latin typeface="+mn-lt"/>
                <a:ea typeface="+mn-ea"/>
                <a:cs typeface="+mn-cs"/>
              </a:rPr>
              <a:t> role of L&amp;D in the modern workplaces (webinar). </a:t>
            </a:r>
            <a:r>
              <a:rPr lang="en-GB" sz="1200" kern="1200" dirty="0" smtClean="0">
                <a:solidFill>
                  <a:schemeClr val="tx1"/>
                </a:solidFill>
                <a:latin typeface="+mn-lt"/>
                <a:ea typeface="+mn-ea"/>
                <a:cs typeface="+mn-cs"/>
              </a:rPr>
              <a:t>[Online]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Available at: </a:t>
            </a:r>
            <a:r>
              <a:rPr lang="en-GB" sz="1200" u="sng" kern="1200" dirty="0" smtClean="0">
                <a:solidFill>
                  <a:schemeClr val="tx1"/>
                </a:solidFill>
                <a:latin typeface="+mn-lt"/>
                <a:ea typeface="+mn-ea"/>
                <a:cs typeface="+mn-cs"/>
              </a:rPr>
              <a:t>https://www.personneltoday.com/hr/empowering-employees-role-ld-modern-workplaces-webinar/</a:t>
            </a:r>
            <a:r>
              <a:rPr lang="en-GB" sz="1200" kern="1200" dirty="0" smtClean="0">
                <a:solidFill>
                  <a:schemeClr val="tx1"/>
                </a:solidFill>
                <a:latin typeface="+mn-lt"/>
                <a:ea typeface="+mn-ea"/>
                <a:cs typeface="+mn-cs"/>
              </a:rPr>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[Accessed 07 05 2019].</a:t>
            </a:r>
          </a:p>
          <a:p>
            <a:r>
              <a:rPr lang="en-GB" sz="1200" kern="1200" dirty="0" smtClean="0">
                <a:solidFill>
                  <a:schemeClr val="tx1"/>
                </a:solidFill>
                <a:latin typeface="+mn-lt"/>
                <a:ea typeface="+mn-ea"/>
                <a:cs typeface="+mn-cs"/>
              </a:rPr>
              <a:t>Quintana, M. &amp; </a:t>
            </a:r>
            <a:r>
              <a:rPr lang="en-GB" sz="1200" kern="1200" dirty="0" err="1" smtClean="0">
                <a:solidFill>
                  <a:schemeClr val="tx1"/>
                </a:solidFill>
                <a:latin typeface="+mn-lt"/>
                <a:ea typeface="+mn-ea"/>
                <a:cs typeface="+mn-cs"/>
              </a:rPr>
              <a:t>Zambrano</a:t>
            </a:r>
            <a:r>
              <a:rPr lang="en-GB" sz="1200" kern="1200" dirty="0" smtClean="0">
                <a:solidFill>
                  <a:schemeClr val="tx1"/>
                </a:solidFill>
                <a:latin typeface="+mn-lt"/>
                <a:ea typeface="+mn-ea"/>
                <a:cs typeface="+mn-cs"/>
              </a:rPr>
              <a:t>, E., 2014. E-mentoring: The effects on pedagogical training of rural teachers with complex geographical accesses. </a:t>
            </a:r>
            <a:r>
              <a:rPr lang="en-GB" sz="1200" i="1" kern="1200" dirty="0" smtClean="0">
                <a:solidFill>
                  <a:schemeClr val="tx1"/>
                </a:solidFill>
                <a:latin typeface="+mn-lt"/>
                <a:ea typeface="+mn-ea"/>
                <a:cs typeface="+mn-cs"/>
              </a:rPr>
              <a:t>Computers in Human </a:t>
            </a:r>
            <a:r>
              <a:rPr lang="en-GB" sz="1200" i="1" kern="1200" dirty="0" err="1" smtClean="0">
                <a:solidFill>
                  <a:schemeClr val="tx1"/>
                </a:solidFill>
                <a:latin typeface="+mn-lt"/>
                <a:ea typeface="+mn-ea"/>
                <a:cs typeface="+mn-cs"/>
              </a:rPr>
              <a:t>Behavior</a:t>
            </a:r>
            <a:r>
              <a:rPr lang="en-GB" sz="1200" i="1" kern="1200" dirty="0" smtClean="0">
                <a:solidFill>
                  <a:schemeClr val="tx1"/>
                </a:solidFill>
                <a:latin typeface="+mn-lt"/>
                <a:ea typeface="+mn-ea"/>
                <a:cs typeface="+mn-cs"/>
              </a:rPr>
              <a:t>, </a:t>
            </a:r>
            <a:r>
              <a:rPr lang="en-GB" sz="1200" kern="1200" dirty="0" smtClean="0">
                <a:solidFill>
                  <a:schemeClr val="tx1"/>
                </a:solidFill>
                <a:latin typeface="+mn-lt"/>
                <a:ea typeface="+mn-ea"/>
                <a:cs typeface="+mn-cs"/>
              </a:rPr>
              <a:t>Volume 30, pp. 629-636.</a:t>
            </a:r>
          </a:p>
          <a:p>
            <a:r>
              <a:rPr lang="en-GB" sz="1200" kern="1200" dirty="0" smtClean="0">
                <a:solidFill>
                  <a:schemeClr val="tx1"/>
                </a:solidFill>
                <a:latin typeface="+mn-lt"/>
                <a:ea typeface="+mn-ea"/>
                <a:cs typeface="+mn-cs"/>
              </a:rPr>
              <a:t>University of Northumbria at Newcastle, 2019. </a:t>
            </a:r>
            <a:r>
              <a:rPr lang="en-GB" sz="1200" i="1" kern="1200" dirty="0" smtClean="0">
                <a:solidFill>
                  <a:schemeClr val="tx1"/>
                </a:solidFill>
                <a:latin typeface="+mn-lt"/>
                <a:ea typeface="+mn-ea"/>
                <a:cs typeface="+mn-cs"/>
              </a:rPr>
              <a:t>A guide to E-Mentoring. </a:t>
            </a:r>
            <a:r>
              <a:rPr lang="en-GB" sz="1200" kern="1200" dirty="0" smtClean="0">
                <a:solidFill>
                  <a:schemeClr val="tx1"/>
                </a:solidFill>
                <a:latin typeface="+mn-lt"/>
                <a:ea typeface="+mn-ea"/>
                <a:cs typeface="+mn-cs"/>
              </a:rPr>
              <a:t>[Online]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Available at: </a:t>
            </a:r>
            <a:r>
              <a:rPr lang="en-GB" sz="1200" u="sng" kern="1200" dirty="0" smtClean="0">
                <a:solidFill>
                  <a:schemeClr val="tx1"/>
                </a:solidFill>
                <a:latin typeface="+mn-lt"/>
                <a:ea typeface="+mn-ea"/>
                <a:cs typeface="+mn-cs"/>
              </a:rPr>
              <a:t>https://www.northumbria.ac.uk/media/28185558/a-guide-to-ementoring.pdf</a:t>
            </a:r>
            <a:r>
              <a:rPr lang="en-GB" sz="1200" kern="1200" dirty="0" smtClean="0">
                <a:solidFill>
                  <a:schemeClr val="tx1"/>
                </a:solidFill>
                <a:latin typeface="+mn-lt"/>
                <a:ea typeface="+mn-ea"/>
                <a:cs typeface="+mn-cs"/>
              </a:rPr>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[Accessed 02 05 2019].</a:t>
            </a:r>
          </a:p>
          <a:p>
            <a:r>
              <a:rPr lang="en-GB" sz="1200" kern="1200" dirty="0" smtClean="0">
                <a:solidFill>
                  <a:schemeClr val="tx1"/>
                </a:solidFill>
                <a:latin typeface="+mn-lt"/>
                <a:ea typeface="+mn-ea"/>
                <a:cs typeface="+mn-cs"/>
              </a:rPr>
              <a:t>Wales, S., 2003. Why coaching?. </a:t>
            </a:r>
            <a:r>
              <a:rPr lang="en-GB" sz="1200" i="1" kern="1200" dirty="0" smtClean="0">
                <a:solidFill>
                  <a:schemeClr val="tx1"/>
                </a:solidFill>
                <a:latin typeface="+mn-lt"/>
                <a:ea typeface="+mn-ea"/>
                <a:cs typeface="+mn-cs"/>
              </a:rPr>
              <a:t>Journal of Change Management, </a:t>
            </a:r>
            <a:r>
              <a:rPr lang="en-GB" sz="1200" kern="1200" dirty="0" smtClean="0">
                <a:solidFill>
                  <a:schemeClr val="tx1"/>
                </a:solidFill>
                <a:latin typeface="+mn-lt"/>
                <a:ea typeface="+mn-ea"/>
                <a:cs typeface="+mn-cs"/>
              </a:rPr>
              <a:t>3(3), p. 275–282.</a:t>
            </a:r>
          </a:p>
          <a:p>
            <a:r>
              <a:rPr lang="en-GB" sz="1200" kern="1200" dirty="0" smtClean="0">
                <a:solidFill>
                  <a:schemeClr val="tx1"/>
                </a:solidFill>
                <a:latin typeface="+mn-lt"/>
                <a:ea typeface="+mn-ea"/>
                <a:cs typeface="+mn-cs"/>
              </a:rPr>
              <a:t>Whitmore, J., 2012b. The Line Manager as Coach. In: </a:t>
            </a:r>
            <a:r>
              <a:rPr lang="en-GB" sz="1200" i="1" kern="1200" dirty="0" smtClean="0">
                <a:solidFill>
                  <a:schemeClr val="tx1"/>
                </a:solidFill>
                <a:latin typeface="+mn-lt"/>
                <a:ea typeface="+mn-ea"/>
                <a:cs typeface="+mn-cs"/>
              </a:rPr>
              <a:t>Coaching for Performance. </a:t>
            </a:r>
            <a:r>
              <a:rPr lang="en-GB" sz="1200" kern="1200" dirty="0" smtClean="0">
                <a:solidFill>
                  <a:schemeClr val="tx1"/>
                </a:solidFill>
                <a:latin typeface="+mn-lt"/>
                <a:ea typeface="+mn-ea"/>
                <a:cs typeface="+mn-cs"/>
              </a:rPr>
              <a:t>4th ed. London: Nicholas </a:t>
            </a:r>
            <a:r>
              <a:rPr lang="en-GB" sz="1200" kern="1200" dirty="0" err="1" smtClean="0">
                <a:solidFill>
                  <a:schemeClr val="tx1"/>
                </a:solidFill>
                <a:latin typeface="+mn-lt"/>
                <a:ea typeface="+mn-ea"/>
                <a:cs typeface="+mn-cs"/>
              </a:rPr>
              <a:t>Brealey</a:t>
            </a:r>
            <a:r>
              <a:rPr lang="en-GB" sz="1200" kern="1200" dirty="0" smtClean="0">
                <a:solidFill>
                  <a:schemeClr val="tx1"/>
                </a:solidFill>
                <a:latin typeface="+mn-lt"/>
                <a:ea typeface="+mn-ea"/>
                <a:cs typeface="+mn-cs"/>
              </a:rPr>
              <a:t>, pp. 20-26.</a:t>
            </a:r>
          </a:p>
          <a:p>
            <a:r>
              <a:rPr lang="en-GB" sz="1200" kern="1200" dirty="0" smtClean="0">
                <a:solidFill>
                  <a:schemeClr val="tx1"/>
                </a:solidFill>
                <a:latin typeface="+mn-lt"/>
                <a:ea typeface="+mn-ea"/>
                <a:cs typeface="+mn-cs"/>
              </a:rPr>
              <a:t>Whitmore, J., 2012. What is coaching. In: </a:t>
            </a:r>
            <a:r>
              <a:rPr lang="en-GB" sz="1200" i="1" kern="1200" dirty="0" smtClean="0">
                <a:solidFill>
                  <a:schemeClr val="tx1"/>
                </a:solidFill>
                <a:latin typeface="+mn-lt"/>
                <a:ea typeface="+mn-ea"/>
                <a:cs typeface="+mn-cs"/>
              </a:rPr>
              <a:t>Coaching for performance. </a:t>
            </a:r>
            <a:r>
              <a:rPr lang="en-GB" sz="1200" kern="1200" dirty="0" smtClean="0">
                <a:solidFill>
                  <a:schemeClr val="tx1"/>
                </a:solidFill>
                <a:latin typeface="+mn-lt"/>
                <a:ea typeface="+mn-ea"/>
                <a:cs typeface="+mn-cs"/>
              </a:rPr>
              <a:t>4th ed. London: Nicholas </a:t>
            </a:r>
            <a:r>
              <a:rPr lang="en-GB" sz="1200" kern="1200" dirty="0" err="1" smtClean="0">
                <a:solidFill>
                  <a:schemeClr val="tx1"/>
                </a:solidFill>
                <a:latin typeface="+mn-lt"/>
                <a:ea typeface="+mn-ea"/>
                <a:cs typeface="+mn-cs"/>
              </a:rPr>
              <a:t>Brealey</a:t>
            </a:r>
            <a:r>
              <a:rPr lang="en-GB" sz="1200" kern="1200" dirty="0" smtClean="0">
                <a:solidFill>
                  <a:schemeClr val="tx1"/>
                </a:solidFill>
                <a:latin typeface="+mn-lt"/>
                <a:ea typeface="+mn-ea"/>
                <a:cs typeface="+mn-cs"/>
              </a:rPr>
              <a:t>, pp. 10-19.</a:t>
            </a:r>
          </a:p>
          <a:p>
            <a:endParaRPr lang="en-GB" u="sng" dirty="0"/>
          </a:p>
        </p:txBody>
      </p:sp>
      <p:sp>
        <p:nvSpPr>
          <p:cNvPr id="4" name="Slide Number Placeholder 3"/>
          <p:cNvSpPr>
            <a:spLocks noGrp="1"/>
          </p:cNvSpPr>
          <p:nvPr>
            <p:ph type="sldNum" sz="quarter" idx="10"/>
          </p:nvPr>
        </p:nvSpPr>
        <p:spPr/>
        <p:txBody>
          <a:bodyPr/>
          <a:lstStyle/>
          <a:p>
            <a:fld id="{A4989F37-8AD2-4724-B02D-A8B82BB9A8CD}" type="slidenum">
              <a:rPr lang="en-GB" smtClean="0"/>
              <a:pPr/>
              <a:t>15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Isosceles Triangle 6"/>
          <p:cNvSpPr/>
          <p:nvPr/>
        </p:nvSpPr>
        <p:spPr>
          <a:xfrm rot="16200000">
            <a:off x="7554353" y="5254283"/>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540544" y="776288"/>
            <a:ext cx="8062912" cy="1470025"/>
          </a:xfrm>
        </p:spPr>
        <p:txBody>
          <a:bodyPr anchor="b">
            <a:normAutofit/>
          </a:bodyPr>
          <a:lstStyle>
            <a:lvl1pPr algn="r">
              <a:defRPr sz="4400"/>
            </a:lvl1pPr>
          </a:lstStyle>
          <a:p>
            <a:r>
              <a:rPr kumimoji="0" lang="en-US" smtClean="0"/>
              <a:t>Click to edit Master title style</a:t>
            </a:r>
            <a:endParaRPr kumimoji="0" lang="en-US"/>
          </a:p>
        </p:txBody>
      </p:sp>
      <p:sp>
        <p:nvSpPr>
          <p:cNvPr id="9" name="Subtitle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1371600" y="6012656"/>
            <a:ext cx="5791200" cy="365125"/>
          </a:xfrm>
        </p:spPr>
        <p:txBody>
          <a:bodyPr tIns="0" bIns="0" anchor="t"/>
          <a:lstStyle>
            <a:lvl1pPr algn="r">
              <a:defRPr sz="1000"/>
            </a:lvl1pPr>
          </a:lstStyle>
          <a:p>
            <a:fld id="{0CD3D3AC-EB64-4296-B542-7BBDE6D33AFD}" type="datetimeFigureOut">
              <a:rPr lang="en-GB" smtClean="0"/>
              <a:pPr/>
              <a:t>09/05/2019</a:t>
            </a:fld>
            <a:endParaRPr lang="en-GB"/>
          </a:p>
        </p:txBody>
      </p:sp>
      <p:sp>
        <p:nvSpPr>
          <p:cNvPr id="17" name="Footer Placeholder 16"/>
          <p:cNvSpPr>
            <a:spLocks noGrp="1"/>
          </p:cNvSpPr>
          <p:nvPr>
            <p:ph type="ftr" sz="quarter" idx="11"/>
          </p:nvPr>
        </p:nvSpPr>
        <p:spPr>
          <a:xfrm>
            <a:off x="1371600" y="5650704"/>
            <a:ext cx="5791200" cy="365125"/>
          </a:xfrm>
        </p:spPr>
        <p:txBody>
          <a:bodyPr tIns="0" bIns="0" anchor="b"/>
          <a:lstStyle>
            <a:lvl1pPr algn="r">
              <a:defRPr sz="1100"/>
            </a:lvl1pPr>
          </a:lstStyle>
          <a:p>
            <a:endParaRPr lang="en-GB"/>
          </a:p>
        </p:txBody>
      </p:sp>
      <p:sp>
        <p:nvSpPr>
          <p:cNvPr id="29" name="Slide Number Placeholder 28"/>
          <p:cNvSpPr>
            <a:spLocks noGrp="1"/>
          </p:cNvSpPr>
          <p:nvPr>
            <p:ph type="sldNum" sz="quarter" idx="12"/>
          </p:nvPr>
        </p:nvSpPr>
        <p:spPr>
          <a:xfrm>
            <a:off x="8392247" y="5752307"/>
            <a:ext cx="502920" cy="365125"/>
          </a:xfrm>
        </p:spPr>
        <p:txBody>
          <a:bodyPr anchor="ctr"/>
          <a:lstStyle>
            <a:lvl1pPr algn="ctr">
              <a:defRPr sz="1300">
                <a:solidFill>
                  <a:srgbClr val="FFFFFF"/>
                </a:solidFill>
              </a:defRPr>
            </a:lvl1pPr>
          </a:lstStyle>
          <a:p>
            <a:fld id="{0F9DC6EB-13D3-4159-8744-EFF3E16BB351}"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1399032"/>
          </a:xfrm>
        </p:spPr>
        <p:txBody>
          <a:bodyPr/>
          <a:lstStyle/>
          <a:p>
            <a:r>
              <a:rPr kumimoji="0" lang="en-US" smtClean="0"/>
              <a:t>Click to edit Master title style</a:t>
            </a:r>
            <a:endParaRPr kumimoji="0" lang="en-US"/>
          </a:p>
        </p:txBody>
      </p:sp>
      <p:sp>
        <p:nvSpPr>
          <p:cNvPr id="3" name="Content Placeholder 2"/>
          <p:cNvSpPr>
            <a:spLocks noGrp="1"/>
          </p:cNvSpPr>
          <p:nvPr>
            <p:ph idx="1"/>
          </p:nvPr>
        </p:nvSpPr>
        <p:spPr>
          <a:xfrm>
            <a:off x="457200" y="1882808"/>
            <a:ext cx="8229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4791456" y="6480048"/>
            <a:ext cx="2133600" cy="301752"/>
          </a:xfrm>
        </p:spPr>
        <p:txBody>
          <a:bodyPr/>
          <a:lstStyle/>
          <a:p>
            <a:fld id="{0CD3D3AC-EB64-4296-B542-7BBDE6D33AFD}" type="datetimeFigureOut">
              <a:rPr lang="en-GB" smtClean="0"/>
              <a:pPr/>
              <a:t>09/05/2019</a:t>
            </a:fld>
            <a:endParaRPr lang="en-GB"/>
          </a:p>
        </p:txBody>
      </p:sp>
      <p:sp>
        <p:nvSpPr>
          <p:cNvPr id="5" name="Footer Placeholder 4"/>
          <p:cNvSpPr>
            <a:spLocks noGrp="1"/>
          </p:cNvSpPr>
          <p:nvPr>
            <p:ph type="ftr" sz="quarter" idx="11"/>
          </p:nvPr>
        </p:nvSpPr>
        <p:spPr>
          <a:xfrm>
            <a:off x="457200" y="6480969"/>
            <a:ext cx="4260056" cy="300831"/>
          </a:xfrm>
        </p:spPr>
        <p:txBody>
          <a:bodyPr/>
          <a:lstStyle/>
          <a:p>
            <a:endParaRPr lang="en-GB"/>
          </a:p>
        </p:txBody>
      </p:sp>
      <p:sp>
        <p:nvSpPr>
          <p:cNvPr id="6" name="Slide Number Placeholder 5"/>
          <p:cNvSpPr>
            <a:spLocks noGrp="1"/>
          </p:cNvSpPr>
          <p:nvPr>
            <p:ph type="sldNum" sz="quarter" idx="12"/>
          </p:nvPr>
        </p:nvSpPr>
        <p:spPr/>
        <p:txBody>
          <a:bodyPr/>
          <a:lstStyle/>
          <a:p>
            <a:fld id="{0F9DC6EB-13D3-4159-8744-EFF3E16BB351}"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1"/>
      </p:bgRef>
    </p:bg>
    <p:spTree>
      <p:nvGrpSpPr>
        <p:cNvPr id="1" name=""/>
        <p:cNvGrpSpPr/>
        <p:nvPr/>
      </p:nvGrpSpPr>
      <p:grpSpPr>
        <a:xfrm>
          <a:off x="0" y="0"/>
          <a:ext cx="0" cy="0"/>
          <a:chOff x="0" y="0"/>
          <a:chExt cx="0" cy="0"/>
        </a:xfrm>
      </p:grpSpPr>
      <p:sp>
        <p:nvSpPr>
          <p:cNvPr id="9" name="Right Triangle 8"/>
          <p:cNvSpPr/>
          <p:nvPr/>
        </p:nvSpPr>
        <p:spPr>
          <a:xfrm flipV="1">
            <a:off x="7034" y="7034"/>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marL="0" algn="ctr" defTabSz="914400" rtl="0" eaLnBrk="1" latinLnBrk="0" hangingPunct="1"/>
            <a:endParaRPr kumimoji="0" lang="en-US" sz="1800" kern="1200">
              <a:solidFill>
                <a:schemeClr val="lt1"/>
              </a:solidFill>
              <a:latin typeface="+mn-lt"/>
              <a:ea typeface="+mn-ea"/>
              <a:cs typeface="+mn-cs"/>
            </a:endParaRPr>
          </a:p>
        </p:txBody>
      </p:sp>
      <p:sp>
        <p:nvSpPr>
          <p:cNvPr id="8" name="Isosceles Triangle 7"/>
          <p:cNvSpPr/>
          <p:nvPr/>
        </p:nvSpPr>
        <p:spPr>
          <a:xfrm rot="5400000" flipV="1">
            <a:off x="7554353" y="309490"/>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 name="Date Placeholder 3"/>
          <p:cNvSpPr>
            <a:spLocks noGrp="1"/>
          </p:cNvSpPr>
          <p:nvPr>
            <p:ph type="dt" sz="half" idx="10"/>
          </p:nvPr>
        </p:nvSpPr>
        <p:spPr>
          <a:xfrm>
            <a:off x="6955632" y="6477000"/>
            <a:ext cx="2133600" cy="304800"/>
          </a:xfrm>
        </p:spPr>
        <p:txBody>
          <a:bodyPr/>
          <a:lstStyle/>
          <a:p>
            <a:fld id="{0CD3D3AC-EB64-4296-B542-7BBDE6D33AFD}" type="datetimeFigureOut">
              <a:rPr lang="en-GB" smtClean="0"/>
              <a:pPr/>
              <a:t>09/05/2019</a:t>
            </a:fld>
            <a:endParaRPr lang="en-GB"/>
          </a:p>
        </p:txBody>
      </p:sp>
      <p:sp>
        <p:nvSpPr>
          <p:cNvPr id="5" name="Footer Placeholder 4"/>
          <p:cNvSpPr>
            <a:spLocks noGrp="1"/>
          </p:cNvSpPr>
          <p:nvPr>
            <p:ph type="ftr" sz="quarter" idx="11"/>
          </p:nvPr>
        </p:nvSpPr>
        <p:spPr>
          <a:xfrm>
            <a:off x="2619376" y="6480969"/>
            <a:ext cx="4260056" cy="300831"/>
          </a:xfrm>
        </p:spPr>
        <p:txBody>
          <a:bodyPr/>
          <a:lstStyle/>
          <a:p>
            <a:endParaRPr lang="en-GB"/>
          </a:p>
        </p:txBody>
      </p:sp>
      <p:sp>
        <p:nvSpPr>
          <p:cNvPr id="6" name="Slide Number Placeholder 5"/>
          <p:cNvSpPr>
            <a:spLocks noGrp="1"/>
          </p:cNvSpPr>
          <p:nvPr>
            <p:ph type="sldNum" sz="quarter" idx="12"/>
          </p:nvPr>
        </p:nvSpPr>
        <p:spPr>
          <a:xfrm>
            <a:off x="8451056" y="809624"/>
            <a:ext cx="502920" cy="300831"/>
          </a:xfrm>
        </p:spPr>
        <p:txBody>
          <a:bodyPr/>
          <a:lstStyle/>
          <a:p>
            <a:fld id="{0F9DC6EB-13D3-4159-8744-EFF3E16BB351}" type="slidenum">
              <a:rPr lang="en-GB" smtClean="0"/>
              <a:pPr/>
              <a:t>‹#›</a:t>
            </a:fld>
            <a:endParaRPr lang="en-GB"/>
          </a:p>
        </p:txBody>
      </p:sp>
      <p:cxnSp>
        <p:nvCxnSpPr>
          <p:cNvPr id="11" name="Straight Connector 10"/>
          <p:cNvCxnSpPr/>
          <p:nvPr/>
        </p:nvCxnSpPr>
        <p:spPr>
          <a:xfrm rot="10800000">
            <a:off x="6468794" y="9381"/>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V="1">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381000" y="271464"/>
            <a:ext cx="7239000" cy="1362075"/>
          </a:xfrm>
        </p:spPr>
        <p:txBody>
          <a:bodyPr anchor="ctr"/>
          <a:lstStyle>
            <a:lvl1pPr marL="0" algn="l">
              <a:buNone/>
              <a:defRPr sz="3600" b="1"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1633536"/>
            <a:ext cx="3886200" cy="2286000"/>
          </a:xfrm>
        </p:spPr>
        <p:txBody>
          <a:bodyPr anchor="t"/>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lgn="l">
              <a:defRPr/>
            </a:lvl1p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4791456" y="6480969"/>
            <a:ext cx="2133600" cy="301752"/>
          </a:xfrm>
        </p:spPr>
        <p:txBody>
          <a:bodyPr/>
          <a:lstStyle/>
          <a:p>
            <a:fld id="{0CD3D3AC-EB64-4296-B542-7BBDE6D33AFD}" type="datetimeFigureOut">
              <a:rPr lang="en-GB" smtClean="0"/>
              <a:pPr/>
              <a:t>09/05/2019</a:t>
            </a:fld>
            <a:endParaRPr lang="en-GB"/>
          </a:p>
        </p:txBody>
      </p:sp>
      <p:sp>
        <p:nvSpPr>
          <p:cNvPr id="6" name="Footer Placeholder 5"/>
          <p:cNvSpPr>
            <a:spLocks noGrp="1"/>
          </p:cNvSpPr>
          <p:nvPr>
            <p:ph type="ftr" sz="quarter" idx="11"/>
          </p:nvPr>
        </p:nvSpPr>
        <p:spPr>
          <a:xfrm>
            <a:off x="457200" y="6480969"/>
            <a:ext cx="4260056" cy="301752"/>
          </a:xfrm>
        </p:spPr>
        <p:txBody>
          <a:bodyPr/>
          <a:lstStyle/>
          <a:p>
            <a:endParaRPr lang="en-GB"/>
          </a:p>
        </p:txBody>
      </p:sp>
      <p:sp>
        <p:nvSpPr>
          <p:cNvPr id="7" name="Slide Number Placeholder 6"/>
          <p:cNvSpPr>
            <a:spLocks noGrp="1"/>
          </p:cNvSpPr>
          <p:nvPr>
            <p:ph type="sldNum" sz="quarter" idx="12"/>
          </p:nvPr>
        </p:nvSpPr>
        <p:spPr>
          <a:xfrm>
            <a:off x="7589520" y="6480969"/>
            <a:ext cx="502920" cy="301752"/>
          </a:xfrm>
        </p:spPr>
        <p:txBody>
          <a:bodyPr/>
          <a:lstStyle/>
          <a:p>
            <a:fld id="{0F9DC6EB-13D3-4159-8744-EFF3E16BB351}"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a:xfrm>
            <a:off x="4791456" y="6480969"/>
            <a:ext cx="2130552" cy="301752"/>
          </a:xfrm>
        </p:spPr>
        <p:txBody>
          <a:bodyPr/>
          <a:lstStyle/>
          <a:p>
            <a:fld id="{0CD3D3AC-EB64-4296-B542-7BBDE6D33AFD}" type="datetimeFigureOut">
              <a:rPr lang="en-GB" smtClean="0"/>
              <a:pPr/>
              <a:t>09/05/2019</a:t>
            </a:fld>
            <a:endParaRPr lang="en-GB"/>
          </a:p>
        </p:txBody>
      </p:sp>
      <p:sp>
        <p:nvSpPr>
          <p:cNvPr id="8" name="Footer Placeholder 7"/>
          <p:cNvSpPr>
            <a:spLocks noGrp="1"/>
          </p:cNvSpPr>
          <p:nvPr>
            <p:ph type="ftr" sz="quarter" idx="11"/>
          </p:nvPr>
        </p:nvSpPr>
        <p:spPr>
          <a:xfrm>
            <a:off x="457200" y="6480969"/>
            <a:ext cx="4261104" cy="301752"/>
          </a:xfrm>
        </p:spPr>
        <p:txBody>
          <a:bodyPr/>
          <a:lstStyle/>
          <a:p>
            <a:endParaRPr lang="en-GB"/>
          </a:p>
        </p:txBody>
      </p:sp>
      <p:sp>
        <p:nvSpPr>
          <p:cNvPr id="9" name="Slide Number Placeholder 8"/>
          <p:cNvSpPr>
            <a:spLocks noGrp="1"/>
          </p:cNvSpPr>
          <p:nvPr>
            <p:ph type="sldNum" sz="quarter" idx="12"/>
          </p:nvPr>
        </p:nvSpPr>
        <p:spPr>
          <a:xfrm>
            <a:off x="7589520" y="6483096"/>
            <a:ext cx="502920" cy="301752"/>
          </a:xfrm>
        </p:spPr>
        <p:txBody>
          <a:bodyPr/>
          <a:lstStyle>
            <a:lvl1pPr algn="ctr">
              <a:defRPr/>
            </a:lvl1pPr>
          </a:lstStyle>
          <a:p>
            <a:fld id="{0F9DC6EB-13D3-4159-8744-EFF3E16BB351}"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0"/>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0CD3D3AC-EB64-4296-B542-7BBDE6D33AFD}" type="datetimeFigureOut">
              <a:rPr lang="en-GB" smtClean="0"/>
              <a:pPr/>
              <a:t>09/05/2019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F9DC6EB-13D3-4159-8744-EFF3E16BB351}"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91456" y="6480969"/>
            <a:ext cx="2133600" cy="301752"/>
          </a:xfrm>
        </p:spPr>
        <p:txBody>
          <a:bodyPr/>
          <a:lstStyle/>
          <a:p>
            <a:fld id="{0CD3D3AC-EB64-4296-B542-7BBDE6D33AFD}" type="datetimeFigureOut">
              <a:rPr lang="en-GB" smtClean="0"/>
              <a:pPr/>
              <a:t>09/05/2019</a:t>
            </a:fld>
            <a:endParaRPr lang="en-GB"/>
          </a:p>
        </p:txBody>
      </p:sp>
      <p:sp>
        <p:nvSpPr>
          <p:cNvPr id="3" name="Footer Placeholder 2"/>
          <p:cNvSpPr>
            <a:spLocks noGrp="1"/>
          </p:cNvSpPr>
          <p:nvPr>
            <p:ph type="ftr" sz="quarter" idx="11"/>
          </p:nvPr>
        </p:nvSpPr>
        <p:spPr>
          <a:xfrm>
            <a:off x="457200" y="6481890"/>
            <a:ext cx="4260056" cy="300831"/>
          </a:xfrm>
        </p:spPr>
        <p:txBody>
          <a:bodyPr/>
          <a:lstStyle/>
          <a:p>
            <a:endParaRPr lang="en-GB"/>
          </a:p>
        </p:txBody>
      </p:sp>
      <p:sp>
        <p:nvSpPr>
          <p:cNvPr id="4" name="Slide Number Placeholder 3"/>
          <p:cNvSpPr>
            <a:spLocks noGrp="1"/>
          </p:cNvSpPr>
          <p:nvPr>
            <p:ph type="sldNum" sz="quarter" idx="12"/>
          </p:nvPr>
        </p:nvSpPr>
        <p:spPr>
          <a:xfrm>
            <a:off x="7589520" y="6480969"/>
            <a:ext cx="502920" cy="301752"/>
          </a:xfrm>
        </p:spPr>
        <p:txBody>
          <a:bodyPr/>
          <a:lstStyle/>
          <a:p>
            <a:fld id="{0F9DC6EB-13D3-4159-8744-EFF3E16BB351}"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1135856" y="367664"/>
            <a:ext cx="2438400" cy="5943600"/>
          </a:xfrm>
        </p:spPr>
        <p:txBody>
          <a:bodyPr anchor="t"/>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278976" y="6556248"/>
            <a:ext cx="2133600" cy="301752"/>
          </a:xfrm>
        </p:spPr>
        <p:txBody>
          <a:bodyPr/>
          <a:lstStyle>
            <a:lvl1pPr>
              <a:defRPr sz="900"/>
            </a:lvl1pPr>
          </a:lstStyle>
          <a:p>
            <a:fld id="{0CD3D3AC-EB64-4296-B542-7BBDE6D33AFD}" type="datetimeFigureOut">
              <a:rPr lang="en-GB" smtClean="0"/>
              <a:pPr/>
              <a:t>09/05/2019</a:t>
            </a:fld>
            <a:endParaRPr lang="en-GB"/>
          </a:p>
        </p:txBody>
      </p:sp>
      <p:sp>
        <p:nvSpPr>
          <p:cNvPr id="6" name="Footer Placeholder 5"/>
          <p:cNvSpPr>
            <a:spLocks noGrp="1"/>
          </p:cNvSpPr>
          <p:nvPr>
            <p:ph type="ftr" sz="quarter" idx="11"/>
          </p:nvPr>
        </p:nvSpPr>
        <p:spPr>
          <a:xfrm>
            <a:off x="1135856" y="6556248"/>
            <a:ext cx="5143120" cy="301752"/>
          </a:xfrm>
        </p:spPr>
        <p:txBody>
          <a:bodyPr/>
          <a:lstStyle>
            <a:lvl1pPr>
              <a:defRPr sz="900"/>
            </a:lvl1pPr>
          </a:lstStyle>
          <a:p>
            <a:endParaRPr lang="en-GB"/>
          </a:p>
        </p:txBody>
      </p:sp>
      <p:sp>
        <p:nvSpPr>
          <p:cNvPr id="7" name="Slide Number Placeholder 6"/>
          <p:cNvSpPr>
            <a:spLocks noGrp="1"/>
          </p:cNvSpPr>
          <p:nvPr>
            <p:ph type="sldNum" sz="quarter" idx="12"/>
          </p:nvPr>
        </p:nvSpPr>
        <p:spPr>
          <a:xfrm>
            <a:off x="8410576" y="6556248"/>
            <a:ext cx="502920" cy="301752"/>
          </a:xfrm>
        </p:spPr>
        <p:txBody>
          <a:bodyPr/>
          <a:lstStyle>
            <a:lvl1pPr>
              <a:defRPr sz="900"/>
            </a:lvl1pPr>
          </a:lstStyle>
          <a:p>
            <a:fld id="{0F9DC6EB-13D3-4159-8744-EFF3E16BB351}"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138237" y="373966"/>
            <a:ext cx="7333488" cy="5486400"/>
          </a:xfrm>
          <a:solidFill>
            <a:schemeClr val="bg2">
              <a:shade val="50000"/>
            </a:schemeClr>
          </a:solidFill>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6108192" y="6556248"/>
            <a:ext cx="2103120" cy="301752"/>
          </a:xfrm>
        </p:spPr>
        <p:txBody>
          <a:bodyPr/>
          <a:lstStyle>
            <a:lvl1pPr>
              <a:defRPr sz="900"/>
            </a:lvl1pPr>
          </a:lstStyle>
          <a:p>
            <a:fld id="{0CD3D3AC-EB64-4296-B542-7BBDE6D33AFD}" type="datetimeFigureOut">
              <a:rPr lang="en-GB" smtClean="0"/>
              <a:pPr/>
              <a:t>09/05/2019</a:t>
            </a:fld>
            <a:endParaRPr lang="en-GB"/>
          </a:p>
        </p:txBody>
      </p:sp>
      <p:sp>
        <p:nvSpPr>
          <p:cNvPr id="6" name="Footer Placeholder 5"/>
          <p:cNvSpPr>
            <a:spLocks noGrp="1"/>
          </p:cNvSpPr>
          <p:nvPr>
            <p:ph type="ftr" sz="quarter" idx="11"/>
          </p:nvPr>
        </p:nvSpPr>
        <p:spPr>
          <a:xfrm>
            <a:off x="1170432" y="6557169"/>
            <a:ext cx="4948072" cy="301752"/>
          </a:xfrm>
        </p:spPr>
        <p:txBody>
          <a:bodyPr/>
          <a:lstStyle>
            <a:lvl1pPr>
              <a:defRPr sz="900"/>
            </a:lvl1pPr>
          </a:lstStyle>
          <a:p>
            <a:endParaRPr lang="en-GB"/>
          </a:p>
        </p:txBody>
      </p:sp>
      <p:sp>
        <p:nvSpPr>
          <p:cNvPr id="7" name="Slide Number Placeholder 6"/>
          <p:cNvSpPr>
            <a:spLocks noGrp="1"/>
          </p:cNvSpPr>
          <p:nvPr>
            <p:ph type="sldNum" sz="quarter" idx="12"/>
          </p:nvPr>
        </p:nvSpPr>
        <p:spPr>
          <a:xfrm>
            <a:off x="8217192" y="6556248"/>
            <a:ext cx="365760" cy="301752"/>
          </a:xfrm>
        </p:spPr>
        <p:txBody>
          <a:bodyPr/>
          <a:lstStyle>
            <a:lvl1pPr algn="ctr">
              <a:defRPr sz="900"/>
            </a:lvl1pPr>
          </a:lstStyle>
          <a:p>
            <a:fld id="{0F9DC6EB-13D3-4159-8744-EFF3E16BB351}"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CD3D3AC-EB64-4296-B542-7BBDE6D33AFD}" type="datetimeFigureOut">
              <a:rPr lang="en-GB" smtClean="0"/>
              <a:pPr/>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9DC6EB-13D3-4159-8744-EFF3E16BB351}"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381000"/>
            <a:ext cx="1905000" cy="5486400"/>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81000"/>
            <a:ext cx="6248400" cy="548640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CD3D3AC-EB64-4296-B542-7BBDE6D33AFD}" type="datetimeFigureOut">
              <a:rPr lang="en-GB" smtClean="0"/>
              <a:pPr/>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9DC6EB-13D3-4159-8744-EFF3E16BB351}"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1" name="Right Triangle 10"/>
          <p:cNvSpPr/>
          <p:nvPr/>
        </p:nvSpPr>
        <p:spPr>
          <a:xfrm>
            <a:off x="7034" y="14068"/>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8" name="Straight Connector 7"/>
          <p:cNvCxnSpPr/>
          <p:nvPr/>
        </p:nvCxnSpPr>
        <p:spPr>
          <a:xfrm>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rot="10800000" flipV="1">
            <a:off x="6468794" y="4948410"/>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Title Placeholder 21"/>
          <p:cNvSpPr>
            <a:spLocks noGrp="1"/>
          </p:cNvSpPr>
          <p:nvPr>
            <p:ph type="title"/>
          </p:nvPr>
        </p:nvSpPr>
        <p:spPr>
          <a:xfrm>
            <a:off x="457200" y="267494"/>
            <a:ext cx="8229600" cy="1399032"/>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882808"/>
            <a:ext cx="8229600" cy="4572000"/>
          </a:xfrm>
          <a:prstGeom prst="rect">
            <a:avLst/>
          </a:prstGeom>
        </p:spPr>
        <p:txBody>
          <a:bodyPr vert="horz" anchor="t">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791456" y="6480969"/>
            <a:ext cx="2133600" cy="301752"/>
          </a:xfrm>
          <a:prstGeom prst="rect">
            <a:avLst/>
          </a:prstGeom>
        </p:spPr>
        <p:txBody>
          <a:bodyPr vert="horz" anchor="b"/>
          <a:lstStyle>
            <a:lvl1pPr algn="l" eaLnBrk="1" latinLnBrk="0" hangingPunct="1">
              <a:defRPr kumimoji="0" sz="1000" b="0">
                <a:solidFill>
                  <a:schemeClr val="tx1"/>
                </a:solidFill>
              </a:defRPr>
            </a:lvl1pPr>
          </a:lstStyle>
          <a:p>
            <a:fld id="{0CD3D3AC-EB64-4296-B542-7BBDE6D33AFD}" type="datetimeFigureOut">
              <a:rPr lang="en-GB" smtClean="0"/>
              <a:pPr/>
              <a:t>09/05/2019</a:t>
            </a:fld>
            <a:endParaRPr lang="en-GB"/>
          </a:p>
        </p:txBody>
      </p:sp>
      <p:sp>
        <p:nvSpPr>
          <p:cNvPr id="3" name="Footer Placeholder 2"/>
          <p:cNvSpPr>
            <a:spLocks noGrp="1"/>
          </p:cNvSpPr>
          <p:nvPr>
            <p:ph type="ftr" sz="quarter" idx="3"/>
          </p:nvPr>
        </p:nvSpPr>
        <p:spPr>
          <a:xfrm>
            <a:off x="457200" y="6481890"/>
            <a:ext cx="4260056" cy="300831"/>
          </a:xfrm>
          <a:prstGeom prst="rect">
            <a:avLst/>
          </a:prstGeom>
        </p:spPr>
        <p:txBody>
          <a:bodyPr vert="horz" anchor="b"/>
          <a:lstStyle>
            <a:lvl1pPr algn="r" eaLnBrk="1" latinLnBrk="0" hangingPunct="1">
              <a:defRPr kumimoji="0" sz="1000">
                <a:solidFill>
                  <a:schemeClr val="tx1"/>
                </a:solidFill>
              </a:defRPr>
            </a:lvl1pPr>
          </a:lstStyle>
          <a:p>
            <a:endParaRPr lang="en-GB"/>
          </a:p>
        </p:txBody>
      </p:sp>
      <p:sp>
        <p:nvSpPr>
          <p:cNvPr id="23" name="Slide Number Placeholder 22"/>
          <p:cNvSpPr>
            <a:spLocks noGrp="1"/>
          </p:cNvSpPr>
          <p:nvPr>
            <p:ph type="sldNum" sz="quarter" idx="4"/>
          </p:nvPr>
        </p:nvSpPr>
        <p:spPr>
          <a:xfrm>
            <a:off x="7589520" y="6480969"/>
            <a:ext cx="502920" cy="301752"/>
          </a:xfrm>
          <a:prstGeom prst="rect">
            <a:avLst/>
          </a:prstGeom>
        </p:spPr>
        <p:txBody>
          <a:bodyPr vert="horz" anchor="b"/>
          <a:lstStyle>
            <a:lvl1pPr algn="ctr" eaLnBrk="1" latinLnBrk="0" hangingPunct="1">
              <a:defRPr kumimoji="0" sz="1200">
                <a:solidFill>
                  <a:schemeClr val="tx1"/>
                </a:solidFill>
              </a:defRPr>
            </a:lvl1pPr>
          </a:lstStyle>
          <a:p>
            <a:fld id="{0F9DC6EB-13D3-4159-8744-EFF3E16BB351}"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marL="484632" algn="l" rtl="0" eaLnBrk="1" latinLnBrk="0" hangingPunct="1">
        <a:spcBef>
          <a:spcPct val="0"/>
        </a:spcBef>
        <a:buNone/>
        <a:defRPr kumimoji="0" sz="4200" kern="120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latin typeface="+mj-lt"/>
          <a:ea typeface="+mj-ea"/>
          <a:cs typeface="+mj-cs"/>
        </a:defRPr>
      </a:lvl1pPr>
    </p:titleStyle>
    <p:body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6000" dirty="0" smtClean="0"/>
              <a:t>AZ Media </a:t>
            </a:r>
            <a:endParaRPr lang="en-GB" sz="6000" dirty="0"/>
          </a:p>
        </p:txBody>
      </p:sp>
      <p:sp>
        <p:nvSpPr>
          <p:cNvPr id="3" name="Subtitle 2"/>
          <p:cNvSpPr>
            <a:spLocks noGrp="1"/>
          </p:cNvSpPr>
          <p:nvPr>
            <p:ph type="subTitle" idx="1"/>
          </p:nvPr>
        </p:nvSpPr>
        <p:spPr/>
        <p:txBody>
          <a:bodyPr>
            <a:normAutofit/>
          </a:bodyPr>
          <a:lstStyle/>
          <a:p>
            <a:r>
              <a:rPr lang="en-GB" sz="4400" dirty="0" smtClean="0"/>
              <a:t>Coaching &amp; Mentoring Strategy </a:t>
            </a:r>
            <a:endParaRPr lang="en-GB" sz="44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Coaching &amp; Mentoring</a:t>
            </a:r>
            <a:endParaRPr lang="en-GB" dirty="0"/>
          </a:p>
        </p:txBody>
      </p:sp>
      <p:sp>
        <p:nvSpPr>
          <p:cNvPr id="3" name="Subtitle 2"/>
          <p:cNvSpPr>
            <a:spLocks noGrp="1"/>
          </p:cNvSpPr>
          <p:nvPr>
            <p:ph type="subTitle" idx="1"/>
          </p:nvPr>
        </p:nvSpPr>
        <p:spPr/>
        <p:txBody>
          <a:bodyPr>
            <a:normAutofit/>
          </a:bodyPr>
          <a:lstStyle/>
          <a:p>
            <a:r>
              <a:rPr lang="en-GB" sz="4800" dirty="0" smtClean="0"/>
              <a:t>A definition</a:t>
            </a:r>
            <a:endParaRPr lang="en-GB" sz="48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Coaching and Mentoring The Similarities </a:t>
            </a:r>
            <a:endParaRPr lang="en-GB" dirty="0"/>
          </a:p>
        </p:txBody>
      </p:sp>
      <p:sp>
        <p:nvSpPr>
          <p:cNvPr id="3" name="Content Placeholder 2"/>
          <p:cNvSpPr>
            <a:spLocks noGrp="1"/>
          </p:cNvSpPr>
          <p:nvPr>
            <p:ph idx="1"/>
          </p:nvPr>
        </p:nvSpPr>
        <p:spPr>
          <a:xfrm>
            <a:off x="457200" y="2276872"/>
            <a:ext cx="8229600" cy="4177936"/>
          </a:xfrm>
        </p:spPr>
        <p:txBody>
          <a:bodyPr/>
          <a:lstStyle/>
          <a:p>
            <a:pPr algn="ctr">
              <a:buNone/>
            </a:pPr>
            <a:r>
              <a:rPr lang="en-GB" dirty="0" smtClean="0"/>
              <a:t>Both mentoring and coaching require listening, questioning, clarifying and reframing skills. They both aim to improve individuals.</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Coaching and Mentoring </a:t>
            </a:r>
            <a:br>
              <a:rPr lang="en-GB" dirty="0" smtClean="0"/>
            </a:br>
            <a:r>
              <a:rPr lang="en-GB" dirty="0" smtClean="0"/>
              <a:t>the differences</a:t>
            </a:r>
            <a:endParaRPr lang="en-GB" dirty="0"/>
          </a:p>
        </p:txBody>
      </p:sp>
      <p:sp>
        <p:nvSpPr>
          <p:cNvPr id="3" name="Content Placeholder 2"/>
          <p:cNvSpPr>
            <a:spLocks noGrp="1"/>
          </p:cNvSpPr>
          <p:nvPr>
            <p:ph sz="half" idx="1"/>
          </p:nvPr>
        </p:nvSpPr>
        <p:spPr/>
        <p:txBody>
          <a:bodyPr/>
          <a:lstStyle/>
          <a:p>
            <a:pPr algn="ctr"/>
            <a:r>
              <a:rPr lang="en-GB" b="1" u="sng" dirty="0" smtClean="0"/>
              <a:t>Coaching</a:t>
            </a:r>
            <a:r>
              <a:rPr lang="en-GB" b="1" dirty="0" smtClean="0"/>
              <a:t> </a:t>
            </a:r>
          </a:p>
          <a:p>
            <a:r>
              <a:rPr lang="en-GB" sz="2400" dirty="0" smtClean="0"/>
              <a:t>More formal</a:t>
            </a:r>
          </a:p>
          <a:p>
            <a:r>
              <a:rPr lang="en-GB" sz="2400" dirty="0" smtClean="0"/>
              <a:t>Shorter term</a:t>
            </a:r>
          </a:p>
          <a:p>
            <a:r>
              <a:rPr lang="en-GB" sz="2400" dirty="0" smtClean="0"/>
              <a:t>Performance-focused</a:t>
            </a:r>
          </a:p>
          <a:p>
            <a:r>
              <a:rPr lang="en-GB" sz="2400" dirty="0" smtClean="0"/>
              <a:t>More relationship training</a:t>
            </a:r>
          </a:p>
          <a:p>
            <a:r>
              <a:rPr lang="en-GB" sz="2400" dirty="0" smtClean="0"/>
              <a:t>Focus on organisational and individual needs </a:t>
            </a:r>
          </a:p>
          <a:p>
            <a:r>
              <a:rPr lang="en-GB" sz="2400" dirty="0" smtClean="0"/>
              <a:t>Formal</a:t>
            </a:r>
            <a:endParaRPr lang="en-GB" sz="2400" dirty="0"/>
          </a:p>
        </p:txBody>
      </p:sp>
      <p:sp>
        <p:nvSpPr>
          <p:cNvPr id="4" name="Content Placeholder 3"/>
          <p:cNvSpPr>
            <a:spLocks noGrp="1"/>
          </p:cNvSpPr>
          <p:nvPr>
            <p:ph sz="half" idx="2"/>
          </p:nvPr>
        </p:nvSpPr>
        <p:spPr/>
        <p:txBody>
          <a:bodyPr/>
          <a:lstStyle/>
          <a:p>
            <a:pPr algn="ctr"/>
            <a:r>
              <a:rPr lang="en-GB" b="1" u="sng" dirty="0" smtClean="0"/>
              <a:t>Mentoring</a:t>
            </a:r>
          </a:p>
          <a:p>
            <a:r>
              <a:rPr lang="en-GB" dirty="0" smtClean="0"/>
              <a:t>Less formal</a:t>
            </a:r>
          </a:p>
          <a:p>
            <a:r>
              <a:rPr lang="en-GB" dirty="0" smtClean="0"/>
              <a:t>Longer term</a:t>
            </a:r>
          </a:p>
          <a:p>
            <a:r>
              <a:rPr lang="en-GB" dirty="0" smtClean="0"/>
              <a:t>career-focused</a:t>
            </a:r>
          </a:p>
          <a:p>
            <a:r>
              <a:rPr lang="en-GB" dirty="0" smtClean="0"/>
              <a:t>More management training</a:t>
            </a:r>
          </a:p>
          <a:p>
            <a:r>
              <a:rPr lang="en-GB" dirty="0" smtClean="0"/>
              <a:t>Focus on individual needs</a:t>
            </a:r>
          </a:p>
          <a:p>
            <a:r>
              <a:rPr lang="en-GB" dirty="0" smtClean="0"/>
              <a:t>Informal</a:t>
            </a:r>
            <a:endParaRPr lang="en-GB" u="sng"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137170"/>
          </a:xfrm>
        </p:spPr>
        <p:txBody>
          <a:bodyPr>
            <a:normAutofit fontScale="90000"/>
          </a:bodyPr>
          <a:lstStyle/>
          <a:p>
            <a:endParaRPr lang="en-GB" dirty="0"/>
          </a:p>
        </p:txBody>
      </p:sp>
      <p:sp>
        <p:nvSpPr>
          <p:cNvPr id="3" name="Content Placeholder 2"/>
          <p:cNvSpPr>
            <a:spLocks noGrp="1"/>
          </p:cNvSpPr>
          <p:nvPr>
            <p:ph idx="1"/>
          </p:nvPr>
        </p:nvSpPr>
        <p:spPr>
          <a:xfrm>
            <a:off x="467544" y="1196752"/>
            <a:ext cx="8229600" cy="4572000"/>
          </a:xfrm>
        </p:spPr>
        <p:txBody>
          <a:bodyPr>
            <a:normAutofit fontScale="92500"/>
          </a:bodyPr>
          <a:lstStyle/>
          <a:p>
            <a:pPr>
              <a:buNone/>
            </a:pPr>
            <a:r>
              <a:rPr lang="en-GB" b="1" dirty="0" smtClean="0"/>
              <a:t>Coaching is…</a:t>
            </a:r>
          </a:p>
          <a:p>
            <a:pPr>
              <a:buNone/>
            </a:pPr>
            <a:r>
              <a:rPr lang="en-GB" i="1" dirty="0" smtClean="0"/>
              <a:t>“a process that enables learning and development to occur and thus performance to improve. To be a successful a Coach requires a knowledge and understanding of process as well as the variety of styles, skills and techniques that are appropriate to the context in which the coaching takes place”</a:t>
            </a:r>
            <a:endParaRPr lang="en-GB" dirty="0" smtClean="0"/>
          </a:p>
          <a:p>
            <a:pPr>
              <a:buNone/>
            </a:pPr>
            <a:r>
              <a:rPr lang="en-GB" sz="2200" i="1" dirty="0" smtClean="0"/>
              <a:t>Eric </a:t>
            </a:r>
            <a:r>
              <a:rPr lang="en-GB" sz="2200" i="1" dirty="0" err="1" smtClean="0"/>
              <a:t>Parsloe</a:t>
            </a:r>
            <a:r>
              <a:rPr lang="en-GB" sz="2200" i="1" dirty="0" smtClean="0"/>
              <a:t>, The Manager as Coach and Mentor (1999) page 8.</a:t>
            </a:r>
            <a:r>
              <a:rPr lang="en-GB" i="1" dirty="0" smtClean="0"/>
              <a:t> </a:t>
            </a:r>
          </a:p>
          <a:p>
            <a:pPr>
              <a:buNone/>
            </a:pP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353194"/>
          </a:xfrm>
        </p:spPr>
        <p:txBody>
          <a:bodyPr>
            <a:normAutofit fontScale="90000"/>
          </a:bodyPr>
          <a:lstStyle/>
          <a:p>
            <a:endParaRPr lang="en-GB" dirty="0"/>
          </a:p>
        </p:txBody>
      </p:sp>
      <p:sp>
        <p:nvSpPr>
          <p:cNvPr id="3" name="Content Placeholder 2"/>
          <p:cNvSpPr>
            <a:spLocks noGrp="1"/>
          </p:cNvSpPr>
          <p:nvPr>
            <p:ph idx="1"/>
          </p:nvPr>
        </p:nvSpPr>
        <p:spPr>
          <a:xfrm>
            <a:off x="457200" y="1412776"/>
            <a:ext cx="8229600" cy="5042032"/>
          </a:xfrm>
        </p:spPr>
        <p:txBody>
          <a:bodyPr>
            <a:normAutofit/>
          </a:bodyPr>
          <a:lstStyle/>
          <a:p>
            <a:pPr>
              <a:buNone/>
            </a:pPr>
            <a:r>
              <a:rPr lang="en-GB" b="1" dirty="0" smtClean="0"/>
              <a:t>Mentoring is…</a:t>
            </a:r>
          </a:p>
          <a:p>
            <a:pPr>
              <a:buNone/>
            </a:pPr>
            <a:r>
              <a:rPr lang="en-GB" i="1" dirty="0" smtClean="0"/>
              <a:t>  “off-line help by one person to another in making significant transitions in knowledge, work or thinking”</a:t>
            </a:r>
            <a:endParaRPr lang="en-GB" dirty="0" smtClean="0"/>
          </a:p>
          <a:p>
            <a:pPr>
              <a:buNone/>
            </a:pPr>
            <a:r>
              <a:rPr lang="en-GB" dirty="0" smtClean="0"/>
              <a:t>    </a:t>
            </a:r>
            <a:r>
              <a:rPr lang="en-GB" sz="2000" i="1" dirty="0" err="1" smtClean="0"/>
              <a:t>Clutterbuck</a:t>
            </a:r>
            <a:r>
              <a:rPr lang="en-GB" sz="2000" i="1" dirty="0" smtClean="0"/>
              <a:t>, D &amp; </a:t>
            </a:r>
            <a:r>
              <a:rPr lang="en-GB" sz="2000" i="1" dirty="0" err="1" smtClean="0"/>
              <a:t>Megginson</a:t>
            </a:r>
            <a:r>
              <a:rPr lang="en-GB" sz="2000" i="1" dirty="0" smtClean="0"/>
              <a:t>, D, Mentoring Executives and Directors (1999) page 3.</a:t>
            </a:r>
            <a:endParaRPr lang="en-GB" sz="2000" dirty="0" smtClean="0"/>
          </a:p>
          <a:p>
            <a:pPr>
              <a:buNone/>
            </a:pPr>
            <a:endParaRPr lang="en-GB" dirty="0"/>
          </a:p>
        </p:txBody>
      </p:sp>
      <p:pic>
        <p:nvPicPr>
          <p:cNvPr id="38913" name="Picture 1"/>
          <p:cNvPicPr>
            <a:picLocks noChangeAspect="1" noChangeArrowheads="1"/>
          </p:cNvPicPr>
          <p:nvPr/>
        </p:nvPicPr>
        <p:blipFill>
          <a:blip r:embed="rId3" cstate="print"/>
          <a:srcRect/>
          <a:stretch>
            <a:fillRect/>
          </a:stretch>
        </p:blipFill>
        <p:spPr bwMode="auto">
          <a:xfrm>
            <a:off x="1187624" y="4365104"/>
            <a:ext cx="6772275" cy="16097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Benefits </a:t>
            </a:r>
            <a:endParaRPr lang="en-GB" dirty="0"/>
          </a:p>
        </p:txBody>
      </p:sp>
      <p:sp>
        <p:nvSpPr>
          <p:cNvPr id="3" name="Content Placeholder 2"/>
          <p:cNvSpPr>
            <a:spLocks noGrp="1"/>
          </p:cNvSpPr>
          <p:nvPr>
            <p:ph idx="1"/>
          </p:nvPr>
        </p:nvSpPr>
        <p:spPr/>
        <p:txBody>
          <a:bodyPr/>
          <a:lstStyle/>
          <a:p>
            <a:r>
              <a:rPr lang="en-GB" dirty="0" smtClean="0"/>
              <a:t>Efficiency - performance/productivity</a:t>
            </a:r>
          </a:p>
          <a:p>
            <a:r>
              <a:rPr lang="en-GB" dirty="0" smtClean="0"/>
              <a:t>Personal development – for both coach and </a:t>
            </a:r>
            <a:r>
              <a:rPr lang="en-GB" dirty="0" err="1" smtClean="0"/>
              <a:t>coachee</a:t>
            </a:r>
            <a:r>
              <a:rPr lang="en-GB" dirty="0" smtClean="0"/>
              <a:t> </a:t>
            </a:r>
          </a:p>
          <a:p>
            <a:r>
              <a:rPr lang="en-GB" dirty="0" smtClean="0"/>
              <a:t>Improvement specific skills and/or behaviour</a:t>
            </a:r>
          </a:p>
          <a:p>
            <a:r>
              <a:rPr lang="en-GB" dirty="0" smtClean="0"/>
              <a:t>Staff retention</a:t>
            </a:r>
          </a:p>
          <a:p>
            <a:r>
              <a:rPr lang="en-GB" dirty="0" smtClean="0"/>
              <a:t>Organisational resilience </a:t>
            </a:r>
          </a:p>
          <a:p>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Types of Coaching </a:t>
            </a:r>
            <a:endParaRPr lang="en-GB" dirty="0"/>
          </a:p>
        </p:txBody>
      </p:sp>
      <p:sp>
        <p:nvSpPr>
          <p:cNvPr id="3" name="Content Placeholder 2"/>
          <p:cNvSpPr>
            <a:spLocks noGrp="1"/>
          </p:cNvSpPr>
          <p:nvPr>
            <p:ph idx="1"/>
          </p:nvPr>
        </p:nvSpPr>
        <p:spPr>
          <a:xfrm>
            <a:off x="457200" y="1556792"/>
            <a:ext cx="8229600" cy="4898016"/>
          </a:xfrm>
        </p:spPr>
        <p:txBody>
          <a:bodyPr/>
          <a:lstStyle/>
          <a:p>
            <a:r>
              <a:rPr lang="en-GB" dirty="0" smtClean="0"/>
              <a:t>Performance Coaching – GROW model</a:t>
            </a:r>
          </a:p>
          <a:p>
            <a:endParaRPr lang="en-GB" dirty="0" smtClean="0"/>
          </a:p>
          <a:p>
            <a:endParaRPr lang="en-GB" dirty="0" smtClean="0"/>
          </a:p>
          <a:p>
            <a:endParaRPr lang="en-GB" dirty="0" smtClean="0"/>
          </a:p>
          <a:p>
            <a:endParaRPr lang="en-GB" dirty="0" smtClean="0"/>
          </a:p>
          <a:p>
            <a:endParaRPr lang="en-GB" dirty="0" smtClean="0"/>
          </a:p>
        </p:txBody>
      </p:sp>
      <p:pic>
        <p:nvPicPr>
          <p:cNvPr id="4" name="Picture 3" descr="Image result for grow model of coaching"/>
          <p:cNvPicPr/>
          <p:nvPr/>
        </p:nvPicPr>
        <p:blipFill>
          <a:blip r:embed="rId3" cstate="print"/>
          <a:srcRect/>
          <a:stretch>
            <a:fillRect/>
          </a:stretch>
        </p:blipFill>
        <p:spPr bwMode="auto">
          <a:xfrm>
            <a:off x="2771800" y="2636912"/>
            <a:ext cx="3343275" cy="261193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smtClean="0"/>
              <a:t>Skill/Will Matrix – </a:t>
            </a:r>
            <a:r>
              <a:rPr lang="en-GB" sz="3600" dirty="0" err="1" smtClean="0"/>
              <a:t>Landsberg</a:t>
            </a:r>
            <a:r>
              <a:rPr lang="en-GB" sz="3600" dirty="0" smtClean="0"/>
              <a:t> (2012)</a:t>
            </a:r>
            <a:endParaRPr lang="en-GB" sz="3600" dirty="0"/>
          </a:p>
        </p:txBody>
      </p:sp>
      <p:pic>
        <p:nvPicPr>
          <p:cNvPr id="4" name="Content Placeholder 3" descr="Related image"/>
          <p:cNvPicPr>
            <a:picLocks noGrp="1"/>
          </p:cNvPicPr>
          <p:nvPr>
            <p:ph idx="1"/>
          </p:nvPr>
        </p:nvPicPr>
        <p:blipFill>
          <a:blip r:embed="rId3" cstate="print"/>
          <a:srcRect/>
          <a:stretch>
            <a:fillRect/>
          </a:stretch>
        </p:blipFill>
        <p:spPr bwMode="auto">
          <a:xfrm>
            <a:off x="1619672" y="1988840"/>
            <a:ext cx="5810250" cy="38481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Types of Coaching </a:t>
            </a:r>
            <a:endParaRPr lang="en-GB" dirty="0"/>
          </a:p>
        </p:txBody>
      </p:sp>
      <p:sp>
        <p:nvSpPr>
          <p:cNvPr id="3" name="Content Placeholder 2"/>
          <p:cNvSpPr>
            <a:spLocks noGrp="1"/>
          </p:cNvSpPr>
          <p:nvPr>
            <p:ph idx="1"/>
          </p:nvPr>
        </p:nvSpPr>
        <p:spPr/>
        <p:txBody>
          <a:bodyPr/>
          <a:lstStyle/>
          <a:p>
            <a:endParaRPr lang="en-GB" dirty="0" smtClean="0"/>
          </a:p>
          <a:p>
            <a:endParaRPr lang="en-GB" dirty="0" smtClean="0"/>
          </a:p>
          <a:p>
            <a:r>
              <a:rPr lang="en-GB" dirty="0" smtClean="0"/>
              <a:t>Coaching</a:t>
            </a:r>
          </a:p>
          <a:p>
            <a:r>
              <a:rPr lang="en-GB" dirty="0" smtClean="0"/>
              <a:t>Executive Coaching</a:t>
            </a:r>
          </a:p>
          <a:p>
            <a:r>
              <a:rPr lang="en-GB" dirty="0" smtClean="0"/>
              <a:t>Performance Coaching</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Types of Mentoring </a:t>
            </a:r>
            <a:endParaRPr lang="en-GB" dirty="0"/>
          </a:p>
        </p:txBody>
      </p:sp>
      <p:sp>
        <p:nvSpPr>
          <p:cNvPr id="3" name="Content Placeholder 2"/>
          <p:cNvSpPr>
            <a:spLocks noGrp="1"/>
          </p:cNvSpPr>
          <p:nvPr>
            <p:ph idx="1"/>
          </p:nvPr>
        </p:nvSpPr>
        <p:spPr>
          <a:xfrm>
            <a:off x="457200" y="2420888"/>
            <a:ext cx="8229600" cy="4033920"/>
          </a:xfrm>
        </p:spPr>
        <p:txBody>
          <a:bodyPr/>
          <a:lstStyle/>
          <a:p>
            <a:r>
              <a:rPr lang="en-GB" dirty="0" smtClean="0"/>
              <a:t>Online Mentoring</a:t>
            </a:r>
          </a:p>
          <a:p>
            <a:r>
              <a:rPr lang="en-GB" dirty="0" smtClean="0"/>
              <a:t>Peer Mentoring</a:t>
            </a:r>
          </a:p>
          <a:p>
            <a:r>
              <a:rPr lang="en-GB" dirty="0" smtClean="0"/>
              <a:t>Line Manager Mentoring</a:t>
            </a:r>
          </a:p>
          <a:p>
            <a:endParaRPr lang="en-GB" dirty="0"/>
          </a:p>
        </p:txBody>
      </p:sp>
      <p:pic>
        <p:nvPicPr>
          <p:cNvPr id="33793" name="Picture 1"/>
          <p:cNvPicPr>
            <a:picLocks noChangeAspect="1" noChangeArrowheads="1"/>
          </p:cNvPicPr>
          <p:nvPr/>
        </p:nvPicPr>
        <p:blipFill>
          <a:blip r:embed="rId3" cstate="print"/>
          <a:srcRect/>
          <a:stretch>
            <a:fillRect/>
          </a:stretch>
        </p:blipFill>
        <p:spPr bwMode="auto">
          <a:xfrm>
            <a:off x="2483768" y="4077072"/>
            <a:ext cx="4248150" cy="223264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Line manager Role </a:t>
            </a:r>
            <a:endParaRPr lang="en-GB" dirty="0"/>
          </a:p>
        </p:txBody>
      </p:sp>
      <p:sp>
        <p:nvSpPr>
          <p:cNvPr id="3" name="Content Placeholder 2"/>
          <p:cNvSpPr>
            <a:spLocks noGrp="1"/>
          </p:cNvSpPr>
          <p:nvPr>
            <p:ph idx="1"/>
          </p:nvPr>
        </p:nvSpPr>
        <p:spPr/>
        <p:txBody>
          <a:bodyPr/>
          <a:lstStyle/>
          <a:p>
            <a:r>
              <a:rPr lang="en-GB" dirty="0" smtClean="0"/>
              <a:t>Grow people</a:t>
            </a:r>
          </a:p>
          <a:p>
            <a:r>
              <a:rPr lang="en-GB" dirty="0" smtClean="0"/>
              <a:t>Develop staff</a:t>
            </a:r>
          </a:p>
          <a:p>
            <a:r>
              <a:rPr lang="en-GB" dirty="0" smtClean="0"/>
              <a:t>Adds value</a:t>
            </a:r>
          </a:p>
          <a:p>
            <a:r>
              <a:rPr lang="en-GB" dirty="0" smtClean="0"/>
              <a:t>Creates quality </a:t>
            </a:r>
          </a:p>
          <a:p>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Line manager Role </a:t>
            </a:r>
            <a:endParaRPr lang="en-GB" dirty="0"/>
          </a:p>
        </p:txBody>
      </p:sp>
      <p:pic>
        <p:nvPicPr>
          <p:cNvPr id="44034" name="Picture 2"/>
          <p:cNvPicPr>
            <a:picLocks noGrp="1" noChangeAspect="1" noChangeArrowheads="1"/>
          </p:cNvPicPr>
          <p:nvPr>
            <p:ph idx="1"/>
          </p:nvPr>
        </p:nvPicPr>
        <p:blipFill>
          <a:blip r:embed="rId3" cstate="print"/>
          <a:srcRect/>
          <a:stretch>
            <a:fillRect/>
          </a:stretch>
        </p:blipFill>
        <p:spPr bwMode="auto">
          <a:xfrm>
            <a:off x="1835696" y="2924944"/>
            <a:ext cx="5400600" cy="25922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Factors to Consider </a:t>
            </a:r>
            <a:endParaRPr lang="en-GB" dirty="0"/>
          </a:p>
        </p:txBody>
      </p:sp>
      <p:sp>
        <p:nvSpPr>
          <p:cNvPr id="3" name="Content Placeholder 2"/>
          <p:cNvSpPr>
            <a:spLocks noGrp="1"/>
          </p:cNvSpPr>
          <p:nvPr>
            <p:ph idx="1"/>
          </p:nvPr>
        </p:nvSpPr>
        <p:spPr/>
        <p:txBody>
          <a:bodyPr/>
          <a:lstStyle/>
          <a:p>
            <a:r>
              <a:rPr lang="en-GB" dirty="0" smtClean="0"/>
              <a:t>Must ensure that our Coaching Strategy aligns with our mission and values.</a:t>
            </a:r>
          </a:p>
          <a:p>
            <a:r>
              <a:rPr lang="en-GB" dirty="0" smtClean="0"/>
              <a:t>Must align with the business strategy.</a:t>
            </a:r>
          </a:p>
          <a:p>
            <a:r>
              <a:rPr lang="en-GB" dirty="0" smtClean="0"/>
              <a:t>The need for coaching contracts.</a:t>
            </a:r>
          </a:p>
          <a:p>
            <a:r>
              <a:rPr lang="en-GB" dirty="0" smtClean="0"/>
              <a:t>Consideration of GDPR and data protection.</a:t>
            </a:r>
          </a:p>
          <a:p>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209178"/>
          </a:xfrm>
        </p:spPr>
        <p:txBody>
          <a:bodyPr>
            <a:normAutofit fontScale="90000"/>
          </a:bodyPr>
          <a:lstStyle/>
          <a:p>
            <a:endParaRPr lang="en-GB" dirty="0"/>
          </a:p>
        </p:txBody>
      </p:sp>
      <p:sp>
        <p:nvSpPr>
          <p:cNvPr id="3" name="Content Placeholder 2"/>
          <p:cNvSpPr>
            <a:spLocks noGrp="1"/>
          </p:cNvSpPr>
          <p:nvPr>
            <p:ph idx="1"/>
          </p:nvPr>
        </p:nvSpPr>
        <p:spPr>
          <a:xfrm>
            <a:off x="457200" y="1340768"/>
            <a:ext cx="8229600" cy="5114040"/>
          </a:xfrm>
        </p:spPr>
        <p:txBody>
          <a:bodyPr/>
          <a:lstStyle/>
          <a:p>
            <a:pPr>
              <a:buNone/>
            </a:pPr>
            <a:r>
              <a:rPr lang="en-GB" b="1" i="1" dirty="0" smtClean="0"/>
              <a:t>“If we were supposed to talk more than we listen we would have two mouths and one ear.”</a:t>
            </a:r>
            <a:r>
              <a:rPr lang="en-GB" dirty="0" smtClean="0"/>
              <a:t/>
            </a:r>
            <a:br>
              <a:rPr lang="en-GB" dirty="0" smtClean="0"/>
            </a:br>
            <a:r>
              <a:rPr lang="en-GB" dirty="0" smtClean="0"/>
              <a:t>Mark Twain</a:t>
            </a:r>
          </a:p>
          <a:p>
            <a:pPr>
              <a:buNone/>
            </a:pPr>
            <a:r>
              <a:rPr lang="en-GB" b="1" i="1" dirty="0" smtClean="0"/>
              <a:t>“Far more coaches fail to achieve success because they lack ability to develop team culture rather than because they lack good direction or knowledge of the game.”</a:t>
            </a:r>
            <a:br>
              <a:rPr lang="en-GB" b="1" i="1" dirty="0" smtClean="0"/>
            </a:br>
            <a:r>
              <a:rPr lang="en-GB" dirty="0" smtClean="0"/>
              <a:t>Anonymous</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erve">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Ver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Verve">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Verve</Template>
  <TotalTime>8718</TotalTime>
  <Words>2198</Words>
  <Application>Microsoft Office PowerPoint</Application>
  <PresentationFormat>On-screen Show (4:3)</PresentationFormat>
  <Paragraphs>140</Paragraphs>
  <Slides>15</Slides>
  <Notes>14</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Verve</vt:lpstr>
      <vt:lpstr>AZ Media </vt:lpstr>
      <vt:lpstr>Coaching &amp; Mentoring</vt:lpstr>
      <vt:lpstr>Coaching and Mentoring The Similarities </vt:lpstr>
      <vt:lpstr>Coaching and Mentoring  the differences</vt:lpstr>
      <vt:lpstr>Slide 5</vt:lpstr>
      <vt:lpstr>Slide 6</vt:lpstr>
      <vt:lpstr>The Benefits </vt:lpstr>
      <vt:lpstr>Types of Coaching </vt:lpstr>
      <vt:lpstr>Skill/Will Matrix – Landsberg (2012)</vt:lpstr>
      <vt:lpstr>Types of Coaching </vt:lpstr>
      <vt:lpstr>Types of Mentoring </vt:lpstr>
      <vt:lpstr>The Line manager Role </vt:lpstr>
      <vt:lpstr>The Line manager Role </vt:lpstr>
      <vt:lpstr>Factors to Consider </vt:lpstr>
      <vt:lpstr>Slide 15</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AZ Media</dc:title>
  <dc:creator>emma.thomas</dc:creator>
  <cp:lastModifiedBy>emma.thomas</cp:lastModifiedBy>
  <cp:revision>436</cp:revision>
  <dcterms:created xsi:type="dcterms:W3CDTF">2019-04-29T13:42:05Z</dcterms:created>
  <dcterms:modified xsi:type="dcterms:W3CDTF">2019-05-10T14:03:38Z</dcterms:modified>
</cp:coreProperties>
</file>