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6" r:id="rId3"/>
    <p:sldId id="258" r:id="rId4"/>
  </p:sldIdLst>
  <p:sldSz cx="15113000" cy="10693400"/>
  <p:notesSz cx="6858000" cy="9144000"/>
  <p:embeddedFontLst>
    <p:embeddedFont>
      <p:font typeface="Inter" panose="02000503000000020004" pitchFamily="2" charset="0"/>
      <p:regular r:id="rId5"/>
    </p:embeddedFont>
    <p:embeddedFont>
      <p:font typeface="Roboto" panose="02000000000000000000" pitchFamily="2" charset="0"/>
      <p:regular r:id="rId6"/>
    </p:embeddedFont>
    <p:embeddedFont>
      <p:font typeface="Roboto Bold" panose="02000000000000000000" pitchFamily="2" charset="0"/>
      <p:regular r:id="rId7"/>
    </p:embeddedFont>
    <p:embeddedFont>
      <p:font typeface="Roboto Bold Italics" panose="02000000000000000000" pitchFamily="2" charset="0"/>
      <p:regular r:id="rId8"/>
    </p:embeddedFont>
    <p:embeddedFont>
      <p:font typeface="Roboto Condensed Bold" panose="02000000000000000000" pitchFamily="2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font" Target="fonts/font3.fntdata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font" Target="fonts/font2.fntdata" /><Relationship Id="rId11" Type="http://schemas.openxmlformats.org/officeDocument/2006/relationships/viewProps" Target="viewProps.xml" /><Relationship Id="rId5" Type="http://schemas.openxmlformats.org/officeDocument/2006/relationships/font" Target="fonts/font1.fntdata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font" Target="fonts/font5.fntdata" /><Relationship Id="rId14" Type="http://schemas.microsoft.com/office/2016/11/relationships/changesInfo" Target="changesInfos/changesInfo1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in Malik (2242813)" userId="f4fbc12c-d384-4d2e-a19b-64127d1ff215" providerId="ADAL" clId="{DC5F3CC0-6CD2-3D8C-9F16-5C887E279CE3}"/>
    <pc:docChg chg="undo custSel addSld modSld sldOrd">
      <pc:chgData name="Nazmin Malik (2242813)" userId="f4fbc12c-d384-4d2e-a19b-64127d1ff215" providerId="ADAL" clId="{DC5F3CC0-6CD2-3D8C-9F16-5C887E279CE3}" dt="2026-10-22T11:02:50.150" v="689" actId="20577"/>
      <pc:docMkLst>
        <pc:docMk/>
      </pc:docMkLst>
      <pc:sldChg chg="modSp mod">
        <pc:chgData name="Nazmin Malik (2242813)" userId="f4fbc12c-d384-4d2e-a19b-64127d1ff215" providerId="ADAL" clId="{DC5F3CC0-6CD2-3D8C-9F16-5C887E279CE3}" dt="2026-10-22T10:23:28.309" v="576" actId="1076"/>
        <pc:sldMkLst>
          <pc:docMk/>
          <pc:sldMk cId="0" sldId="256"/>
        </pc:sldMkLst>
        <pc:spChg chg="mod">
          <ac:chgData name="Nazmin Malik (2242813)" userId="f4fbc12c-d384-4d2e-a19b-64127d1ff215" providerId="ADAL" clId="{DC5F3CC0-6CD2-3D8C-9F16-5C887E279CE3}" dt="2026-10-22T10:21:49.165" v="551" actId="107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22T10:23:28.309" v="576" actId="1076"/>
          <ac:spMkLst>
            <pc:docMk/>
            <pc:sldMk cId="0" sldId="256"/>
            <ac:spMk id="60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22T09:57:34.252" v="545" actId="2"/>
          <ac:spMkLst>
            <pc:docMk/>
            <pc:sldMk cId="0" sldId="256"/>
            <ac:spMk id="66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22T10:22:55.364" v="574" actId="1076"/>
          <ac:spMkLst>
            <pc:docMk/>
            <pc:sldMk cId="0" sldId="256"/>
            <ac:spMk id="69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22T09:52:10.020" v="409" actId="2"/>
          <ac:spMkLst>
            <pc:docMk/>
            <pc:sldMk cId="0" sldId="256"/>
            <ac:spMk id="70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22T10:23:10.720" v="575" actId="1076"/>
          <ac:spMkLst>
            <pc:docMk/>
            <pc:sldMk cId="0" sldId="256"/>
            <ac:spMk id="80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22T09:58:23.964" v="549" actId="25668"/>
          <ac:spMkLst>
            <pc:docMk/>
            <pc:sldMk cId="0" sldId="256"/>
            <ac:spMk id="87" creationId="{00000000-0000-0000-0000-000000000000}"/>
          </ac:spMkLst>
        </pc:spChg>
      </pc:sldChg>
      <pc:sldChg chg="addSp modSp new mod ord">
        <pc:chgData name="Nazmin Malik (2242813)" userId="f4fbc12c-d384-4d2e-a19b-64127d1ff215" providerId="ADAL" clId="{DC5F3CC0-6CD2-3D8C-9F16-5C887E279CE3}" dt="2026-10-22T11:02:50.150" v="689" actId="20577"/>
        <pc:sldMkLst>
          <pc:docMk/>
          <pc:sldMk cId="3704204961" sldId="257"/>
        </pc:sldMkLst>
        <pc:spChg chg="add mod">
          <ac:chgData name="Nazmin Malik (2242813)" userId="f4fbc12c-d384-4d2e-a19b-64127d1ff215" providerId="ADAL" clId="{DC5F3CC0-6CD2-3D8C-9F16-5C887E279CE3}" dt="2026-10-22T11:02:50.150" v="689" actId="20577"/>
          <ac:spMkLst>
            <pc:docMk/>
            <pc:sldMk cId="3704204961" sldId="257"/>
            <ac:spMk id="3" creationId="{0A0A5B5D-CF10-103B-E748-79AAB0A816F4}"/>
          </ac:spMkLst>
        </pc:spChg>
        <pc:picChg chg="add mod">
          <ac:chgData name="Nazmin Malik (2242813)" userId="f4fbc12c-d384-4d2e-a19b-64127d1ff215" providerId="ADAL" clId="{DC5F3CC0-6CD2-3D8C-9F16-5C887E279CE3}" dt="2026-10-22T09:56:26.689" v="542" actId="14100"/>
          <ac:picMkLst>
            <pc:docMk/>
            <pc:sldMk cId="3704204961" sldId="257"/>
            <ac:picMk id="2" creationId="{D72BBF28-21D0-E6FA-CDA4-0354DD14B6CC}"/>
          </ac:picMkLst>
        </pc:picChg>
      </pc:sldChg>
      <pc:sldChg chg="addSp delSp modSp new mod">
        <pc:chgData name="Nazmin Malik (2242813)" userId="f4fbc12c-d384-4d2e-a19b-64127d1ff215" providerId="ADAL" clId="{DC5F3CC0-6CD2-3D8C-9F16-5C887E279CE3}" dt="2026-10-22T09:54:18.323" v="431" actId="255"/>
        <pc:sldMkLst>
          <pc:docMk/>
          <pc:sldMk cId="245438429" sldId="258"/>
        </pc:sldMkLst>
        <pc:spChg chg="add del mod">
          <ac:chgData name="Nazmin Malik (2242813)" userId="f4fbc12c-d384-4d2e-a19b-64127d1ff215" providerId="ADAL" clId="{DC5F3CC0-6CD2-3D8C-9F16-5C887E279CE3}" dt="2026-10-22T09:16:06.667" v="12" actId="21"/>
          <ac:spMkLst>
            <pc:docMk/>
            <pc:sldMk cId="245438429" sldId="258"/>
            <ac:spMk id="3" creationId="{82EF74F7-8013-4DA2-4980-C3A2981088BD}"/>
          </ac:spMkLst>
        </pc:spChg>
        <pc:spChg chg="add del mod">
          <ac:chgData name="Nazmin Malik (2242813)" userId="f4fbc12c-d384-4d2e-a19b-64127d1ff215" providerId="ADAL" clId="{DC5F3CC0-6CD2-3D8C-9F16-5C887E279CE3}" dt="2026-10-22T09:19:00.841" v="20" actId="21"/>
          <ac:spMkLst>
            <pc:docMk/>
            <pc:sldMk cId="245438429" sldId="258"/>
            <ac:spMk id="5" creationId="{07E4282D-52A5-FF00-00D3-B752E20C7E23}"/>
          </ac:spMkLst>
        </pc:spChg>
        <pc:spChg chg="add del mod">
          <ac:chgData name="Nazmin Malik (2242813)" userId="f4fbc12c-d384-4d2e-a19b-64127d1ff215" providerId="ADAL" clId="{DC5F3CC0-6CD2-3D8C-9F16-5C887E279CE3}" dt="2026-10-22T09:26:26.222" v="51" actId="22"/>
          <ac:spMkLst>
            <pc:docMk/>
            <pc:sldMk cId="245438429" sldId="258"/>
            <ac:spMk id="19" creationId="{003EB8B2-4A2D-D878-8D79-AEC3D5058977}"/>
          </ac:spMkLst>
        </pc:spChg>
        <pc:spChg chg="add del mod">
          <ac:chgData name="Nazmin Malik (2242813)" userId="f4fbc12c-d384-4d2e-a19b-64127d1ff215" providerId="ADAL" clId="{DC5F3CC0-6CD2-3D8C-9F16-5C887E279CE3}" dt="2026-10-22T09:27:19.827" v="55" actId="21"/>
          <ac:spMkLst>
            <pc:docMk/>
            <pc:sldMk cId="245438429" sldId="258"/>
            <ac:spMk id="24" creationId="{219C8425-CB53-CDEB-79E5-C5A7A2D8AE25}"/>
          </ac:spMkLst>
        </pc:spChg>
        <pc:spChg chg="add mod">
          <ac:chgData name="Nazmin Malik (2242813)" userId="f4fbc12c-d384-4d2e-a19b-64127d1ff215" providerId="ADAL" clId="{DC5F3CC0-6CD2-3D8C-9F16-5C887E279CE3}" dt="2026-10-22T09:54:18.323" v="431" actId="255"/>
          <ac:spMkLst>
            <pc:docMk/>
            <pc:sldMk cId="245438429" sldId="258"/>
            <ac:spMk id="25" creationId="{A17F84A2-8C77-1F0C-0A04-E7A5FCA9C9D9}"/>
          </ac:spMkLst>
        </pc:spChg>
        <pc:spChg chg="add mod">
          <ac:chgData name="Nazmin Malik (2242813)" userId="f4fbc12c-d384-4d2e-a19b-64127d1ff215" providerId="ADAL" clId="{DC5F3CC0-6CD2-3D8C-9F16-5C887E279CE3}" dt="2026-10-22T09:30:37.238" v="88" actId="1076"/>
          <ac:spMkLst>
            <pc:docMk/>
            <pc:sldMk cId="245438429" sldId="258"/>
            <ac:spMk id="26" creationId="{B663C721-464D-44C3-9F54-9F50B6D7CD6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 /><Relationship Id="rId13" Type="http://schemas.openxmlformats.org/officeDocument/2006/relationships/image" Target="../media/image13.png" /><Relationship Id="rId18" Type="http://schemas.openxmlformats.org/officeDocument/2006/relationships/image" Target="../media/image18.png" /><Relationship Id="rId26" Type="http://schemas.openxmlformats.org/officeDocument/2006/relationships/image" Target="../media/image26.png" /><Relationship Id="rId39" Type="http://schemas.openxmlformats.org/officeDocument/2006/relationships/image" Target="../media/image39.svg" /><Relationship Id="rId3" Type="http://schemas.openxmlformats.org/officeDocument/2006/relationships/image" Target="../media/image3.png" /><Relationship Id="rId21" Type="http://schemas.openxmlformats.org/officeDocument/2006/relationships/image" Target="../media/image21.png" /><Relationship Id="rId34" Type="http://schemas.openxmlformats.org/officeDocument/2006/relationships/image" Target="../media/image34.png" /><Relationship Id="rId7" Type="http://schemas.openxmlformats.org/officeDocument/2006/relationships/image" Target="../media/image7.png" /><Relationship Id="rId12" Type="http://schemas.openxmlformats.org/officeDocument/2006/relationships/image" Target="../media/image12.png" /><Relationship Id="rId17" Type="http://schemas.openxmlformats.org/officeDocument/2006/relationships/image" Target="../media/image17.png" /><Relationship Id="rId25" Type="http://schemas.openxmlformats.org/officeDocument/2006/relationships/image" Target="../media/image25.png" /><Relationship Id="rId33" Type="http://schemas.openxmlformats.org/officeDocument/2006/relationships/image" Target="../media/image33.svg" /><Relationship Id="rId38" Type="http://schemas.openxmlformats.org/officeDocument/2006/relationships/image" Target="../media/image38.svg" /><Relationship Id="rId2" Type="http://schemas.openxmlformats.org/officeDocument/2006/relationships/image" Target="../media/image2.png" /><Relationship Id="rId16" Type="http://schemas.openxmlformats.org/officeDocument/2006/relationships/image" Target="../media/image16.png" /><Relationship Id="rId20" Type="http://schemas.openxmlformats.org/officeDocument/2006/relationships/image" Target="../media/image20.png" /><Relationship Id="rId29" Type="http://schemas.openxmlformats.org/officeDocument/2006/relationships/image" Target="../media/image29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6.png" /><Relationship Id="rId11" Type="http://schemas.openxmlformats.org/officeDocument/2006/relationships/image" Target="../media/image11.png" /><Relationship Id="rId24" Type="http://schemas.openxmlformats.org/officeDocument/2006/relationships/image" Target="../media/image24.png" /><Relationship Id="rId32" Type="http://schemas.openxmlformats.org/officeDocument/2006/relationships/image" Target="../media/image32.png" /><Relationship Id="rId37" Type="http://schemas.openxmlformats.org/officeDocument/2006/relationships/image" Target="../media/image37.png" /><Relationship Id="rId40" Type="http://schemas.openxmlformats.org/officeDocument/2006/relationships/image" Target="../media/image40.svg" /><Relationship Id="rId5" Type="http://schemas.openxmlformats.org/officeDocument/2006/relationships/image" Target="../media/image5.png" /><Relationship Id="rId15" Type="http://schemas.openxmlformats.org/officeDocument/2006/relationships/image" Target="../media/image15.png" /><Relationship Id="rId23" Type="http://schemas.openxmlformats.org/officeDocument/2006/relationships/image" Target="../media/image23.png" /><Relationship Id="rId28" Type="http://schemas.openxmlformats.org/officeDocument/2006/relationships/image" Target="../media/image28.png" /><Relationship Id="rId36" Type="http://schemas.openxmlformats.org/officeDocument/2006/relationships/image" Target="../media/image36.png" /><Relationship Id="rId10" Type="http://schemas.openxmlformats.org/officeDocument/2006/relationships/image" Target="../media/image10.png" /><Relationship Id="rId19" Type="http://schemas.openxmlformats.org/officeDocument/2006/relationships/image" Target="../media/image19.png" /><Relationship Id="rId31" Type="http://schemas.openxmlformats.org/officeDocument/2006/relationships/image" Target="../media/image31.png" /><Relationship Id="rId4" Type="http://schemas.openxmlformats.org/officeDocument/2006/relationships/image" Target="../media/image4.png" /><Relationship Id="rId9" Type="http://schemas.openxmlformats.org/officeDocument/2006/relationships/image" Target="../media/image9.png" /><Relationship Id="rId14" Type="http://schemas.openxmlformats.org/officeDocument/2006/relationships/image" Target="../media/image14.png" /><Relationship Id="rId22" Type="http://schemas.openxmlformats.org/officeDocument/2006/relationships/image" Target="../media/image22.png" /><Relationship Id="rId27" Type="http://schemas.openxmlformats.org/officeDocument/2006/relationships/image" Target="../media/image27.png" /><Relationship Id="rId30" Type="http://schemas.openxmlformats.org/officeDocument/2006/relationships/image" Target="../media/image30.png" /><Relationship Id="rId35" Type="http://schemas.openxmlformats.org/officeDocument/2006/relationships/image" Target="../media/image35.pn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lanepe.2022.100420" TargetMode="External" /><Relationship Id="rId13" Type="http://schemas.openxmlformats.org/officeDocument/2006/relationships/hyperlink" Target="https://www.nice.org.uk/guidance/ph38" TargetMode="External" /><Relationship Id="rId3" Type="http://schemas.openxmlformats.org/officeDocument/2006/relationships/hyperlink" Target="https://www.diabetes.org.uk/about-us/about-the-charity/our-strategy/position-statements" TargetMode="External" /><Relationship Id="rId7" Type="http://schemas.openxmlformats.org/officeDocument/2006/relationships/hyperlink" Target="https://doi.org/10.2196/33810" TargetMode="External" /><Relationship Id="rId12" Type="http://schemas.openxmlformats.org/officeDocument/2006/relationships/hyperlink" Target="https://www.nice.org.uk/guidance/ng44" TargetMode="External" /><Relationship Id="rId2" Type="http://schemas.openxmlformats.org/officeDocument/2006/relationships/hyperlink" Target="https://doi.org/10.1111/dme.14584" TargetMode="External" /><Relationship Id="rId16" Type="http://schemas.openxmlformats.org/officeDocument/2006/relationships/hyperlink" Target="https://www.who.int/teams/health-promotion/enhanced-wellbeing/first-global-conference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doi.org/10.1111/wvn.70066" TargetMode="External" /><Relationship Id="rId11" Type="http://schemas.openxmlformats.org/officeDocument/2006/relationships/hyperlink" Target="https://www.nice.org.uk/guidance/ph49" TargetMode="External" /><Relationship Id="rId5" Type="http://schemas.openxmlformats.org/officeDocument/2006/relationships/hyperlink" Target="https://doi.org/10.1111/jhn.13279" TargetMode="External" /><Relationship Id="rId15" Type="http://schemas.openxmlformats.org/officeDocument/2006/relationships/hyperlink" Target="https://www.england.nhs.uk/diabetes/diabetes-prevention/" TargetMode="External" /><Relationship Id="rId10" Type="http://schemas.openxmlformats.org/officeDocument/2006/relationships/hyperlink" Target="https://doi.org/10.1136/bmjgh-2021-006479" TargetMode="External" /><Relationship Id="rId4" Type="http://schemas.openxmlformats.org/officeDocument/2006/relationships/hyperlink" Target="https://doi.org/10.1177/15598276241268324" TargetMode="External" /><Relationship Id="rId9" Type="http://schemas.openxmlformats.org/officeDocument/2006/relationships/hyperlink" Target="https://doi.org/10.1186/1748-5908-6-42" TargetMode="External" /><Relationship Id="rId14" Type="http://schemas.openxmlformats.org/officeDocument/2006/relationships/hyperlink" Target="https://www.nice.org.uk/guidance/ng2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2BBF28-21D0-E6FA-CDA4-0354DD14B6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8448" y="958116"/>
            <a:ext cx="10075333" cy="43885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0A5B5D-CF10-103B-E748-79AAB0A816F4}"/>
              </a:ext>
            </a:extLst>
          </p:cNvPr>
          <p:cNvSpPr txBox="1"/>
          <p:nvPr/>
        </p:nvSpPr>
        <p:spPr>
          <a:xfrm>
            <a:off x="2958448" y="6594230"/>
            <a:ext cx="94356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Nazmin Malik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no: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2242813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LCHS7009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Population Health and Digital Health Promotion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Component 2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/ Poster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Lecturer: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Dr Raheela Shaikh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204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544957" y="2508979"/>
            <a:ext cx="5337883" cy="2315582"/>
            <a:chOff x="0" y="0"/>
            <a:chExt cx="1352610" cy="58676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52610" cy="586764"/>
            </a:xfrm>
            <a:custGeom>
              <a:avLst/>
              <a:gdLst/>
              <a:ahLst/>
              <a:cxnLst/>
              <a:rect l="l" t="t" r="r" b="b"/>
              <a:pathLst>
                <a:path w="1352610" h="586764">
                  <a:moveTo>
                    <a:pt x="0" y="0"/>
                  </a:moveTo>
                  <a:lnTo>
                    <a:pt x="1352610" y="0"/>
                  </a:lnTo>
                  <a:lnTo>
                    <a:pt x="1352610" y="586764"/>
                  </a:lnTo>
                  <a:lnTo>
                    <a:pt x="0" y="586764"/>
                  </a:lnTo>
                  <a:close/>
                </a:path>
              </a:pathLst>
            </a:custGeom>
            <a:solidFill>
              <a:srgbClr val="FFFFFF"/>
            </a:solidFill>
            <a:ln>
              <a:solidFill>
                <a:schemeClr val="accent3">
                  <a:lumMod val="50000"/>
                </a:schemeClr>
              </a:solidFill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9525"/>
              <a:ext cx="1352610" cy="596289"/>
            </a:xfrm>
            <a:prstGeom prst="rect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5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7383" y="2462707"/>
            <a:ext cx="4220424" cy="2575847"/>
            <a:chOff x="0" y="0"/>
            <a:chExt cx="1069448" cy="5953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69448" cy="595386"/>
            </a:xfrm>
            <a:custGeom>
              <a:avLst/>
              <a:gdLst/>
              <a:ahLst/>
              <a:cxnLst/>
              <a:rect l="l" t="t" r="r" b="b"/>
              <a:pathLst>
                <a:path w="1069448" h="595386">
                  <a:moveTo>
                    <a:pt x="0" y="0"/>
                  </a:moveTo>
                  <a:lnTo>
                    <a:pt x="1069448" y="0"/>
                  </a:lnTo>
                  <a:lnTo>
                    <a:pt x="1069448" y="595386"/>
                  </a:lnTo>
                  <a:lnTo>
                    <a:pt x="0" y="595386"/>
                  </a:lnTo>
                  <a:close/>
                </a:path>
              </a:pathLst>
            </a:custGeom>
            <a:solidFill>
              <a:srgbClr val="DFE1C5"/>
            </a:solidFill>
            <a:ln>
              <a:solidFill>
                <a:schemeClr val="accent3">
                  <a:lumMod val="75000"/>
                </a:schemeClr>
              </a:solidFill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069448" cy="604911"/>
            </a:xfrm>
            <a:prstGeom prst="rect">
              <a:avLst/>
            </a:prstGeom>
            <a:ln>
              <a:solidFill>
                <a:schemeClr val="accent3">
                  <a:lumMod val="75000"/>
                </a:schemeClr>
              </a:solidFill>
            </a:ln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53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91448" y="6294139"/>
            <a:ext cx="4149141" cy="1954771"/>
            <a:chOff x="0" y="0"/>
            <a:chExt cx="1051385" cy="49533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51385" cy="495335"/>
            </a:xfrm>
            <a:custGeom>
              <a:avLst/>
              <a:gdLst/>
              <a:ahLst/>
              <a:cxnLst/>
              <a:rect l="l" t="t" r="r" b="b"/>
              <a:pathLst>
                <a:path w="1051385" h="495335">
                  <a:moveTo>
                    <a:pt x="0" y="0"/>
                  </a:moveTo>
                  <a:lnTo>
                    <a:pt x="1051385" y="0"/>
                  </a:lnTo>
                  <a:lnTo>
                    <a:pt x="1051385" y="495335"/>
                  </a:lnTo>
                  <a:lnTo>
                    <a:pt x="0" y="495335"/>
                  </a:lnTo>
                  <a:close/>
                </a:path>
              </a:pathLst>
            </a:custGeom>
            <a:solidFill>
              <a:srgbClr val="E4E5D6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9525"/>
              <a:ext cx="1051385" cy="5048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53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930466" y="5365317"/>
            <a:ext cx="4896547" cy="2784276"/>
            <a:chOff x="0" y="0"/>
            <a:chExt cx="1240776" cy="70553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40776" cy="705530"/>
            </a:xfrm>
            <a:custGeom>
              <a:avLst/>
              <a:gdLst/>
              <a:ahLst/>
              <a:cxnLst/>
              <a:rect l="l" t="t" r="r" b="b"/>
              <a:pathLst>
                <a:path w="1240776" h="705530">
                  <a:moveTo>
                    <a:pt x="0" y="0"/>
                  </a:moveTo>
                  <a:lnTo>
                    <a:pt x="1240776" y="0"/>
                  </a:lnTo>
                  <a:lnTo>
                    <a:pt x="1240776" y="705530"/>
                  </a:lnTo>
                  <a:lnTo>
                    <a:pt x="0" y="705530"/>
                  </a:lnTo>
                  <a:close/>
                </a:path>
              </a:pathLst>
            </a:custGeom>
            <a:solidFill>
              <a:srgbClr val="D1DFC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9525"/>
              <a:ext cx="1240776" cy="7150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53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4658" y="0"/>
            <a:ext cx="1327632" cy="2270150"/>
          </a:xfrm>
          <a:custGeom>
            <a:avLst/>
            <a:gdLst/>
            <a:ahLst/>
            <a:cxnLst/>
            <a:rect l="l" t="t" r="r" b="b"/>
            <a:pathLst>
              <a:path w="1327632" h="2270150">
                <a:moveTo>
                  <a:pt x="0" y="0"/>
                </a:moveTo>
                <a:lnTo>
                  <a:pt x="1327632" y="0"/>
                </a:lnTo>
                <a:lnTo>
                  <a:pt x="1327632" y="2270150"/>
                </a:lnTo>
                <a:lnTo>
                  <a:pt x="0" y="227015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87081" y="8219158"/>
            <a:ext cx="4357877" cy="1651939"/>
          </a:xfrm>
          <a:custGeom>
            <a:avLst/>
            <a:gdLst/>
            <a:ahLst/>
            <a:cxnLst/>
            <a:rect l="l" t="t" r="r" b="b"/>
            <a:pathLst>
              <a:path w="4357877" h="1651939">
                <a:moveTo>
                  <a:pt x="0" y="0"/>
                </a:moveTo>
                <a:lnTo>
                  <a:pt x="4357876" y="0"/>
                </a:lnTo>
                <a:lnTo>
                  <a:pt x="4357876" y="1651940"/>
                </a:lnTo>
                <a:lnTo>
                  <a:pt x="0" y="16519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8872430" y="1844497"/>
            <a:ext cx="5867932" cy="628345"/>
          </a:xfrm>
          <a:custGeom>
            <a:avLst/>
            <a:gdLst/>
            <a:ahLst/>
            <a:cxnLst/>
            <a:rect l="l" t="t" r="r" b="b"/>
            <a:pathLst>
              <a:path w="5867932" h="628345">
                <a:moveTo>
                  <a:pt x="0" y="0"/>
                </a:moveTo>
                <a:lnTo>
                  <a:pt x="5867932" y="0"/>
                </a:lnTo>
                <a:lnTo>
                  <a:pt x="5867932" y="628345"/>
                </a:lnTo>
                <a:lnTo>
                  <a:pt x="0" y="62834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0007505" y="2462707"/>
            <a:ext cx="4925414" cy="2888360"/>
          </a:xfrm>
          <a:custGeom>
            <a:avLst/>
            <a:gdLst/>
            <a:ahLst/>
            <a:cxnLst/>
            <a:rect l="l" t="t" r="r" b="b"/>
            <a:pathLst>
              <a:path w="4925414" h="2888360">
                <a:moveTo>
                  <a:pt x="0" y="0"/>
                </a:moveTo>
                <a:lnTo>
                  <a:pt x="4925414" y="0"/>
                </a:lnTo>
                <a:lnTo>
                  <a:pt x="4925414" y="2888360"/>
                </a:lnTo>
                <a:lnTo>
                  <a:pt x="0" y="28883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-706720" y="351640"/>
            <a:ext cx="15393808" cy="2454301"/>
          </a:xfrm>
          <a:custGeom>
            <a:avLst/>
            <a:gdLst/>
            <a:ahLst/>
            <a:cxnLst/>
            <a:rect l="l" t="t" r="r" b="b"/>
            <a:pathLst>
              <a:path w="15393808" h="2454301">
                <a:moveTo>
                  <a:pt x="0" y="0"/>
                </a:moveTo>
                <a:lnTo>
                  <a:pt x="15393808" y="0"/>
                </a:lnTo>
                <a:lnTo>
                  <a:pt x="15393808" y="2454302"/>
                </a:lnTo>
                <a:lnTo>
                  <a:pt x="0" y="24543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84364" b="-24093"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8122817" y="-1960544"/>
            <a:ext cx="8483884" cy="3519074"/>
          </a:xfrm>
          <a:custGeom>
            <a:avLst/>
            <a:gdLst/>
            <a:ahLst/>
            <a:cxnLst/>
            <a:rect l="l" t="t" r="r" b="b"/>
            <a:pathLst>
              <a:path w="8483884" h="3519074">
                <a:moveTo>
                  <a:pt x="0" y="0"/>
                </a:moveTo>
                <a:lnTo>
                  <a:pt x="8483883" y="0"/>
                </a:lnTo>
                <a:lnTo>
                  <a:pt x="8483883" y="3519074"/>
                </a:lnTo>
                <a:lnTo>
                  <a:pt x="0" y="351907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70541" b="-70541"/>
            </a:stretch>
          </a:blipFill>
        </p:spPr>
      </p:sp>
      <p:grpSp>
        <p:nvGrpSpPr>
          <p:cNvPr id="20" name="Group 20"/>
          <p:cNvGrpSpPr/>
          <p:nvPr/>
        </p:nvGrpSpPr>
        <p:grpSpPr>
          <a:xfrm>
            <a:off x="9930466" y="2508979"/>
            <a:ext cx="4896547" cy="2837021"/>
            <a:chOff x="0" y="0"/>
            <a:chExt cx="1240776" cy="71889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240776" cy="718896"/>
            </a:xfrm>
            <a:custGeom>
              <a:avLst/>
              <a:gdLst/>
              <a:ahLst/>
              <a:cxnLst/>
              <a:rect l="l" t="t" r="r" b="b"/>
              <a:pathLst>
                <a:path w="1240776" h="718896">
                  <a:moveTo>
                    <a:pt x="0" y="0"/>
                  </a:moveTo>
                  <a:lnTo>
                    <a:pt x="1240776" y="0"/>
                  </a:lnTo>
                  <a:lnTo>
                    <a:pt x="1240776" y="718896"/>
                  </a:lnTo>
                  <a:lnTo>
                    <a:pt x="0" y="718896"/>
                  </a:lnTo>
                  <a:close/>
                </a:path>
              </a:pathLst>
            </a:custGeom>
            <a:solidFill>
              <a:srgbClr val="DEDDB7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9525"/>
              <a:ext cx="1240776" cy="7284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53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>
            <a:off x="10007505" y="8219158"/>
            <a:ext cx="4925414" cy="1651939"/>
          </a:xfrm>
          <a:custGeom>
            <a:avLst/>
            <a:gdLst/>
            <a:ahLst/>
            <a:cxnLst/>
            <a:rect l="l" t="t" r="r" b="b"/>
            <a:pathLst>
              <a:path w="4925414" h="1651939">
                <a:moveTo>
                  <a:pt x="0" y="0"/>
                </a:moveTo>
                <a:lnTo>
                  <a:pt x="4925414" y="0"/>
                </a:lnTo>
                <a:lnTo>
                  <a:pt x="4925414" y="1651940"/>
                </a:lnTo>
                <a:lnTo>
                  <a:pt x="0" y="165194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8875108" y="314173"/>
            <a:ext cx="1408709" cy="1955977"/>
          </a:xfrm>
          <a:custGeom>
            <a:avLst/>
            <a:gdLst/>
            <a:ahLst/>
            <a:cxnLst/>
            <a:rect l="l" t="t" r="r" b="b"/>
            <a:pathLst>
              <a:path w="1408709" h="1955977">
                <a:moveTo>
                  <a:pt x="0" y="0"/>
                </a:moveTo>
                <a:lnTo>
                  <a:pt x="1408709" y="0"/>
                </a:lnTo>
                <a:lnTo>
                  <a:pt x="1408709" y="1955977"/>
                </a:lnTo>
                <a:lnTo>
                  <a:pt x="0" y="195597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9989913" y="243230"/>
            <a:ext cx="1641805" cy="2026919"/>
          </a:xfrm>
          <a:custGeom>
            <a:avLst/>
            <a:gdLst/>
            <a:ahLst/>
            <a:cxnLst/>
            <a:rect l="l" t="t" r="r" b="b"/>
            <a:pathLst>
              <a:path w="1641805" h="2026919">
                <a:moveTo>
                  <a:pt x="0" y="0"/>
                </a:moveTo>
                <a:lnTo>
                  <a:pt x="1641805" y="0"/>
                </a:lnTo>
                <a:lnTo>
                  <a:pt x="1641805" y="2026920"/>
                </a:lnTo>
                <a:lnTo>
                  <a:pt x="0" y="202692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10942565" y="749960"/>
            <a:ext cx="1530324" cy="1520190"/>
          </a:xfrm>
          <a:custGeom>
            <a:avLst/>
            <a:gdLst/>
            <a:ahLst/>
            <a:cxnLst/>
            <a:rect l="l" t="t" r="r" b="b"/>
            <a:pathLst>
              <a:path w="1530324" h="1520190">
                <a:moveTo>
                  <a:pt x="0" y="0"/>
                </a:moveTo>
                <a:lnTo>
                  <a:pt x="1530325" y="0"/>
                </a:lnTo>
                <a:lnTo>
                  <a:pt x="1530325" y="1520190"/>
                </a:lnTo>
                <a:lnTo>
                  <a:pt x="0" y="152019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12016833" y="182423"/>
            <a:ext cx="1692478" cy="2087727"/>
          </a:xfrm>
          <a:custGeom>
            <a:avLst/>
            <a:gdLst/>
            <a:ahLst/>
            <a:cxnLst/>
            <a:rect l="l" t="t" r="r" b="b"/>
            <a:pathLst>
              <a:path w="1692478" h="2087727">
                <a:moveTo>
                  <a:pt x="0" y="0"/>
                </a:moveTo>
                <a:lnTo>
                  <a:pt x="1692477" y="0"/>
                </a:lnTo>
                <a:lnTo>
                  <a:pt x="1692477" y="2087727"/>
                </a:lnTo>
                <a:lnTo>
                  <a:pt x="0" y="2087727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13131638" y="243230"/>
            <a:ext cx="1692478" cy="2026919"/>
          </a:xfrm>
          <a:custGeom>
            <a:avLst/>
            <a:gdLst/>
            <a:ahLst/>
            <a:cxnLst/>
            <a:rect l="l" t="t" r="r" b="b"/>
            <a:pathLst>
              <a:path w="1692478" h="2026919">
                <a:moveTo>
                  <a:pt x="0" y="0"/>
                </a:moveTo>
                <a:lnTo>
                  <a:pt x="1692478" y="0"/>
                </a:lnTo>
                <a:lnTo>
                  <a:pt x="1692478" y="2026920"/>
                </a:lnTo>
                <a:lnTo>
                  <a:pt x="0" y="202692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-78447" y="-290671"/>
            <a:ext cx="1838255" cy="2449340"/>
          </a:xfrm>
          <a:custGeom>
            <a:avLst/>
            <a:gdLst/>
            <a:ahLst/>
            <a:cxnLst/>
            <a:rect l="l" t="t" r="r" b="b"/>
            <a:pathLst>
              <a:path w="1838255" h="2449340">
                <a:moveTo>
                  <a:pt x="0" y="0"/>
                </a:moveTo>
                <a:lnTo>
                  <a:pt x="1838255" y="0"/>
                </a:lnTo>
                <a:lnTo>
                  <a:pt x="1838255" y="2449340"/>
                </a:lnTo>
                <a:lnTo>
                  <a:pt x="0" y="244934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5515" r="-27726"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375211" y="2260015"/>
            <a:ext cx="578028" cy="628345"/>
          </a:xfrm>
          <a:custGeom>
            <a:avLst/>
            <a:gdLst/>
            <a:ahLst/>
            <a:cxnLst/>
            <a:rect l="l" t="t" r="r" b="b"/>
            <a:pathLst>
              <a:path w="578028" h="628345">
                <a:moveTo>
                  <a:pt x="0" y="0"/>
                </a:moveTo>
                <a:lnTo>
                  <a:pt x="578028" y="0"/>
                </a:lnTo>
                <a:lnTo>
                  <a:pt x="578028" y="628345"/>
                </a:lnTo>
                <a:lnTo>
                  <a:pt x="0" y="628345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31" name="Freeform 31"/>
          <p:cNvSpPr/>
          <p:nvPr/>
        </p:nvSpPr>
        <p:spPr>
          <a:xfrm>
            <a:off x="182535" y="4925414"/>
            <a:ext cx="4360563" cy="1449247"/>
          </a:xfrm>
          <a:custGeom>
            <a:avLst/>
            <a:gdLst/>
            <a:ahLst/>
            <a:cxnLst/>
            <a:rect l="l" t="t" r="r" b="b"/>
            <a:pathLst>
              <a:path w="4360563" h="1449247">
                <a:moveTo>
                  <a:pt x="0" y="0"/>
                </a:moveTo>
                <a:lnTo>
                  <a:pt x="4360564" y="0"/>
                </a:lnTo>
                <a:lnTo>
                  <a:pt x="4360564" y="1449248"/>
                </a:lnTo>
                <a:lnTo>
                  <a:pt x="0" y="144924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414147" y="4728465"/>
            <a:ext cx="1167058" cy="1755648"/>
          </a:xfrm>
          <a:custGeom>
            <a:avLst/>
            <a:gdLst/>
            <a:ahLst/>
            <a:cxnLst/>
            <a:rect l="l" t="t" r="r" b="b"/>
            <a:pathLst>
              <a:path w="1167058" h="1755648">
                <a:moveTo>
                  <a:pt x="0" y="0"/>
                </a:moveTo>
                <a:lnTo>
                  <a:pt x="1167058" y="0"/>
                </a:lnTo>
                <a:lnTo>
                  <a:pt x="1167058" y="1755648"/>
                </a:lnTo>
                <a:lnTo>
                  <a:pt x="0" y="1755648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>
            <a:off x="629493" y="5205104"/>
            <a:ext cx="736366" cy="542251"/>
          </a:xfrm>
          <a:custGeom>
            <a:avLst/>
            <a:gdLst/>
            <a:ahLst/>
            <a:cxnLst/>
            <a:rect l="l" t="t" r="r" b="b"/>
            <a:pathLst>
              <a:path w="736366" h="542251">
                <a:moveTo>
                  <a:pt x="0" y="0"/>
                </a:moveTo>
                <a:lnTo>
                  <a:pt x="736366" y="0"/>
                </a:lnTo>
                <a:lnTo>
                  <a:pt x="736366" y="542251"/>
                </a:lnTo>
                <a:lnTo>
                  <a:pt x="0" y="542251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909955" y="6734546"/>
            <a:ext cx="578028" cy="628345"/>
          </a:xfrm>
          <a:custGeom>
            <a:avLst/>
            <a:gdLst/>
            <a:ahLst/>
            <a:cxnLst/>
            <a:rect l="l" t="t" r="r" b="b"/>
            <a:pathLst>
              <a:path w="578028" h="628345">
                <a:moveTo>
                  <a:pt x="0" y="0"/>
                </a:moveTo>
                <a:lnTo>
                  <a:pt x="578028" y="0"/>
                </a:lnTo>
                <a:lnTo>
                  <a:pt x="578028" y="628345"/>
                </a:lnTo>
                <a:lnTo>
                  <a:pt x="0" y="628345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182535" y="8219158"/>
            <a:ext cx="4360563" cy="1651939"/>
          </a:xfrm>
          <a:custGeom>
            <a:avLst/>
            <a:gdLst/>
            <a:ahLst/>
            <a:cxnLst/>
            <a:rect l="l" t="t" r="r" b="b"/>
            <a:pathLst>
              <a:path w="4360563" h="1651939">
                <a:moveTo>
                  <a:pt x="0" y="0"/>
                </a:moveTo>
                <a:lnTo>
                  <a:pt x="4360564" y="0"/>
                </a:lnTo>
                <a:lnTo>
                  <a:pt x="4360564" y="1651940"/>
                </a:lnTo>
                <a:lnTo>
                  <a:pt x="0" y="165194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267383" y="8502585"/>
            <a:ext cx="4149955" cy="2238127"/>
            <a:chOff x="0" y="0"/>
            <a:chExt cx="1051591" cy="56713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051591" cy="567137"/>
            </a:xfrm>
            <a:custGeom>
              <a:avLst/>
              <a:gdLst/>
              <a:ahLst/>
              <a:cxnLst/>
              <a:rect l="l" t="t" r="r" b="b"/>
              <a:pathLst>
                <a:path w="1051591" h="567137">
                  <a:moveTo>
                    <a:pt x="0" y="0"/>
                  </a:moveTo>
                  <a:lnTo>
                    <a:pt x="1051591" y="0"/>
                  </a:lnTo>
                  <a:lnTo>
                    <a:pt x="1051591" y="567137"/>
                  </a:lnTo>
                  <a:lnTo>
                    <a:pt x="0" y="567137"/>
                  </a:lnTo>
                  <a:close/>
                </a:path>
              </a:pathLst>
            </a:custGeom>
            <a:solidFill>
              <a:srgbClr val="E1E4BD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0" y="-9525"/>
              <a:ext cx="1051591" cy="5766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53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>
            <a:off x="1770144" y="8954962"/>
            <a:ext cx="1487378" cy="604494"/>
          </a:xfrm>
          <a:custGeom>
            <a:avLst/>
            <a:gdLst/>
            <a:ahLst/>
            <a:cxnLst/>
            <a:rect l="l" t="t" r="r" b="b"/>
            <a:pathLst>
              <a:path w="1487378" h="604494">
                <a:moveTo>
                  <a:pt x="0" y="0"/>
                </a:moveTo>
                <a:lnTo>
                  <a:pt x="1487377" y="0"/>
                </a:lnTo>
                <a:lnTo>
                  <a:pt x="1487377" y="604494"/>
                </a:lnTo>
                <a:lnTo>
                  <a:pt x="0" y="604494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</p:spPr>
      </p:sp>
      <p:sp>
        <p:nvSpPr>
          <p:cNvPr id="40" name="Freeform 40"/>
          <p:cNvSpPr/>
          <p:nvPr/>
        </p:nvSpPr>
        <p:spPr>
          <a:xfrm>
            <a:off x="1724805" y="9599440"/>
            <a:ext cx="2089014" cy="425653"/>
          </a:xfrm>
          <a:custGeom>
            <a:avLst/>
            <a:gdLst/>
            <a:ahLst/>
            <a:cxnLst/>
            <a:rect l="l" t="t" r="r" b="b"/>
            <a:pathLst>
              <a:path w="2089014" h="425653">
                <a:moveTo>
                  <a:pt x="0" y="0"/>
                </a:moveTo>
                <a:lnTo>
                  <a:pt x="2089014" y="0"/>
                </a:lnTo>
                <a:lnTo>
                  <a:pt x="2089014" y="425654"/>
                </a:lnTo>
                <a:lnTo>
                  <a:pt x="0" y="4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4715493" y="2462707"/>
            <a:ext cx="578028" cy="628345"/>
          </a:xfrm>
          <a:custGeom>
            <a:avLst/>
            <a:gdLst/>
            <a:ahLst/>
            <a:cxnLst/>
            <a:rect l="l" t="t" r="r" b="b"/>
            <a:pathLst>
              <a:path w="578028" h="628345">
                <a:moveTo>
                  <a:pt x="0" y="0"/>
                </a:moveTo>
                <a:lnTo>
                  <a:pt x="578028" y="0"/>
                </a:lnTo>
                <a:lnTo>
                  <a:pt x="578028" y="628345"/>
                </a:lnTo>
                <a:lnTo>
                  <a:pt x="0" y="628345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</p:sp>
      <p:sp>
        <p:nvSpPr>
          <p:cNvPr id="42" name="Freeform 42"/>
          <p:cNvSpPr/>
          <p:nvPr/>
        </p:nvSpPr>
        <p:spPr>
          <a:xfrm>
            <a:off x="4715493" y="4925414"/>
            <a:ext cx="578028" cy="425653"/>
          </a:xfrm>
          <a:custGeom>
            <a:avLst/>
            <a:gdLst/>
            <a:ahLst/>
            <a:cxnLst/>
            <a:rect l="l" t="t" r="r" b="b"/>
            <a:pathLst>
              <a:path w="578028" h="425653">
                <a:moveTo>
                  <a:pt x="0" y="0"/>
                </a:moveTo>
                <a:lnTo>
                  <a:pt x="578028" y="0"/>
                </a:lnTo>
                <a:lnTo>
                  <a:pt x="578028" y="425653"/>
                </a:lnTo>
                <a:lnTo>
                  <a:pt x="0" y="425653"/>
                </a:lnTo>
                <a:lnTo>
                  <a:pt x="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</p:spPr>
      </p:sp>
      <p:grpSp>
        <p:nvGrpSpPr>
          <p:cNvPr id="43" name="Group 43"/>
          <p:cNvGrpSpPr/>
          <p:nvPr/>
        </p:nvGrpSpPr>
        <p:grpSpPr>
          <a:xfrm>
            <a:off x="4604577" y="7378357"/>
            <a:ext cx="5259214" cy="3313643"/>
            <a:chOff x="0" y="0"/>
            <a:chExt cx="1332675" cy="839671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1332675" cy="839671"/>
            </a:xfrm>
            <a:custGeom>
              <a:avLst/>
              <a:gdLst/>
              <a:ahLst/>
              <a:cxnLst/>
              <a:rect l="l" t="t" r="r" b="b"/>
              <a:pathLst>
                <a:path w="1332675" h="839671">
                  <a:moveTo>
                    <a:pt x="0" y="0"/>
                  </a:moveTo>
                  <a:lnTo>
                    <a:pt x="1332675" y="0"/>
                  </a:lnTo>
                  <a:lnTo>
                    <a:pt x="1332675" y="839671"/>
                  </a:lnTo>
                  <a:lnTo>
                    <a:pt x="0" y="839671"/>
                  </a:lnTo>
                  <a:close/>
                </a:path>
              </a:pathLst>
            </a:custGeom>
            <a:solidFill>
              <a:srgbClr val="E4E5D6"/>
            </a:solidFill>
          </p:spPr>
        </p:sp>
        <p:sp>
          <p:nvSpPr>
            <p:cNvPr id="45" name="TextBox 45"/>
            <p:cNvSpPr txBox="1"/>
            <p:nvPr/>
          </p:nvSpPr>
          <p:spPr>
            <a:xfrm>
              <a:off x="0" y="-9525"/>
              <a:ext cx="1332675" cy="849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53"/>
                </a:lnSpc>
              </a:pPr>
              <a:endParaRPr/>
            </a:p>
          </p:txBody>
        </p:sp>
      </p:grpSp>
      <p:sp>
        <p:nvSpPr>
          <p:cNvPr id="46" name="Freeform 46"/>
          <p:cNvSpPr/>
          <p:nvPr/>
        </p:nvSpPr>
        <p:spPr>
          <a:xfrm>
            <a:off x="4621927" y="9544021"/>
            <a:ext cx="3429651" cy="1249147"/>
          </a:xfrm>
          <a:custGeom>
            <a:avLst/>
            <a:gdLst/>
            <a:ahLst/>
            <a:cxnLst/>
            <a:rect l="l" t="t" r="r" b="b"/>
            <a:pathLst>
              <a:path w="3429651" h="1249147">
                <a:moveTo>
                  <a:pt x="0" y="0"/>
                </a:moveTo>
                <a:lnTo>
                  <a:pt x="3429651" y="0"/>
                </a:lnTo>
                <a:lnTo>
                  <a:pt x="3429651" y="1249147"/>
                </a:lnTo>
                <a:lnTo>
                  <a:pt x="0" y="1249147"/>
                </a:lnTo>
                <a:lnTo>
                  <a:pt x="0" y="0"/>
                </a:lnTo>
                <a:close/>
              </a:path>
            </a:pathLst>
          </a:custGeom>
          <a:blipFill>
            <a:blip r:embed="rId23"/>
            <a:stretch>
              <a:fillRect/>
            </a:stretch>
          </a:blipFill>
        </p:spPr>
      </p:sp>
      <p:sp>
        <p:nvSpPr>
          <p:cNvPr id="47" name="Freeform 47"/>
          <p:cNvSpPr/>
          <p:nvPr/>
        </p:nvSpPr>
        <p:spPr>
          <a:xfrm>
            <a:off x="4592582" y="8502317"/>
            <a:ext cx="3429651" cy="1249147"/>
          </a:xfrm>
          <a:custGeom>
            <a:avLst/>
            <a:gdLst/>
            <a:ahLst/>
            <a:cxnLst/>
            <a:rect l="l" t="t" r="r" b="b"/>
            <a:pathLst>
              <a:path w="3429651" h="1249147">
                <a:moveTo>
                  <a:pt x="0" y="0"/>
                </a:moveTo>
                <a:lnTo>
                  <a:pt x="3429651" y="0"/>
                </a:lnTo>
                <a:lnTo>
                  <a:pt x="3429651" y="1249147"/>
                </a:lnTo>
                <a:lnTo>
                  <a:pt x="0" y="1249147"/>
                </a:lnTo>
                <a:lnTo>
                  <a:pt x="0" y="0"/>
                </a:lnTo>
                <a:close/>
              </a:path>
            </a:pathLst>
          </a:custGeom>
          <a:blipFill>
            <a:blip r:embed="rId24"/>
            <a:stretch>
              <a:fillRect/>
            </a:stretch>
          </a:blipFill>
        </p:spPr>
      </p:sp>
      <p:sp>
        <p:nvSpPr>
          <p:cNvPr id="48" name="Freeform 48"/>
          <p:cNvSpPr/>
          <p:nvPr/>
        </p:nvSpPr>
        <p:spPr>
          <a:xfrm>
            <a:off x="7676578" y="7727336"/>
            <a:ext cx="1145915" cy="831037"/>
          </a:xfrm>
          <a:custGeom>
            <a:avLst/>
            <a:gdLst/>
            <a:ahLst/>
            <a:cxnLst/>
            <a:rect l="l" t="t" r="r" b="b"/>
            <a:pathLst>
              <a:path w="1145915" h="831037">
                <a:moveTo>
                  <a:pt x="0" y="0"/>
                </a:moveTo>
                <a:lnTo>
                  <a:pt x="1145915" y="0"/>
                </a:lnTo>
                <a:lnTo>
                  <a:pt x="1145915" y="831037"/>
                </a:lnTo>
                <a:lnTo>
                  <a:pt x="0" y="831037"/>
                </a:lnTo>
                <a:lnTo>
                  <a:pt x="0" y="0"/>
                </a:lnTo>
                <a:close/>
              </a:path>
            </a:pathLst>
          </a:custGeom>
          <a:blipFill>
            <a:blip r:embed="rId25"/>
            <a:stretch>
              <a:fillRect/>
            </a:stretch>
          </a:blipFill>
        </p:spPr>
      </p:sp>
      <p:sp>
        <p:nvSpPr>
          <p:cNvPr id="49" name="Freeform 49"/>
          <p:cNvSpPr/>
          <p:nvPr/>
        </p:nvSpPr>
        <p:spPr>
          <a:xfrm>
            <a:off x="7353517" y="8934203"/>
            <a:ext cx="1145915" cy="425653"/>
          </a:xfrm>
          <a:custGeom>
            <a:avLst/>
            <a:gdLst/>
            <a:ahLst/>
            <a:cxnLst/>
            <a:rect l="l" t="t" r="r" b="b"/>
            <a:pathLst>
              <a:path w="1145915" h="425653">
                <a:moveTo>
                  <a:pt x="0" y="0"/>
                </a:moveTo>
                <a:lnTo>
                  <a:pt x="1145915" y="0"/>
                </a:lnTo>
                <a:lnTo>
                  <a:pt x="1145915" y="425654"/>
                </a:lnTo>
                <a:lnTo>
                  <a:pt x="0" y="425654"/>
                </a:lnTo>
                <a:lnTo>
                  <a:pt x="0" y="0"/>
                </a:lnTo>
                <a:close/>
              </a:path>
            </a:pathLst>
          </a:custGeom>
          <a:blipFill>
            <a:blip r:embed="rId26"/>
            <a:stretch>
              <a:fillRect/>
            </a:stretch>
          </a:blipFill>
        </p:spPr>
      </p:sp>
      <p:sp>
        <p:nvSpPr>
          <p:cNvPr id="50" name="Freeform 50"/>
          <p:cNvSpPr/>
          <p:nvPr/>
        </p:nvSpPr>
        <p:spPr>
          <a:xfrm>
            <a:off x="7659492" y="9559456"/>
            <a:ext cx="839940" cy="609139"/>
          </a:xfrm>
          <a:custGeom>
            <a:avLst/>
            <a:gdLst/>
            <a:ahLst/>
            <a:cxnLst/>
            <a:rect l="l" t="t" r="r" b="b"/>
            <a:pathLst>
              <a:path w="839940" h="609139">
                <a:moveTo>
                  <a:pt x="0" y="0"/>
                </a:moveTo>
                <a:lnTo>
                  <a:pt x="839940" y="0"/>
                </a:lnTo>
                <a:lnTo>
                  <a:pt x="839940" y="609139"/>
                </a:lnTo>
                <a:lnTo>
                  <a:pt x="0" y="609139"/>
                </a:lnTo>
                <a:lnTo>
                  <a:pt x="0" y="0"/>
                </a:lnTo>
                <a:close/>
              </a:path>
            </a:pathLst>
          </a:custGeom>
          <a:blipFill>
            <a:blip r:embed="rId27"/>
            <a:stretch>
              <a:fillRect/>
            </a:stretch>
          </a:blipFill>
        </p:spPr>
      </p:sp>
      <p:sp>
        <p:nvSpPr>
          <p:cNvPr id="51" name="Freeform 51"/>
          <p:cNvSpPr/>
          <p:nvPr/>
        </p:nvSpPr>
        <p:spPr>
          <a:xfrm>
            <a:off x="10276711" y="2445925"/>
            <a:ext cx="578028" cy="628345"/>
          </a:xfrm>
          <a:custGeom>
            <a:avLst/>
            <a:gdLst/>
            <a:ahLst/>
            <a:cxnLst/>
            <a:rect l="l" t="t" r="r" b="b"/>
            <a:pathLst>
              <a:path w="578028" h="628345">
                <a:moveTo>
                  <a:pt x="0" y="0"/>
                </a:moveTo>
                <a:lnTo>
                  <a:pt x="578028" y="0"/>
                </a:lnTo>
                <a:lnTo>
                  <a:pt x="578028" y="628345"/>
                </a:lnTo>
                <a:lnTo>
                  <a:pt x="0" y="628345"/>
                </a:lnTo>
                <a:lnTo>
                  <a:pt x="0" y="0"/>
                </a:lnTo>
                <a:close/>
              </a:path>
            </a:pathLst>
          </a:custGeom>
          <a:blipFill>
            <a:blip r:embed="rId28"/>
            <a:stretch>
              <a:fillRect/>
            </a:stretch>
          </a:blipFill>
        </p:spPr>
      </p:sp>
      <p:sp>
        <p:nvSpPr>
          <p:cNvPr id="52" name="Freeform 52"/>
          <p:cNvSpPr/>
          <p:nvPr/>
        </p:nvSpPr>
        <p:spPr>
          <a:xfrm>
            <a:off x="10201690" y="5236421"/>
            <a:ext cx="578028" cy="628345"/>
          </a:xfrm>
          <a:custGeom>
            <a:avLst/>
            <a:gdLst/>
            <a:ahLst/>
            <a:cxnLst/>
            <a:rect l="l" t="t" r="r" b="b"/>
            <a:pathLst>
              <a:path w="578028" h="628345">
                <a:moveTo>
                  <a:pt x="0" y="0"/>
                </a:moveTo>
                <a:lnTo>
                  <a:pt x="578028" y="0"/>
                </a:lnTo>
                <a:lnTo>
                  <a:pt x="578028" y="628345"/>
                </a:lnTo>
                <a:lnTo>
                  <a:pt x="0" y="628345"/>
                </a:lnTo>
                <a:lnTo>
                  <a:pt x="0" y="0"/>
                </a:lnTo>
                <a:close/>
              </a:path>
            </a:pathLst>
          </a:custGeom>
          <a:blipFill>
            <a:blip r:embed="rId29"/>
            <a:stretch>
              <a:fillRect/>
            </a:stretch>
          </a:blipFill>
        </p:spPr>
      </p:sp>
      <p:sp>
        <p:nvSpPr>
          <p:cNvPr id="53" name="Freeform 53"/>
          <p:cNvSpPr/>
          <p:nvPr/>
        </p:nvSpPr>
        <p:spPr>
          <a:xfrm>
            <a:off x="10009014" y="9471595"/>
            <a:ext cx="4731348" cy="1215522"/>
          </a:xfrm>
          <a:custGeom>
            <a:avLst/>
            <a:gdLst/>
            <a:ahLst/>
            <a:cxnLst/>
            <a:rect l="l" t="t" r="r" b="b"/>
            <a:pathLst>
              <a:path w="4731348" h="1215522">
                <a:moveTo>
                  <a:pt x="0" y="0"/>
                </a:moveTo>
                <a:lnTo>
                  <a:pt x="4731348" y="0"/>
                </a:lnTo>
                <a:lnTo>
                  <a:pt x="4731348" y="1215523"/>
                </a:lnTo>
                <a:lnTo>
                  <a:pt x="0" y="1215523"/>
                </a:lnTo>
                <a:lnTo>
                  <a:pt x="0" y="0"/>
                </a:lnTo>
                <a:close/>
              </a:path>
            </a:pathLst>
          </a:custGeom>
          <a:blipFill>
            <a:blip r:embed="rId30"/>
            <a:stretch>
              <a:fillRect t="-15234" b="-15234"/>
            </a:stretch>
          </a:blipFill>
        </p:spPr>
      </p:sp>
      <p:sp>
        <p:nvSpPr>
          <p:cNvPr id="54" name="Freeform 54"/>
          <p:cNvSpPr/>
          <p:nvPr/>
        </p:nvSpPr>
        <p:spPr>
          <a:xfrm>
            <a:off x="4544957" y="4376927"/>
            <a:ext cx="5318833" cy="3340884"/>
          </a:xfrm>
          <a:custGeom>
            <a:avLst/>
            <a:gdLst/>
            <a:ahLst/>
            <a:cxnLst/>
            <a:rect l="l" t="t" r="r" b="b"/>
            <a:pathLst>
              <a:path w="5318833" h="3340884">
                <a:moveTo>
                  <a:pt x="0" y="0"/>
                </a:moveTo>
                <a:lnTo>
                  <a:pt x="5318834" y="0"/>
                </a:lnTo>
                <a:lnTo>
                  <a:pt x="5318834" y="3340884"/>
                </a:lnTo>
                <a:lnTo>
                  <a:pt x="0" y="3340884"/>
                </a:lnTo>
                <a:lnTo>
                  <a:pt x="0" y="0"/>
                </a:lnTo>
                <a:close/>
              </a:path>
            </a:pathLst>
          </a:custGeom>
          <a:blipFill>
            <a:blip r:embed="rId31"/>
            <a:stretch>
              <a:fillRect l="-48799" r="-40193"/>
            </a:stretch>
          </a:blipFill>
        </p:spPr>
      </p:sp>
      <p:sp>
        <p:nvSpPr>
          <p:cNvPr id="55" name="Freeform 55"/>
          <p:cNvSpPr/>
          <p:nvPr/>
        </p:nvSpPr>
        <p:spPr>
          <a:xfrm>
            <a:off x="4614109" y="7391893"/>
            <a:ext cx="3429651" cy="1249147"/>
          </a:xfrm>
          <a:custGeom>
            <a:avLst/>
            <a:gdLst/>
            <a:ahLst/>
            <a:cxnLst/>
            <a:rect l="l" t="t" r="r" b="b"/>
            <a:pathLst>
              <a:path w="3429651" h="1249147">
                <a:moveTo>
                  <a:pt x="0" y="0"/>
                </a:moveTo>
                <a:lnTo>
                  <a:pt x="3429651" y="0"/>
                </a:lnTo>
                <a:lnTo>
                  <a:pt x="3429651" y="1249147"/>
                </a:lnTo>
                <a:lnTo>
                  <a:pt x="0" y="1249147"/>
                </a:lnTo>
                <a:lnTo>
                  <a:pt x="0" y="0"/>
                </a:lnTo>
                <a:close/>
              </a:path>
            </a:pathLst>
          </a:custGeom>
          <a:blipFill>
            <a:blip r:embed="rId32"/>
            <a:stretch>
              <a:fillRect/>
            </a:stretch>
          </a:blipFill>
        </p:spPr>
      </p:sp>
      <p:sp>
        <p:nvSpPr>
          <p:cNvPr id="56" name="Freeform 56"/>
          <p:cNvSpPr/>
          <p:nvPr/>
        </p:nvSpPr>
        <p:spPr>
          <a:xfrm>
            <a:off x="4717631" y="7511707"/>
            <a:ext cx="831129" cy="865759"/>
          </a:xfrm>
          <a:custGeom>
            <a:avLst/>
            <a:gdLst/>
            <a:ahLst/>
            <a:cxnLst/>
            <a:rect l="l" t="t" r="r" b="b"/>
            <a:pathLst>
              <a:path w="831129" h="865759">
                <a:moveTo>
                  <a:pt x="0" y="0"/>
                </a:moveTo>
                <a:lnTo>
                  <a:pt x="831128" y="0"/>
                </a:lnTo>
                <a:lnTo>
                  <a:pt x="831128" y="865759"/>
                </a:lnTo>
                <a:lnTo>
                  <a:pt x="0" y="8657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3"/>
                </a:ext>
              </a:extLst>
            </a:blip>
            <a:stretch>
              <a:fillRect/>
            </a:stretch>
          </a:blipFill>
        </p:spPr>
      </p:sp>
      <p:sp>
        <p:nvSpPr>
          <p:cNvPr id="57" name="Freeform 57"/>
          <p:cNvSpPr/>
          <p:nvPr/>
        </p:nvSpPr>
        <p:spPr>
          <a:xfrm>
            <a:off x="182535" y="8292895"/>
            <a:ext cx="4410047" cy="448828"/>
          </a:xfrm>
          <a:custGeom>
            <a:avLst/>
            <a:gdLst/>
            <a:ahLst/>
            <a:cxnLst/>
            <a:rect l="l" t="t" r="r" b="b"/>
            <a:pathLst>
              <a:path w="4410047" h="448828">
                <a:moveTo>
                  <a:pt x="0" y="0"/>
                </a:moveTo>
                <a:lnTo>
                  <a:pt x="4410047" y="0"/>
                </a:lnTo>
                <a:lnTo>
                  <a:pt x="4410047" y="448828"/>
                </a:lnTo>
                <a:lnTo>
                  <a:pt x="0" y="448828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 t="-162005" b="-137326"/>
            </a:stretch>
          </a:blipFill>
        </p:spPr>
      </p:sp>
      <p:grpSp>
        <p:nvGrpSpPr>
          <p:cNvPr id="58" name="Group 58"/>
          <p:cNvGrpSpPr/>
          <p:nvPr/>
        </p:nvGrpSpPr>
        <p:grpSpPr>
          <a:xfrm>
            <a:off x="9832143" y="8575000"/>
            <a:ext cx="2945862" cy="2874748"/>
            <a:chOff x="0" y="0"/>
            <a:chExt cx="832907" cy="812800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832907" cy="812800"/>
            </a:xfrm>
            <a:custGeom>
              <a:avLst/>
              <a:gdLst/>
              <a:ahLst/>
              <a:cxnLst/>
              <a:rect l="l" t="t" r="r" b="b"/>
              <a:pathLst>
                <a:path w="832907" h="812800">
                  <a:moveTo>
                    <a:pt x="416453" y="0"/>
                  </a:moveTo>
                  <a:cubicBezTo>
                    <a:pt x="186452" y="0"/>
                    <a:pt x="0" y="181951"/>
                    <a:pt x="0" y="406400"/>
                  </a:cubicBezTo>
                  <a:cubicBezTo>
                    <a:pt x="0" y="630849"/>
                    <a:pt x="186452" y="812800"/>
                    <a:pt x="416453" y="812800"/>
                  </a:cubicBezTo>
                  <a:cubicBezTo>
                    <a:pt x="646454" y="812800"/>
                    <a:pt x="832907" y="630849"/>
                    <a:pt x="832907" y="406400"/>
                  </a:cubicBezTo>
                  <a:cubicBezTo>
                    <a:pt x="832907" y="181951"/>
                    <a:pt x="646454" y="0"/>
                    <a:pt x="416453" y="0"/>
                  </a:cubicBezTo>
                  <a:close/>
                </a:path>
              </a:pathLst>
            </a:custGeom>
            <a:blipFill>
              <a:blip r:embed="rId34"/>
              <a:stretch>
                <a:fillRect t="-26855" b="-26855"/>
              </a:stretch>
            </a:blipFill>
          </p:spPr>
        </p:sp>
      </p:grpSp>
      <p:sp>
        <p:nvSpPr>
          <p:cNvPr id="60" name="TextBox 60"/>
          <p:cNvSpPr txBox="1"/>
          <p:nvPr/>
        </p:nvSpPr>
        <p:spPr>
          <a:xfrm>
            <a:off x="4832155" y="5408403"/>
            <a:ext cx="4914833" cy="19766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440"/>
              </a:lnSpc>
              <a:spcBef>
                <a:spcPct val="0"/>
              </a:spcBef>
            </a:pPr>
            <a:r>
              <a:rPr lang="en-US" sz="16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COM-B </a:t>
            </a:r>
            <a:r>
              <a:rPr lang="en-GB" sz="16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 Model </a:t>
            </a:r>
            <a:r>
              <a:rPr lang="en-US" sz="16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links behaviour to capability, opportunity and motivation (Michie, van Stralen and West, 2011):</a:t>
            </a:r>
          </a:p>
          <a:p>
            <a:pPr marL="0" lvl="0" indent="0" algn="l">
              <a:lnSpc>
                <a:spcPts val="1440"/>
              </a:lnSpc>
              <a:spcBef>
                <a:spcPct val="0"/>
              </a:spcBef>
            </a:pPr>
            <a:r>
              <a:rPr lang="en-US" sz="16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Capability: WhatsApp education and traditional food swaps develop dietary knowledge and skills (Krasuska et al., 2023).</a:t>
            </a:r>
          </a:p>
          <a:p>
            <a:pPr marL="0" lvl="0" indent="0" algn="l">
              <a:lnSpc>
                <a:spcPts val="1440"/>
              </a:lnSpc>
              <a:spcBef>
                <a:spcPct val="0"/>
              </a:spcBef>
            </a:pPr>
            <a:r>
              <a:rPr lang="en-US" sz="16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Opportunity: Family walking challenges create social support and opportunities for activity (NICE, 2014).</a:t>
            </a:r>
          </a:p>
          <a:p>
            <a:pPr marL="0" lvl="0" indent="0" algn="l">
              <a:lnSpc>
                <a:spcPts val="1440"/>
              </a:lnSpc>
              <a:spcBef>
                <a:spcPct val="0"/>
              </a:spcBef>
            </a:pPr>
            <a:r>
              <a:rPr lang="en-US" sz="16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Motivation: Achievable walking goals and feedback encourage participation (NICE, 2014).</a:t>
            </a:r>
          </a:p>
          <a:p>
            <a:pPr marL="0" lvl="0" indent="0" algn="l">
              <a:lnSpc>
                <a:spcPts val="1440"/>
              </a:lnSpc>
              <a:spcBef>
                <a:spcPct val="0"/>
              </a:spcBef>
            </a:pPr>
            <a:r>
              <a:rPr lang="en-US" sz="16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Limitation: Costs, time and access may still restrict behaviour change.</a:t>
            </a:r>
          </a:p>
        </p:txBody>
      </p:sp>
      <p:sp>
        <p:nvSpPr>
          <p:cNvPr id="61" name="Freeform 61"/>
          <p:cNvSpPr/>
          <p:nvPr/>
        </p:nvSpPr>
        <p:spPr>
          <a:xfrm>
            <a:off x="4715493" y="4890932"/>
            <a:ext cx="578028" cy="628345"/>
          </a:xfrm>
          <a:custGeom>
            <a:avLst/>
            <a:gdLst/>
            <a:ahLst/>
            <a:cxnLst/>
            <a:rect l="l" t="t" r="r" b="b"/>
            <a:pathLst>
              <a:path w="578028" h="628345">
                <a:moveTo>
                  <a:pt x="0" y="0"/>
                </a:moveTo>
                <a:lnTo>
                  <a:pt x="578028" y="0"/>
                </a:lnTo>
                <a:lnTo>
                  <a:pt x="578028" y="628345"/>
                </a:lnTo>
                <a:lnTo>
                  <a:pt x="0" y="628345"/>
                </a:lnTo>
                <a:lnTo>
                  <a:pt x="0" y="0"/>
                </a:lnTo>
                <a:close/>
              </a:path>
            </a:pathLst>
          </a:custGeom>
          <a:blipFill>
            <a:blip r:embed="rId28"/>
            <a:stretch>
              <a:fillRect/>
            </a:stretch>
          </a:blipFill>
        </p:spPr>
      </p:sp>
      <p:sp>
        <p:nvSpPr>
          <p:cNvPr id="62" name="Freeform 62"/>
          <p:cNvSpPr/>
          <p:nvPr/>
        </p:nvSpPr>
        <p:spPr>
          <a:xfrm>
            <a:off x="1209713" y="-339394"/>
            <a:ext cx="3974854" cy="1982951"/>
          </a:xfrm>
          <a:custGeom>
            <a:avLst/>
            <a:gdLst/>
            <a:ahLst/>
            <a:cxnLst/>
            <a:rect l="l" t="t" r="r" b="b"/>
            <a:pathLst>
              <a:path w="3974854" h="1982951">
                <a:moveTo>
                  <a:pt x="0" y="0"/>
                </a:moveTo>
                <a:lnTo>
                  <a:pt x="3974855" y="0"/>
                </a:lnTo>
                <a:lnTo>
                  <a:pt x="3974855" y="1982951"/>
                </a:lnTo>
                <a:lnTo>
                  <a:pt x="0" y="1982951"/>
                </a:lnTo>
                <a:lnTo>
                  <a:pt x="0" y="0"/>
                </a:lnTo>
                <a:close/>
              </a:path>
            </a:pathLst>
          </a:custGeom>
          <a:blipFill>
            <a:blip r:embed="rId35"/>
            <a:stretch>
              <a:fillRect/>
            </a:stretch>
          </a:blipFill>
        </p:spPr>
      </p:sp>
      <p:sp>
        <p:nvSpPr>
          <p:cNvPr id="63" name="Freeform 63"/>
          <p:cNvSpPr/>
          <p:nvPr/>
        </p:nvSpPr>
        <p:spPr>
          <a:xfrm>
            <a:off x="12405372" y="8204501"/>
            <a:ext cx="2607877" cy="3972264"/>
          </a:xfrm>
          <a:custGeom>
            <a:avLst/>
            <a:gdLst/>
            <a:ahLst/>
            <a:cxnLst/>
            <a:rect l="l" t="t" r="r" b="b"/>
            <a:pathLst>
              <a:path w="2607877" h="3972264">
                <a:moveTo>
                  <a:pt x="0" y="0"/>
                </a:moveTo>
                <a:lnTo>
                  <a:pt x="2607877" y="0"/>
                </a:lnTo>
                <a:lnTo>
                  <a:pt x="2607877" y="3972263"/>
                </a:lnTo>
                <a:lnTo>
                  <a:pt x="0" y="3972263"/>
                </a:lnTo>
                <a:lnTo>
                  <a:pt x="0" y="0"/>
                </a:lnTo>
                <a:close/>
              </a:path>
            </a:pathLst>
          </a:custGeom>
          <a:blipFill>
            <a:blip r:embed="rId36"/>
            <a:stretch>
              <a:fillRect/>
            </a:stretch>
          </a:blipFill>
        </p:spPr>
      </p:sp>
      <p:sp>
        <p:nvSpPr>
          <p:cNvPr id="64" name="Freeform 64"/>
          <p:cNvSpPr/>
          <p:nvPr/>
        </p:nvSpPr>
        <p:spPr>
          <a:xfrm>
            <a:off x="4614109" y="0"/>
            <a:ext cx="2250623" cy="1786432"/>
          </a:xfrm>
          <a:custGeom>
            <a:avLst/>
            <a:gdLst/>
            <a:ahLst/>
            <a:cxnLst/>
            <a:rect l="l" t="t" r="r" b="b"/>
            <a:pathLst>
              <a:path w="2250623" h="1786432">
                <a:moveTo>
                  <a:pt x="0" y="0"/>
                </a:moveTo>
                <a:lnTo>
                  <a:pt x="2250623" y="0"/>
                </a:lnTo>
                <a:lnTo>
                  <a:pt x="2250623" y="1786432"/>
                </a:lnTo>
                <a:lnTo>
                  <a:pt x="0" y="1786432"/>
                </a:lnTo>
                <a:lnTo>
                  <a:pt x="0" y="0"/>
                </a:lnTo>
                <a:close/>
              </a:path>
            </a:pathLst>
          </a:custGeom>
          <a:blipFill>
            <a:blip r:embed="rId37"/>
            <a:stretch>
              <a:fillRect/>
            </a:stretch>
          </a:blipFill>
        </p:spPr>
      </p:sp>
      <p:sp>
        <p:nvSpPr>
          <p:cNvPr id="65" name="TextBox 65"/>
          <p:cNvSpPr txBox="1"/>
          <p:nvPr/>
        </p:nvSpPr>
        <p:spPr>
          <a:xfrm>
            <a:off x="10779718" y="5479037"/>
            <a:ext cx="4829403" cy="515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47"/>
              </a:lnSpc>
            </a:pPr>
            <a:r>
              <a:rPr lang="en-US" sz="1863" b="1" spc="-37">
                <a:solidFill>
                  <a:srgbClr val="264D3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CONCLUSION: POLICY, EDUCATION &amp;</a:t>
            </a:r>
          </a:p>
          <a:p>
            <a:pPr algn="l">
              <a:lnSpc>
                <a:spcPts val="2048"/>
              </a:lnSpc>
            </a:pPr>
            <a:r>
              <a:rPr lang="en-US" sz="1863" b="1" spc="-37">
                <a:solidFill>
                  <a:srgbClr val="264D3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 RESEARCH 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201052" y="5984121"/>
            <a:ext cx="4698063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689"/>
              </a:lnSpc>
              <a:spcBef>
                <a:spcPct val="0"/>
              </a:spcBef>
            </a:pPr>
            <a:r>
              <a:rPr lang="en-US" sz="1600" u="none" strike="noStrike" spc="-26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Policy: Complement NHS prevention while improving equitable access (NHS England, n.d.; NICE, 2016).</a:t>
            </a:r>
          </a:p>
          <a:p>
            <a:pPr marL="0" lvl="0" indent="0" algn="l">
              <a:lnSpc>
                <a:spcPts val="1689"/>
              </a:lnSpc>
              <a:spcBef>
                <a:spcPct val="0"/>
              </a:spcBef>
            </a:pPr>
            <a:r>
              <a:rPr lang="en-US" sz="1600" u="none" strike="noStrike" spc="-26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Education: Use culturally sensitive, family</a:t>
            </a:r>
            <a:r>
              <a:rPr lang="en-GB" sz="1600" u="none" strike="noStrike" spc="-26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 </a:t>
            </a:r>
            <a:r>
              <a:rPr lang="en-US" sz="1600" u="none" strike="noStrike" spc="-26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-centred resources without treating South Asian communities as identical (Davidson et al., 2021).</a:t>
            </a:r>
          </a:p>
          <a:p>
            <a:pPr marL="0" lvl="0" indent="0" algn="l">
              <a:lnSpc>
                <a:spcPts val="1689"/>
              </a:lnSpc>
              <a:spcBef>
                <a:spcPct val="0"/>
              </a:spcBef>
            </a:pPr>
            <a:r>
              <a:rPr lang="en-US" sz="1600" u="none" strike="noStrike" spc="-26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Research: Test acceptability, unequal engagement and longer-term effectiveness before scaling (NICE, 2017; Farhat et al., 2024).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1397024" y="7867896"/>
            <a:ext cx="2533904" cy="428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15"/>
              </a:lnSpc>
            </a:pPr>
            <a:r>
              <a:rPr lang="en-US" sz="1200" spc="-18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NOT prevalence; no ethnic subgroup estimates</a:t>
            </a:r>
          </a:p>
          <a:p>
            <a:pPr algn="ctr">
              <a:lnSpc>
                <a:spcPts val="1115"/>
              </a:lnSpc>
            </a:pPr>
            <a:r>
              <a:rPr lang="en-US" sz="1200" spc="-18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Diabetes UK, 2022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4825051" y="3075910"/>
            <a:ext cx="4492800" cy="16721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324"/>
              </a:lnSpc>
              <a:spcBef>
                <a:spcPct val="0"/>
              </a:spcBef>
            </a:pPr>
            <a:r>
              <a:rPr lang="en-US" sz="1600" u="none" strike="noStrike" spc="-22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Empowerment: Practical goals support informed choices (WHO, 1986).</a:t>
            </a:r>
          </a:p>
          <a:p>
            <a:pPr marL="0" lvl="0" indent="0" algn="l">
              <a:lnSpc>
                <a:spcPts val="1324"/>
              </a:lnSpc>
              <a:spcBef>
                <a:spcPct val="0"/>
              </a:spcBef>
            </a:pPr>
            <a:r>
              <a:rPr lang="en-US" sz="1600" u="none" strike="noStrike" spc="-22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Participation: Family feedback and community co-design support relevance (NICE, 2016).</a:t>
            </a:r>
          </a:p>
          <a:p>
            <a:pPr marL="0" lvl="0" indent="0" algn="l">
              <a:lnSpc>
                <a:spcPts val="1324"/>
              </a:lnSpc>
              <a:spcBef>
                <a:spcPct val="0"/>
              </a:spcBef>
            </a:pPr>
            <a:r>
              <a:rPr lang="en-US" sz="1600" u="none" strike="noStrike" spc="-22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Equity: Translated audio and low-data messages may improve access; cultural needs differ across communities (Davidson et al., 2021).</a:t>
            </a:r>
          </a:p>
          <a:p>
            <a:pPr marL="0" lvl="0" indent="0" algn="l">
              <a:lnSpc>
                <a:spcPts val="1324"/>
              </a:lnSpc>
              <a:spcBef>
                <a:spcPct val="0"/>
              </a:spcBef>
            </a:pPr>
            <a:r>
              <a:rPr lang="en-US" sz="1600" u="none" strike="noStrike" spc="-22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Critical limitation: Data costs, privacy and digital literacy remain barriers; offline alternatives are needed (NICE, 2016).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5250231" y="4915889"/>
            <a:ext cx="4492800" cy="46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lang="en-US" sz="1800" b="1" spc="-36" dirty="0">
                <a:solidFill>
                  <a:srgbClr val="264D30"/>
                </a:solidFill>
                <a:latin typeface="Arial" panose="020B0604020202020204" pitchFamily="34" charset="0"/>
                <a:ea typeface="Roboto Condensed Bold"/>
                <a:cs typeface="Arial" panose="020B0604020202020204" pitchFamily="34" charset="0"/>
                <a:sym typeface="Roboto Condensed Bold"/>
              </a:rPr>
              <a:t>BEHAVIOUR CHANGE THEORY COM-B </a:t>
            </a:r>
            <a:r>
              <a:rPr lang="en-GB" sz="1800" b="1" spc="-36" dirty="0">
                <a:solidFill>
                  <a:srgbClr val="264D30"/>
                </a:solidFill>
                <a:latin typeface="Arial" panose="020B0604020202020204" pitchFamily="34" charset="0"/>
                <a:ea typeface="Roboto Condensed Bold"/>
                <a:cs typeface="Arial" panose="020B0604020202020204" pitchFamily="34" charset="0"/>
                <a:sym typeface="Roboto Condensed Bold"/>
              </a:rPr>
              <a:t>Model</a:t>
            </a:r>
            <a:endParaRPr lang="en-US" sz="1800" b="1" spc="-36" dirty="0">
              <a:solidFill>
                <a:srgbClr val="264D30"/>
              </a:solidFill>
              <a:latin typeface="Arial" panose="020B0604020202020204" pitchFamily="34" charset="0"/>
              <a:ea typeface="Roboto Condensed Bold"/>
              <a:cs typeface="Arial" panose="020B0604020202020204" pitchFamily="34" charset="0"/>
              <a:sym typeface="Roboto Condensed Bold"/>
            </a:endParaRPr>
          </a:p>
        </p:txBody>
      </p:sp>
      <p:sp>
        <p:nvSpPr>
          <p:cNvPr id="70" name="TextBox 70"/>
          <p:cNvSpPr txBox="1"/>
          <p:nvPr/>
        </p:nvSpPr>
        <p:spPr>
          <a:xfrm>
            <a:off x="10201690" y="2951005"/>
            <a:ext cx="4422141" cy="22570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604"/>
              </a:lnSpc>
              <a:spcBef>
                <a:spcPct val="0"/>
              </a:spcBef>
            </a:pPr>
            <a:r>
              <a:rPr lang="en-US" sz="14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Capability: WhatsApp messages and traditional food swaps may improve diabetes knowledge, dietary skills and confidence (Michie et al., 2011; Krasuska et al., 2023).</a:t>
            </a:r>
          </a:p>
          <a:p>
            <a:pPr marL="0" lvl="0" indent="0" algn="l">
              <a:lnSpc>
                <a:spcPts val="1604"/>
              </a:lnSpc>
              <a:spcBef>
                <a:spcPct val="0"/>
              </a:spcBef>
            </a:pPr>
            <a:r>
              <a:rPr lang="en-US" sz="14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Opportunity: Family walking challenges may increase social support and physical activity (NICE, 2014).</a:t>
            </a:r>
          </a:p>
          <a:p>
            <a:pPr marL="0" lvl="0" indent="0" algn="l">
              <a:lnSpc>
                <a:spcPts val="1604"/>
              </a:lnSpc>
              <a:spcBef>
                <a:spcPct val="0"/>
              </a:spcBef>
            </a:pPr>
            <a:r>
              <a:rPr lang="en-US" sz="14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Motivation: Achievable walking goals and feedback may encourage healthier habits (Michie et al., 2011).</a:t>
            </a:r>
          </a:p>
          <a:p>
            <a:pPr marL="0" lvl="0" indent="0" algn="l">
              <a:lnSpc>
                <a:spcPts val="1604"/>
              </a:lnSpc>
              <a:spcBef>
                <a:spcPct val="0"/>
              </a:spcBef>
            </a:pPr>
            <a:r>
              <a:rPr lang="en-US" sz="1400" u="none" strike="noStrike" spc="-24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Critical evaluation: Benefits may be modest (Farhat et al., 2024); assess diet and walking changes before claiming lasting diabetes prevention.</a:t>
            </a:r>
          </a:p>
        </p:txBody>
      </p:sp>
      <p:sp>
        <p:nvSpPr>
          <p:cNvPr id="71" name="Freeform 71"/>
          <p:cNvSpPr/>
          <p:nvPr/>
        </p:nvSpPr>
        <p:spPr>
          <a:xfrm>
            <a:off x="157899" y="6316902"/>
            <a:ext cx="4439392" cy="451814"/>
          </a:xfrm>
          <a:custGeom>
            <a:avLst/>
            <a:gdLst/>
            <a:ahLst/>
            <a:cxnLst/>
            <a:rect l="l" t="t" r="r" b="b"/>
            <a:pathLst>
              <a:path w="4439392" h="451814">
                <a:moveTo>
                  <a:pt x="0" y="0"/>
                </a:moveTo>
                <a:lnTo>
                  <a:pt x="4439392" y="0"/>
                </a:lnTo>
                <a:lnTo>
                  <a:pt x="4439392" y="451814"/>
                </a:lnTo>
                <a:lnTo>
                  <a:pt x="0" y="451814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 t="-162005" b="-137326"/>
            </a:stretch>
          </a:blipFill>
        </p:spPr>
      </p:sp>
      <p:sp>
        <p:nvSpPr>
          <p:cNvPr id="72" name="TextBox 72"/>
          <p:cNvSpPr txBox="1"/>
          <p:nvPr/>
        </p:nvSpPr>
        <p:spPr>
          <a:xfrm>
            <a:off x="300994" y="6322913"/>
            <a:ext cx="4343922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60"/>
              </a:lnSpc>
            </a:pPr>
            <a:r>
              <a:rPr lang="en-US" sz="1600" b="1" spc="-26">
                <a:solidFill>
                  <a:srgbClr val="F6F2E9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Chart 1: Reported relative diabetes risk (not prevalence)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69747" y="6892615"/>
            <a:ext cx="1734569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60"/>
              </a:lnSpc>
            </a:pPr>
            <a:r>
              <a:rPr lang="en-US" sz="1400" b="1" spc="-26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White European: 1× reference</a:t>
            </a:r>
          </a:p>
        </p:txBody>
      </p:sp>
      <p:sp>
        <p:nvSpPr>
          <p:cNvPr id="74" name="Freeform 74"/>
          <p:cNvSpPr/>
          <p:nvPr/>
        </p:nvSpPr>
        <p:spPr>
          <a:xfrm>
            <a:off x="8488579" y="8552032"/>
            <a:ext cx="1260235" cy="1260235"/>
          </a:xfrm>
          <a:custGeom>
            <a:avLst/>
            <a:gdLst/>
            <a:ahLst/>
            <a:cxnLst/>
            <a:rect l="l" t="t" r="r" b="b"/>
            <a:pathLst>
              <a:path w="1260235" h="1260235">
                <a:moveTo>
                  <a:pt x="0" y="0"/>
                </a:moveTo>
                <a:lnTo>
                  <a:pt x="1260235" y="0"/>
                </a:lnTo>
                <a:lnTo>
                  <a:pt x="1260235" y="1260235"/>
                </a:lnTo>
                <a:lnTo>
                  <a:pt x="0" y="12602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8"/>
                </a:ext>
              </a:extLst>
            </a:blip>
            <a:stretch>
              <a:fillRect/>
            </a:stretch>
          </a:blipFill>
        </p:spPr>
      </p:sp>
      <p:sp>
        <p:nvSpPr>
          <p:cNvPr id="75" name="TextBox 75"/>
          <p:cNvSpPr txBox="1"/>
          <p:nvPr/>
        </p:nvSpPr>
        <p:spPr>
          <a:xfrm>
            <a:off x="8559440" y="8981030"/>
            <a:ext cx="1516824" cy="264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GB" b="1" spc="-36" dirty="0">
                <a:solidFill>
                  <a:srgbClr val="F6F2E9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Behaviour </a:t>
            </a:r>
            <a:endParaRPr lang="en-US" sz="1800" b="1" spc="-36" dirty="0">
              <a:solidFill>
                <a:srgbClr val="F6F2E9"/>
              </a:solidFill>
              <a:latin typeface="Arial" panose="020B0604020202020204" pitchFamily="34" charset="0"/>
              <a:ea typeface="Roboto Bold"/>
              <a:cs typeface="Arial" panose="020B0604020202020204" pitchFamily="34" charset="0"/>
              <a:sym typeface="Roboto Bold"/>
            </a:endParaRPr>
          </a:p>
        </p:txBody>
      </p:sp>
      <p:sp>
        <p:nvSpPr>
          <p:cNvPr id="76" name="TextBox 76"/>
          <p:cNvSpPr txBox="1"/>
          <p:nvPr/>
        </p:nvSpPr>
        <p:spPr>
          <a:xfrm>
            <a:off x="2596181" y="6862230"/>
            <a:ext cx="264779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lang="en-US" b="1" spc="-32">
                <a:solidFill>
                  <a:srgbClr val="264D30"/>
                </a:solidFill>
                <a:latin typeface="Roboto Bold"/>
                <a:ea typeface="Roboto Bold"/>
                <a:cs typeface="Roboto Bold"/>
                <a:sym typeface="Roboto Bold"/>
              </a:rPr>
              <a:t>1x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1663427" y="7340257"/>
            <a:ext cx="497852" cy="219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</a:pPr>
            <a:r>
              <a:rPr lang="en-US" sz="1400" b="1" spc="-28">
                <a:solidFill>
                  <a:srgbClr val="264D30"/>
                </a:solidFill>
                <a:latin typeface="Roboto Bold"/>
                <a:ea typeface="Roboto Bold"/>
                <a:cs typeface="Roboto Bold"/>
                <a:sym typeface="Roboto Bold"/>
              </a:rPr>
              <a:t>2x</a:t>
            </a:r>
          </a:p>
        </p:txBody>
      </p:sp>
      <p:sp>
        <p:nvSpPr>
          <p:cNvPr id="78" name="Freeform 78"/>
          <p:cNvSpPr/>
          <p:nvPr/>
        </p:nvSpPr>
        <p:spPr>
          <a:xfrm>
            <a:off x="8396700" y="9397957"/>
            <a:ext cx="1348747" cy="1447550"/>
          </a:xfrm>
          <a:custGeom>
            <a:avLst/>
            <a:gdLst/>
            <a:ahLst/>
            <a:cxnLst/>
            <a:rect l="l" t="t" r="r" b="b"/>
            <a:pathLst>
              <a:path w="1348747" h="1447550">
                <a:moveTo>
                  <a:pt x="0" y="0"/>
                </a:moveTo>
                <a:lnTo>
                  <a:pt x="1348747" y="0"/>
                </a:lnTo>
                <a:lnTo>
                  <a:pt x="1348747" y="1447549"/>
                </a:lnTo>
                <a:lnTo>
                  <a:pt x="0" y="144754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924" r="-5400"/>
            </a:stretch>
          </a:blipFill>
        </p:spPr>
      </p:sp>
      <p:sp>
        <p:nvSpPr>
          <p:cNvPr id="79" name="Freeform 79"/>
          <p:cNvSpPr/>
          <p:nvPr/>
        </p:nvSpPr>
        <p:spPr>
          <a:xfrm>
            <a:off x="9882841" y="7569278"/>
            <a:ext cx="1348747" cy="1447550"/>
          </a:xfrm>
          <a:custGeom>
            <a:avLst/>
            <a:gdLst/>
            <a:ahLst/>
            <a:cxnLst/>
            <a:rect l="l" t="t" r="r" b="b"/>
            <a:pathLst>
              <a:path w="1348747" h="1447550">
                <a:moveTo>
                  <a:pt x="0" y="0"/>
                </a:moveTo>
                <a:lnTo>
                  <a:pt x="1348747" y="0"/>
                </a:lnTo>
                <a:lnTo>
                  <a:pt x="1348747" y="1447549"/>
                </a:lnTo>
                <a:lnTo>
                  <a:pt x="0" y="144754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924" r="-5400"/>
            </a:stretch>
          </a:blipFill>
        </p:spPr>
      </p:sp>
      <p:sp>
        <p:nvSpPr>
          <p:cNvPr id="80" name="Freeform 80"/>
          <p:cNvSpPr/>
          <p:nvPr/>
        </p:nvSpPr>
        <p:spPr>
          <a:xfrm>
            <a:off x="8681346" y="3842343"/>
            <a:ext cx="1775527" cy="1354817"/>
          </a:xfrm>
          <a:custGeom>
            <a:avLst/>
            <a:gdLst/>
            <a:ahLst/>
            <a:cxnLst/>
            <a:rect l="l" t="t" r="r" b="b"/>
            <a:pathLst>
              <a:path w="2037461" h="1617235">
                <a:moveTo>
                  <a:pt x="0" y="0"/>
                </a:moveTo>
                <a:lnTo>
                  <a:pt x="2037461" y="0"/>
                </a:lnTo>
                <a:lnTo>
                  <a:pt x="2037461" y="1617234"/>
                </a:lnTo>
                <a:lnTo>
                  <a:pt x="0" y="1617234"/>
                </a:lnTo>
                <a:lnTo>
                  <a:pt x="0" y="0"/>
                </a:lnTo>
                <a:close/>
              </a:path>
            </a:pathLst>
          </a:custGeom>
          <a:blipFill>
            <a:blip r:embed="rId37"/>
            <a:stretch>
              <a:fillRect/>
            </a:stretch>
          </a:blipFill>
        </p:spPr>
      </p:sp>
      <p:sp>
        <p:nvSpPr>
          <p:cNvPr id="81" name="Freeform 81"/>
          <p:cNvSpPr/>
          <p:nvPr/>
        </p:nvSpPr>
        <p:spPr>
          <a:xfrm>
            <a:off x="1852492" y="7118038"/>
            <a:ext cx="1982807" cy="805845"/>
          </a:xfrm>
          <a:custGeom>
            <a:avLst/>
            <a:gdLst/>
            <a:ahLst/>
            <a:cxnLst/>
            <a:rect l="l" t="t" r="r" b="b"/>
            <a:pathLst>
              <a:path w="1982807" h="805845">
                <a:moveTo>
                  <a:pt x="0" y="0"/>
                </a:moveTo>
                <a:lnTo>
                  <a:pt x="1982808" y="0"/>
                </a:lnTo>
                <a:lnTo>
                  <a:pt x="1982808" y="805845"/>
                </a:lnTo>
                <a:lnTo>
                  <a:pt x="0" y="805845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</p:spPr>
      </p:sp>
      <p:sp>
        <p:nvSpPr>
          <p:cNvPr id="82" name="Freeform 82"/>
          <p:cNvSpPr/>
          <p:nvPr/>
        </p:nvSpPr>
        <p:spPr>
          <a:xfrm>
            <a:off x="4788495" y="8697318"/>
            <a:ext cx="774277" cy="774277"/>
          </a:xfrm>
          <a:custGeom>
            <a:avLst/>
            <a:gdLst/>
            <a:ahLst/>
            <a:cxnLst/>
            <a:rect l="l" t="t" r="r" b="b"/>
            <a:pathLst>
              <a:path w="774277" h="774277">
                <a:moveTo>
                  <a:pt x="0" y="0"/>
                </a:moveTo>
                <a:lnTo>
                  <a:pt x="774277" y="0"/>
                </a:lnTo>
                <a:lnTo>
                  <a:pt x="774277" y="774277"/>
                </a:lnTo>
                <a:lnTo>
                  <a:pt x="0" y="7742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9"/>
                </a:ext>
              </a:extLst>
            </a:blip>
            <a:stretch>
              <a:fillRect/>
            </a:stretch>
          </a:blipFill>
        </p:spPr>
      </p:sp>
      <p:sp>
        <p:nvSpPr>
          <p:cNvPr id="83" name="Freeform 83"/>
          <p:cNvSpPr/>
          <p:nvPr/>
        </p:nvSpPr>
        <p:spPr>
          <a:xfrm>
            <a:off x="4861511" y="9732790"/>
            <a:ext cx="736960" cy="736960"/>
          </a:xfrm>
          <a:custGeom>
            <a:avLst/>
            <a:gdLst/>
            <a:ahLst/>
            <a:cxnLst/>
            <a:rect l="l" t="t" r="r" b="b"/>
            <a:pathLst>
              <a:path w="736960" h="736960">
                <a:moveTo>
                  <a:pt x="0" y="0"/>
                </a:moveTo>
                <a:lnTo>
                  <a:pt x="736960" y="0"/>
                </a:lnTo>
                <a:lnTo>
                  <a:pt x="736960" y="736961"/>
                </a:lnTo>
                <a:lnTo>
                  <a:pt x="0" y="7369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0"/>
                </a:ext>
              </a:extLst>
            </a:blip>
            <a:stretch>
              <a:fillRect/>
            </a:stretch>
          </a:blipFill>
        </p:spPr>
      </p:sp>
      <p:sp>
        <p:nvSpPr>
          <p:cNvPr id="84" name="TextBox 84"/>
          <p:cNvSpPr txBox="1"/>
          <p:nvPr/>
        </p:nvSpPr>
        <p:spPr>
          <a:xfrm rot="-316406">
            <a:off x="6709654" y="713391"/>
            <a:ext cx="53189" cy="104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8"/>
              </a:lnSpc>
            </a:pPr>
            <a:r>
              <a:rPr lang="en-US" sz="637" spc="-12">
                <a:solidFill>
                  <a:srgbClr val="3D3D40"/>
                </a:solidFill>
                <a:latin typeface="Inter"/>
                <a:ea typeface="Inter"/>
                <a:cs typeface="Inter"/>
                <a:sym typeface="Inter"/>
              </a:rPr>
              <a:t>ill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1838697" y="1644255"/>
            <a:ext cx="6649883" cy="608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23"/>
              </a:lnSpc>
            </a:pPr>
            <a:r>
              <a:rPr lang="en-US" sz="2018" b="1" i="1" spc="-40">
                <a:solidFill>
                  <a:srgbClr val="264D30"/>
                </a:solidFill>
                <a:latin typeface="Roboto Bold Italics"/>
                <a:ea typeface="Roboto Bold Italics"/>
                <a:cs typeface="Roboto Bold Italics"/>
                <a:sym typeface="Roboto Bold Italics"/>
              </a:rPr>
              <a:t>A culturally tailored WhatsApp-based intervention for type 2 diabetes prevention among South Asian adults in the UK.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840681" y="2484479"/>
            <a:ext cx="2716576" cy="248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16"/>
              </a:lnSpc>
            </a:pPr>
            <a:r>
              <a:rPr lang="en-US" sz="1742" b="1" spc="-34">
                <a:solidFill>
                  <a:srgbClr val="264D30"/>
                </a:solidFill>
                <a:latin typeface="Arial" panose="020B0604020202020204" pitchFamily="34" charset="0"/>
                <a:ea typeface="Roboto Condensed Bold"/>
                <a:cs typeface="Arial" panose="020B0604020202020204" pitchFamily="34" charset="0"/>
                <a:sym typeface="Roboto Condensed Bold"/>
              </a:rPr>
              <a:t>BACKGROUND 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409003" y="2840978"/>
            <a:ext cx="4195574" cy="2000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324"/>
              </a:lnSpc>
              <a:spcBef>
                <a:spcPct val="0"/>
              </a:spcBef>
            </a:pPr>
            <a:r>
              <a:rPr lang="en-US" sz="1400" u="none" strike="noStrike" spc="-22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Higher risk: South Asian adults experience disproportionate type 2 diabetes risk (Diabetes UK, 2022); NICE (2025) advises a lower BMI threshold.</a:t>
            </a:r>
          </a:p>
          <a:p>
            <a:pPr marL="0" lvl="0" indent="0" algn="l">
              <a:lnSpc>
                <a:spcPts val="1324"/>
              </a:lnSpc>
              <a:spcBef>
                <a:spcPct val="0"/>
              </a:spcBef>
            </a:pPr>
            <a:r>
              <a:rPr lang="en-US" sz="1400" u="none" strike="noStrike" spc="-22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Existing provision: NHS prevention support has shown population-level benefits (NHS England, n.d.; McManus et al., 2022).</a:t>
            </a:r>
          </a:p>
          <a:p>
            <a:pPr marL="0" lvl="0" indent="0" algn="l">
              <a:lnSpc>
                <a:spcPts val="1324"/>
              </a:lnSpc>
              <a:spcBef>
                <a:spcPct val="0"/>
              </a:spcBef>
            </a:pPr>
            <a:r>
              <a:rPr lang="en-US" sz="1400" u="none" strike="noStrike" spc="-22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Previous approaches: Family lifestyle </a:t>
            </a:r>
            <a:r>
              <a:rPr lang="en-GB" sz="1400" u="none" strike="noStrike" spc="-22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programmes</a:t>
            </a:r>
            <a:r>
              <a:rPr lang="en-US" sz="1400" u="none" strike="noStrike" spc="-22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 and culturally adapted text messages have been trialed (Muilwijk et al., 2021; Krasuska et al., 2023).</a:t>
            </a:r>
          </a:p>
          <a:p>
            <a:pPr marL="0" lvl="0" indent="0" algn="l">
              <a:lnSpc>
                <a:spcPts val="1324"/>
              </a:lnSpc>
              <a:spcBef>
                <a:spcPct val="0"/>
              </a:spcBef>
            </a:pPr>
            <a:r>
              <a:rPr lang="en-US" sz="1400" u="none" strike="noStrike" spc="-22" dirty="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• Proposed response: Weekly WhatsApp nutrition, activity and family challenges; feasibility does not establish effectiveness.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1663427" y="5175131"/>
            <a:ext cx="2788236" cy="10565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9"/>
              </a:lnSpc>
            </a:pPr>
            <a:r>
              <a:rPr lang="en-US" sz="1599" b="1" spc="-32">
                <a:solidFill>
                  <a:srgbClr val="264D3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WhatsApp: </a:t>
            </a:r>
            <a:r>
              <a:rPr lang="en-US" sz="1599" spc="-32">
                <a:solidFill>
                  <a:srgbClr val="264D3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A familiar platform for accessible, low data support and connection with Health Professionals and other Peers.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62421" y="8332738"/>
            <a:ext cx="3992037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</a:pPr>
            <a:r>
              <a:rPr lang="en-US" sz="1600" b="1" spc="-28">
                <a:solidFill>
                  <a:srgbClr val="F6F2E9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Chart 2: BMI thresholds for overweight identification (kg/m²)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187081" y="10232675"/>
            <a:ext cx="4547862" cy="371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39"/>
              </a:lnSpc>
              <a:spcBef>
                <a:spcPct val="0"/>
              </a:spcBef>
            </a:pPr>
            <a:r>
              <a:rPr lang="en-US" sz="1200" u="none" strike="noStrike" spc="-24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BMI thresholds for identification, not prevalence</a:t>
            </a:r>
          </a:p>
          <a:p>
            <a:pPr marL="0" lvl="0" indent="0" algn="ctr">
              <a:lnSpc>
                <a:spcPts val="1440"/>
              </a:lnSpc>
              <a:spcBef>
                <a:spcPct val="0"/>
              </a:spcBef>
            </a:pPr>
            <a:r>
              <a:rPr lang="en-US" sz="1200" u="none" strike="noStrike" spc="-24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 (NICE, 2025).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5339120" y="2547079"/>
            <a:ext cx="3430928" cy="469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08"/>
              </a:lnSpc>
            </a:pPr>
            <a:r>
              <a:rPr lang="en-US" b="1" spc="-36">
                <a:solidFill>
                  <a:srgbClr val="264D30"/>
                </a:solidFill>
                <a:latin typeface="Arial" panose="020B0604020202020204" pitchFamily="34" charset="0"/>
                <a:ea typeface="Roboto Condensed Bold"/>
                <a:cs typeface="Arial" panose="020B0604020202020204" pitchFamily="34" charset="0"/>
                <a:sym typeface="Roboto Condensed Bold"/>
              </a:rPr>
              <a:t>HEALTH PROMOTION VALUES &amp; PRINCIPLES 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10942565" y="2577736"/>
            <a:ext cx="3430928" cy="264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48"/>
              </a:lnSpc>
            </a:pPr>
            <a:r>
              <a:rPr lang="en-US" b="1" spc="-37">
                <a:solidFill>
                  <a:srgbClr val="264D30"/>
                </a:solidFill>
                <a:latin typeface="Arial" panose="020B0604020202020204" pitchFamily="34" charset="0"/>
                <a:ea typeface="Roboto Condensed Bold"/>
                <a:cs typeface="Arial" panose="020B0604020202020204" pitchFamily="34" charset="0"/>
                <a:sym typeface="Roboto Condensed Bold"/>
              </a:rPr>
              <a:t>EXPECTED OUTCOMES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5705647" y="7797409"/>
            <a:ext cx="2025128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</a:pPr>
            <a:r>
              <a:rPr lang="en-US" sz="1600" spc="-28">
                <a:solidFill>
                  <a:srgbClr val="F6F2E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Knowledge and skills</a:t>
            </a:r>
          </a:p>
          <a:p>
            <a:pPr algn="l">
              <a:lnSpc>
                <a:spcPts val="1680"/>
              </a:lnSpc>
            </a:pPr>
            <a:r>
              <a:rPr lang="en-US" sz="1600" spc="-28">
                <a:solidFill>
                  <a:srgbClr val="F6F2E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to make healthy choices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5741346" y="8781700"/>
            <a:ext cx="1687883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</a:pPr>
            <a:r>
              <a:rPr lang="en-US" sz="1600" spc="-28">
                <a:solidFill>
                  <a:srgbClr val="264D3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Environmental and social factors that enable action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5741814" y="9888884"/>
            <a:ext cx="1534710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</a:pPr>
            <a:r>
              <a:rPr lang="en-US" sz="1600" spc="-28">
                <a:solidFill>
                  <a:srgbClr val="264D3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Drive, confidence and reasons to act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84816" y="7401618"/>
            <a:ext cx="1196389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60"/>
              </a:lnSpc>
            </a:pPr>
            <a:r>
              <a:rPr lang="en-US" sz="1400" b="1" spc="-26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South Asians: 2–4x range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369747" y="9723265"/>
            <a:ext cx="1355057" cy="42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</a:pPr>
            <a:r>
              <a:rPr lang="en-US" sz="1400" b="1" spc="-28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General adult: 25</a:t>
            </a:r>
          </a:p>
        </p:txBody>
      </p:sp>
      <p:sp>
        <p:nvSpPr>
          <p:cNvPr id="98" name="TextBox 98"/>
          <p:cNvSpPr txBox="1"/>
          <p:nvPr/>
        </p:nvSpPr>
        <p:spPr>
          <a:xfrm>
            <a:off x="5705647" y="8520185"/>
            <a:ext cx="1348936" cy="266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40"/>
              </a:lnSpc>
            </a:pPr>
            <a:r>
              <a:rPr lang="en-US" b="1" spc="-34">
                <a:solidFill>
                  <a:srgbClr val="264D3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Opportunity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6952" y="9132491"/>
            <a:ext cx="1379526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lang="en-US" sz="1500" b="1" spc="-30">
                <a:solidFill>
                  <a:srgbClr val="545454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South Asian: 23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5806617" y="7495144"/>
            <a:ext cx="1060271" cy="266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40"/>
              </a:lnSpc>
            </a:pPr>
            <a:r>
              <a:rPr lang="en-US" b="1" spc="-34">
                <a:solidFill>
                  <a:srgbClr val="F6F2E9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Capability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5764558" y="9681773"/>
            <a:ext cx="1486920" cy="2564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40"/>
              </a:lnSpc>
            </a:pPr>
            <a:r>
              <a:rPr lang="en-US" b="1" spc="-34">
                <a:solidFill>
                  <a:srgbClr val="264D3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Motivation</a:t>
            </a:r>
          </a:p>
        </p:txBody>
      </p:sp>
      <p:sp>
        <p:nvSpPr>
          <p:cNvPr id="102" name="TextBox 102"/>
          <p:cNvSpPr txBox="1"/>
          <p:nvPr/>
        </p:nvSpPr>
        <p:spPr>
          <a:xfrm rot="-237304">
            <a:off x="753910" y="5807345"/>
            <a:ext cx="638970" cy="142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15"/>
              </a:lnSpc>
            </a:pPr>
            <a:r>
              <a:rPr lang="en-US" sz="929" b="1" spc="-18">
                <a:solidFill>
                  <a:srgbClr val="F6F2E9"/>
                </a:solidFill>
                <a:latin typeface="Roboto Bold"/>
                <a:ea typeface="Roboto Bold"/>
                <a:cs typeface="Roboto Bold"/>
                <a:sym typeface="Roboto Bold"/>
              </a:rPr>
              <a:t>WhatsApp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3919646" y="7367328"/>
            <a:ext cx="381255" cy="442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</a:pPr>
            <a:r>
              <a:rPr lang="en-US" b="1" spc="-28">
                <a:solidFill>
                  <a:srgbClr val="264D30"/>
                </a:solidFill>
                <a:latin typeface="Roboto Bold"/>
                <a:ea typeface="Roboto Bold"/>
                <a:cs typeface="Roboto Bold"/>
                <a:sym typeface="Roboto Bold"/>
              </a:rPr>
              <a:t>4 4 x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10526940" y="2521808"/>
            <a:ext cx="152830" cy="319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127" b="1" spc="-42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4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10439280" y="5437307"/>
            <a:ext cx="152830" cy="319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127" b="1" spc="-42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5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4972736" y="5018012"/>
            <a:ext cx="152830" cy="319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127" b="1" spc="-42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3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3336290" y="9102278"/>
            <a:ext cx="725019" cy="276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b="1" spc="-36">
                <a:solidFill>
                  <a:srgbClr val="264D30"/>
                </a:solidFill>
                <a:latin typeface="Roboto Bold"/>
                <a:ea typeface="Roboto Bold"/>
                <a:cs typeface="Roboto Bold"/>
                <a:sym typeface="Roboto Bold"/>
              </a:rPr>
              <a:t>23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3813819" y="9668049"/>
            <a:ext cx="400094" cy="295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0"/>
              </a:lnSpc>
            </a:pPr>
            <a:r>
              <a:rPr lang="en-US" sz="1899" b="1" spc="-38">
                <a:solidFill>
                  <a:srgbClr val="264D30"/>
                </a:solidFill>
                <a:latin typeface="Roboto Bold"/>
                <a:ea typeface="Roboto Bold"/>
                <a:cs typeface="Roboto Bold"/>
                <a:sym typeface="Roboto Bold"/>
              </a:rPr>
              <a:t>25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4972736" y="2559061"/>
            <a:ext cx="152830" cy="319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127" b="1" spc="-42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2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532677" y="2426558"/>
            <a:ext cx="152830" cy="319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3"/>
              </a:lnSpc>
            </a:pPr>
            <a:r>
              <a:rPr lang="en-US" sz="2127" b="1" spc="-42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A17F84A2-8C77-1F0C-0A04-E7A5FCA9C9D9}"/>
              </a:ext>
            </a:extLst>
          </p:cNvPr>
          <p:cNvSpPr txBox="1"/>
          <p:nvPr/>
        </p:nvSpPr>
        <p:spPr>
          <a:xfrm>
            <a:off x="440714" y="1000082"/>
            <a:ext cx="14231572" cy="9787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Davidson, E.M. et al. (2021) ‘Developing a realist informed framework for cultural adaptation of lifestyle interventions for the prevention of type 2 diabetes in South Asian populations in Europe’,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Diabetic Medicine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38(11), e14584.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2"/>
              </a:rPr>
              <a:t>https://doi.org/10.1111/dme.14584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Diabetes UK (2022)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Ethnicity, deprivation and diabetes inequality: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Position statement.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3"/>
              </a:rPr>
              <a:t>https://www.diabetes.org.uk/about-us/about-the-charity/our-strategy/position-statements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 </a:t>
            </a:r>
            <a:r>
              <a:rPr lang="en-GB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18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October 2026).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Emeran, A. et al. (2024) ‘The effect of text message-based </a:t>
            </a:r>
            <a:r>
              <a:rPr lang="en-US" sz="1400" dirty="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mHealth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interventions on physical activity and weight loss: A systematic review and meta-analysis’,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American Journal of Lifestyle Medicine.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4"/>
              </a:rPr>
              <a:t>https://doi.org/10.1177/15598276241268324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Farhat, G. et al. (2024) ‘Effectiveness of lifestyle interventions/culturally bespoke </a:t>
            </a:r>
            <a:r>
              <a:rPr lang="en-US" sz="1400" dirty="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programmes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in South Asian ethnic groups targeting weight loss for prevention and/or remission of type 2 diabetes: A systematic review and meta-analysis of intervention trials’, Journal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of Human Nutrition and Dietetics, 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37(2), pp. 550–563.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5"/>
              </a:rPr>
              <a:t>https://doi.org/10.1111/jhn.13279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Hou, T. et al. (2025) ‘The effectiveness of instant messaging-based interventions on health behavior change: A systematic review and meta-analysis’,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Worldviews on Evidence-Based Nursing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22(4), e70066.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6"/>
              </a:rPr>
              <a:t>https://doi.org/10.1111/wvn.70066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Krasuska, M. et al. (2023) ‘A culturally adapted diet and physical activity text message intervention to prevent type 2 diabetes mellitus for women of Pakistani origin living in Scotland: Formative study’,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JMIR Formative Research, 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7, e33810.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7"/>
              </a:rPr>
              <a:t>https://doi.org/10.2196/33810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McManus, E., </a:t>
            </a:r>
            <a:r>
              <a:rPr lang="en-US" sz="1400" dirty="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Meacock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R., Parkinson, B. and Sutton, M. (2022) ‘Population level impact of the NHS Diabetes Prevention Programme on incidence of type 2 diabetes in England: An observational study’,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The Lancet Regional Health – Europe,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19, 100420.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8"/>
              </a:rPr>
              <a:t>https://doi.org/10.1016/j.lanepe.2022.100420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Michie, S., van Stralen, M.M. and West, R. (2011) ‘The behaviour change wheel: A new method for </a:t>
            </a:r>
            <a:r>
              <a:rPr lang="en-US" sz="1400" dirty="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characterising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and designing behaviour change interventions’, I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mplementation Science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6, 42.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9"/>
              </a:rPr>
              <a:t>https://doi.org/10.1186/1748-5908-6-42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Muilwijk, M. et al. (2021) ‘Effects of a lifestyle intervention programme after 1 year of follow-up among South Asians at high risk of type 2 diabetes: A cluster </a:t>
            </a:r>
            <a:r>
              <a:rPr lang="en-US" sz="1400" dirty="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randomised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controlled trial’,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BMJ Global Health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6(11), e006479.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10"/>
              </a:rPr>
              <a:t>https://doi.org/10.1136/bmjgh-2021-006479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National Institute for Health and Care Excellence (NICE) (2014)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Behaviour change: Individual approaches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(PH49).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11"/>
              </a:rPr>
              <a:t>https://www.nice.org.uk/guidance/ph49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 </a:t>
            </a:r>
            <a:r>
              <a:rPr lang="en-GB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19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October 2026).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National Institute for Health and Care Excellence (NICE) (2016)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Community engagement: Improving health and wellbeing and reducing health inequalities (NG44)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12"/>
              </a:rPr>
              <a:t>https://www.nice.org.uk/guidance/ng44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 </a:t>
            </a:r>
            <a:r>
              <a:rPr lang="en-GB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17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October 2026).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National Institute for Health and Care Excellence (NICE) (2017)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Type 2 diabetes: Prevention in people at high risk (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PH38).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13"/>
              </a:rPr>
              <a:t>https://www.nice.org.uk/guidance/ph38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 </a:t>
            </a:r>
            <a:r>
              <a:rPr lang="en-GB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17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October 2026).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National Institute for Health and Care Excellence (NICE) (2025)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Overweight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and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obesity management 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(NG246).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14"/>
              </a:rPr>
              <a:t>https://www.nice.org.uk/guidance/ng246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 </a:t>
            </a:r>
            <a:r>
              <a:rPr lang="en-GB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18 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October 2026).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NHS England (</a:t>
            </a:r>
            <a:r>
              <a:rPr lang="en-US" sz="1400" dirty="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n.d.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) NHS Diabetes Prevention Programme.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15"/>
              </a:rPr>
              <a:t>https://www.england.nhs.uk/diabetes/diabetes-prevention/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</a:t>
            </a:r>
            <a:r>
              <a:rPr lang="en-GB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18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October 2026).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World Health Organization (WHO) (1986) </a:t>
            </a:r>
            <a:r>
              <a:rPr lang="en-US" sz="1400" i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Ottawa Charter for Health Promotion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16"/>
              </a:rPr>
              <a:t>https://www.who.int/teams/health-promotion/enhanced-wellbeing/first-global-conference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</a:t>
            </a:r>
            <a:r>
              <a:rPr lang="en-GB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17 </a:t>
            </a:r>
            <a:r>
              <a:rPr lang="en-US" sz="1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October 2026).</a:t>
            </a:r>
            <a:endParaRPr lang="en-GB" sz="1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 algn="l">
              <a:buFont typeface="+mj-lt"/>
              <a:buAutoNum type="arabicPeriod"/>
            </a:pPr>
            <a:endParaRPr lang="en-US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663C721-464D-44C3-9F54-9F50B6D7CD68}"/>
              </a:ext>
            </a:extLst>
          </p:cNvPr>
          <p:cNvSpPr txBox="1"/>
          <p:nvPr/>
        </p:nvSpPr>
        <p:spPr>
          <a:xfrm>
            <a:off x="722923" y="538417"/>
            <a:ext cx="28086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latin typeface="Arial Black" panose="020B0604020202020204" pitchFamily="34" charset="0"/>
                <a:cs typeface="Arial Black" panose="020B0604020202020204" pitchFamily="34" charset="0"/>
              </a:rPr>
              <a:t>References </a:t>
            </a:r>
            <a:endParaRPr lang="en-US" sz="24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438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SugarSmart Families academic poster</dc:title>
  <cp:lastModifiedBy>Nazmin Malik (2242813)</cp:lastModifiedBy>
  <cp:revision>4</cp:revision>
  <dcterms:created xsi:type="dcterms:W3CDTF">2006-08-16T00:00:00Z</dcterms:created>
  <dcterms:modified xsi:type="dcterms:W3CDTF">2026-10-22T11:02:52Z</dcterms:modified>
  <dc:identifier>DAHYr-POiT8</dc:identifier>
</cp:coreProperties>
</file>