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Playfair Display" panose="020B0604020202020204" charset="0"/>
      <p:regular r:id="rId18"/>
    </p:embeddedFont>
    <p:embeddedFont>
      <p:font typeface="Playfair Display Bold" panose="020B0604020202020204" charset="0"/>
      <p:regular r:id="rId19"/>
      <p:bold r:id="rId20"/>
    </p:embeddedFont>
    <p:embeddedFont>
      <p:font typeface="Playfair Display Italics" panose="020B0604020202020204" charset="0"/>
      <p:regular r:id="rId21"/>
      <p:italic r:id="rId22"/>
    </p:embeddedFont>
    <p:embeddedFont>
      <p:font typeface="Public Sans" panose="020B0604020202020204" charset="0"/>
      <p:regular r:id="rId23"/>
    </p:embeddedFont>
    <p:embeddedFont>
      <p:font typeface="Public Sans Bold" panose="020B0604020202020204" charset="0"/>
      <p:regular r:id="rId24"/>
    </p:embeddedFont>
    <p:embeddedFont>
      <p:font typeface="Recoleta Bold" panose="020B0604020202020204" charset="0"/>
      <p:regular r:id="rId25"/>
      <p:bold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A13389-CAC7-054F-87D9-B6B6B82F029B}" v="19" dt="2025-05-16T20:32:14.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li Lawrence (2303873)" userId="cf2f0f7c-e0b9-4966-a6bd-8a7d258171e3" providerId="ADAL" clId="{E1A13389-CAC7-054F-87D9-B6B6B82F029B}"/>
    <pc:docChg chg="modSld">
      <pc:chgData name="Marli Lawrence (2303873)" userId="cf2f0f7c-e0b9-4966-a6bd-8a7d258171e3" providerId="ADAL" clId="{E1A13389-CAC7-054F-87D9-B6B6B82F029B}" dt="2025-05-16T20:32:14.804" v="18"/>
      <pc:docMkLst>
        <pc:docMk/>
      </pc:docMkLst>
      <pc:sldChg chg="addSp delSp modSp modTransition modAnim modNotes">
        <pc:chgData name="Marli Lawrence (2303873)" userId="cf2f0f7c-e0b9-4966-a6bd-8a7d258171e3" providerId="ADAL" clId="{E1A13389-CAC7-054F-87D9-B6B6B82F029B}" dt="2025-05-16T20:26:30.477" v="16"/>
        <pc:sldMkLst>
          <pc:docMk/>
          <pc:sldMk cId="0" sldId="256"/>
        </pc:sldMkLst>
        <pc:picChg chg="add del mod">
          <ac:chgData name="Marli Lawrence (2303873)" userId="cf2f0f7c-e0b9-4966-a6bd-8a7d258171e3" providerId="ADAL" clId="{E1A13389-CAC7-054F-87D9-B6B6B82F029B}" dt="2025-05-16T20:15:34.082" v="2"/>
          <ac:picMkLst>
            <pc:docMk/>
            <pc:sldMk cId="0" sldId="256"/>
            <ac:picMk id="20" creationId="{87398C16-0A4F-9BA7-D3CF-E3188A6001A7}"/>
          </ac:picMkLst>
        </pc:picChg>
        <pc:picChg chg="add del mod">
          <ac:chgData name="Marli Lawrence (2303873)" userId="cf2f0f7c-e0b9-4966-a6bd-8a7d258171e3" providerId="ADAL" clId="{E1A13389-CAC7-054F-87D9-B6B6B82F029B}" dt="2025-05-16T20:16:00.468" v="4"/>
          <ac:picMkLst>
            <pc:docMk/>
            <pc:sldMk cId="0" sldId="256"/>
            <ac:picMk id="26" creationId="{B21DE8E5-784B-FFCE-912E-9CAB22BF9C96}"/>
          </ac:picMkLst>
        </pc:picChg>
        <pc:picChg chg="add del mod">
          <ac:chgData name="Marli Lawrence (2303873)" userId="cf2f0f7c-e0b9-4966-a6bd-8a7d258171e3" providerId="ADAL" clId="{E1A13389-CAC7-054F-87D9-B6B6B82F029B}" dt="2025-05-16T20:17:27.424" v="7"/>
          <ac:picMkLst>
            <pc:docMk/>
            <pc:sldMk cId="0" sldId="256"/>
            <ac:picMk id="31" creationId="{7723E245-BB61-BB75-510F-6CD2D2CA84F0}"/>
          </ac:picMkLst>
        </pc:picChg>
        <pc:picChg chg="add del mod">
          <ac:chgData name="Marli Lawrence (2303873)" userId="cf2f0f7c-e0b9-4966-a6bd-8a7d258171e3" providerId="ADAL" clId="{E1A13389-CAC7-054F-87D9-B6B6B82F029B}" dt="2025-05-16T20:19:00.806" v="10"/>
          <ac:picMkLst>
            <pc:docMk/>
            <pc:sldMk cId="0" sldId="256"/>
            <ac:picMk id="35" creationId="{ECA7BB86-066B-E6A1-E41C-8C7B01E859F5}"/>
          </ac:picMkLst>
        </pc:picChg>
        <pc:picChg chg="add del mod">
          <ac:chgData name="Marli Lawrence (2303873)" userId="cf2f0f7c-e0b9-4966-a6bd-8a7d258171e3" providerId="ADAL" clId="{E1A13389-CAC7-054F-87D9-B6B6B82F029B}" dt="2025-05-16T20:20:58.979" v="13"/>
          <ac:picMkLst>
            <pc:docMk/>
            <pc:sldMk cId="0" sldId="256"/>
            <ac:picMk id="39" creationId="{C7F7141D-2B03-59ED-249E-405FB540933E}"/>
          </ac:picMkLst>
        </pc:picChg>
        <pc:picChg chg="add mod">
          <ac:chgData name="Marli Lawrence (2303873)" userId="cf2f0f7c-e0b9-4966-a6bd-8a7d258171e3" providerId="ADAL" clId="{E1A13389-CAC7-054F-87D9-B6B6B82F029B}" dt="2025-05-16T20:26:30.477" v="16"/>
          <ac:picMkLst>
            <pc:docMk/>
            <pc:sldMk cId="0" sldId="256"/>
            <ac:picMk id="44" creationId="{EA61CD41-35E9-F085-E835-AEB3676E0892}"/>
          </ac:picMkLst>
        </pc:picChg>
      </pc:sldChg>
      <pc:sldChg chg="addSp delSp modSp modTransition modAnim modNotes">
        <pc:chgData name="Marli Lawrence (2303873)" userId="cf2f0f7c-e0b9-4966-a6bd-8a7d258171e3" providerId="ADAL" clId="{E1A13389-CAC7-054F-87D9-B6B6B82F029B}" dt="2025-05-16T20:26:30.477" v="16"/>
        <pc:sldMkLst>
          <pc:docMk/>
          <pc:sldMk cId="0" sldId="257"/>
        </pc:sldMkLst>
        <pc:picChg chg="add del mod">
          <ac:chgData name="Marli Lawrence (2303873)" userId="cf2f0f7c-e0b9-4966-a6bd-8a7d258171e3" providerId="ADAL" clId="{E1A13389-CAC7-054F-87D9-B6B6B82F029B}" dt="2025-05-16T20:17:19.874" v="6"/>
          <ac:picMkLst>
            <pc:docMk/>
            <pc:sldMk cId="0" sldId="257"/>
            <ac:picMk id="16" creationId="{2BFDADAB-2EA6-8132-045F-DB8055B2FB8C}"/>
          </ac:picMkLst>
        </pc:picChg>
        <pc:picChg chg="add del mod">
          <ac:chgData name="Marli Lawrence (2303873)" userId="cf2f0f7c-e0b9-4966-a6bd-8a7d258171e3" providerId="ADAL" clId="{E1A13389-CAC7-054F-87D9-B6B6B82F029B}" dt="2025-05-16T20:21:03.064" v="14"/>
          <ac:picMkLst>
            <pc:docMk/>
            <pc:sldMk cId="0" sldId="257"/>
            <ac:picMk id="22" creationId="{BD7F1626-AA74-0F4E-B298-7462B1A6B7E3}"/>
          </ac:picMkLst>
        </pc:picChg>
        <pc:picChg chg="add mod">
          <ac:chgData name="Marli Lawrence (2303873)" userId="cf2f0f7c-e0b9-4966-a6bd-8a7d258171e3" providerId="ADAL" clId="{E1A13389-CAC7-054F-87D9-B6B6B82F029B}" dt="2025-05-16T20:26:30.477" v="16"/>
          <ac:picMkLst>
            <pc:docMk/>
            <pc:sldMk cId="0" sldId="257"/>
            <ac:picMk id="29" creationId="{0D8EBD07-31B5-56BA-BD51-7FA8C71FC81E}"/>
          </ac:picMkLst>
        </pc:picChg>
      </pc:sldChg>
      <pc:sldChg chg="addSp delSp modSp modTransition modAnim modNotes">
        <pc:chgData name="Marli Lawrence (2303873)" userId="cf2f0f7c-e0b9-4966-a6bd-8a7d258171e3" providerId="ADAL" clId="{E1A13389-CAC7-054F-87D9-B6B6B82F029B}" dt="2025-05-16T20:26:30.477" v="16"/>
        <pc:sldMkLst>
          <pc:docMk/>
          <pc:sldMk cId="0" sldId="258"/>
        </pc:sldMkLst>
        <pc:picChg chg="add del mod">
          <ac:chgData name="Marli Lawrence (2303873)" userId="cf2f0f7c-e0b9-4966-a6bd-8a7d258171e3" providerId="ADAL" clId="{E1A13389-CAC7-054F-87D9-B6B6B82F029B}" dt="2025-05-16T20:18:55.210" v="9"/>
          <ac:picMkLst>
            <pc:docMk/>
            <pc:sldMk cId="0" sldId="258"/>
            <ac:picMk id="26" creationId="{6CA6954F-F594-E151-2D6E-D6C82EC2B1AE}"/>
          </ac:picMkLst>
        </pc:picChg>
        <pc:picChg chg="add del mod">
          <ac:chgData name="Marli Lawrence (2303873)" userId="cf2f0f7c-e0b9-4966-a6bd-8a7d258171e3" providerId="ADAL" clId="{E1A13389-CAC7-054F-87D9-B6B6B82F029B}" dt="2025-05-16T20:20:53.776" v="12"/>
          <ac:picMkLst>
            <pc:docMk/>
            <pc:sldMk cId="0" sldId="258"/>
            <ac:picMk id="32" creationId="{F7185463-CCA4-872F-18D8-B8E3BF125777}"/>
          </ac:picMkLst>
        </pc:picChg>
        <pc:picChg chg="add mod">
          <ac:chgData name="Marli Lawrence (2303873)" userId="cf2f0f7c-e0b9-4966-a6bd-8a7d258171e3" providerId="ADAL" clId="{E1A13389-CAC7-054F-87D9-B6B6B82F029B}" dt="2025-05-16T20:26:30.477" v="16"/>
          <ac:picMkLst>
            <pc:docMk/>
            <pc:sldMk cId="0" sldId="258"/>
            <ac:picMk id="36" creationId="{AFBEEECD-02ED-B5AB-994C-AF45DAF5FC9C}"/>
          </ac:picMkLst>
        </pc:picChg>
      </pc:sldChg>
      <pc:sldChg chg="addSp delSp modSp modTransition modAnim">
        <pc:chgData name="Marli Lawrence (2303873)" userId="cf2f0f7c-e0b9-4966-a6bd-8a7d258171e3" providerId="ADAL" clId="{E1A13389-CAC7-054F-87D9-B6B6B82F029B}" dt="2025-05-16T20:26:30.477" v="16"/>
        <pc:sldMkLst>
          <pc:docMk/>
          <pc:sldMk cId="0" sldId="259"/>
        </pc:sldMkLst>
        <pc:picChg chg="add del mod">
          <ac:chgData name="Marli Lawrence (2303873)" userId="cf2f0f7c-e0b9-4966-a6bd-8a7d258171e3" providerId="ADAL" clId="{E1A13389-CAC7-054F-87D9-B6B6B82F029B}" dt="2025-05-16T20:21:08.313" v="15"/>
          <ac:picMkLst>
            <pc:docMk/>
            <pc:sldMk cId="0" sldId="259"/>
            <ac:picMk id="15" creationId="{A2CDF849-1391-63F6-63A8-BDEF89029D0B}"/>
          </ac:picMkLst>
        </pc:picChg>
        <pc:picChg chg="add mod">
          <ac:chgData name="Marli Lawrence (2303873)" userId="cf2f0f7c-e0b9-4966-a6bd-8a7d258171e3" providerId="ADAL" clId="{E1A13389-CAC7-054F-87D9-B6B6B82F029B}" dt="2025-05-16T20:26:30.477" v="16"/>
          <ac:picMkLst>
            <pc:docMk/>
            <pc:sldMk cId="0" sldId="259"/>
            <ac:picMk id="20" creationId="{07F3EC2A-CEDA-42D3-75E2-B2EF423F8BD3}"/>
          </ac:picMkLst>
        </pc:picChg>
      </pc:sldChg>
      <pc:sldChg chg="addSp delSp modSp modTransition modAnim">
        <pc:chgData name="Marli Lawrence (2303873)" userId="cf2f0f7c-e0b9-4966-a6bd-8a7d258171e3" providerId="ADAL" clId="{E1A13389-CAC7-054F-87D9-B6B6B82F029B}" dt="2025-05-16T20:26:30.477" v="16"/>
        <pc:sldMkLst>
          <pc:docMk/>
          <pc:sldMk cId="0" sldId="260"/>
        </pc:sldMkLst>
        <pc:picChg chg="add del mod">
          <ac:chgData name="Marli Lawrence (2303873)" userId="cf2f0f7c-e0b9-4966-a6bd-8a7d258171e3" providerId="ADAL" clId="{E1A13389-CAC7-054F-87D9-B6B6B82F029B}" dt="2025-05-16T20:15:16.595" v="1"/>
          <ac:picMkLst>
            <pc:docMk/>
            <pc:sldMk cId="0" sldId="260"/>
            <ac:picMk id="23" creationId="{56D6E872-5F5E-BF07-C30D-5E8BEBCC7A2A}"/>
          </ac:picMkLst>
        </pc:picChg>
        <pc:picChg chg="add mod">
          <ac:chgData name="Marli Lawrence (2303873)" userId="cf2f0f7c-e0b9-4966-a6bd-8a7d258171e3" providerId="ADAL" clId="{E1A13389-CAC7-054F-87D9-B6B6B82F029B}" dt="2025-05-16T20:26:30.477" v="16"/>
          <ac:picMkLst>
            <pc:docMk/>
            <pc:sldMk cId="0" sldId="260"/>
            <ac:picMk id="27" creationId="{B4DE4D2F-4191-7025-4AFA-F2F639A6AEC5}"/>
          </ac:picMkLst>
        </pc:picChg>
      </pc:sldChg>
      <pc:sldChg chg="addSp modSp">
        <pc:chgData name="Marli Lawrence (2303873)" userId="cf2f0f7c-e0b9-4966-a6bd-8a7d258171e3" providerId="ADAL" clId="{E1A13389-CAC7-054F-87D9-B6B6B82F029B}" dt="2025-05-16T20:26:30.477" v="16"/>
        <pc:sldMkLst>
          <pc:docMk/>
          <pc:sldMk cId="0" sldId="261"/>
        </pc:sldMkLst>
        <pc:picChg chg="add mod">
          <ac:chgData name="Marli Lawrence (2303873)" userId="cf2f0f7c-e0b9-4966-a6bd-8a7d258171e3" providerId="ADAL" clId="{E1A13389-CAC7-054F-87D9-B6B6B82F029B}" dt="2025-05-16T20:26:30.477" v="16"/>
          <ac:picMkLst>
            <pc:docMk/>
            <pc:sldMk cId="0" sldId="261"/>
            <ac:picMk id="14" creationId="{4FF67B3B-9D2C-CD48-4940-6154A1AE5E77}"/>
          </ac:picMkLst>
        </pc:picChg>
      </pc:sldChg>
      <pc:sldChg chg="addSp modSp">
        <pc:chgData name="Marli Lawrence (2303873)" userId="cf2f0f7c-e0b9-4966-a6bd-8a7d258171e3" providerId="ADAL" clId="{E1A13389-CAC7-054F-87D9-B6B6B82F029B}" dt="2025-05-16T20:26:30.477" v="16"/>
        <pc:sldMkLst>
          <pc:docMk/>
          <pc:sldMk cId="0" sldId="262"/>
        </pc:sldMkLst>
        <pc:picChg chg="add mod">
          <ac:chgData name="Marli Lawrence (2303873)" userId="cf2f0f7c-e0b9-4966-a6bd-8a7d258171e3" providerId="ADAL" clId="{E1A13389-CAC7-054F-87D9-B6B6B82F029B}" dt="2025-05-16T20:26:30.477" v="16"/>
          <ac:picMkLst>
            <pc:docMk/>
            <pc:sldMk cId="0" sldId="262"/>
            <ac:picMk id="9" creationId="{87ADC245-3343-8325-3C3D-687820FCC22C}"/>
          </ac:picMkLst>
        </pc:picChg>
      </pc:sldChg>
      <pc:sldChg chg="addSp delSp modSp modTransition modAnim">
        <pc:chgData name="Marli Lawrence (2303873)" userId="cf2f0f7c-e0b9-4966-a6bd-8a7d258171e3" providerId="ADAL" clId="{E1A13389-CAC7-054F-87D9-B6B6B82F029B}" dt="2025-05-16T20:32:14.804" v="18"/>
        <pc:sldMkLst>
          <pc:docMk/>
          <pc:sldMk cId="0" sldId="263"/>
        </pc:sldMkLst>
        <pc:picChg chg="add del mod">
          <ac:chgData name="Marli Lawrence (2303873)" userId="cf2f0f7c-e0b9-4966-a6bd-8a7d258171e3" providerId="ADAL" clId="{E1A13389-CAC7-054F-87D9-B6B6B82F029B}" dt="2025-05-16T20:26:34.170" v="17"/>
          <ac:picMkLst>
            <pc:docMk/>
            <pc:sldMk cId="0" sldId="263"/>
            <ac:picMk id="14" creationId="{5398DD6A-0B27-C799-AB8A-8213BAB658A0}"/>
          </ac:picMkLst>
        </pc:picChg>
        <pc:picChg chg="add mod">
          <ac:chgData name="Marli Lawrence (2303873)" userId="cf2f0f7c-e0b9-4966-a6bd-8a7d258171e3" providerId="ADAL" clId="{E1A13389-CAC7-054F-87D9-B6B6B82F029B}" dt="2025-05-16T20:32:14.804" v="18"/>
          <ac:picMkLst>
            <pc:docMk/>
            <pc:sldMk cId="0" sldId="263"/>
            <ac:picMk id="18" creationId="{777A311B-D573-9CBB-B1C2-4400EB014CC9}"/>
          </ac:picMkLst>
        </pc:picChg>
      </pc:sldChg>
      <pc:sldChg chg="addSp modSp">
        <pc:chgData name="Marli Lawrence (2303873)" userId="cf2f0f7c-e0b9-4966-a6bd-8a7d258171e3" providerId="ADAL" clId="{E1A13389-CAC7-054F-87D9-B6B6B82F029B}" dt="2025-05-16T20:32:14.804" v="18"/>
        <pc:sldMkLst>
          <pc:docMk/>
          <pc:sldMk cId="0" sldId="264"/>
        </pc:sldMkLst>
        <pc:picChg chg="add mod">
          <ac:chgData name="Marli Lawrence (2303873)" userId="cf2f0f7c-e0b9-4966-a6bd-8a7d258171e3" providerId="ADAL" clId="{E1A13389-CAC7-054F-87D9-B6B6B82F029B}" dt="2025-05-16T20:32:14.804" v="18"/>
          <ac:picMkLst>
            <pc:docMk/>
            <pc:sldMk cId="0" sldId="264"/>
            <ac:picMk id="16" creationId="{A1AA287A-35E0-3EA6-4B98-61632FE19F15}"/>
          </ac:picMkLst>
        </pc:picChg>
      </pc:sldChg>
      <pc:sldChg chg="addSp modSp">
        <pc:chgData name="Marli Lawrence (2303873)" userId="cf2f0f7c-e0b9-4966-a6bd-8a7d258171e3" providerId="ADAL" clId="{E1A13389-CAC7-054F-87D9-B6B6B82F029B}" dt="2025-05-16T20:32:14.804" v="18"/>
        <pc:sldMkLst>
          <pc:docMk/>
          <pc:sldMk cId="0" sldId="265"/>
        </pc:sldMkLst>
        <pc:picChg chg="add mod">
          <ac:chgData name="Marli Lawrence (2303873)" userId="cf2f0f7c-e0b9-4966-a6bd-8a7d258171e3" providerId="ADAL" clId="{E1A13389-CAC7-054F-87D9-B6B6B82F029B}" dt="2025-05-16T20:32:14.804" v="18"/>
          <ac:picMkLst>
            <pc:docMk/>
            <pc:sldMk cId="0" sldId="265"/>
            <ac:picMk id="17" creationId="{B13582E2-2F07-DCA0-979B-311DC5CBD62D}"/>
          </ac:picMkLst>
        </pc:picChg>
      </pc:sldChg>
      <pc:sldChg chg="addSp modSp">
        <pc:chgData name="Marli Lawrence (2303873)" userId="cf2f0f7c-e0b9-4966-a6bd-8a7d258171e3" providerId="ADAL" clId="{E1A13389-CAC7-054F-87D9-B6B6B82F029B}" dt="2025-05-16T20:32:14.804" v="18"/>
        <pc:sldMkLst>
          <pc:docMk/>
          <pc:sldMk cId="0" sldId="266"/>
        </pc:sldMkLst>
        <pc:picChg chg="add mod">
          <ac:chgData name="Marli Lawrence (2303873)" userId="cf2f0f7c-e0b9-4966-a6bd-8a7d258171e3" providerId="ADAL" clId="{E1A13389-CAC7-054F-87D9-B6B6B82F029B}" dt="2025-05-16T20:32:14.804" v="18"/>
          <ac:picMkLst>
            <pc:docMk/>
            <pc:sldMk cId="0" sldId="266"/>
            <ac:picMk id="24" creationId="{CE4E501D-98F2-32C6-E2C8-30B707639068}"/>
          </ac:picMkLst>
        </pc:picChg>
      </pc:sldChg>
      <pc:sldChg chg="addSp modSp">
        <pc:chgData name="Marli Lawrence (2303873)" userId="cf2f0f7c-e0b9-4966-a6bd-8a7d258171e3" providerId="ADAL" clId="{E1A13389-CAC7-054F-87D9-B6B6B82F029B}" dt="2025-05-16T20:32:14.804" v="18"/>
        <pc:sldMkLst>
          <pc:docMk/>
          <pc:sldMk cId="0" sldId="267"/>
        </pc:sldMkLst>
        <pc:picChg chg="add mod">
          <ac:chgData name="Marli Lawrence (2303873)" userId="cf2f0f7c-e0b9-4966-a6bd-8a7d258171e3" providerId="ADAL" clId="{E1A13389-CAC7-054F-87D9-B6B6B82F029B}" dt="2025-05-16T20:32:14.804" v="18"/>
          <ac:picMkLst>
            <pc:docMk/>
            <pc:sldMk cId="0" sldId="267"/>
            <ac:picMk id="9" creationId="{EC5D3420-51F3-EDE1-9E06-8931C0ADBE80}"/>
          </ac:picMkLst>
        </pc:picChg>
      </pc:sldChg>
      <pc:sldChg chg="addSp modSp">
        <pc:chgData name="Marli Lawrence (2303873)" userId="cf2f0f7c-e0b9-4966-a6bd-8a7d258171e3" providerId="ADAL" clId="{E1A13389-CAC7-054F-87D9-B6B6B82F029B}" dt="2025-05-16T20:32:14.804" v="18"/>
        <pc:sldMkLst>
          <pc:docMk/>
          <pc:sldMk cId="0" sldId="268"/>
        </pc:sldMkLst>
        <pc:picChg chg="add mod">
          <ac:chgData name="Marli Lawrence (2303873)" userId="cf2f0f7c-e0b9-4966-a6bd-8a7d258171e3" providerId="ADAL" clId="{E1A13389-CAC7-054F-87D9-B6B6B82F029B}" dt="2025-05-16T20:32:14.804" v="18"/>
          <ac:picMkLst>
            <pc:docMk/>
            <pc:sldMk cId="0" sldId="268"/>
            <ac:picMk id="14" creationId="{5970EFBF-03DF-05CC-B771-18B8818B8DC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16.05.2025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7.png"/><Relationship Id="rId4" Type="http://schemas.openxmlformats.org/officeDocument/2006/relationships/notesSlide" Target="../notesSlides/notesSlide2.xml"/><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slideLayout" Target="../slideLayouts/slideLayout7.xml"/><Relationship Id="rId7" Type="http://schemas.openxmlformats.org/officeDocument/2006/relationships/image" Target="../media/image11.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3.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3.jpe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7.xml"/><Relationship Id="rId7" Type="http://schemas.openxmlformats.org/officeDocument/2006/relationships/image" Target="../media/image15.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7.png"/><Relationship Id="rId4" Type="http://schemas.openxmlformats.org/officeDocument/2006/relationships/notesSlide" Target="../notesSlides/notesSlide6.xml"/><Relationship Id="rId9" Type="http://schemas.openxmlformats.org/officeDocument/2006/relationships/image" Target="../media/image17.sv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slideLayout" Target="../slideLayouts/slideLayout7.xml"/><Relationship Id="rId7" Type="http://schemas.openxmlformats.org/officeDocument/2006/relationships/image" Target="../media/image19.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svg"/><Relationship Id="rId5" Type="http://schemas.openxmlformats.org/officeDocument/2006/relationships/image" Target="../media/image1.png"/><Relationship Id="rId10" Type="http://schemas.openxmlformats.org/officeDocument/2006/relationships/image" Target="../media/image7.png"/><Relationship Id="rId4" Type="http://schemas.openxmlformats.org/officeDocument/2006/relationships/notesSlide" Target="../notesSlides/notesSlide8.xml"/><Relationship Id="rId9" Type="http://schemas.openxmlformats.org/officeDocument/2006/relationships/image" Target="../media/image21.jpeg"/></Relationships>
</file>

<file path=ppt/slides/_rels/slide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7.xml"/><Relationship Id="rId7" Type="http://schemas.openxmlformats.org/officeDocument/2006/relationships/image" Target="../media/image22.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9.xm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slideLayout" Target="../slideLayouts/slideLayout7.xml"/><Relationship Id="rId7" Type="http://schemas.openxmlformats.org/officeDocument/2006/relationships/image" Target="../media/image2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27.svg"/><Relationship Id="rId4" Type="http://schemas.openxmlformats.org/officeDocument/2006/relationships/notesSlide" Target="../notesSlides/notesSlide10.xml"/><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29.jpeg"/><Relationship Id="rId13" Type="http://schemas.openxmlformats.org/officeDocument/2006/relationships/image" Target="../media/image34.png"/><Relationship Id="rId3" Type="http://schemas.openxmlformats.org/officeDocument/2006/relationships/slideLayout" Target="../slideLayouts/slideLayout7.xml"/><Relationship Id="rId7" Type="http://schemas.openxmlformats.org/officeDocument/2006/relationships/image" Target="../media/image28.jpeg"/><Relationship Id="rId12" Type="http://schemas.openxmlformats.org/officeDocument/2006/relationships/image" Target="../media/image33.png"/><Relationship Id="rId2" Type="http://schemas.openxmlformats.org/officeDocument/2006/relationships/audio" Target="../media/media11.m4a"/><Relationship Id="rId16" Type="http://schemas.openxmlformats.org/officeDocument/2006/relationships/image" Target="../media/image7.png"/><Relationship Id="rId1" Type="http://schemas.microsoft.com/office/2007/relationships/media" Target="../media/media11.m4a"/><Relationship Id="rId6" Type="http://schemas.openxmlformats.org/officeDocument/2006/relationships/image" Target="../media/image2.svg"/><Relationship Id="rId11" Type="http://schemas.openxmlformats.org/officeDocument/2006/relationships/image" Target="../media/image32.png"/><Relationship Id="rId5" Type="http://schemas.openxmlformats.org/officeDocument/2006/relationships/image" Target="../media/image1.png"/><Relationship Id="rId15" Type="http://schemas.openxmlformats.org/officeDocument/2006/relationships/image" Target="../media/image36.svg"/><Relationship Id="rId10" Type="http://schemas.openxmlformats.org/officeDocument/2006/relationships/image" Target="../media/image31.png"/><Relationship Id="rId4" Type="http://schemas.openxmlformats.org/officeDocument/2006/relationships/notesSlide" Target="../notesSlides/notesSlide11.xml"/><Relationship Id="rId9" Type="http://schemas.openxmlformats.org/officeDocument/2006/relationships/image" Target="../media/image30.png"/><Relationship Id="rId14" Type="http://schemas.openxmlformats.org/officeDocument/2006/relationships/image" Target="../media/image35.png"/></Relationships>
</file>

<file path=ppt/slides/_rels/slide1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slideLayout" Target="../slideLayouts/slideLayout7.xml"/><Relationship Id="rId7" Type="http://schemas.openxmlformats.org/officeDocument/2006/relationships/image" Target="../media/image37.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2.xml"/><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childcareawaremn.org/the-importance-of-play-in-early-childhood/" TargetMode="External"/><Relationship Id="rId5" Type="http://schemas.openxmlformats.org/officeDocument/2006/relationships/hyperlink" Target="https://www.cypcs.org.uk/rights/uncrc/articles/article-31/" TargetMode="External"/><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hwb.gov.wales/curriculum-for-wales/designing-your-curriculum/pedagogy" TargetMode="External"/><Relationship Id="rId5" Type="http://schemas.openxmlformats.org/officeDocument/2006/relationships/hyperlink" Target="https://hwb.gov.wales/curriculum-for-wales" TargetMode="Externa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a:off x="1028706" y="4553274"/>
            <a:ext cx="11880155" cy="0"/>
          </a:xfrm>
          <a:prstGeom prst="line">
            <a:avLst/>
          </a:prstGeom>
          <a:ln w="9525" cap="flat">
            <a:solidFill>
              <a:srgbClr val="2B2C30"/>
            </a:solidFill>
            <a:prstDash val="solid"/>
            <a:headEnd type="none" w="sm" len="sm"/>
            <a:tailEnd type="none" w="sm" len="sm"/>
          </a:ln>
        </p:spPr>
        <p:txBody>
          <a:bodyPr/>
          <a:lstStyle/>
          <a:p>
            <a:endParaRPr lang="en-US"/>
          </a:p>
        </p:txBody>
      </p:sp>
      <p:sp>
        <p:nvSpPr>
          <p:cNvPr id="3" name="Freeform 3"/>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4" name="Group 4"/>
          <p:cNvGrpSpPr/>
          <p:nvPr/>
        </p:nvGrpSpPr>
        <p:grpSpPr>
          <a:xfrm>
            <a:off x="12774400" y="0"/>
            <a:ext cx="2885255" cy="2939570"/>
            <a:chOff x="0" y="0"/>
            <a:chExt cx="759903" cy="774208"/>
          </a:xfrm>
        </p:grpSpPr>
        <p:sp>
          <p:nvSpPr>
            <p:cNvPr id="5" name="Freeform 5"/>
            <p:cNvSpPr/>
            <p:nvPr/>
          </p:nvSpPr>
          <p:spPr>
            <a:xfrm>
              <a:off x="0" y="0"/>
              <a:ext cx="759903" cy="774208"/>
            </a:xfrm>
            <a:custGeom>
              <a:avLst/>
              <a:gdLst/>
              <a:ahLst/>
              <a:cxnLst/>
              <a:rect l="l" t="t" r="r" b="b"/>
              <a:pathLst>
                <a:path w="759903" h="774208">
                  <a:moveTo>
                    <a:pt x="0" y="0"/>
                  </a:moveTo>
                  <a:lnTo>
                    <a:pt x="759903" y="0"/>
                  </a:lnTo>
                  <a:lnTo>
                    <a:pt x="759903" y="774208"/>
                  </a:lnTo>
                  <a:lnTo>
                    <a:pt x="0" y="774208"/>
                  </a:lnTo>
                  <a:close/>
                </a:path>
              </a:pathLst>
            </a:custGeom>
            <a:solidFill>
              <a:srgbClr val="EFEEE7"/>
            </a:solidFill>
          </p:spPr>
          <p:txBody>
            <a:bodyPr/>
            <a:lstStyle/>
            <a:p>
              <a:endParaRPr lang="en-US"/>
            </a:p>
          </p:txBody>
        </p:sp>
        <p:sp>
          <p:nvSpPr>
            <p:cNvPr id="6" name="TextBox 6"/>
            <p:cNvSpPr txBox="1"/>
            <p:nvPr/>
          </p:nvSpPr>
          <p:spPr>
            <a:xfrm>
              <a:off x="0" y="-28575"/>
              <a:ext cx="759903" cy="802783"/>
            </a:xfrm>
            <a:prstGeom prst="rect">
              <a:avLst/>
            </a:prstGeom>
          </p:spPr>
          <p:txBody>
            <a:bodyPr lIns="50800" tIns="50800" rIns="50800" bIns="50800" rtlCol="0" anchor="ctr"/>
            <a:lstStyle/>
            <a:p>
              <a:pPr algn="ctr">
                <a:lnSpc>
                  <a:spcPts val="1889"/>
                </a:lnSpc>
              </a:pPr>
              <a:endParaRPr/>
            </a:p>
          </p:txBody>
        </p:sp>
      </p:grpSp>
      <p:sp>
        <p:nvSpPr>
          <p:cNvPr id="7" name="Freeform 7"/>
          <p:cNvSpPr/>
          <p:nvPr/>
        </p:nvSpPr>
        <p:spPr>
          <a:xfrm>
            <a:off x="12774400" y="3640270"/>
            <a:ext cx="4099369" cy="4114800"/>
          </a:xfrm>
          <a:custGeom>
            <a:avLst/>
            <a:gdLst/>
            <a:ahLst/>
            <a:cxnLst/>
            <a:rect l="l" t="t" r="r" b="b"/>
            <a:pathLst>
              <a:path w="4099369" h="4114800">
                <a:moveTo>
                  <a:pt x="0" y="0"/>
                </a:moveTo>
                <a:lnTo>
                  <a:pt x="4099370" y="0"/>
                </a:lnTo>
                <a:lnTo>
                  <a:pt x="409937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rot="1608668">
            <a:off x="14859387" y="4029106"/>
            <a:ext cx="2403754" cy="555868"/>
          </a:xfrm>
          <a:custGeom>
            <a:avLst/>
            <a:gdLst/>
            <a:ahLst/>
            <a:cxnLst/>
            <a:rect l="l" t="t" r="r" b="b"/>
            <a:pathLst>
              <a:path w="2403754" h="555868">
                <a:moveTo>
                  <a:pt x="0" y="0"/>
                </a:moveTo>
                <a:lnTo>
                  <a:pt x="2403755" y="0"/>
                </a:lnTo>
                <a:lnTo>
                  <a:pt x="2403755" y="555868"/>
                </a:lnTo>
                <a:lnTo>
                  <a:pt x="0" y="55586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TextBox 9"/>
          <p:cNvSpPr txBox="1"/>
          <p:nvPr/>
        </p:nvSpPr>
        <p:spPr>
          <a:xfrm>
            <a:off x="1006882" y="4728792"/>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ECAD5018 - DEEPENING PRACTICE </a:t>
            </a:r>
          </a:p>
        </p:txBody>
      </p:sp>
      <p:sp>
        <p:nvSpPr>
          <p:cNvPr id="10" name="TextBox 10"/>
          <p:cNvSpPr txBox="1"/>
          <p:nvPr/>
        </p:nvSpPr>
        <p:spPr>
          <a:xfrm>
            <a:off x="918016" y="2430682"/>
            <a:ext cx="13722988" cy="2084083"/>
          </a:xfrm>
          <a:prstGeom prst="rect">
            <a:avLst/>
          </a:prstGeom>
        </p:spPr>
        <p:txBody>
          <a:bodyPr lIns="0" tIns="0" rIns="0" bIns="0" rtlCol="0" anchor="t">
            <a:spAutoFit/>
          </a:bodyPr>
          <a:lstStyle/>
          <a:p>
            <a:pPr algn="l">
              <a:lnSpc>
                <a:spcPts val="15250"/>
              </a:lnSpc>
            </a:pPr>
            <a:r>
              <a:rPr lang="en-US" sz="16758" spc="83">
                <a:solidFill>
                  <a:srgbClr val="2B2C30"/>
                </a:solidFill>
                <a:latin typeface="Playfair Display"/>
                <a:ea typeface="Playfair Display"/>
                <a:cs typeface="Playfair Display"/>
                <a:sym typeface="Playfair Display"/>
              </a:rPr>
              <a:t>PLAY</a:t>
            </a:r>
          </a:p>
        </p:txBody>
      </p:sp>
      <p:sp>
        <p:nvSpPr>
          <p:cNvPr id="11" name="TextBox 11"/>
          <p:cNvSpPr txBox="1"/>
          <p:nvPr/>
        </p:nvSpPr>
        <p:spPr>
          <a:xfrm>
            <a:off x="850974" y="6915482"/>
            <a:ext cx="11521144" cy="2558107"/>
          </a:xfrm>
          <a:prstGeom prst="rect">
            <a:avLst/>
          </a:prstGeom>
        </p:spPr>
        <p:txBody>
          <a:bodyPr lIns="0" tIns="0" rIns="0" bIns="0" rtlCol="0" anchor="t">
            <a:spAutoFit/>
          </a:bodyPr>
          <a:lstStyle/>
          <a:p>
            <a:pPr algn="l">
              <a:lnSpc>
                <a:spcPts val="5083"/>
              </a:lnSpc>
            </a:pPr>
            <a:r>
              <a:rPr lang="en-US" sz="3389">
                <a:solidFill>
                  <a:srgbClr val="2B2C30"/>
                </a:solidFill>
                <a:latin typeface="Public Sans"/>
                <a:ea typeface="Public Sans"/>
                <a:cs typeface="Public Sans"/>
                <a:sym typeface="Public Sans"/>
              </a:rPr>
              <a:t>Marli Lawrence - 2303873</a:t>
            </a:r>
          </a:p>
          <a:p>
            <a:pPr algn="l">
              <a:lnSpc>
                <a:spcPts val="5083"/>
              </a:lnSpc>
            </a:pPr>
            <a:r>
              <a:rPr lang="en-US" sz="3389">
                <a:solidFill>
                  <a:srgbClr val="2B2C30"/>
                </a:solidFill>
                <a:latin typeface="Public Sans"/>
                <a:ea typeface="Public Sans"/>
                <a:cs typeface="Public Sans"/>
                <a:sym typeface="Public Sans"/>
              </a:rPr>
              <a:t>Deepening Practice - Health and Well-Being)</a:t>
            </a:r>
          </a:p>
          <a:p>
            <a:pPr algn="l">
              <a:lnSpc>
                <a:spcPts val="5083"/>
              </a:lnSpc>
            </a:pPr>
            <a:r>
              <a:rPr lang="en-US" sz="3389">
                <a:solidFill>
                  <a:srgbClr val="2B2C30"/>
                </a:solidFill>
                <a:latin typeface="Public Sans"/>
                <a:ea typeface="Public Sans"/>
                <a:cs typeface="Public Sans"/>
                <a:sym typeface="Public Sans"/>
              </a:rPr>
              <a:t>BA Primary Education with QTS</a:t>
            </a:r>
          </a:p>
          <a:p>
            <a:pPr algn="l">
              <a:lnSpc>
                <a:spcPts val="5083"/>
              </a:lnSpc>
            </a:pPr>
            <a:endParaRPr lang="en-US" sz="3389">
              <a:solidFill>
                <a:srgbClr val="2B2C30"/>
              </a:solidFill>
              <a:latin typeface="Public Sans"/>
              <a:ea typeface="Public Sans"/>
              <a:cs typeface="Public Sans"/>
              <a:sym typeface="Public Sans"/>
            </a:endParaRPr>
          </a:p>
        </p:txBody>
      </p:sp>
      <p:sp>
        <p:nvSpPr>
          <p:cNvPr id="12" name="TextBox 12"/>
          <p:cNvSpPr txBox="1"/>
          <p:nvPr/>
        </p:nvSpPr>
        <p:spPr>
          <a:xfrm>
            <a:off x="15019255" y="8816340"/>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3" name="Freeform 13"/>
          <p:cNvSpPr/>
          <p:nvPr/>
        </p:nvSpPr>
        <p:spPr>
          <a:xfrm rot="517821">
            <a:off x="14850210" y="3703705"/>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4" name="Freeform 14"/>
          <p:cNvSpPr/>
          <p:nvPr/>
        </p:nvSpPr>
        <p:spPr>
          <a:xfrm rot="3090863">
            <a:off x="14480583" y="4370005"/>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5" name="Freeform 15"/>
          <p:cNvSpPr/>
          <p:nvPr/>
        </p:nvSpPr>
        <p:spPr>
          <a:xfrm rot="2899420">
            <a:off x="14648204" y="4340952"/>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6" name="Freeform 16"/>
          <p:cNvSpPr/>
          <p:nvPr/>
        </p:nvSpPr>
        <p:spPr>
          <a:xfrm rot="2468734">
            <a:off x="14840584" y="4191596"/>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pic>
        <p:nvPicPr>
          <p:cNvPr id="44" name="Audio 43">
            <a:extLst>
              <a:ext uri="{FF2B5EF4-FFF2-40B4-BE49-F238E27FC236}">
                <a16:creationId xmlns:a16="http://schemas.microsoft.com/office/drawing/2014/main" id="{EA61CD41-35E9-F085-E835-AEB3676E089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653"/>
    </mc:Choice>
    <mc:Fallback>
      <p:transition spd="slow" advTm="25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1305826"/>
          </a:xfrm>
          <a:prstGeom prst="rect">
            <a:avLst/>
          </a:prstGeom>
        </p:spPr>
        <p:txBody>
          <a:bodyPr lIns="0" tIns="0" rIns="0" bIns="0" rtlCol="0" anchor="t">
            <a:spAutoFit/>
          </a:bodyPr>
          <a:lstStyle/>
          <a:p>
            <a:pPr algn="l">
              <a:lnSpc>
                <a:spcPts val="5200"/>
              </a:lnSpc>
            </a:pPr>
            <a:r>
              <a:rPr lang="en-US" sz="3714" b="1" spc="843">
                <a:solidFill>
                  <a:srgbClr val="2B2C30"/>
                </a:solidFill>
                <a:latin typeface="Public Sans Bold"/>
                <a:ea typeface="Public Sans Bold"/>
                <a:cs typeface="Public Sans Bold"/>
                <a:sym typeface="Public Sans Bold"/>
              </a:rPr>
              <a:t>What is Play?</a:t>
            </a:r>
          </a:p>
          <a:p>
            <a:pPr algn="l">
              <a:lnSpc>
                <a:spcPts val="5200"/>
              </a:lnSpc>
              <a:spcBef>
                <a:spcPct val="0"/>
              </a:spcBef>
            </a:pPr>
            <a:endParaRPr lang="en-US" sz="3714" b="1" spc="843">
              <a:solidFill>
                <a:srgbClr val="2B2C30"/>
              </a:solidFill>
              <a:latin typeface="Public Sans Bold"/>
              <a:ea typeface="Public Sans Bold"/>
              <a:cs typeface="Public Sans Bold"/>
              <a:sym typeface="Public Sans Bold"/>
            </a:endParaRPr>
          </a:p>
        </p:txBody>
      </p:sp>
      <p:sp>
        <p:nvSpPr>
          <p:cNvPr id="3" name="AutoShape 3"/>
          <p:cNvSpPr/>
          <p:nvPr/>
        </p:nvSpPr>
        <p:spPr>
          <a:xfrm flipV="1">
            <a:off x="1006866" y="2018916"/>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a:off x="12436154" y="3366646"/>
            <a:ext cx="4676958" cy="4271173"/>
          </a:xfrm>
          <a:custGeom>
            <a:avLst/>
            <a:gdLst/>
            <a:ahLst/>
            <a:cxnLst/>
            <a:rect l="l" t="t" r="r" b="b"/>
            <a:pathLst>
              <a:path w="4676958" h="4271173">
                <a:moveTo>
                  <a:pt x="0" y="0"/>
                </a:moveTo>
                <a:lnTo>
                  <a:pt x="4676958" y="0"/>
                </a:lnTo>
                <a:lnTo>
                  <a:pt x="4676958" y="4271173"/>
                </a:lnTo>
                <a:lnTo>
                  <a:pt x="0" y="4271173"/>
                </a:lnTo>
                <a:lnTo>
                  <a:pt x="0" y="0"/>
                </a:lnTo>
                <a:close/>
              </a:path>
            </a:pathLst>
          </a:custGeom>
          <a:blipFill>
            <a:blip r:embed="rId7"/>
            <a:stretch>
              <a:fillRect t="-4995" r="-3174" b="-778"/>
            </a:stretch>
          </a:blipFill>
        </p:spPr>
        <p:txBody>
          <a:bodyPr/>
          <a:lstStyle/>
          <a:p>
            <a:endParaRPr lang="en-US"/>
          </a:p>
        </p:txBody>
      </p:sp>
      <p:sp>
        <p:nvSpPr>
          <p:cNvPr id="6" name="Freeform 6"/>
          <p:cNvSpPr/>
          <p:nvPr/>
        </p:nvSpPr>
        <p:spPr>
          <a:xfrm>
            <a:off x="12250792" y="3223671"/>
            <a:ext cx="5073318" cy="285951"/>
          </a:xfrm>
          <a:custGeom>
            <a:avLst/>
            <a:gdLst/>
            <a:ahLst/>
            <a:cxnLst/>
            <a:rect l="l" t="t" r="r" b="b"/>
            <a:pathLst>
              <a:path w="5073318" h="285951">
                <a:moveTo>
                  <a:pt x="0" y="0"/>
                </a:moveTo>
                <a:lnTo>
                  <a:pt x="5073319" y="0"/>
                </a:lnTo>
                <a:lnTo>
                  <a:pt x="5073319" y="285950"/>
                </a:lnTo>
                <a:lnTo>
                  <a:pt x="0" y="2859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7" name="TextBox 7"/>
          <p:cNvSpPr txBox="1"/>
          <p:nvPr/>
        </p:nvSpPr>
        <p:spPr>
          <a:xfrm>
            <a:off x="1028700" y="3169751"/>
            <a:ext cx="11193517" cy="5810502"/>
          </a:xfrm>
          <a:prstGeom prst="rect">
            <a:avLst/>
          </a:prstGeom>
        </p:spPr>
        <p:txBody>
          <a:bodyPr lIns="0" tIns="0" rIns="0" bIns="0" rtlCol="0" anchor="t">
            <a:spAutoFit/>
          </a:bodyPr>
          <a:lstStyle/>
          <a:p>
            <a:pPr algn="l">
              <a:lnSpc>
                <a:spcPts val="3874"/>
              </a:lnSpc>
            </a:pPr>
            <a:r>
              <a:rPr lang="en-US" sz="2980" spc="14">
                <a:solidFill>
                  <a:srgbClr val="2B2C30"/>
                </a:solidFill>
                <a:latin typeface="Playfair Display"/>
                <a:ea typeface="Playfair Display"/>
                <a:cs typeface="Playfair Display"/>
                <a:sym typeface="Playfair Display"/>
              </a:rPr>
              <a:t>I believe play is more than just free time, it is a powerful and flexible form of learning that supports emotional, physical, cognitive, and social development (Child Care Aware of Minnesota, 2022). It should be enjoyable and child-led, allowing learners to explore their world through curiosity and creativity.</a:t>
            </a:r>
          </a:p>
          <a:p>
            <a:pPr algn="l">
              <a:lnSpc>
                <a:spcPts val="3874"/>
              </a:lnSpc>
            </a:pPr>
            <a:endParaRPr lang="en-US" sz="2980" spc="14">
              <a:solidFill>
                <a:srgbClr val="2B2C30"/>
              </a:solidFill>
              <a:latin typeface="Playfair Display"/>
              <a:ea typeface="Playfair Display"/>
              <a:cs typeface="Playfair Display"/>
              <a:sym typeface="Playfair Display"/>
            </a:endParaRPr>
          </a:p>
          <a:p>
            <a:pPr algn="l">
              <a:lnSpc>
                <a:spcPts val="3874"/>
              </a:lnSpc>
            </a:pPr>
            <a:r>
              <a:rPr lang="en-US" sz="2980" spc="14">
                <a:solidFill>
                  <a:srgbClr val="2B2C30"/>
                </a:solidFill>
                <a:latin typeface="Playfair Display"/>
                <a:ea typeface="Playfair Display"/>
                <a:cs typeface="Playfair Display"/>
                <a:sym typeface="Playfair Display"/>
              </a:rPr>
              <a:t>According to the United Nations Convention on the Rights of the Child (1989), play is a protected right under Article 31. Whitebread et al. (2012) highlight that play helps children make sense of their experiences and develop critical life skills. This confirms its value in both formal learning and everyday childhood experiences.</a:t>
            </a:r>
          </a:p>
        </p:txBody>
      </p:sp>
      <p:sp>
        <p:nvSpPr>
          <p:cNvPr id="8" name="TextBox 8"/>
          <p:cNvSpPr txBox="1"/>
          <p:nvPr/>
        </p:nvSpPr>
        <p:spPr>
          <a:xfrm>
            <a:off x="12868247" y="7817619"/>
            <a:ext cx="4244865" cy="482614"/>
          </a:xfrm>
          <a:prstGeom prst="rect">
            <a:avLst/>
          </a:prstGeom>
        </p:spPr>
        <p:txBody>
          <a:bodyPr lIns="0" tIns="0" rIns="0" bIns="0" rtlCol="0" anchor="t">
            <a:spAutoFit/>
          </a:bodyPr>
          <a:lstStyle/>
          <a:p>
            <a:pPr algn="r">
              <a:lnSpc>
                <a:spcPts val="1804"/>
              </a:lnSpc>
            </a:pPr>
            <a:r>
              <a:rPr lang="en-US" sz="1983" spc="9">
                <a:solidFill>
                  <a:srgbClr val="2B2C30"/>
                </a:solidFill>
                <a:latin typeface="Playfair Display"/>
                <a:ea typeface="Playfair Display"/>
                <a:cs typeface="Playfair Display"/>
                <a:sym typeface="Playfair Display"/>
              </a:rPr>
              <a:t>(Children and Young People’s Commissioner Scotland, 2006-2025)</a:t>
            </a:r>
          </a:p>
        </p:txBody>
      </p:sp>
      <p:sp>
        <p:nvSpPr>
          <p:cNvPr id="9" name="Freeform 9"/>
          <p:cNvSpPr/>
          <p:nvPr/>
        </p:nvSpPr>
        <p:spPr>
          <a:xfrm rot="-5400000">
            <a:off x="10197315" y="5398655"/>
            <a:ext cx="4489627" cy="253052"/>
          </a:xfrm>
          <a:custGeom>
            <a:avLst/>
            <a:gdLst/>
            <a:ahLst/>
            <a:cxnLst/>
            <a:rect l="l" t="t" r="r" b="b"/>
            <a:pathLst>
              <a:path w="4489627" h="253052">
                <a:moveTo>
                  <a:pt x="0" y="0"/>
                </a:moveTo>
                <a:lnTo>
                  <a:pt x="4489628" y="0"/>
                </a:lnTo>
                <a:lnTo>
                  <a:pt x="4489628" y="253052"/>
                </a:lnTo>
                <a:lnTo>
                  <a:pt x="0" y="25305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0" name="Freeform 10"/>
          <p:cNvSpPr/>
          <p:nvPr/>
        </p:nvSpPr>
        <p:spPr>
          <a:xfrm rot="5335049">
            <a:off x="14870595" y="5307427"/>
            <a:ext cx="4443086" cy="250428"/>
          </a:xfrm>
          <a:custGeom>
            <a:avLst/>
            <a:gdLst/>
            <a:ahLst/>
            <a:cxnLst/>
            <a:rect l="l" t="t" r="r" b="b"/>
            <a:pathLst>
              <a:path w="4443086" h="250428">
                <a:moveTo>
                  <a:pt x="0" y="0"/>
                </a:moveTo>
                <a:lnTo>
                  <a:pt x="4443086" y="0"/>
                </a:lnTo>
                <a:lnTo>
                  <a:pt x="4443086" y="250428"/>
                </a:lnTo>
                <a:lnTo>
                  <a:pt x="0" y="25042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1" name="Freeform 11"/>
          <p:cNvSpPr/>
          <p:nvPr/>
        </p:nvSpPr>
        <p:spPr>
          <a:xfrm rot="-10800000">
            <a:off x="12315603" y="7505643"/>
            <a:ext cx="4943697" cy="278645"/>
          </a:xfrm>
          <a:custGeom>
            <a:avLst/>
            <a:gdLst/>
            <a:ahLst/>
            <a:cxnLst/>
            <a:rect l="l" t="t" r="r" b="b"/>
            <a:pathLst>
              <a:path w="4943697" h="278645">
                <a:moveTo>
                  <a:pt x="0" y="0"/>
                </a:moveTo>
                <a:lnTo>
                  <a:pt x="4943697" y="0"/>
                </a:lnTo>
                <a:lnTo>
                  <a:pt x="4943697" y="278644"/>
                </a:lnTo>
                <a:lnTo>
                  <a:pt x="0" y="2786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TextBox 12"/>
          <p:cNvSpPr txBox="1"/>
          <p:nvPr/>
        </p:nvSpPr>
        <p:spPr>
          <a:xfrm>
            <a:off x="14990680"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pic>
        <p:nvPicPr>
          <p:cNvPr id="29" name="Audio 28">
            <a:extLst>
              <a:ext uri="{FF2B5EF4-FFF2-40B4-BE49-F238E27FC236}">
                <a16:creationId xmlns:a16="http://schemas.microsoft.com/office/drawing/2014/main" id="{0D8EBD07-31B5-56BA-BD51-7FA8C71FC8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792"/>
    </mc:Choice>
    <mc:Fallback>
      <p:transition spd="slow" advTm="45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991432" y="8891843"/>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TextBox 3"/>
          <p:cNvSpPr txBox="1"/>
          <p:nvPr/>
        </p:nvSpPr>
        <p:spPr>
          <a:xfrm>
            <a:off x="1006871" y="942975"/>
            <a:ext cx="16230600" cy="1305826"/>
          </a:xfrm>
          <a:prstGeom prst="rect">
            <a:avLst/>
          </a:prstGeom>
        </p:spPr>
        <p:txBody>
          <a:bodyPr lIns="0" tIns="0" rIns="0" bIns="0" rtlCol="0" anchor="t">
            <a:spAutoFit/>
          </a:bodyPr>
          <a:lstStyle/>
          <a:p>
            <a:pPr algn="l">
              <a:lnSpc>
                <a:spcPts val="5200"/>
              </a:lnSpc>
            </a:pPr>
            <a:r>
              <a:rPr lang="en-US" sz="3714" b="1" spc="843">
                <a:solidFill>
                  <a:srgbClr val="2B2C30"/>
                </a:solidFill>
                <a:latin typeface="Public Sans Bold"/>
                <a:ea typeface="Public Sans Bold"/>
                <a:cs typeface="Public Sans Bold"/>
                <a:sym typeface="Public Sans Bold"/>
              </a:rPr>
              <a:t>Theoretical Foundations of Play</a:t>
            </a:r>
          </a:p>
          <a:p>
            <a:pPr algn="l">
              <a:lnSpc>
                <a:spcPts val="5200"/>
              </a:lnSpc>
              <a:spcBef>
                <a:spcPct val="0"/>
              </a:spcBef>
            </a:pPr>
            <a:endParaRPr lang="en-US" sz="3714" b="1" spc="843">
              <a:solidFill>
                <a:srgbClr val="2B2C30"/>
              </a:solidFill>
              <a:latin typeface="Public Sans Bold"/>
              <a:ea typeface="Public Sans Bold"/>
              <a:cs typeface="Public Sans Bold"/>
              <a:sym typeface="Public Sans Bold"/>
            </a:endParaRPr>
          </a:p>
        </p:txBody>
      </p:sp>
      <p:sp>
        <p:nvSpPr>
          <p:cNvPr id="4" name="AutoShape 4"/>
          <p:cNvSpPr/>
          <p:nvPr/>
        </p:nvSpPr>
        <p:spPr>
          <a:xfrm flipV="1">
            <a:off x="1028711" y="2007840"/>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5" name="TextBox 5"/>
          <p:cNvSpPr txBox="1"/>
          <p:nvPr/>
        </p:nvSpPr>
        <p:spPr>
          <a:xfrm>
            <a:off x="15554980" y="9116780"/>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6" name="TextBox 6"/>
          <p:cNvSpPr txBox="1"/>
          <p:nvPr/>
        </p:nvSpPr>
        <p:spPr>
          <a:xfrm>
            <a:off x="758098" y="8213530"/>
            <a:ext cx="4244865" cy="254014"/>
          </a:xfrm>
          <a:prstGeom prst="rect">
            <a:avLst/>
          </a:prstGeom>
        </p:spPr>
        <p:txBody>
          <a:bodyPr lIns="0" tIns="0" rIns="0" bIns="0" rtlCol="0" anchor="t">
            <a:spAutoFit/>
          </a:bodyPr>
          <a:lstStyle/>
          <a:p>
            <a:pPr algn="r">
              <a:lnSpc>
                <a:spcPts val="1804"/>
              </a:lnSpc>
            </a:pPr>
            <a:r>
              <a:rPr lang="en-US" sz="1983" spc="9">
                <a:solidFill>
                  <a:srgbClr val="2B2C30"/>
                </a:solidFill>
                <a:latin typeface="Playfair Display"/>
                <a:ea typeface="Playfair Display"/>
                <a:cs typeface="Playfair Display"/>
                <a:sym typeface="Playfair Display"/>
              </a:rPr>
              <a:t>(McLeod, 2023)</a:t>
            </a:r>
          </a:p>
        </p:txBody>
      </p:sp>
      <p:sp>
        <p:nvSpPr>
          <p:cNvPr id="7" name="TextBox 7"/>
          <p:cNvSpPr txBox="1"/>
          <p:nvPr/>
        </p:nvSpPr>
        <p:spPr>
          <a:xfrm>
            <a:off x="5317120" y="4432049"/>
            <a:ext cx="4946683" cy="715731"/>
          </a:xfrm>
          <a:prstGeom prst="rect">
            <a:avLst/>
          </a:prstGeom>
        </p:spPr>
        <p:txBody>
          <a:bodyPr lIns="0" tIns="0" rIns="0" bIns="0" rtlCol="0" anchor="t">
            <a:spAutoFit/>
          </a:bodyPr>
          <a:lstStyle/>
          <a:p>
            <a:pPr algn="l">
              <a:lnSpc>
                <a:spcPts val="2788"/>
              </a:lnSpc>
            </a:pPr>
            <a:r>
              <a:rPr lang="en-US" sz="3064" i="1" spc="15">
                <a:solidFill>
                  <a:srgbClr val="2B2C30"/>
                </a:solidFill>
                <a:latin typeface="Playfair Display Italics"/>
                <a:ea typeface="Playfair Display Italics"/>
                <a:cs typeface="Playfair Display Italics"/>
                <a:sym typeface="Playfair Display Italics"/>
              </a:rPr>
              <a:t>Zone of Proximal Development</a:t>
            </a:r>
          </a:p>
        </p:txBody>
      </p:sp>
      <p:sp>
        <p:nvSpPr>
          <p:cNvPr id="8" name="TextBox 8"/>
          <p:cNvSpPr txBox="1"/>
          <p:nvPr/>
        </p:nvSpPr>
        <p:spPr>
          <a:xfrm>
            <a:off x="5317120" y="5169329"/>
            <a:ext cx="4182475" cy="546297"/>
          </a:xfrm>
          <a:prstGeom prst="rect">
            <a:avLst/>
          </a:prstGeom>
        </p:spPr>
        <p:txBody>
          <a:bodyPr lIns="0" tIns="0" rIns="0" bIns="0" rtlCol="0" anchor="t">
            <a:spAutoFit/>
          </a:bodyPr>
          <a:lstStyle/>
          <a:p>
            <a:pPr algn="l">
              <a:lnSpc>
                <a:spcPts val="4344"/>
              </a:lnSpc>
            </a:pPr>
            <a:r>
              <a:rPr lang="en-US" sz="3103" b="1">
                <a:solidFill>
                  <a:srgbClr val="2B2C30"/>
                </a:solidFill>
                <a:latin typeface="Public Sans Bold"/>
                <a:ea typeface="Public Sans Bold"/>
                <a:cs typeface="Public Sans Bold"/>
                <a:sym typeface="Public Sans Bold"/>
              </a:rPr>
              <a:t>Lev Vygotsky (1978)</a:t>
            </a:r>
          </a:p>
        </p:txBody>
      </p:sp>
      <p:sp>
        <p:nvSpPr>
          <p:cNvPr id="9" name="TextBox 9"/>
          <p:cNvSpPr txBox="1"/>
          <p:nvPr/>
        </p:nvSpPr>
        <p:spPr>
          <a:xfrm>
            <a:off x="5274314" y="6007464"/>
            <a:ext cx="4454467" cy="2324824"/>
          </a:xfrm>
          <a:prstGeom prst="rect">
            <a:avLst/>
          </a:prstGeom>
        </p:spPr>
        <p:txBody>
          <a:bodyPr lIns="0" tIns="0" rIns="0" bIns="0" rtlCol="0" anchor="t">
            <a:spAutoFit/>
          </a:bodyPr>
          <a:lstStyle/>
          <a:p>
            <a:pPr algn="l">
              <a:lnSpc>
                <a:spcPts val="3110"/>
              </a:lnSpc>
            </a:pPr>
            <a:r>
              <a:rPr lang="en-US" sz="2221">
                <a:solidFill>
                  <a:srgbClr val="2B2C30"/>
                </a:solidFill>
                <a:latin typeface="Playfair Display"/>
                <a:ea typeface="Playfair Display"/>
                <a:cs typeface="Playfair Display"/>
                <a:sym typeface="Playfair Display"/>
              </a:rPr>
              <a:t>Vygotsky’s Zone of Proximal Development shows how children learn best just beyond their current ability when supported by others through social interaction and guided play.</a:t>
            </a:r>
          </a:p>
        </p:txBody>
      </p:sp>
      <p:sp>
        <p:nvSpPr>
          <p:cNvPr id="10" name="TextBox 10"/>
          <p:cNvSpPr txBox="1"/>
          <p:nvPr/>
        </p:nvSpPr>
        <p:spPr>
          <a:xfrm>
            <a:off x="13604782" y="4486986"/>
            <a:ext cx="4490273" cy="360129"/>
          </a:xfrm>
          <a:prstGeom prst="rect">
            <a:avLst/>
          </a:prstGeom>
        </p:spPr>
        <p:txBody>
          <a:bodyPr lIns="0" tIns="0" rIns="0" bIns="0" rtlCol="0" anchor="t">
            <a:spAutoFit/>
          </a:bodyPr>
          <a:lstStyle/>
          <a:p>
            <a:pPr algn="l">
              <a:lnSpc>
                <a:spcPts val="2720"/>
              </a:lnSpc>
            </a:pPr>
            <a:r>
              <a:rPr lang="en-US" sz="2989" i="1" spc="14">
                <a:solidFill>
                  <a:srgbClr val="2B2C30"/>
                </a:solidFill>
                <a:latin typeface="Playfair Display Italics"/>
                <a:ea typeface="Playfair Display Italics"/>
                <a:cs typeface="Playfair Display Italics"/>
                <a:sym typeface="Playfair Display Italics"/>
              </a:rPr>
              <a:t>Cognitive development </a:t>
            </a:r>
          </a:p>
        </p:txBody>
      </p:sp>
      <p:sp>
        <p:nvSpPr>
          <p:cNvPr id="11" name="TextBox 11"/>
          <p:cNvSpPr txBox="1"/>
          <p:nvPr/>
        </p:nvSpPr>
        <p:spPr>
          <a:xfrm>
            <a:off x="13604782" y="4958240"/>
            <a:ext cx="3315982" cy="507903"/>
          </a:xfrm>
          <a:prstGeom prst="rect">
            <a:avLst/>
          </a:prstGeom>
        </p:spPr>
        <p:txBody>
          <a:bodyPr lIns="0" tIns="0" rIns="0" bIns="0" rtlCol="0" anchor="t">
            <a:spAutoFit/>
          </a:bodyPr>
          <a:lstStyle/>
          <a:p>
            <a:pPr algn="l">
              <a:lnSpc>
                <a:spcPts val="4053"/>
              </a:lnSpc>
            </a:pPr>
            <a:r>
              <a:rPr lang="en-US" sz="2895" b="1">
                <a:solidFill>
                  <a:srgbClr val="2B2C30"/>
                </a:solidFill>
                <a:latin typeface="Public Sans Bold"/>
                <a:ea typeface="Public Sans Bold"/>
                <a:cs typeface="Public Sans Bold"/>
                <a:sym typeface="Public Sans Bold"/>
              </a:rPr>
              <a:t>Jean Piaget (1962)</a:t>
            </a:r>
          </a:p>
        </p:txBody>
      </p:sp>
      <p:sp>
        <p:nvSpPr>
          <p:cNvPr id="12" name="TextBox 12"/>
          <p:cNvSpPr txBox="1"/>
          <p:nvPr/>
        </p:nvSpPr>
        <p:spPr>
          <a:xfrm>
            <a:off x="13642882" y="6064064"/>
            <a:ext cx="3884286" cy="2101374"/>
          </a:xfrm>
          <a:prstGeom prst="rect">
            <a:avLst/>
          </a:prstGeom>
        </p:spPr>
        <p:txBody>
          <a:bodyPr lIns="0" tIns="0" rIns="0" bIns="0" rtlCol="0" anchor="t">
            <a:spAutoFit/>
          </a:bodyPr>
          <a:lstStyle/>
          <a:p>
            <a:pPr algn="l">
              <a:lnSpc>
                <a:spcPts val="2826"/>
              </a:lnSpc>
            </a:pPr>
            <a:r>
              <a:rPr lang="en-US" sz="2018">
                <a:solidFill>
                  <a:srgbClr val="2B2C30"/>
                </a:solidFill>
                <a:latin typeface="Playfair Display"/>
                <a:ea typeface="Playfair Display"/>
                <a:cs typeface="Playfair Display"/>
                <a:sym typeface="Playfair Display"/>
              </a:rPr>
              <a:t>Piaget viewed play as essential for cognitive development, helping children construct knowledge through interaction, assimilation, and accommodation across developmental stages.</a:t>
            </a:r>
          </a:p>
        </p:txBody>
      </p:sp>
      <p:sp>
        <p:nvSpPr>
          <p:cNvPr id="13" name="TextBox 13"/>
          <p:cNvSpPr txBox="1"/>
          <p:nvPr/>
        </p:nvSpPr>
        <p:spPr>
          <a:xfrm>
            <a:off x="11862370" y="8213530"/>
            <a:ext cx="1611913" cy="254014"/>
          </a:xfrm>
          <a:prstGeom prst="rect">
            <a:avLst/>
          </a:prstGeom>
        </p:spPr>
        <p:txBody>
          <a:bodyPr lIns="0" tIns="0" rIns="0" bIns="0" rtlCol="0" anchor="t">
            <a:spAutoFit/>
          </a:bodyPr>
          <a:lstStyle/>
          <a:p>
            <a:pPr algn="r">
              <a:lnSpc>
                <a:spcPts val="1804"/>
              </a:lnSpc>
            </a:pPr>
            <a:r>
              <a:rPr lang="en-US" sz="1983" spc="9">
                <a:solidFill>
                  <a:srgbClr val="2B2C30"/>
                </a:solidFill>
                <a:latin typeface="Playfair Display"/>
                <a:ea typeface="Playfair Display"/>
                <a:cs typeface="Playfair Display"/>
                <a:sym typeface="Playfair Display"/>
              </a:rPr>
              <a:t>(Alysia, 2022)</a:t>
            </a:r>
          </a:p>
        </p:txBody>
      </p:sp>
      <p:sp>
        <p:nvSpPr>
          <p:cNvPr id="14" name="AutoShape 14"/>
          <p:cNvSpPr/>
          <p:nvPr/>
        </p:nvSpPr>
        <p:spPr>
          <a:xfrm>
            <a:off x="13604782" y="5830007"/>
            <a:ext cx="3227241" cy="0"/>
          </a:xfrm>
          <a:prstGeom prst="line">
            <a:avLst/>
          </a:prstGeom>
          <a:ln w="9525" cap="flat">
            <a:solidFill>
              <a:srgbClr val="2B2C30"/>
            </a:solidFill>
            <a:prstDash val="solid"/>
            <a:headEnd type="none" w="sm" len="sm"/>
            <a:tailEnd type="none" w="sm" len="sm"/>
          </a:ln>
        </p:spPr>
        <p:txBody>
          <a:bodyPr/>
          <a:lstStyle/>
          <a:p>
            <a:endParaRPr lang="en-US"/>
          </a:p>
        </p:txBody>
      </p:sp>
      <p:sp>
        <p:nvSpPr>
          <p:cNvPr id="15" name="AutoShape 15"/>
          <p:cNvSpPr/>
          <p:nvPr/>
        </p:nvSpPr>
        <p:spPr>
          <a:xfrm flipV="1">
            <a:off x="5317126" y="5865479"/>
            <a:ext cx="3550225" cy="4762"/>
          </a:xfrm>
          <a:prstGeom prst="line">
            <a:avLst/>
          </a:prstGeom>
          <a:ln w="9525" cap="flat">
            <a:solidFill>
              <a:srgbClr val="2B2C30"/>
            </a:solidFill>
            <a:prstDash val="solid"/>
            <a:headEnd type="none" w="sm" len="sm"/>
            <a:tailEnd type="none" w="sm" len="sm"/>
          </a:ln>
        </p:spPr>
        <p:txBody>
          <a:bodyPr/>
          <a:lstStyle/>
          <a:p>
            <a:endParaRPr lang="en-US"/>
          </a:p>
        </p:txBody>
      </p:sp>
      <p:grpSp>
        <p:nvGrpSpPr>
          <p:cNvPr id="16" name="Group 16"/>
          <p:cNvGrpSpPr/>
          <p:nvPr/>
        </p:nvGrpSpPr>
        <p:grpSpPr>
          <a:xfrm>
            <a:off x="558206" y="4254721"/>
            <a:ext cx="3933347" cy="3716952"/>
            <a:chOff x="0" y="0"/>
            <a:chExt cx="1809185" cy="1709652"/>
          </a:xfrm>
        </p:grpSpPr>
        <p:sp>
          <p:nvSpPr>
            <p:cNvPr id="17" name="Freeform 17"/>
            <p:cNvSpPr/>
            <p:nvPr/>
          </p:nvSpPr>
          <p:spPr>
            <a:xfrm>
              <a:off x="0" y="0"/>
              <a:ext cx="1809185" cy="1709652"/>
            </a:xfrm>
            <a:custGeom>
              <a:avLst/>
              <a:gdLst/>
              <a:ahLst/>
              <a:cxnLst/>
              <a:rect l="l" t="t" r="r" b="b"/>
              <a:pathLst>
                <a:path w="1809185" h="1709652">
                  <a:moveTo>
                    <a:pt x="0" y="0"/>
                  </a:moveTo>
                  <a:lnTo>
                    <a:pt x="1809185" y="0"/>
                  </a:lnTo>
                  <a:lnTo>
                    <a:pt x="1809185" y="1709652"/>
                  </a:lnTo>
                  <a:lnTo>
                    <a:pt x="0" y="1709652"/>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18" name="TextBox 18"/>
            <p:cNvSpPr txBox="1"/>
            <p:nvPr/>
          </p:nvSpPr>
          <p:spPr>
            <a:xfrm>
              <a:off x="0" y="-28575"/>
              <a:ext cx="1809185" cy="1738227"/>
            </a:xfrm>
            <a:prstGeom prst="rect">
              <a:avLst/>
            </a:prstGeom>
          </p:spPr>
          <p:txBody>
            <a:bodyPr lIns="68580" tIns="68580" rIns="68580" bIns="68580" rtlCol="0" anchor="ctr"/>
            <a:lstStyle/>
            <a:p>
              <a:pPr algn="ctr">
                <a:lnSpc>
                  <a:spcPts val="1889"/>
                </a:lnSpc>
              </a:pPr>
              <a:endParaRPr/>
            </a:p>
          </p:txBody>
        </p:sp>
      </p:grpSp>
      <p:sp>
        <p:nvSpPr>
          <p:cNvPr id="19" name="Freeform 19"/>
          <p:cNvSpPr/>
          <p:nvPr/>
        </p:nvSpPr>
        <p:spPr>
          <a:xfrm>
            <a:off x="1041452" y="4497143"/>
            <a:ext cx="4051888" cy="3028786"/>
          </a:xfrm>
          <a:custGeom>
            <a:avLst/>
            <a:gdLst/>
            <a:ahLst/>
            <a:cxnLst/>
            <a:rect l="l" t="t" r="r" b="b"/>
            <a:pathLst>
              <a:path w="4051888" h="3028786">
                <a:moveTo>
                  <a:pt x="0" y="0"/>
                </a:moveTo>
                <a:lnTo>
                  <a:pt x="4051887" y="0"/>
                </a:lnTo>
                <a:lnTo>
                  <a:pt x="4051887" y="3028786"/>
                </a:lnTo>
                <a:lnTo>
                  <a:pt x="0" y="3028786"/>
                </a:lnTo>
                <a:lnTo>
                  <a:pt x="0" y="0"/>
                </a:lnTo>
                <a:close/>
              </a:path>
            </a:pathLst>
          </a:custGeom>
          <a:blipFill>
            <a:blip r:embed="rId7"/>
            <a:stretch>
              <a:fillRect/>
            </a:stretch>
          </a:blipFill>
        </p:spPr>
        <p:txBody>
          <a:bodyPr/>
          <a:lstStyle/>
          <a:p>
            <a:endParaRPr lang="en-US"/>
          </a:p>
        </p:txBody>
      </p:sp>
      <p:grpSp>
        <p:nvGrpSpPr>
          <p:cNvPr id="20" name="Group 20"/>
          <p:cNvGrpSpPr/>
          <p:nvPr/>
        </p:nvGrpSpPr>
        <p:grpSpPr>
          <a:xfrm>
            <a:off x="10150366" y="4011766"/>
            <a:ext cx="2803645" cy="4110727"/>
            <a:chOff x="0" y="0"/>
            <a:chExt cx="1289566" cy="1890773"/>
          </a:xfrm>
        </p:grpSpPr>
        <p:sp>
          <p:nvSpPr>
            <p:cNvPr id="21" name="Freeform 21"/>
            <p:cNvSpPr/>
            <p:nvPr/>
          </p:nvSpPr>
          <p:spPr>
            <a:xfrm>
              <a:off x="0" y="0"/>
              <a:ext cx="1289566" cy="1890773"/>
            </a:xfrm>
            <a:custGeom>
              <a:avLst/>
              <a:gdLst/>
              <a:ahLst/>
              <a:cxnLst/>
              <a:rect l="l" t="t" r="r" b="b"/>
              <a:pathLst>
                <a:path w="1289566" h="1890773">
                  <a:moveTo>
                    <a:pt x="0" y="0"/>
                  </a:moveTo>
                  <a:lnTo>
                    <a:pt x="1289566" y="0"/>
                  </a:lnTo>
                  <a:lnTo>
                    <a:pt x="1289566" y="1890773"/>
                  </a:lnTo>
                  <a:lnTo>
                    <a:pt x="0" y="1890773"/>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22" name="TextBox 22"/>
            <p:cNvSpPr txBox="1"/>
            <p:nvPr/>
          </p:nvSpPr>
          <p:spPr>
            <a:xfrm>
              <a:off x="0" y="-28575"/>
              <a:ext cx="1289566" cy="1919348"/>
            </a:xfrm>
            <a:prstGeom prst="rect">
              <a:avLst/>
            </a:prstGeom>
          </p:spPr>
          <p:txBody>
            <a:bodyPr lIns="68580" tIns="68580" rIns="68580" bIns="68580" rtlCol="0" anchor="ctr"/>
            <a:lstStyle/>
            <a:p>
              <a:pPr algn="ctr">
                <a:lnSpc>
                  <a:spcPts val="1889"/>
                </a:lnSpc>
              </a:pPr>
              <a:endParaRPr/>
            </a:p>
          </p:txBody>
        </p:sp>
      </p:grpSp>
      <p:sp>
        <p:nvSpPr>
          <p:cNvPr id="23" name="Freeform 23"/>
          <p:cNvSpPr/>
          <p:nvPr/>
        </p:nvSpPr>
        <p:spPr>
          <a:xfrm>
            <a:off x="10394301" y="4208653"/>
            <a:ext cx="3079982" cy="3716952"/>
          </a:xfrm>
          <a:custGeom>
            <a:avLst/>
            <a:gdLst/>
            <a:ahLst/>
            <a:cxnLst/>
            <a:rect l="l" t="t" r="r" b="b"/>
            <a:pathLst>
              <a:path w="3079982" h="3716952">
                <a:moveTo>
                  <a:pt x="0" y="0"/>
                </a:moveTo>
                <a:lnTo>
                  <a:pt x="3079982" y="0"/>
                </a:lnTo>
                <a:lnTo>
                  <a:pt x="3079982" y="3716952"/>
                </a:lnTo>
                <a:lnTo>
                  <a:pt x="0" y="3716952"/>
                </a:lnTo>
                <a:lnTo>
                  <a:pt x="0" y="0"/>
                </a:lnTo>
                <a:close/>
              </a:path>
            </a:pathLst>
          </a:custGeom>
          <a:blipFill>
            <a:blip r:embed="rId8"/>
            <a:stretch>
              <a:fillRect t="-5583" b="-2897"/>
            </a:stretch>
          </a:blipFill>
        </p:spPr>
        <p:txBody>
          <a:bodyPr/>
          <a:lstStyle/>
          <a:p>
            <a:endParaRPr lang="en-US"/>
          </a:p>
        </p:txBody>
      </p:sp>
      <p:pic>
        <p:nvPicPr>
          <p:cNvPr id="36" name="Audio 35">
            <a:extLst>
              <a:ext uri="{FF2B5EF4-FFF2-40B4-BE49-F238E27FC236}">
                <a16:creationId xmlns:a16="http://schemas.microsoft.com/office/drawing/2014/main" id="{AFBEEECD-02ED-B5AB-994C-AF45DAF5FC9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144"/>
    </mc:Choice>
    <mc:Fallback>
      <p:transition spd="slow" advTm="46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06866" y="1934830"/>
            <a:ext cx="16230594" cy="38509"/>
          </a:xfrm>
          <a:prstGeom prst="line">
            <a:avLst/>
          </a:prstGeom>
          <a:ln w="9525" cap="flat">
            <a:solidFill>
              <a:srgbClr val="2B2C30"/>
            </a:solidFill>
            <a:prstDash val="solid"/>
            <a:headEnd type="none" w="sm" len="sm"/>
            <a:tailEnd type="none" w="sm" len="sm"/>
          </a:ln>
        </p:spPr>
        <p:txBody>
          <a:bodyPr/>
          <a:lstStyle/>
          <a:p>
            <a:endParaRPr lang="en-US"/>
          </a:p>
        </p:txBody>
      </p:sp>
      <p:grpSp>
        <p:nvGrpSpPr>
          <p:cNvPr id="4" name="Group 4"/>
          <p:cNvGrpSpPr/>
          <p:nvPr/>
        </p:nvGrpSpPr>
        <p:grpSpPr>
          <a:xfrm>
            <a:off x="1469164" y="2977810"/>
            <a:ext cx="6341809" cy="5334463"/>
            <a:chOff x="0" y="0"/>
            <a:chExt cx="8455746" cy="7112618"/>
          </a:xfrm>
        </p:grpSpPr>
        <p:pic>
          <p:nvPicPr>
            <p:cNvPr id="5" name="Picture 5"/>
            <p:cNvPicPr>
              <a:picLocks noChangeAspect="1"/>
            </p:cNvPicPr>
            <p:nvPr/>
          </p:nvPicPr>
          <p:blipFill>
            <a:blip r:embed="rId7"/>
            <a:srcRect l="11437" r="11437"/>
            <a:stretch>
              <a:fillRect/>
            </a:stretch>
          </p:blipFill>
          <p:spPr>
            <a:xfrm>
              <a:off x="0" y="0"/>
              <a:ext cx="8455746" cy="7112618"/>
            </a:xfrm>
            <a:prstGeom prst="rect">
              <a:avLst/>
            </a:prstGeom>
          </p:spPr>
        </p:pic>
      </p:grpSp>
      <p:grpSp>
        <p:nvGrpSpPr>
          <p:cNvPr id="6" name="Group 6"/>
          <p:cNvGrpSpPr/>
          <p:nvPr/>
        </p:nvGrpSpPr>
        <p:grpSpPr>
          <a:xfrm>
            <a:off x="1028700" y="2768676"/>
            <a:ext cx="6377447" cy="5053418"/>
            <a:chOff x="0" y="0"/>
            <a:chExt cx="2933374" cy="2324373"/>
          </a:xfrm>
        </p:grpSpPr>
        <p:sp>
          <p:nvSpPr>
            <p:cNvPr id="7" name="Freeform 7"/>
            <p:cNvSpPr/>
            <p:nvPr/>
          </p:nvSpPr>
          <p:spPr>
            <a:xfrm>
              <a:off x="0" y="0"/>
              <a:ext cx="2933374" cy="2324373"/>
            </a:xfrm>
            <a:custGeom>
              <a:avLst/>
              <a:gdLst/>
              <a:ahLst/>
              <a:cxnLst/>
              <a:rect l="l" t="t" r="r" b="b"/>
              <a:pathLst>
                <a:path w="2933374" h="2324373">
                  <a:moveTo>
                    <a:pt x="0" y="0"/>
                  </a:moveTo>
                  <a:lnTo>
                    <a:pt x="2933374" y="0"/>
                  </a:lnTo>
                  <a:lnTo>
                    <a:pt x="2933374" y="2324373"/>
                  </a:lnTo>
                  <a:lnTo>
                    <a:pt x="0" y="2324373"/>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8" name="TextBox 8"/>
            <p:cNvSpPr txBox="1"/>
            <p:nvPr/>
          </p:nvSpPr>
          <p:spPr>
            <a:xfrm>
              <a:off x="0" y="-28575"/>
              <a:ext cx="2933374" cy="2352948"/>
            </a:xfrm>
            <a:prstGeom prst="rect">
              <a:avLst/>
            </a:prstGeom>
          </p:spPr>
          <p:txBody>
            <a:bodyPr lIns="68580" tIns="68580" rIns="68580" bIns="68580" rtlCol="0" anchor="ctr"/>
            <a:lstStyle/>
            <a:p>
              <a:pPr algn="ctr">
                <a:lnSpc>
                  <a:spcPts val="1889"/>
                </a:lnSpc>
              </a:pPr>
              <a:endParaRPr/>
            </a:p>
          </p:txBody>
        </p:sp>
      </p:grpSp>
      <p:sp>
        <p:nvSpPr>
          <p:cNvPr id="9" name="TextBox 9"/>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0" name="TextBox 10"/>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Why Play Matters for Well-being</a:t>
            </a:r>
          </a:p>
        </p:txBody>
      </p:sp>
      <p:sp>
        <p:nvSpPr>
          <p:cNvPr id="11" name="TextBox 11"/>
          <p:cNvSpPr txBox="1"/>
          <p:nvPr/>
        </p:nvSpPr>
        <p:spPr>
          <a:xfrm>
            <a:off x="3566108" y="8498995"/>
            <a:ext cx="4244865" cy="254014"/>
          </a:xfrm>
          <a:prstGeom prst="rect">
            <a:avLst/>
          </a:prstGeom>
        </p:spPr>
        <p:txBody>
          <a:bodyPr lIns="0" tIns="0" rIns="0" bIns="0" rtlCol="0" anchor="t">
            <a:spAutoFit/>
          </a:bodyPr>
          <a:lstStyle/>
          <a:p>
            <a:pPr algn="r">
              <a:lnSpc>
                <a:spcPts val="1804"/>
              </a:lnSpc>
            </a:pPr>
            <a:r>
              <a:rPr lang="en-US" sz="1983" spc="9">
                <a:solidFill>
                  <a:srgbClr val="2B2C30"/>
                </a:solidFill>
                <a:latin typeface="Playfair Display"/>
                <a:ea typeface="Playfair Display"/>
                <a:cs typeface="Playfair Display"/>
                <a:sym typeface="Playfair Display"/>
              </a:rPr>
              <a:t>(Earth.Org, n.d.)</a:t>
            </a:r>
          </a:p>
        </p:txBody>
      </p:sp>
      <p:sp>
        <p:nvSpPr>
          <p:cNvPr id="12" name="TextBox 12"/>
          <p:cNvSpPr txBox="1"/>
          <p:nvPr/>
        </p:nvSpPr>
        <p:spPr>
          <a:xfrm>
            <a:off x="8302755" y="3264249"/>
            <a:ext cx="8956545" cy="4699970"/>
          </a:xfrm>
          <a:prstGeom prst="rect">
            <a:avLst/>
          </a:prstGeom>
        </p:spPr>
        <p:txBody>
          <a:bodyPr lIns="0" tIns="0" rIns="0" bIns="0" rtlCol="0" anchor="t">
            <a:spAutoFit/>
          </a:bodyPr>
          <a:lstStyle/>
          <a:p>
            <a:pPr marL="531509" lvl="1" indent="-265755" algn="l">
              <a:lnSpc>
                <a:spcPts val="3446"/>
              </a:lnSpc>
              <a:buFont typeface="Arial"/>
              <a:buChar char="•"/>
            </a:pPr>
            <a:r>
              <a:rPr lang="en-US" sz="2461">
                <a:solidFill>
                  <a:srgbClr val="2B2C30"/>
                </a:solidFill>
                <a:latin typeface="Playfair Display"/>
                <a:ea typeface="Playfair Display"/>
                <a:cs typeface="Playfair Display"/>
                <a:sym typeface="Playfair Display"/>
              </a:rPr>
              <a:t>Research suggests that play supports emotional regulation and social connection.</a:t>
            </a:r>
          </a:p>
          <a:p>
            <a:pPr algn="l">
              <a:lnSpc>
                <a:spcPts val="3446"/>
              </a:lnSpc>
            </a:pPr>
            <a:endParaRPr lang="en-US" sz="2461">
              <a:solidFill>
                <a:srgbClr val="2B2C30"/>
              </a:solidFill>
              <a:latin typeface="Playfair Display"/>
              <a:ea typeface="Playfair Display"/>
              <a:cs typeface="Playfair Display"/>
              <a:sym typeface="Playfair Display"/>
            </a:endParaRPr>
          </a:p>
          <a:p>
            <a:pPr marL="531509" lvl="1" indent="-265755" algn="l">
              <a:lnSpc>
                <a:spcPts val="3446"/>
              </a:lnSpc>
              <a:buFont typeface="Arial"/>
              <a:buChar char="•"/>
            </a:pPr>
            <a:r>
              <a:rPr lang="en-US" sz="2461">
                <a:solidFill>
                  <a:srgbClr val="2B2C30"/>
                </a:solidFill>
                <a:latin typeface="Playfair Display"/>
                <a:ea typeface="Playfair Display"/>
                <a:cs typeface="Playfair Display"/>
                <a:sym typeface="Playfair Display"/>
              </a:rPr>
              <a:t>It creates a safe space to explore and build resilience (Lester &amp; Russell, 2008).</a:t>
            </a:r>
          </a:p>
          <a:p>
            <a:pPr algn="l">
              <a:lnSpc>
                <a:spcPts val="3446"/>
              </a:lnSpc>
            </a:pPr>
            <a:endParaRPr lang="en-US" sz="2461">
              <a:solidFill>
                <a:srgbClr val="2B2C30"/>
              </a:solidFill>
              <a:latin typeface="Playfair Display"/>
              <a:ea typeface="Playfair Display"/>
              <a:cs typeface="Playfair Display"/>
              <a:sym typeface="Playfair Display"/>
            </a:endParaRPr>
          </a:p>
          <a:p>
            <a:pPr marL="531509" lvl="1" indent="-265755" algn="l">
              <a:lnSpc>
                <a:spcPts val="3446"/>
              </a:lnSpc>
              <a:buFont typeface="Arial"/>
              <a:buChar char="•"/>
            </a:pPr>
            <a:r>
              <a:rPr lang="en-US" sz="2461">
                <a:solidFill>
                  <a:srgbClr val="2B2C30"/>
                </a:solidFill>
                <a:latin typeface="Playfair Display"/>
                <a:ea typeface="Playfair Display"/>
                <a:cs typeface="Playfair Display"/>
                <a:sym typeface="Playfair Display"/>
              </a:rPr>
              <a:t>Encourages divergent thinking and creativity (Runco, 2014).</a:t>
            </a:r>
          </a:p>
          <a:p>
            <a:pPr algn="l">
              <a:lnSpc>
                <a:spcPts val="3446"/>
              </a:lnSpc>
            </a:pPr>
            <a:endParaRPr lang="en-US" sz="2461">
              <a:solidFill>
                <a:srgbClr val="2B2C30"/>
              </a:solidFill>
              <a:latin typeface="Playfair Display"/>
              <a:ea typeface="Playfair Display"/>
              <a:cs typeface="Playfair Display"/>
              <a:sym typeface="Playfair Display"/>
            </a:endParaRPr>
          </a:p>
          <a:p>
            <a:pPr marL="531509" lvl="1" indent="-265755" algn="l">
              <a:lnSpc>
                <a:spcPts val="3446"/>
              </a:lnSpc>
              <a:buFont typeface="Arial"/>
              <a:buChar char="•"/>
            </a:pPr>
            <a:r>
              <a:rPr lang="en-US" sz="2461">
                <a:solidFill>
                  <a:srgbClr val="2B2C30"/>
                </a:solidFill>
                <a:latin typeface="Playfair Display"/>
                <a:ea typeface="Playfair Display"/>
                <a:cs typeface="Playfair Display"/>
                <a:sym typeface="Playfair Display"/>
              </a:rPr>
              <a:t>Play can help children manage anxiety and uncertainty through symbolic, imaginative expression.</a:t>
            </a:r>
          </a:p>
          <a:p>
            <a:pPr algn="l">
              <a:lnSpc>
                <a:spcPts val="3446"/>
              </a:lnSpc>
            </a:pPr>
            <a:endParaRPr lang="en-US" sz="2461">
              <a:solidFill>
                <a:srgbClr val="2B2C30"/>
              </a:solidFill>
              <a:latin typeface="Playfair Display"/>
              <a:ea typeface="Playfair Display"/>
              <a:cs typeface="Playfair Display"/>
              <a:sym typeface="Playfair Display"/>
            </a:endParaRPr>
          </a:p>
        </p:txBody>
      </p:sp>
      <p:pic>
        <p:nvPicPr>
          <p:cNvPr id="20" name="Audio 19">
            <a:extLst>
              <a:ext uri="{FF2B5EF4-FFF2-40B4-BE49-F238E27FC236}">
                <a16:creationId xmlns:a16="http://schemas.microsoft.com/office/drawing/2014/main" id="{07F3EC2A-CEDA-42D3-75E2-B2EF423F8BD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245"/>
    </mc:Choice>
    <mc:Fallback>
      <p:transition spd="slow" advTm="4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32050" y="1963778"/>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028700" y="2490475"/>
            <a:ext cx="2448708" cy="2315503"/>
          </a:xfrm>
          <a:custGeom>
            <a:avLst/>
            <a:gdLst/>
            <a:ahLst/>
            <a:cxnLst/>
            <a:rect l="l" t="t" r="r" b="b"/>
            <a:pathLst>
              <a:path w="2448708" h="2315503">
                <a:moveTo>
                  <a:pt x="0" y="0"/>
                </a:moveTo>
                <a:lnTo>
                  <a:pt x="2448708" y="0"/>
                </a:lnTo>
                <a:lnTo>
                  <a:pt x="2448708" y="2315503"/>
                </a:lnTo>
                <a:lnTo>
                  <a:pt x="0" y="2315503"/>
                </a:lnTo>
                <a:lnTo>
                  <a:pt x="0" y="0"/>
                </a:lnTo>
                <a:close/>
              </a:path>
            </a:pathLst>
          </a:custGeom>
          <a:blipFill>
            <a:blip r:embed="rId7"/>
            <a:stretch>
              <a:fillRect l="-33098" t="-7326" r="-633014" b="-420306"/>
            </a:stretch>
          </a:blipFill>
        </p:spPr>
        <p:txBody>
          <a:bodyPr/>
          <a:lstStyle/>
          <a:p>
            <a:endParaRPr lang="en-US"/>
          </a:p>
        </p:txBody>
      </p:sp>
      <p:sp>
        <p:nvSpPr>
          <p:cNvPr id="5" name="Freeform 5"/>
          <p:cNvSpPr/>
          <p:nvPr/>
        </p:nvSpPr>
        <p:spPr>
          <a:xfrm>
            <a:off x="3944133" y="2490475"/>
            <a:ext cx="2418325" cy="2322196"/>
          </a:xfrm>
          <a:custGeom>
            <a:avLst/>
            <a:gdLst/>
            <a:ahLst/>
            <a:cxnLst/>
            <a:rect l="l" t="t" r="r" b="b"/>
            <a:pathLst>
              <a:path w="2418325" h="2322196">
                <a:moveTo>
                  <a:pt x="0" y="0"/>
                </a:moveTo>
                <a:lnTo>
                  <a:pt x="2418325" y="0"/>
                </a:lnTo>
                <a:lnTo>
                  <a:pt x="2418325" y="2322196"/>
                </a:lnTo>
                <a:lnTo>
                  <a:pt x="0" y="2322196"/>
                </a:lnTo>
                <a:lnTo>
                  <a:pt x="0" y="0"/>
                </a:lnTo>
                <a:close/>
              </a:path>
            </a:pathLst>
          </a:custGeom>
          <a:blipFill>
            <a:blip r:embed="rId7"/>
            <a:stretch>
              <a:fillRect l="-83451" r="-246009" b="-191013"/>
            </a:stretch>
          </a:blipFill>
        </p:spPr>
        <p:txBody>
          <a:bodyPr/>
          <a:lstStyle/>
          <a:p>
            <a:endParaRPr lang="en-US"/>
          </a:p>
        </p:txBody>
      </p:sp>
      <p:sp>
        <p:nvSpPr>
          <p:cNvPr id="6" name="Freeform 6"/>
          <p:cNvSpPr/>
          <p:nvPr/>
        </p:nvSpPr>
        <p:spPr>
          <a:xfrm>
            <a:off x="6831672" y="2054675"/>
            <a:ext cx="2995728" cy="2500662"/>
          </a:xfrm>
          <a:custGeom>
            <a:avLst/>
            <a:gdLst/>
            <a:ahLst/>
            <a:cxnLst/>
            <a:rect l="l" t="t" r="r" b="b"/>
            <a:pathLst>
              <a:path w="2995728" h="2500662">
                <a:moveTo>
                  <a:pt x="0" y="0"/>
                </a:moveTo>
                <a:lnTo>
                  <a:pt x="2995728" y="0"/>
                </a:lnTo>
                <a:lnTo>
                  <a:pt x="2995728" y="2500661"/>
                </a:lnTo>
                <a:lnTo>
                  <a:pt x="0" y="2500661"/>
                </a:lnTo>
                <a:lnTo>
                  <a:pt x="0" y="0"/>
                </a:lnTo>
                <a:close/>
              </a:path>
            </a:pathLst>
          </a:custGeom>
          <a:blipFill>
            <a:blip r:embed="rId7"/>
            <a:stretch>
              <a:fillRect l="-226752" r="-227672" b="-332178"/>
            </a:stretch>
          </a:blipFill>
        </p:spPr>
        <p:txBody>
          <a:bodyPr/>
          <a:lstStyle/>
          <a:p>
            <a:endParaRPr lang="en-US"/>
          </a:p>
        </p:txBody>
      </p:sp>
      <p:sp>
        <p:nvSpPr>
          <p:cNvPr id="7" name="Freeform 7"/>
          <p:cNvSpPr/>
          <p:nvPr/>
        </p:nvSpPr>
        <p:spPr>
          <a:xfrm>
            <a:off x="10721571" y="2490475"/>
            <a:ext cx="2504814" cy="2322196"/>
          </a:xfrm>
          <a:custGeom>
            <a:avLst/>
            <a:gdLst/>
            <a:ahLst/>
            <a:cxnLst/>
            <a:rect l="l" t="t" r="r" b="b"/>
            <a:pathLst>
              <a:path w="2504814" h="2322196">
                <a:moveTo>
                  <a:pt x="0" y="0"/>
                </a:moveTo>
                <a:lnTo>
                  <a:pt x="2504814" y="0"/>
                </a:lnTo>
                <a:lnTo>
                  <a:pt x="2504814" y="2322196"/>
                </a:lnTo>
                <a:lnTo>
                  <a:pt x="0" y="2322196"/>
                </a:lnTo>
                <a:lnTo>
                  <a:pt x="0" y="0"/>
                </a:lnTo>
                <a:close/>
              </a:path>
            </a:pathLst>
          </a:custGeom>
          <a:blipFill>
            <a:blip r:embed="rId7"/>
            <a:stretch>
              <a:fillRect l="-388645" r="-145288" b="-344931"/>
            </a:stretch>
          </a:blipFill>
        </p:spPr>
        <p:txBody>
          <a:bodyPr/>
          <a:lstStyle/>
          <a:p>
            <a:endParaRPr lang="en-US"/>
          </a:p>
        </p:txBody>
      </p:sp>
      <p:sp>
        <p:nvSpPr>
          <p:cNvPr id="8" name="Freeform 8"/>
          <p:cNvSpPr/>
          <p:nvPr/>
        </p:nvSpPr>
        <p:spPr>
          <a:xfrm>
            <a:off x="14157482" y="2490475"/>
            <a:ext cx="2544263" cy="2532957"/>
          </a:xfrm>
          <a:custGeom>
            <a:avLst/>
            <a:gdLst/>
            <a:ahLst/>
            <a:cxnLst/>
            <a:rect l="l" t="t" r="r" b="b"/>
            <a:pathLst>
              <a:path w="2544263" h="2532957">
                <a:moveTo>
                  <a:pt x="0" y="0"/>
                </a:moveTo>
                <a:lnTo>
                  <a:pt x="2544264" y="0"/>
                </a:lnTo>
                <a:lnTo>
                  <a:pt x="2544264" y="2532957"/>
                </a:lnTo>
                <a:lnTo>
                  <a:pt x="0" y="2532957"/>
                </a:lnTo>
                <a:lnTo>
                  <a:pt x="0" y="0"/>
                </a:lnTo>
                <a:close/>
              </a:path>
            </a:pathLst>
          </a:custGeom>
          <a:blipFill>
            <a:blip r:embed="rId7"/>
            <a:stretch>
              <a:fillRect l="-475604" r="-19470" b="-288936"/>
            </a:stretch>
          </a:blipFill>
        </p:spPr>
        <p:txBody>
          <a:bodyPr/>
          <a:lstStyle/>
          <a:p>
            <a:endParaRPr lang="en-US"/>
          </a:p>
        </p:txBody>
      </p:sp>
      <p:sp>
        <p:nvSpPr>
          <p:cNvPr id="9" name="Freeform 9"/>
          <p:cNvSpPr/>
          <p:nvPr/>
        </p:nvSpPr>
        <p:spPr>
          <a:xfrm>
            <a:off x="1006871" y="5023432"/>
            <a:ext cx="2018929" cy="2139998"/>
          </a:xfrm>
          <a:custGeom>
            <a:avLst/>
            <a:gdLst/>
            <a:ahLst/>
            <a:cxnLst/>
            <a:rect l="l" t="t" r="r" b="b"/>
            <a:pathLst>
              <a:path w="2018929" h="2139998">
                <a:moveTo>
                  <a:pt x="0" y="0"/>
                </a:moveTo>
                <a:lnTo>
                  <a:pt x="2018929" y="0"/>
                </a:lnTo>
                <a:lnTo>
                  <a:pt x="2018929" y="2139997"/>
                </a:lnTo>
                <a:lnTo>
                  <a:pt x="0" y="2139997"/>
                </a:lnTo>
                <a:lnTo>
                  <a:pt x="0" y="0"/>
                </a:lnTo>
                <a:close/>
              </a:path>
            </a:pathLst>
          </a:custGeom>
          <a:blipFill>
            <a:blip r:embed="rId7"/>
            <a:stretch>
              <a:fillRect l="-22437" t="-102595" r="-494948" b="-176403"/>
            </a:stretch>
          </a:blipFill>
        </p:spPr>
        <p:txBody>
          <a:bodyPr/>
          <a:lstStyle/>
          <a:p>
            <a:endParaRPr lang="en-US"/>
          </a:p>
        </p:txBody>
      </p:sp>
      <p:sp>
        <p:nvSpPr>
          <p:cNvPr id="10" name="TextBox 10"/>
          <p:cNvSpPr txBox="1"/>
          <p:nvPr/>
        </p:nvSpPr>
        <p:spPr>
          <a:xfrm>
            <a:off x="15287123"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1" name="TextBox 11"/>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Types of Play</a:t>
            </a:r>
          </a:p>
        </p:txBody>
      </p:sp>
      <p:sp>
        <p:nvSpPr>
          <p:cNvPr id="12" name="Freeform 12"/>
          <p:cNvSpPr/>
          <p:nvPr/>
        </p:nvSpPr>
        <p:spPr>
          <a:xfrm>
            <a:off x="10451016" y="6058719"/>
            <a:ext cx="2553331" cy="1735280"/>
          </a:xfrm>
          <a:custGeom>
            <a:avLst/>
            <a:gdLst/>
            <a:ahLst/>
            <a:cxnLst/>
            <a:rect l="l" t="t" r="r" b="b"/>
            <a:pathLst>
              <a:path w="2553331" h="1735280">
                <a:moveTo>
                  <a:pt x="0" y="0"/>
                </a:moveTo>
                <a:lnTo>
                  <a:pt x="2553331" y="0"/>
                </a:lnTo>
                <a:lnTo>
                  <a:pt x="2553331" y="1735280"/>
                </a:lnTo>
                <a:lnTo>
                  <a:pt x="0" y="1735280"/>
                </a:lnTo>
                <a:lnTo>
                  <a:pt x="0" y="0"/>
                </a:lnTo>
                <a:close/>
              </a:path>
            </a:pathLst>
          </a:custGeom>
          <a:blipFill>
            <a:blip r:embed="rId7"/>
            <a:stretch>
              <a:fillRect l="-250150" t="-194014" r="-76179" b="-114169"/>
            </a:stretch>
          </a:blipFill>
        </p:spPr>
        <p:txBody>
          <a:bodyPr/>
          <a:lstStyle/>
          <a:p>
            <a:endParaRPr lang="en-US"/>
          </a:p>
        </p:txBody>
      </p:sp>
      <p:sp>
        <p:nvSpPr>
          <p:cNvPr id="13" name="Freeform 13"/>
          <p:cNvSpPr/>
          <p:nvPr/>
        </p:nvSpPr>
        <p:spPr>
          <a:xfrm>
            <a:off x="3944133" y="5211708"/>
            <a:ext cx="2657366" cy="1763444"/>
          </a:xfrm>
          <a:custGeom>
            <a:avLst/>
            <a:gdLst/>
            <a:ahLst/>
            <a:cxnLst/>
            <a:rect l="l" t="t" r="r" b="b"/>
            <a:pathLst>
              <a:path w="2657366" h="1763444">
                <a:moveTo>
                  <a:pt x="0" y="0"/>
                </a:moveTo>
                <a:lnTo>
                  <a:pt x="2657366" y="0"/>
                </a:lnTo>
                <a:lnTo>
                  <a:pt x="2657366" y="1763444"/>
                </a:lnTo>
                <a:lnTo>
                  <a:pt x="0" y="1763444"/>
                </a:lnTo>
                <a:lnTo>
                  <a:pt x="0" y="0"/>
                </a:lnTo>
                <a:close/>
              </a:path>
            </a:pathLst>
          </a:custGeom>
          <a:blipFill>
            <a:blip r:embed="rId7"/>
            <a:stretch>
              <a:fillRect l="-102701" t="-180024" r="-288753" b="-201863"/>
            </a:stretch>
          </a:blipFill>
        </p:spPr>
        <p:txBody>
          <a:bodyPr/>
          <a:lstStyle/>
          <a:p>
            <a:endParaRPr lang="en-US"/>
          </a:p>
        </p:txBody>
      </p:sp>
      <p:sp>
        <p:nvSpPr>
          <p:cNvPr id="14" name="Freeform 14"/>
          <p:cNvSpPr/>
          <p:nvPr/>
        </p:nvSpPr>
        <p:spPr>
          <a:xfrm>
            <a:off x="6265762" y="4907919"/>
            <a:ext cx="3359543" cy="2415692"/>
          </a:xfrm>
          <a:custGeom>
            <a:avLst/>
            <a:gdLst/>
            <a:ahLst/>
            <a:cxnLst/>
            <a:rect l="l" t="t" r="r" b="b"/>
            <a:pathLst>
              <a:path w="3359543" h="2415692">
                <a:moveTo>
                  <a:pt x="0" y="0"/>
                </a:moveTo>
                <a:lnTo>
                  <a:pt x="3359542" y="0"/>
                </a:lnTo>
                <a:lnTo>
                  <a:pt x="3359542" y="2415692"/>
                </a:lnTo>
                <a:lnTo>
                  <a:pt x="0" y="2415692"/>
                </a:lnTo>
                <a:lnTo>
                  <a:pt x="0" y="0"/>
                </a:lnTo>
                <a:close/>
              </a:path>
            </a:pathLst>
          </a:custGeom>
          <a:blipFill>
            <a:blip r:embed="rId7"/>
            <a:stretch>
              <a:fillRect l="-171034" t="-77533" r="-154268" b="-207332"/>
            </a:stretch>
          </a:blipFill>
        </p:spPr>
        <p:txBody>
          <a:bodyPr/>
          <a:lstStyle/>
          <a:p>
            <a:endParaRPr lang="en-US"/>
          </a:p>
        </p:txBody>
      </p:sp>
      <p:sp>
        <p:nvSpPr>
          <p:cNvPr id="15" name="Freeform 15"/>
          <p:cNvSpPr/>
          <p:nvPr/>
        </p:nvSpPr>
        <p:spPr>
          <a:xfrm>
            <a:off x="1268222" y="7101841"/>
            <a:ext cx="2675910" cy="3029280"/>
          </a:xfrm>
          <a:custGeom>
            <a:avLst/>
            <a:gdLst/>
            <a:ahLst/>
            <a:cxnLst/>
            <a:rect l="l" t="t" r="r" b="b"/>
            <a:pathLst>
              <a:path w="2675910" h="3029280">
                <a:moveTo>
                  <a:pt x="0" y="0"/>
                </a:moveTo>
                <a:lnTo>
                  <a:pt x="2675911" y="0"/>
                </a:lnTo>
                <a:lnTo>
                  <a:pt x="2675911" y="3029280"/>
                </a:lnTo>
                <a:lnTo>
                  <a:pt x="0" y="3029280"/>
                </a:lnTo>
                <a:lnTo>
                  <a:pt x="0" y="0"/>
                </a:lnTo>
                <a:close/>
              </a:path>
            </a:pathLst>
          </a:custGeom>
          <a:blipFill>
            <a:blip r:embed="rId7"/>
            <a:stretch>
              <a:fillRect l="-9274" t="-156920" r="-342053" b="-2495"/>
            </a:stretch>
          </a:blipFill>
        </p:spPr>
        <p:txBody>
          <a:bodyPr/>
          <a:lstStyle/>
          <a:p>
            <a:endParaRPr lang="en-US"/>
          </a:p>
        </p:txBody>
      </p:sp>
      <p:sp>
        <p:nvSpPr>
          <p:cNvPr id="16" name="Freeform 16"/>
          <p:cNvSpPr/>
          <p:nvPr/>
        </p:nvSpPr>
        <p:spPr>
          <a:xfrm>
            <a:off x="4662689" y="7375202"/>
            <a:ext cx="2168984" cy="2516276"/>
          </a:xfrm>
          <a:custGeom>
            <a:avLst/>
            <a:gdLst/>
            <a:ahLst/>
            <a:cxnLst/>
            <a:rect l="l" t="t" r="r" b="b"/>
            <a:pathLst>
              <a:path w="2168984" h="2516276">
                <a:moveTo>
                  <a:pt x="0" y="0"/>
                </a:moveTo>
                <a:lnTo>
                  <a:pt x="2168983" y="0"/>
                </a:lnTo>
                <a:lnTo>
                  <a:pt x="2168983" y="2516277"/>
                </a:lnTo>
                <a:lnTo>
                  <a:pt x="0" y="2516277"/>
                </a:lnTo>
                <a:lnTo>
                  <a:pt x="0" y="0"/>
                </a:lnTo>
                <a:close/>
              </a:path>
            </a:pathLst>
          </a:custGeom>
          <a:blipFill>
            <a:blip r:embed="rId7"/>
            <a:stretch>
              <a:fillRect l="-115631" t="-167679" r="-261616"/>
            </a:stretch>
          </a:blipFill>
        </p:spPr>
        <p:txBody>
          <a:bodyPr/>
          <a:lstStyle/>
          <a:p>
            <a:endParaRPr lang="en-US"/>
          </a:p>
        </p:txBody>
      </p:sp>
      <p:sp>
        <p:nvSpPr>
          <p:cNvPr id="17" name="Freeform 17"/>
          <p:cNvSpPr/>
          <p:nvPr/>
        </p:nvSpPr>
        <p:spPr>
          <a:xfrm>
            <a:off x="7573123" y="7361619"/>
            <a:ext cx="3148449" cy="2320310"/>
          </a:xfrm>
          <a:custGeom>
            <a:avLst/>
            <a:gdLst/>
            <a:ahLst/>
            <a:cxnLst/>
            <a:rect l="l" t="t" r="r" b="b"/>
            <a:pathLst>
              <a:path w="3148449" h="2320310">
                <a:moveTo>
                  <a:pt x="0" y="0"/>
                </a:moveTo>
                <a:lnTo>
                  <a:pt x="3148448" y="0"/>
                </a:lnTo>
                <a:lnTo>
                  <a:pt x="3148448" y="2320310"/>
                </a:lnTo>
                <a:lnTo>
                  <a:pt x="0" y="2320310"/>
                </a:lnTo>
                <a:lnTo>
                  <a:pt x="0" y="0"/>
                </a:lnTo>
                <a:close/>
              </a:path>
            </a:pathLst>
          </a:custGeom>
          <a:blipFill>
            <a:blip r:embed="rId7"/>
            <a:stretch>
              <a:fillRect l="-189087" t="-245136" r="-101814"/>
            </a:stretch>
          </a:blipFill>
        </p:spPr>
        <p:txBody>
          <a:bodyPr/>
          <a:lstStyle/>
          <a:p>
            <a:endParaRPr lang="en-US"/>
          </a:p>
        </p:txBody>
      </p:sp>
      <p:sp>
        <p:nvSpPr>
          <p:cNvPr id="18" name="Freeform 18"/>
          <p:cNvSpPr/>
          <p:nvPr/>
        </p:nvSpPr>
        <p:spPr>
          <a:xfrm>
            <a:off x="11490437" y="6926359"/>
            <a:ext cx="3027822" cy="2965120"/>
          </a:xfrm>
          <a:custGeom>
            <a:avLst/>
            <a:gdLst/>
            <a:ahLst/>
            <a:cxnLst/>
            <a:rect l="l" t="t" r="r" b="b"/>
            <a:pathLst>
              <a:path w="3027822" h="2965120">
                <a:moveTo>
                  <a:pt x="0" y="0"/>
                </a:moveTo>
                <a:lnTo>
                  <a:pt x="3027821" y="0"/>
                </a:lnTo>
                <a:lnTo>
                  <a:pt x="3027821" y="2965120"/>
                </a:lnTo>
                <a:lnTo>
                  <a:pt x="0" y="2965120"/>
                </a:lnTo>
                <a:lnTo>
                  <a:pt x="0" y="0"/>
                </a:lnTo>
                <a:close/>
              </a:path>
            </a:pathLst>
          </a:custGeom>
          <a:blipFill>
            <a:blip r:embed="rId7"/>
            <a:stretch>
              <a:fillRect l="-317469" t="-181983" r="-6918"/>
            </a:stretch>
          </a:blipFill>
        </p:spPr>
        <p:txBody>
          <a:bodyPr/>
          <a:lstStyle/>
          <a:p>
            <a:endParaRPr lang="en-US"/>
          </a:p>
        </p:txBody>
      </p:sp>
      <p:sp>
        <p:nvSpPr>
          <p:cNvPr id="19" name="Freeform 19"/>
          <p:cNvSpPr/>
          <p:nvPr/>
        </p:nvSpPr>
        <p:spPr>
          <a:xfrm>
            <a:off x="14275024" y="5023432"/>
            <a:ext cx="2024198" cy="3080807"/>
          </a:xfrm>
          <a:custGeom>
            <a:avLst/>
            <a:gdLst/>
            <a:ahLst/>
            <a:cxnLst/>
            <a:rect l="l" t="t" r="r" b="b"/>
            <a:pathLst>
              <a:path w="2024198" h="3080807">
                <a:moveTo>
                  <a:pt x="0" y="0"/>
                </a:moveTo>
                <a:lnTo>
                  <a:pt x="2024198" y="0"/>
                </a:lnTo>
                <a:lnTo>
                  <a:pt x="2024198" y="3080807"/>
                </a:lnTo>
                <a:lnTo>
                  <a:pt x="0" y="3080807"/>
                </a:lnTo>
                <a:lnTo>
                  <a:pt x="0" y="0"/>
                </a:lnTo>
                <a:close/>
              </a:path>
            </a:pathLst>
          </a:custGeom>
          <a:blipFill>
            <a:blip r:embed="rId7"/>
            <a:stretch>
              <a:fillRect l="-467471" t="-57078" b="-85529"/>
            </a:stretch>
          </a:blipFill>
        </p:spPr>
        <p:txBody>
          <a:bodyPr/>
          <a:lstStyle/>
          <a:p>
            <a:endParaRPr lang="en-US"/>
          </a:p>
        </p:txBody>
      </p:sp>
      <p:sp>
        <p:nvSpPr>
          <p:cNvPr id="20" name="Freeform 20"/>
          <p:cNvSpPr/>
          <p:nvPr/>
        </p:nvSpPr>
        <p:spPr>
          <a:xfrm>
            <a:off x="9321137" y="3977742"/>
            <a:ext cx="1808524" cy="2091379"/>
          </a:xfrm>
          <a:custGeom>
            <a:avLst/>
            <a:gdLst/>
            <a:ahLst/>
            <a:cxnLst/>
            <a:rect l="l" t="t" r="r" b="b"/>
            <a:pathLst>
              <a:path w="1808524" h="2091379">
                <a:moveTo>
                  <a:pt x="0" y="0"/>
                </a:moveTo>
                <a:lnTo>
                  <a:pt x="1808524" y="0"/>
                </a:lnTo>
                <a:lnTo>
                  <a:pt x="1808524" y="2091379"/>
                </a:lnTo>
                <a:lnTo>
                  <a:pt x="0" y="2091379"/>
                </a:lnTo>
                <a:lnTo>
                  <a:pt x="0" y="0"/>
                </a:lnTo>
                <a:close/>
              </a:path>
            </a:pathLst>
          </a:custGeom>
          <a:blipFill>
            <a:blip r:embed="rId7"/>
            <a:stretch>
              <a:fillRect l="-345369" t="-209373" r="-353609" b="-140198"/>
            </a:stretch>
          </a:blipFill>
        </p:spPr>
        <p:txBody>
          <a:bodyPr/>
          <a:lstStyle/>
          <a:p>
            <a:endParaRPr lang="en-US"/>
          </a:p>
        </p:txBody>
      </p:sp>
      <p:sp>
        <p:nvSpPr>
          <p:cNvPr id="21" name="Freeform 21"/>
          <p:cNvSpPr/>
          <p:nvPr/>
        </p:nvSpPr>
        <p:spPr>
          <a:xfrm>
            <a:off x="12643572" y="3722407"/>
            <a:ext cx="1826237" cy="2371023"/>
          </a:xfrm>
          <a:custGeom>
            <a:avLst/>
            <a:gdLst/>
            <a:ahLst/>
            <a:cxnLst/>
            <a:rect l="l" t="t" r="r" b="b"/>
            <a:pathLst>
              <a:path w="1826237" h="2371023">
                <a:moveTo>
                  <a:pt x="0" y="0"/>
                </a:moveTo>
                <a:lnTo>
                  <a:pt x="1826236" y="0"/>
                </a:lnTo>
                <a:lnTo>
                  <a:pt x="1826236" y="2371023"/>
                </a:lnTo>
                <a:lnTo>
                  <a:pt x="0" y="2371023"/>
                </a:lnTo>
                <a:lnTo>
                  <a:pt x="0" y="0"/>
                </a:lnTo>
                <a:close/>
              </a:path>
            </a:pathLst>
          </a:custGeom>
          <a:blipFill>
            <a:blip r:embed="rId7"/>
            <a:stretch>
              <a:fillRect l="-472617" t="-75292" r="-150990" b="-187365"/>
            </a:stretch>
          </a:blipFill>
        </p:spPr>
        <p:txBody>
          <a:bodyPr/>
          <a:lstStyle/>
          <a:p>
            <a:endParaRPr lang="en-US"/>
          </a:p>
        </p:txBody>
      </p:sp>
      <p:pic>
        <p:nvPicPr>
          <p:cNvPr id="27" name="Audio 26">
            <a:extLst>
              <a:ext uri="{FF2B5EF4-FFF2-40B4-BE49-F238E27FC236}">
                <a16:creationId xmlns:a16="http://schemas.microsoft.com/office/drawing/2014/main" id="{B4DE4D2F-4191-7025-4AFA-F2F639A6AEC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565"/>
    </mc:Choice>
    <mc:Fallback>
      <p:transition spd="slow" advTm="40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06866" y="1966830"/>
            <a:ext cx="16230594" cy="38509"/>
          </a:xfrm>
          <a:prstGeom prst="line">
            <a:avLst/>
          </a:prstGeom>
          <a:ln w="9525" cap="flat">
            <a:solidFill>
              <a:srgbClr val="2B2C30"/>
            </a:solidFill>
            <a:prstDash val="solid"/>
            <a:headEnd type="none" w="sm" len="sm"/>
            <a:tailEnd type="none" w="sm" len="sm"/>
          </a:ln>
        </p:spPr>
        <p:txBody>
          <a:bodyPr/>
          <a:lstStyle/>
          <a:p>
            <a:endParaRPr lang="en-US"/>
          </a:p>
        </p:txBody>
      </p:sp>
      <p:grpSp>
        <p:nvGrpSpPr>
          <p:cNvPr id="4" name="Group 4"/>
          <p:cNvGrpSpPr/>
          <p:nvPr/>
        </p:nvGrpSpPr>
        <p:grpSpPr>
          <a:xfrm>
            <a:off x="1006871" y="3321440"/>
            <a:ext cx="5428876" cy="4973976"/>
            <a:chOff x="0" y="0"/>
            <a:chExt cx="2497069" cy="2287833"/>
          </a:xfrm>
        </p:grpSpPr>
        <p:sp>
          <p:nvSpPr>
            <p:cNvPr id="5" name="Freeform 5"/>
            <p:cNvSpPr/>
            <p:nvPr/>
          </p:nvSpPr>
          <p:spPr>
            <a:xfrm>
              <a:off x="0" y="0"/>
              <a:ext cx="2497069" cy="2287833"/>
            </a:xfrm>
            <a:custGeom>
              <a:avLst/>
              <a:gdLst/>
              <a:ahLst/>
              <a:cxnLst/>
              <a:rect l="l" t="t" r="r" b="b"/>
              <a:pathLst>
                <a:path w="2497069" h="2287833">
                  <a:moveTo>
                    <a:pt x="0" y="0"/>
                  </a:moveTo>
                  <a:lnTo>
                    <a:pt x="2497069" y="0"/>
                  </a:lnTo>
                  <a:lnTo>
                    <a:pt x="2497069" y="2287833"/>
                  </a:lnTo>
                  <a:lnTo>
                    <a:pt x="0" y="2287833"/>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6" name="TextBox 6"/>
            <p:cNvSpPr txBox="1"/>
            <p:nvPr/>
          </p:nvSpPr>
          <p:spPr>
            <a:xfrm>
              <a:off x="0" y="-28575"/>
              <a:ext cx="2497069" cy="2316408"/>
            </a:xfrm>
            <a:prstGeom prst="rect">
              <a:avLst/>
            </a:prstGeom>
          </p:spPr>
          <p:txBody>
            <a:bodyPr lIns="68580" tIns="68580" rIns="68580" bIns="68580" rtlCol="0" anchor="ctr"/>
            <a:lstStyle/>
            <a:p>
              <a:pPr algn="ctr">
                <a:lnSpc>
                  <a:spcPts val="1889"/>
                </a:lnSpc>
              </a:pPr>
              <a:endParaRPr/>
            </a:p>
          </p:txBody>
        </p:sp>
      </p:grpSp>
      <p:sp>
        <p:nvSpPr>
          <p:cNvPr id="7" name="Freeform 7"/>
          <p:cNvSpPr/>
          <p:nvPr/>
        </p:nvSpPr>
        <p:spPr>
          <a:xfrm>
            <a:off x="1373348" y="3487004"/>
            <a:ext cx="6890935" cy="4657593"/>
          </a:xfrm>
          <a:custGeom>
            <a:avLst/>
            <a:gdLst/>
            <a:ahLst/>
            <a:cxnLst/>
            <a:rect l="l" t="t" r="r" b="b"/>
            <a:pathLst>
              <a:path w="6890935" h="4657593">
                <a:moveTo>
                  <a:pt x="0" y="0"/>
                </a:moveTo>
                <a:lnTo>
                  <a:pt x="6890934" y="0"/>
                </a:lnTo>
                <a:lnTo>
                  <a:pt x="6890934" y="4657593"/>
                </a:lnTo>
                <a:lnTo>
                  <a:pt x="0" y="4657593"/>
                </a:lnTo>
                <a:lnTo>
                  <a:pt x="0" y="0"/>
                </a:lnTo>
                <a:close/>
              </a:path>
            </a:pathLst>
          </a:custGeom>
          <a:blipFill>
            <a:blip r:embed="rId7"/>
            <a:stretch>
              <a:fillRect l="-884" t="-4362" r="-9022" b="-722"/>
            </a:stretch>
          </a:blipFill>
        </p:spPr>
        <p:txBody>
          <a:bodyPr/>
          <a:lstStyle/>
          <a:p>
            <a:endParaRPr lang="en-US"/>
          </a:p>
        </p:txBody>
      </p:sp>
      <p:sp>
        <p:nvSpPr>
          <p:cNvPr id="8" name="Freeform 8"/>
          <p:cNvSpPr/>
          <p:nvPr/>
        </p:nvSpPr>
        <p:spPr>
          <a:xfrm>
            <a:off x="8805035" y="2181551"/>
            <a:ext cx="8530015" cy="6216248"/>
          </a:xfrm>
          <a:custGeom>
            <a:avLst/>
            <a:gdLst/>
            <a:ahLst/>
            <a:cxnLst/>
            <a:rect l="l" t="t" r="r" b="b"/>
            <a:pathLst>
              <a:path w="8530015" h="6216248">
                <a:moveTo>
                  <a:pt x="0" y="0"/>
                </a:moveTo>
                <a:lnTo>
                  <a:pt x="8530014" y="0"/>
                </a:lnTo>
                <a:lnTo>
                  <a:pt x="8530014" y="6216248"/>
                </a:lnTo>
                <a:lnTo>
                  <a:pt x="0" y="621624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9" name="TextBox 9"/>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0" name="TextBox 10"/>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What Play looks like in School</a:t>
            </a:r>
          </a:p>
        </p:txBody>
      </p:sp>
      <p:sp>
        <p:nvSpPr>
          <p:cNvPr id="11" name="TextBox 11"/>
          <p:cNvSpPr txBox="1"/>
          <p:nvPr/>
        </p:nvSpPr>
        <p:spPr>
          <a:xfrm>
            <a:off x="10190238" y="4312450"/>
            <a:ext cx="6221452" cy="3211717"/>
          </a:xfrm>
          <a:prstGeom prst="rect">
            <a:avLst/>
          </a:prstGeom>
        </p:spPr>
        <p:txBody>
          <a:bodyPr lIns="0" tIns="0" rIns="0" bIns="0" rtlCol="0" anchor="t">
            <a:spAutoFit/>
          </a:bodyPr>
          <a:lstStyle/>
          <a:p>
            <a:pPr algn="l">
              <a:lnSpc>
                <a:spcPts val="3182"/>
              </a:lnSpc>
            </a:pPr>
            <a:r>
              <a:rPr lang="en-US" sz="2273">
                <a:solidFill>
                  <a:srgbClr val="2B2C30"/>
                </a:solidFill>
                <a:latin typeface="Playfair Display"/>
                <a:ea typeface="Playfair Display"/>
                <a:cs typeface="Playfair Display"/>
                <a:sym typeface="Playfair Display"/>
              </a:rPr>
              <a:t>Play can and should be embedded into lessons to support learning. During  my placement, pupils built a pirate ship with PE mats, using teamwork and direction skills. Griggs and Petrie (2018) argue that guided, child-led play encourages deeper engagement and understanding, making exploration both enjoyable and educational.</a:t>
            </a:r>
          </a:p>
        </p:txBody>
      </p:sp>
      <p:sp>
        <p:nvSpPr>
          <p:cNvPr id="12" name="TextBox 12"/>
          <p:cNvSpPr txBox="1"/>
          <p:nvPr/>
        </p:nvSpPr>
        <p:spPr>
          <a:xfrm>
            <a:off x="6435747" y="8192222"/>
            <a:ext cx="1828535" cy="254014"/>
          </a:xfrm>
          <a:prstGeom prst="rect">
            <a:avLst/>
          </a:prstGeom>
        </p:spPr>
        <p:txBody>
          <a:bodyPr lIns="0" tIns="0" rIns="0" bIns="0" rtlCol="0" anchor="t">
            <a:spAutoFit/>
          </a:bodyPr>
          <a:lstStyle/>
          <a:p>
            <a:pPr algn="r">
              <a:lnSpc>
                <a:spcPts val="1804"/>
              </a:lnSpc>
            </a:pPr>
            <a:r>
              <a:rPr lang="en-US" sz="1983" spc="9">
                <a:solidFill>
                  <a:srgbClr val="2B2C30"/>
                </a:solidFill>
                <a:latin typeface="Playfair Display"/>
                <a:ea typeface="Playfair Display"/>
                <a:cs typeface="Playfair Display"/>
                <a:sym typeface="Playfair Display"/>
              </a:rPr>
              <a:t>(Vecteezy, 2025)</a:t>
            </a:r>
          </a:p>
        </p:txBody>
      </p:sp>
      <p:pic>
        <p:nvPicPr>
          <p:cNvPr id="14" name="Audio 13">
            <a:extLst>
              <a:ext uri="{FF2B5EF4-FFF2-40B4-BE49-F238E27FC236}">
                <a16:creationId xmlns:a16="http://schemas.microsoft.com/office/drawing/2014/main" id="{4FF67B3B-9D2C-CD48-4940-6154A1AE5E7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1888"/>
    </mc:Choice>
    <mc:Fallback>
      <p:transition spd="slow" advTm="41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739009" y="1970059"/>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9144000" y="2502119"/>
            <a:ext cx="8532532" cy="6042902"/>
          </a:xfrm>
          <a:custGeom>
            <a:avLst/>
            <a:gdLst/>
            <a:ahLst/>
            <a:cxnLst/>
            <a:rect l="l" t="t" r="r" b="b"/>
            <a:pathLst>
              <a:path w="8532532" h="6042902">
                <a:moveTo>
                  <a:pt x="0" y="0"/>
                </a:moveTo>
                <a:lnTo>
                  <a:pt x="8532532" y="0"/>
                </a:lnTo>
                <a:lnTo>
                  <a:pt x="8532532" y="6042902"/>
                </a:lnTo>
                <a:lnTo>
                  <a:pt x="0" y="6042902"/>
                </a:lnTo>
                <a:lnTo>
                  <a:pt x="0" y="0"/>
                </a:lnTo>
                <a:close/>
              </a:path>
            </a:pathLst>
          </a:custGeom>
          <a:blipFill>
            <a:blip r:embed="rId7"/>
            <a:stretch>
              <a:fillRect l="-38133" t="-40011" r="-44489" b="-40169"/>
            </a:stretch>
          </a:blipFill>
        </p:spPr>
        <p:txBody>
          <a:bodyPr/>
          <a:lstStyle/>
          <a:p>
            <a:endParaRPr lang="en-US"/>
          </a:p>
        </p:txBody>
      </p:sp>
      <p:sp>
        <p:nvSpPr>
          <p:cNvPr id="5" name="TextBox 5"/>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6" name="TextBox 6"/>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Whole-School Approach to Play</a:t>
            </a:r>
          </a:p>
        </p:txBody>
      </p:sp>
      <p:sp>
        <p:nvSpPr>
          <p:cNvPr id="7" name="TextBox 7"/>
          <p:cNvSpPr txBox="1"/>
          <p:nvPr/>
        </p:nvSpPr>
        <p:spPr>
          <a:xfrm>
            <a:off x="422352" y="2301326"/>
            <a:ext cx="8699819" cy="7391081"/>
          </a:xfrm>
          <a:prstGeom prst="rect">
            <a:avLst/>
          </a:prstGeom>
        </p:spPr>
        <p:txBody>
          <a:bodyPr lIns="0" tIns="0" rIns="0" bIns="0" rtlCol="0" anchor="t">
            <a:spAutoFit/>
          </a:bodyPr>
          <a:lstStyle/>
          <a:p>
            <a:pPr marL="703483" lvl="1" indent="-351742" algn="l">
              <a:lnSpc>
                <a:spcPts val="4887"/>
              </a:lnSpc>
              <a:buFont typeface="Arial"/>
              <a:buChar char="•"/>
            </a:pPr>
            <a:r>
              <a:rPr lang="en-US" sz="3258">
                <a:solidFill>
                  <a:srgbClr val="2B2C30"/>
                </a:solidFill>
                <a:latin typeface="Playfair Display"/>
                <a:ea typeface="Playfair Display"/>
                <a:cs typeface="Playfair Display"/>
                <a:sym typeface="Playfair Display"/>
              </a:rPr>
              <a:t>Recognise play as valuable across all ages and subjects.</a:t>
            </a:r>
          </a:p>
          <a:p>
            <a:pPr algn="l">
              <a:lnSpc>
                <a:spcPts val="4887"/>
              </a:lnSpc>
            </a:pPr>
            <a:endParaRPr lang="en-US" sz="3258">
              <a:solidFill>
                <a:srgbClr val="2B2C30"/>
              </a:solidFill>
              <a:latin typeface="Playfair Display"/>
              <a:ea typeface="Playfair Display"/>
              <a:cs typeface="Playfair Display"/>
              <a:sym typeface="Playfair Display"/>
            </a:endParaRPr>
          </a:p>
          <a:p>
            <a:pPr marL="703483" lvl="1" indent="-351742" algn="l">
              <a:lnSpc>
                <a:spcPts val="4887"/>
              </a:lnSpc>
              <a:buFont typeface="Arial"/>
              <a:buChar char="•"/>
            </a:pPr>
            <a:r>
              <a:rPr lang="en-US" sz="3258">
                <a:solidFill>
                  <a:srgbClr val="2B2C30"/>
                </a:solidFill>
                <a:latin typeface="Playfair Display"/>
                <a:ea typeface="Playfair Display"/>
                <a:cs typeface="Playfair Display"/>
                <a:sym typeface="Playfair Display"/>
              </a:rPr>
              <a:t>Embed well-being through play in school culture (Cowley, 2021).</a:t>
            </a:r>
          </a:p>
          <a:p>
            <a:pPr algn="l">
              <a:lnSpc>
                <a:spcPts val="4887"/>
              </a:lnSpc>
            </a:pPr>
            <a:endParaRPr lang="en-US" sz="3258">
              <a:solidFill>
                <a:srgbClr val="2B2C30"/>
              </a:solidFill>
              <a:latin typeface="Playfair Display"/>
              <a:ea typeface="Playfair Display"/>
              <a:cs typeface="Playfair Display"/>
              <a:sym typeface="Playfair Display"/>
            </a:endParaRPr>
          </a:p>
          <a:p>
            <a:pPr marL="703483" lvl="1" indent="-351742" algn="l">
              <a:lnSpc>
                <a:spcPts val="4887"/>
              </a:lnSpc>
              <a:buFont typeface="Arial"/>
              <a:buChar char="•"/>
            </a:pPr>
            <a:r>
              <a:rPr lang="en-US" sz="3258">
                <a:solidFill>
                  <a:srgbClr val="2B2C30"/>
                </a:solidFill>
                <a:latin typeface="Playfair Display"/>
                <a:ea typeface="Playfair Display"/>
                <a:cs typeface="Playfair Display"/>
                <a:sym typeface="Playfair Display"/>
              </a:rPr>
              <a:t>Provide staff training to value and support play.</a:t>
            </a:r>
          </a:p>
          <a:p>
            <a:pPr algn="l">
              <a:lnSpc>
                <a:spcPts val="4887"/>
              </a:lnSpc>
            </a:pPr>
            <a:endParaRPr lang="en-US" sz="3258">
              <a:solidFill>
                <a:srgbClr val="2B2C30"/>
              </a:solidFill>
              <a:latin typeface="Playfair Display"/>
              <a:ea typeface="Playfair Display"/>
              <a:cs typeface="Playfair Display"/>
              <a:sym typeface="Playfair Display"/>
            </a:endParaRPr>
          </a:p>
          <a:p>
            <a:pPr marL="703483" lvl="1" indent="-351742" algn="l">
              <a:lnSpc>
                <a:spcPts val="4887"/>
              </a:lnSpc>
              <a:buFont typeface="Arial"/>
              <a:buChar char="•"/>
            </a:pPr>
            <a:r>
              <a:rPr lang="en-US" sz="3258">
                <a:solidFill>
                  <a:srgbClr val="2B2C30"/>
                </a:solidFill>
                <a:latin typeface="Playfair Display"/>
                <a:ea typeface="Playfair Display"/>
                <a:cs typeface="Playfair Display"/>
                <a:sym typeface="Playfair Display"/>
              </a:rPr>
              <a:t>Use play for social, emotional, and academic development.</a:t>
            </a:r>
          </a:p>
          <a:p>
            <a:pPr algn="l">
              <a:lnSpc>
                <a:spcPts val="4887"/>
              </a:lnSpc>
            </a:pPr>
            <a:endParaRPr lang="en-US" sz="3258">
              <a:solidFill>
                <a:srgbClr val="2B2C30"/>
              </a:solidFill>
              <a:latin typeface="Playfair Display"/>
              <a:ea typeface="Playfair Display"/>
              <a:cs typeface="Playfair Display"/>
              <a:sym typeface="Playfair Display"/>
            </a:endParaRPr>
          </a:p>
        </p:txBody>
      </p:sp>
      <p:pic>
        <p:nvPicPr>
          <p:cNvPr id="9" name="Audio 8">
            <a:extLst>
              <a:ext uri="{FF2B5EF4-FFF2-40B4-BE49-F238E27FC236}">
                <a16:creationId xmlns:a16="http://schemas.microsoft.com/office/drawing/2014/main" id="{87ADC245-3343-8325-3C3D-687820FCC22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128"/>
    </mc:Choice>
    <mc:Fallback>
      <p:transition spd="slow" advTm="32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06882" y="1932929"/>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028700" y="3364685"/>
            <a:ext cx="4918358" cy="3739334"/>
          </a:xfrm>
          <a:custGeom>
            <a:avLst/>
            <a:gdLst/>
            <a:ahLst/>
            <a:cxnLst/>
            <a:rect l="l" t="t" r="r" b="b"/>
            <a:pathLst>
              <a:path w="4918358" h="3739334">
                <a:moveTo>
                  <a:pt x="0" y="0"/>
                </a:moveTo>
                <a:lnTo>
                  <a:pt x="4918358" y="0"/>
                </a:lnTo>
                <a:lnTo>
                  <a:pt x="4918358" y="3739335"/>
                </a:lnTo>
                <a:lnTo>
                  <a:pt x="0" y="3739335"/>
                </a:lnTo>
                <a:lnTo>
                  <a:pt x="0" y="0"/>
                </a:lnTo>
                <a:close/>
              </a:path>
            </a:pathLst>
          </a:custGeom>
          <a:blipFill>
            <a:blip r:embed="rId7"/>
            <a:stretch>
              <a:fillRect l="-10240" t="-13827" r="-3772" b="-13827"/>
            </a:stretch>
          </a:blipFill>
        </p:spPr>
        <p:txBody>
          <a:bodyPr/>
          <a:lstStyle/>
          <a:p>
            <a:endParaRPr lang="en-US"/>
          </a:p>
        </p:txBody>
      </p:sp>
      <p:sp>
        <p:nvSpPr>
          <p:cNvPr id="5" name="Freeform 5"/>
          <p:cNvSpPr/>
          <p:nvPr/>
        </p:nvSpPr>
        <p:spPr>
          <a:xfrm>
            <a:off x="6669189" y="3364685"/>
            <a:ext cx="5030606" cy="3739334"/>
          </a:xfrm>
          <a:custGeom>
            <a:avLst/>
            <a:gdLst/>
            <a:ahLst/>
            <a:cxnLst/>
            <a:rect l="l" t="t" r="r" b="b"/>
            <a:pathLst>
              <a:path w="5030606" h="3739334">
                <a:moveTo>
                  <a:pt x="0" y="0"/>
                </a:moveTo>
                <a:lnTo>
                  <a:pt x="5030606" y="0"/>
                </a:lnTo>
                <a:lnTo>
                  <a:pt x="5030606" y="3739335"/>
                </a:lnTo>
                <a:lnTo>
                  <a:pt x="0" y="3739335"/>
                </a:lnTo>
                <a:lnTo>
                  <a:pt x="0" y="0"/>
                </a:lnTo>
                <a:close/>
              </a:path>
            </a:pathLst>
          </a:custGeom>
          <a:blipFill>
            <a:blip r:embed="rId8"/>
            <a:stretch>
              <a:fillRect l="-9105" r="-5471"/>
            </a:stretch>
          </a:blipFill>
        </p:spPr>
        <p:txBody>
          <a:bodyPr/>
          <a:lstStyle/>
          <a:p>
            <a:endParaRPr lang="en-US"/>
          </a:p>
        </p:txBody>
      </p:sp>
      <p:sp>
        <p:nvSpPr>
          <p:cNvPr id="6" name="Freeform 6"/>
          <p:cNvSpPr/>
          <p:nvPr/>
        </p:nvSpPr>
        <p:spPr>
          <a:xfrm>
            <a:off x="12151829" y="3364685"/>
            <a:ext cx="5107471" cy="3739334"/>
          </a:xfrm>
          <a:custGeom>
            <a:avLst/>
            <a:gdLst/>
            <a:ahLst/>
            <a:cxnLst/>
            <a:rect l="l" t="t" r="r" b="b"/>
            <a:pathLst>
              <a:path w="5107471" h="3739334">
                <a:moveTo>
                  <a:pt x="0" y="0"/>
                </a:moveTo>
                <a:lnTo>
                  <a:pt x="5107471" y="0"/>
                </a:lnTo>
                <a:lnTo>
                  <a:pt x="5107471" y="3739335"/>
                </a:lnTo>
                <a:lnTo>
                  <a:pt x="0" y="3739335"/>
                </a:lnTo>
                <a:lnTo>
                  <a:pt x="0" y="0"/>
                </a:lnTo>
                <a:close/>
              </a:path>
            </a:pathLst>
          </a:custGeom>
          <a:blipFill>
            <a:blip r:embed="rId9"/>
            <a:stretch>
              <a:fillRect t="-10962" b="-10962"/>
            </a:stretch>
          </a:blipFill>
        </p:spPr>
        <p:txBody>
          <a:bodyPr/>
          <a:lstStyle/>
          <a:p>
            <a:endParaRPr lang="en-US"/>
          </a:p>
        </p:txBody>
      </p:sp>
      <p:sp>
        <p:nvSpPr>
          <p:cNvPr id="7" name="TextBox 7"/>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8" name="TextBox 8"/>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Benefits of Play to Health and Development</a:t>
            </a:r>
          </a:p>
        </p:txBody>
      </p:sp>
      <p:sp>
        <p:nvSpPr>
          <p:cNvPr id="9" name="TextBox 9"/>
          <p:cNvSpPr txBox="1"/>
          <p:nvPr/>
        </p:nvSpPr>
        <p:spPr>
          <a:xfrm>
            <a:off x="1028700" y="7645820"/>
            <a:ext cx="14107385" cy="2138177"/>
          </a:xfrm>
          <a:prstGeom prst="rect">
            <a:avLst/>
          </a:prstGeom>
        </p:spPr>
        <p:txBody>
          <a:bodyPr lIns="0" tIns="0" rIns="0" bIns="0" rtlCol="0" anchor="t">
            <a:spAutoFit/>
          </a:bodyPr>
          <a:lstStyle/>
          <a:p>
            <a:pPr algn="l">
              <a:lnSpc>
                <a:spcPts val="3458"/>
              </a:lnSpc>
            </a:pPr>
            <a:r>
              <a:rPr lang="en-US" sz="2305">
                <a:solidFill>
                  <a:srgbClr val="2B2C30"/>
                </a:solidFill>
                <a:latin typeface="Playfair Display"/>
                <a:ea typeface="Playfair Display"/>
                <a:cs typeface="Playfair Display"/>
                <a:sym typeface="Playfair Display"/>
              </a:rPr>
              <a:t>Children learn most effectively through hands-on experience, and play offers endless opportunities for such active engagement. Whether building with blocks, experimenting with textures, or exploring new environments, children make sense of the world by doing. Play not only fuels curiosity but also supports the development of essential problem-solving and thinking skills, forming a strong foundation for future learning (Memmert, 2013).</a:t>
            </a:r>
          </a:p>
        </p:txBody>
      </p:sp>
      <p:sp>
        <p:nvSpPr>
          <p:cNvPr id="10" name="TextBox 10"/>
          <p:cNvSpPr txBox="1"/>
          <p:nvPr/>
        </p:nvSpPr>
        <p:spPr>
          <a:xfrm>
            <a:off x="2353227" y="7056395"/>
            <a:ext cx="4022789" cy="300375"/>
          </a:xfrm>
          <a:prstGeom prst="rect">
            <a:avLst/>
          </a:prstGeom>
        </p:spPr>
        <p:txBody>
          <a:bodyPr lIns="0" tIns="0" rIns="0" bIns="0" rtlCol="0" anchor="t">
            <a:spAutoFit/>
          </a:bodyPr>
          <a:lstStyle/>
          <a:p>
            <a:pPr algn="l">
              <a:lnSpc>
                <a:spcPts val="2503"/>
              </a:lnSpc>
            </a:pPr>
            <a:r>
              <a:rPr lang="en-US" sz="1669">
                <a:solidFill>
                  <a:srgbClr val="2B2C30"/>
                </a:solidFill>
                <a:latin typeface="Playfair Display"/>
                <a:ea typeface="Playfair Display"/>
                <a:cs typeface="Playfair Display"/>
                <a:sym typeface="Playfair Display"/>
              </a:rPr>
              <a:t>(Child Care Aware of Minnesota, 2022)</a:t>
            </a:r>
          </a:p>
        </p:txBody>
      </p:sp>
      <p:sp>
        <p:nvSpPr>
          <p:cNvPr id="11" name="TextBox 11"/>
          <p:cNvSpPr txBox="1"/>
          <p:nvPr/>
        </p:nvSpPr>
        <p:spPr>
          <a:xfrm>
            <a:off x="9043437" y="7056395"/>
            <a:ext cx="2733223" cy="298353"/>
          </a:xfrm>
          <a:prstGeom prst="rect">
            <a:avLst/>
          </a:prstGeom>
        </p:spPr>
        <p:txBody>
          <a:bodyPr lIns="0" tIns="0" rIns="0" bIns="0" rtlCol="0" anchor="t">
            <a:spAutoFit/>
          </a:bodyPr>
          <a:lstStyle/>
          <a:p>
            <a:pPr algn="l">
              <a:lnSpc>
                <a:spcPts val="2503"/>
              </a:lnSpc>
            </a:pPr>
            <a:r>
              <a:rPr lang="en-US" sz="1669">
                <a:solidFill>
                  <a:srgbClr val="2B2C30"/>
                </a:solidFill>
                <a:latin typeface="Playfair Display"/>
                <a:ea typeface="Playfair Display"/>
                <a:cs typeface="Playfair Display"/>
                <a:sym typeface="Playfair Display"/>
              </a:rPr>
              <a:t>(Discover by Enrolmy, 2023)</a:t>
            </a:r>
          </a:p>
        </p:txBody>
      </p:sp>
      <p:sp>
        <p:nvSpPr>
          <p:cNvPr id="12" name="TextBox 12"/>
          <p:cNvSpPr txBox="1"/>
          <p:nvPr/>
        </p:nvSpPr>
        <p:spPr>
          <a:xfrm>
            <a:off x="15076325" y="7056395"/>
            <a:ext cx="2340743" cy="298353"/>
          </a:xfrm>
          <a:prstGeom prst="rect">
            <a:avLst/>
          </a:prstGeom>
        </p:spPr>
        <p:txBody>
          <a:bodyPr lIns="0" tIns="0" rIns="0" bIns="0" rtlCol="0" anchor="t">
            <a:spAutoFit/>
          </a:bodyPr>
          <a:lstStyle/>
          <a:p>
            <a:pPr algn="l">
              <a:lnSpc>
                <a:spcPts val="2503"/>
              </a:lnSpc>
            </a:pPr>
            <a:r>
              <a:rPr lang="en-US" sz="1669">
                <a:solidFill>
                  <a:srgbClr val="2B2C30"/>
                </a:solidFill>
                <a:latin typeface="Playfair Display"/>
                <a:ea typeface="Playfair Display"/>
                <a:cs typeface="Playfair Display"/>
                <a:sym typeface="Playfair Display"/>
              </a:rPr>
              <a:t>(OSF HealthCare, 2023)</a:t>
            </a:r>
          </a:p>
        </p:txBody>
      </p:sp>
      <p:pic>
        <p:nvPicPr>
          <p:cNvPr id="18" name="Audio 17">
            <a:extLst>
              <a:ext uri="{FF2B5EF4-FFF2-40B4-BE49-F238E27FC236}">
                <a16:creationId xmlns:a16="http://schemas.microsoft.com/office/drawing/2014/main" id="{777A311B-D573-9CBB-B1C2-4400EB014C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488"/>
    </mc:Choice>
    <mc:Fallback>
      <p:transition spd="slow" advTm="31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06866" y="1825865"/>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004337" y="2310921"/>
            <a:ext cx="2998277" cy="2675631"/>
          </a:xfrm>
          <a:custGeom>
            <a:avLst/>
            <a:gdLst/>
            <a:ahLst/>
            <a:cxnLst/>
            <a:rect l="l" t="t" r="r" b="b"/>
            <a:pathLst>
              <a:path w="2998277" h="2675631">
                <a:moveTo>
                  <a:pt x="0" y="0"/>
                </a:moveTo>
                <a:lnTo>
                  <a:pt x="2998277" y="0"/>
                </a:lnTo>
                <a:lnTo>
                  <a:pt x="2998277" y="2675631"/>
                </a:lnTo>
                <a:lnTo>
                  <a:pt x="0" y="2675631"/>
                </a:lnTo>
                <a:lnTo>
                  <a:pt x="0" y="0"/>
                </a:lnTo>
                <a:close/>
              </a:path>
            </a:pathLst>
          </a:custGeom>
          <a:blipFill>
            <a:blip r:embed="rId7"/>
            <a:stretch>
              <a:fillRect t="-27670" b="-21741"/>
            </a:stretch>
          </a:blipFill>
        </p:spPr>
        <p:txBody>
          <a:bodyPr/>
          <a:lstStyle/>
          <a:p>
            <a:endParaRPr lang="en-US"/>
          </a:p>
        </p:txBody>
      </p:sp>
      <p:grpSp>
        <p:nvGrpSpPr>
          <p:cNvPr id="5" name="Group 5"/>
          <p:cNvGrpSpPr/>
          <p:nvPr/>
        </p:nvGrpSpPr>
        <p:grpSpPr>
          <a:xfrm>
            <a:off x="812207" y="2548646"/>
            <a:ext cx="3277890" cy="2594854"/>
            <a:chOff x="0" y="0"/>
            <a:chExt cx="1507700" cy="1193530"/>
          </a:xfrm>
        </p:grpSpPr>
        <p:sp>
          <p:nvSpPr>
            <p:cNvPr id="6" name="Freeform 6"/>
            <p:cNvSpPr/>
            <p:nvPr/>
          </p:nvSpPr>
          <p:spPr>
            <a:xfrm>
              <a:off x="0" y="0"/>
              <a:ext cx="1507700" cy="1193530"/>
            </a:xfrm>
            <a:custGeom>
              <a:avLst/>
              <a:gdLst/>
              <a:ahLst/>
              <a:cxnLst/>
              <a:rect l="l" t="t" r="r" b="b"/>
              <a:pathLst>
                <a:path w="1507700" h="1193530">
                  <a:moveTo>
                    <a:pt x="0" y="0"/>
                  </a:moveTo>
                  <a:lnTo>
                    <a:pt x="1507700" y="0"/>
                  </a:lnTo>
                  <a:lnTo>
                    <a:pt x="1507700" y="1193530"/>
                  </a:lnTo>
                  <a:lnTo>
                    <a:pt x="0" y="1193530"/>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7" name="TextBox 7"/>
            <p:cNvSpPr txBox="1"/>
            <p:nvPr/>
          </p:nvSpPr>
          <p:spPr>
            <a:xfrm>
              <a:off x="0" y="-28575"/>
              <a:ext cx="1507700" cy="1222105"/>
            </a:xfrm>
            <a:prstGeom prst="rect">
              <a:avLst/>
            </a:prstGeom>
          </p:spPr>
          <p:txBody>
            <a:bodyPr lIns="68580" tIns="68580" rIns="68580" bIns="68580" rtlCol="0" anchor="ctr"/>
            <a:lstStyle/>
            <a:p>
              <a:pPr algn="ctr">
                <a:lnSpc>
                  <a:spcPts val="1889"/>
                </a:lnSpc>
              </a:pPr>
              <a:endParaRPr/>
            </a:p>
          </p:txBody>
        </p:sp>
      </p:grpSp>
      <p:grpSp>
        <p:nvGrpSpPr>
          <p:cNvPr id="8" name="Group 8"/>
          <p:cNvGrpSpPr/>
          <p:nvPr/>
        </p:nvGrpSpPr>
        <p:grpSpPr>
          <a:xfrm>
            <a:off x="812207" y="6158155"/>
            <a:ext cx="3643220" cy="3049343"/>
            <a:chOff x="0" y="0"/>
            <a:chExt cx="1675738" cy="1402578"/>
          </a:xfrm>
        </p:grpSpPr>
        <p:sp>
          <p:nvSpPr>
            <p:cNvPr id="9" name="Freeform 9"/>
            <p:cNvSpPr/>
            <p:nvPr/>
          </p:nvSpPr>
          <p:spPr>
            <a:xfrm>
              <a:off x="0" y="0"/>
              <a:ext cx="1675738" cy="1402578"/>
            </a:xfrm>
            <a:custGeom>
              <a:avLst/>
              <a:gdLst/>
              <a:ahLst/>
              <a:cxnLst/>
              <a:rect l="l" t="t" r="r" b="b"/>
              <a:pathLst>
                <a:path w="1675738" h="1402578">
                  <a:moveTo>
                    <a:pt x="0" y="0"/>
                  </a:moveTo>
                  <a:lnTo>
                    <a:pt x="1675738" y="0"/>
                  </a:lnTo>
                  <a:lnTo>
                    <a:pt x="1675738" y="1402578"/>
                  </a:lnTo>
                  <a:lnTo>
                    <a:pt x="0" y="1402578"/>
                  </a:lnTo>
                  <a:close/>
                </a:path>
              </a:pathLst>
            </a:custGeom>
            <a:solidFill>
              <a:srgbClr val="000000">
                <a:alpha val="0"/>
              </a:srgbClr>
            </a:solidFill>
            <a:ln w="9525" cap="sq">
              <a:solidFill>
                <a:srgbClr val="2B2C30"/>
              </a:solidFill>
              <a:prstDash val="solid"/>
              <a:miter/>
            </a:ln>
          </p:spPr>
          <p:txBody>
            <a:bodyPr/>
            <a:lstStyle/>
            <a:p>
              <a:endParaRPr lang="en-US"/>
            </a:p>
          </p:txBody>
        </p:sp>
        <p:sp>
          <p:nvSpPr>
            <p:cNvPr id="10" name="TextBox 10"/>
            <p:cNvSpPr txBox="1"/>
            <p:nvPr/>
          </p:nvSpPr>
          <p:spPr>
            <a:xfrm>
              <a:off x="0" y="-28575"/>
              <a:ext cx="1675738" cy="1431153"/>
            </a:xfrm>
            <a:prstGeom prst="rect">
              <a:avLst/>
            </a:prstGeom>
          </p:spPr>
          <p:txBody>
            <a:bodyPr lIns="68580" tIns="68580" rIns="68580" bIns="68580" rtlCol="0" anchor="ctr"/>
            <a:lstStyle/>
            <a:p>
              <a:pPr algn="ctr">
                <a:lnSpc>
                  <a:spcPts val="1889"/>
                </a:lnSpc>
              </a:pPr>
              <a:endParaRPr/>
            </a:p>
          </p:txBody>
        </p:sp>
      </p:grpSp>
      <p:sp>
        <p:nvSpPr>
          <p:cNvPr id="11" name="Freeform 11"/>
          <p:cNvSpPr/>
          <p:nvPr/>
        </p:nvSpPr>
        <p:spPr>
          <a:xfrm>
            <a:off x="1198128" y="6084352"/>
            <a:ext cx="2871379" cy="3259673"/>
          </a:xfrm>
          <a:custGeom>
            <a:avLst/>
            <a:gdLst/>
            <a:ahLst/>
            <a:cxnLst/>
            <a:rect l="l" t="t" r="r" b="b"/>
            <a:pathLst>
              <a:path w="2871379" h="3259673">
                <a:moveTo>
                  <a:pt x="0" y="0"/>
                </a:moveTo>
                <a:lnTo>
                  <a:pt x="2871379" y="0"/>
                </a:lnTo>
                <a:lnTo>
                  <a:pt x="2871379" y="3259673"/>
                </a:lnTo>
                <a:lnTo>
                  <a:pt x="0" y="3259673"/>
                </a:lnTo>
                <a:lnTo>
                  <a:pt x="0" y="0"/>
                </a:lnTo>
                <a:close/>
              </a:path>
            </a:pathLst>
          </a:custGeom>
          <a:blipFill>
            <a:blip r:embed="rId8"/>
            <a:stretch>
              <a:fillRect t="-22411" r="-18423" b="-16677"/>
            </a:stretch>
          </a:blipFill>
        </p:spPr>
        <p:txBody>
          <a:bodyPr/>
          <a:lstStyle/>
          <a:p>
            <a:endParaRPr lang="en-US"/>
          </a:p>
        </p:txBody>
      </p:sp>
      <p:sp>
        <p:nvSpPr>
          <p:cNvPr id="12" name="TextBox 12"/>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3" name="TextBox 13"/>
          <p:cNvSpPr txBox="1"/>
          <p:nvPr/>
        </p:nvSpPr>
        <p:spPr>
          <a:xfrm>
            <a:off x="5250771" y="2980263"/>
            <a:ext cx="11220879" cy="5904319"/>
          </a:xfrm>
          <a:prstGeom prst="rect">
            <a:avLst/>
          </a:prstGeom>
        </p:spPr>
        <p:txBody>
          <a:bodyPr lIns="0" tIns="0" rIns="0" bIns="0" rtlCol="0" anchor="t">
            <a:spAutoFit/>
          </a:bodyPr>
          <a:lstStyle/>
          <a:p>
            <a:pPr algn="l">
              <a:lnSpc>
                <a:spcPts val="3913"/>
              </a:lnSpc>
            </a:pPr>
            <a:r>
              <a:rPr lang="en-US" sz="3010" spc="15">
                <a:solidFill>
                  <a:srgbClr val="2B2C30"/>
                </a:solidFill>
                <a:latin typeface="Playfair Display"/>
                <a:ea typeface="Playfair Display"/>
                <a:cs typeface="Playfair Display"/>
                <a:sym typeface="Playfair Display"/>
              </a:rPr>
              <a:t>The images reflect my university experience with outdoor, unstructured play. During the session, I explored natural resources like leaves, mud, petals, and water, to create a “potion,” fully immersing myself in imaginative experimentation. This hands-on, playful learning placed me in the role of the learner, allowing me to feel the excitement, freedom, and creativity that children experience when given space to explore. It reinforced how valuable child-led, outdoor play is for developing curiosity, problem-solving, and collaboration. Stepping into the learner’s shoes deepened my understanding of how play can be a powerful and meaningful part of educational practice</a:t>
            </a:r>
          </a:p>
        </p:txBody>
      </p:sp>
      <p:sp>
        <p:nvSpPr>
          <p:cNvPr id="14" name="TextBox 14"/>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My experience with Play</a:t>
            </a:r>
          </a:p>
        </p:txBody>
      </p:sp>
      <p:pic>
        <p:nvPicPr>
          <p:cNvPr id="16" name="Audio 15">
            <a:extLst>
              <a:ext uri="{FF2B5EF4-FFF2-40B4-BE49-F238E27FC236}">
                <a16:creationId xmlns:a16="http://schemas.microsoft.com/office/drawing/2014/main" id="{A1AA287A-35E0-3EA6-4B98-61632FE19F1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2560"/>
    </mc:Choice>
    <mc:Fallback>
      <p:transition spd="slow" advTm="122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307903" y="2421535"/>
            <a:ext cx="1456154" cy="1348666"/>
          </a:xfrm>
          <a:custGeom>
            <a:avLst/>
            <a:gdLst/>
            <a:ahLst/>
            <a:cxnLst/>
            <a:rect l="l" t="t" r="r" b="b"/>
            <a:pathLst>
              <a:path w="1456154" h="1348666">
                <a:moveTo>
                  <a:pt x="0" y="0"/>
                </a:moveTo>
                <a:lnTo>
                  <a:pt x="1456154" y="0"/>
                </a:lnTo>
                <a:lnTo>
                  <a:pt x="1456154" y="1348666"/>
                </a:lnTo>
                <a:lnTo>
                  <a:pt x="0" y="13486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Freeform 5"/>
          <p:cNvSpPr/>
          <p:nvPr/>
        </p:nvSpPr>
        <p:spPr>
          <a:xfrm>
            <a:off x="10196860" y="3552749"/>
            <a:ext cx="1224957" cy="1224957"/>
          </a:xfrm>
          <a:custGeom>
            <a:avLst/>
            <a:gdLst/>
            <a:ahLst/>
            <a:cxnLst/>
            <a:rect l="l" t="t" r="r" b="b"/>
            <a:pathLst>
              <a:path w="1224957" h="1224957">
                <a:moveTo>
                  <a:pt x="0" y="0"/>
                </a:moveTo>
                <a:lnTo>
                  <a:pt x="1224956" y="0"/>
                </a:lnTo>
                <a:lnTo>
                  <a:pt x="1224956" y="1224957"/>
                </a:lnTo>
                <a:lnTo>
                  <a:pt x="0" y="122495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6" name="TextBox 6"/>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7" name="TextBox 7"/>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Who Supports and Challenges Play?</a:t>
            </a:r>
          </a:p>
        </p:txBody>
      </p:sp>
      <p:sp>
        <p:nvSpPr>
          <p:cNvPr id="8" name="Freeform 8"/>
          <p:cNvSpPr/>
          <p:nvPr/>
        </p:nvSpPr>
        <p:spPr>
          <a:xfrm>
            <a:off x="10196860" y="5947542"/>
            <a:ext cx="1224957" cy="1224957"/>
          </a:xfrm>
          <a:custGeom>
            <a:avLst/>
            <a:gdLst/>
            <a:ahLst/>
            <a:cxnLst/>
            <a:rect l="l" t="t" r="r" b="b"/>
            <a:pathLst>
              <a:path w="1224957" h="1224957">
                <a:moveTo>
                  <a:pt x="0" y="0"/>
                </a:moveTo>
                <a:lnTo>
                  <a:pt x="1224956" y="0"/>
                </a:lnTo>
                <a:lnTo>
                  <a:pt x="1224956" y="1224957"/>
                </a:lnTo>
                <a:lnTo>
                  <a:pt x="0" y="122495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307903" y="4598876"/>
            <a:ext cx="1456154" cy="1348666"/>
          </a:xfrm>
          <a:custGeom>
            <a:avLst/>
            <a:gdLst/>
            <a:ahLst/>
            <a:cxnLst/>
            <a:rect l="l" t="t" r="r" b="b"/>
            <a:pathLst>
              <a:path w="1456154" h="1348666">
                <a:moveTo>
                  <a:pt x="0" y="0"/>
                </a:moveTo>
                <a:lnTo>
                  <a:pt x="1456154" y="0"/>
                </a:lnTo>
                <a:lnTo>
                  <a:pt x="1456154" y="1348666"/>
                </a:lnTo>
                <a:lnTo>
                  <a:pt x="0" y="13486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TextBox 10"/>
          <p:cNvSpPr txBox="1"/>
          <p:nvPr/>
        </p:nvSpPr>
        <p:spPr>
          <a:xfrm>
            <a:off x="2958500" y="2553754"/>
            <a:ext cx="6014573" cy="1065177"/>
          </a:xfrm>
          <a:prstGeom prst="rect">
            <a:avLst/>
          </a:prstGeom>
        </p:spPr>
        <p:txBody>
          <a:bodyPr lIns="0" tIns="0" rIns="0" bIns="0" rtlCol="0" anchor="t">
            <a:spAutoFit/>
          </a:bodyPr>
          <a:lstStyle/>
          <a:p>
            <a:pPr algn="l">
              <a:lnSpc>
                <a:spcPts val="2116"/>
              </a:lnSpc>
            </a:pPr>
            <a:r>
              <a:rPr lang="en-US" sz="1627" b="1" spc="8">
                <a:solidFill>
                  <a:srgbClr val="2B2C30"/>
                </a:solidFill>
                <a:latin typeface="Playfair Display Bold"/>
                <a:ea typeface="Playfair Display Bold"/>
                <a:cs typeface="Playfair Display Bold"/>
                <a:sym typeface="Playfair Display Bold"/>
              </a:rPr>
              <a:t>Welsh Government (2022)</a:t>
            </a:r>
          </a:p>
          <a:p>
            <a:pPr algn="l">
              <a:lnSpc>
                <a:spcPts val="2116"/>
              </a:lnSpc>
            </a:pPr>
            <a:r>
              <a:rPr lang="en-US" sz="1627" spc="8">
                <a:solidFill>
                  <a:srgbClr val="2B2C30"/>
                </a:solidFill>
                <a:latin typeface="Playfair Display"/>
                <a:ea typeface="Playfair Display"/>
                <a:cs typeface="Playfair Display"/>
                <a:sym typeface="Playfair Display"/>
              </a:rPr>
              <a:t>Promotes play as central to holistic development in the Curriculum for Wales, encouraging experiential, child-centred learning that supports well-being and creativity.</a:t>
            </a:r>
          </a:p>
        </p:txBody>
      </p:sp>
      <p:sp>
        <p:nvSpPr>
          <p:cNvPr id="11" name="TextBox 11"/>
          <p:cNvSpPr txBox="1"/>
          <p:nvPr/>
        </p:nvSpPr>
        <p:spPr>
          <a:xfrm>
            <a:off x="2958500" y="4685823"/>
            <a:ext cx="6014573" cy="1065177"/>
          </a:xfrm>
          <a:prstGeom prst="rect">
            <a:avLst/>
          </a:prstGeom>
        </p:spPr>
        <p:txBody>
          <a:bodyPr lIns="0" tIns="0" rIns="0" bIns="0" rtlCol="0" anchor="t">
            <a:spAutoFit/>
          </a:bodyPr>
          <a:lstStyle/>
          <a:p>
            <a:pPr algn="l">
              <a:lnSpc>
                <a:spcPts val="2116"/>
              </a:lnSpc>
            </a:pPr>
            <a:r>
              <a:rPr lang="en-US" sz="1627" b="1" spc="8">
                <a:solidFill>
                  <a:srgbClr val="2B2C30"/>
                </a:solidFill>
                <a:latin typeface="Playfair Display Bold"/>
                <a:ea typeface="Playfair Display Bold"/>
                <a:cs typeface="Playfair Display Bold"/>
                <a:sym typeface="Playfair Display Bold"/>
              </a:rPr>
              <a:t>Play Wales (2023)</a:t>
            </a:r>
          </a:p>
          <a:p>
            <a:pPr algn="l">
              <a:lnSpc>
                <a:spcPts val="2116"/>
              </a:lnSpc>
            </a:pPr>
            <a:r>
              <a:rPr lang="en-US" sz="1627" spc="8">
                <a:solidFill>
                  <a:srgbClr val="2B2C30"/>
                </a:solidFill>
                <a:latin typeface="Playfair Display"/>
                <a:ea typeface="Playfair Display"/>
                <a:cs typeface="Playfair Display"/>
                <a:sym typeface="Playfair Display"/>
              </a:rPr>
              <a:t>Advocates for self-directed, child-led play as essential for emotional, social, and cognitive development across all settings, especially in early and primary education.</a:t>
            </a:r>
          </a:p>
        </p:txBody>
      </p:sp>
      <p:sp>
        <p:nvSpPr>
          <p:cNvPr id="12" name="Freeform 12"/>
          <p:cNvSpPr/>
          <p:nvPr/>
        </p:nvSpPr>
        <p:spPr>
          <a:xfrm>
            <a:off x="1307903" y="6685672"/>
            <a:ext cx="1456154" cy="1348666"/>
          </a:xfrm>
          <a:custGeom>
            <a:avLst/>
            <a:gdLst/>
            <a:ahLst/>
            <a:cxnLst/>
            <a:rect l="l" t="t" r="r" b="b"/>
            <a:pathLst>
              <a:path w="1456154" h="1348666">
                <a:moveTo>
                  <a:pt x="0" y="0"/>
                </a:moveTo>
                <a:lnTo>
                  <a:pt x="1456154" y="0"/>
                </a:lnTo>
                <a:lnTo>
                  <a:pt x="1456154" y="1348666"/>
                </a:lnTo>
                <a:lnTo>
                  <a:pt x="0" y="13486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3" name="TextBox 13"/>
          <p:cNvSpPr txBox="1"/>
          <p:nvPr/>
        </p:nvSpPr>
        <p:spPr>
          <a:xfrm>
            <a:off x="2958500" y="6817891"/>
            <a:ext cx="6014573" cy="1065177"/>
          </a:xfrm>
          <a:prstGeom prst="rect">
            <a:avLst/>
          </a:prstGeom>
        </p:spPr>
        <p:txBody>
          <a:bodyPr lIns="0" tIns="0" rIns="0" bIns="0" rtlCol="0" anchor="t">
            <a:spAutoFit/>
          </a:bodyPr>
          <a:lstStyle/>
          <a:p>
            <a:pPr algn="l">
              <a:lnSpc>
                <a:spcPts val="2116"/>
              </a:lnSpc>
            </a:pPr>
            <a:r>
              <a:rPr lang="en-US" sz="1627" b="1" spc="8">
                <a:solidFill>
                  <a:srgbClr val="2B2C30"/>
                </a:solidFill>
                <a:latin typeface="Playfair Display Bold"/>
                <a:ea typeface="Playfair Display Bold"/>
                <a:cs typeface="Playfair Display Bold"/>
                <a:sym typeface="Playfair Display Bold"/>
              </a:rPr>
              <a:t>Vygotsky (1978)</a:t>
            </a:r>
          </a:p>
          <a:p>
            <a:pPr algn="l">
              <a:lnSpc>
                <a:spcPts val="2116"/>
              </a:lnSpc>
            </a:pPr>
            <a:r>
              <a:rPr lang="en-US" sz="1627" spc="8">
                <a:solidFill>
                  <a:srgbClr val="2B2C30"/>
                </a:solidFill>
                <a:latin typeface="Playfair Display"/>
                <a:ea typeface="Playfair Display"/>
                <a:cs typeface="Playfair Display"/>
                <a:sym typeface="Playfair Display"/>
              </a:rPr>
              <a:t>Saw play as critical for cognitive growth, helping children develop through social interaction and imaginative scenarios within their zone of proximal development.</a:t>
            </a:r>
          </a:p>
        </p:txBody>
      </p:sp>
      <p:sp>
        <p:nvSpPr>
          <p:cNvPr id="14" name="TextBox 14"/>
          <p:cNvSpPr txBox="1"/>
          <p:nvPr/>
        </p:nvSpPr>
        <p:spPr>
          <a:xfrm>
            <a:off x="11612316" y="3533699"/>
            <a:ext cx="6014573" cy="1065177"/>
          </a:xfrm>
          <a:prstGeom prst="rect">
            <a:avLst/>
          </a:prstGeom>
        </p:spPr>
        <p:txBody>
          <a:bodyPr lIns="0" tIns="0" rIns="0" bIns="0" rtlCol="0" anchor="t">
            <a:spAutoFit/>
          </a:bodyPr>
          <a:lstStyle/>
          <a:p>
            <a:pPr algn="l">
              <a:lnSpc>
                <a:spcPts val="2116"/>
              </a:lnSpc>
            </a:pPr>
            <a:r>
              <a:rPr lang="en-US" sz="1627" b="1" spc="8">
                <a:solidFill>
                  <a:srgbClr val="2B2C30"/>
                </a:solidFill>
                <a:latin typeface="Playfair Display Bold"/>
                <a:ea typeface="Playfair Display Bold"/>
                <a:cs typeface="Playfair Display Bold"/>
                <a:sym typeface="Playfair Display Bold"/>
              </a:rPr>
              <a:t>Bennett et al. (1997)</a:t>
            </a:r>
          </a:p>
          <a:p>
            <a:pPr algn="l">
              <a:lnSpc>
                <a:spcPts val="2116"/>
              </a:lnSpc>
            </a:pPr>
            <a:r>
              <a:rPr lang="en-US" sz="1627" spc="8">
                <a:solidFill>
                  <a:srgbClr val="2B2C30"/>
                </a:solidFill>
                <a:latin typeface="Playfair Display"/>
                <a:ea typeface="Playfair Display"/>
                <a:cs typeface="Playfair Display"/>
                <a:sym typeface="Playfair Display"/>
              </a:rPr>
              <a:t>Found some early years practitioners viewed play as non-essential, especially where formal learning expectations were imposed by curriculum standards.</a:t>
            </a:r>
          </a:p>
        </p:txBody>
      </p:sp>
      <p:sp>
        <p:nvSpPr>
          <p:cNvPr id="15" name="TextBox 15"/>
          <p:cNvSpPr txBox="1"/>
          <p:nvPr/>
        </p:nvSpPr>
        <p:spPr>
          <a:xfrm>
            <a:off x="11612316" y="5928492"/>
            <a:ext cx="6014573" cy="1065177"/>
          </a:xfrm>
          <a:prstGeom prst="rect">
            <a:avLst/>
          </a:prstGeom>
        </p:spPr>
        <p:txBody>
          <a:bodyPr lIns="0" tIns="0" rIns="0" bIns="0" rtlCol="0" anchor="t">
            <a:spAutoFit/>
          </a:bodyPr>
          <a:lstStyle/>
          <a:p>
            <a:pPr algn="l">
              <a:lnSpc>
                <a:spcPts val="2116"/>
              </a:lnSpc>
            </a:pPr>
            <a:r>
              <a:rPr lang="en-US" sz="1627" b="1" spc="8">
                <a:solidFill>
                  <a:srgbClr val="2B2C30"/>
                </a:solidFill>
                <a:latin typeface="Playfair Display Bold"/>
                <a:ea typeface="Playfair Display Bold"/>
                <a:cs typeface="Playfair Display Bold"/>
                <a:sym typeface="Playfair Display Bold"/>
              </a:rPr>
              <a:t>Kirk (2010)</a:t>
            </a:r>
          </a:p>
          <a:p>
            <a:pPr algn="l">
              <a:lnSpc>
                <a:spcPts val="2116"/>
              </a:lnSpc>
            </a:pPr>
            <a:r>
              <a:rPr lang="en-US" sz="1627" spc="8">
                <a:solidFill>
                  <a:srgbClr val="2B2C30"/>
                </a:solidFill>
                <a:latin typeface="Playfair Display"/>
                <a:ea typeface="Playfair Display"/>
                <a:cs typeface="Playfair Display"/>
                <a:sym typeface="Playfair Display"/>
              </a:rPr>
              <a:t>Warns that educational accountability pressures lead schools to deprioritise play, framing it as less valuable than measurable academic achievement.</a:t>
            </a:r>
          </a:p>
        </p:txBody>
      </p:sp>
      <p:pic>
        <p:nvPicPr>
          <p:cNvPr id="17" name="Audio 16">
            <a:extLst>
              <a:ext uri="{FF2B5EF4-FFF2-40B4-BE49-F238E27FC236}">
                <a16:creationId xmlns:a16="http://schemas.microsoft.com/office/drawing/2014/main" id="{B13582E2-2F07-DCA0-979B-311DC5CBD62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240"/>
    </mc:Choice>
    <mc:Fallback>
      <p:transition spd="slow" advTm="70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28695" y="1760761"/>
            <a:ext cx="16230594" cy="38509"/>
          </a:xfrm>
          <a:prstGeom prst="line">
            <a:avLst/>
          </a:prstGeom>
          <a:ln w="9525" cap="flat">
            <a:solidFill>
              <a:srgbClr val="2B2C30"/>
            </a:solidFill>
            <a:prstDash val="solid"/>
            <a:headEnd type="none" w="sm" len="sm"/>
            <a:tailEnd type="none" w="sm" len="sm"/>
          </a:ln>
        </p:spPr>
        <p:txBody>
          <a:bodyPr/>
          <a:lstStyle/>
          <a:p>
            <a:endParaRPr lang="en-US"/>
          </a:p>
        </p:txBody>
      </p:sp>
      <p:grpSp>
        <p:nvGrpSpPr>
          <p:cNvPr id="4" name="Group 4"/>
          <p:cNvGrpSpPr/>
          <p:nvPr/>
        </p:nvGrpSpPr>
        <p:grpSpPr>
          <a:xfrm>
            <a:off x="171273" y="3794409"/>
            <a:ext cx="9644144" cy="9644144"/>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txBody>
            <a:bodyPr/>
            <a:lstStyle/>
            <a:p>
              <a:endParaRPr lang="en-US"/>
            </a:p>
          </p:txBody>
        </p:sp>
        <p:sp>
          <p:nvSpPr>
            <p:cNvPr id="6" name="TextBox 6"/>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7" name="Group 7"/>
          <p:cNvGrpSpPr/>
          <p:nvPr/>
        </p:nvGrpSpPr>
        <p:grpSpPr>
          <a:xfrm>
            <a:off x="1952824" y="6303504"/>
            <a:ext cx="6081043" cy="6081043"/>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txBody>
            <a:bodyPr/>
            <a:lstStyle/>
            <a:p>
              <a:endParaRPr lang="en-US"/>
            </a:p>
          </p:txBody>
        </p:sp>
        <p:sp>
          <p:nvSpPr>
            <p:cNvPr id="9" name="TextBox 9"/>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10" name="Freeform 10"/>
          <p:cNvSpPr/>
          <p:nvPr/>
        </p:nvSpPr>
        <p:spPr>
          <a:xfrm>
            <a:off x="10185597" y="2260635"/>
            <a:ext cx="6784017" cy="1416164"/>
          </a:xfrm>
          <a:custGeom>
            <a:avLst/>
            <a:gdLst/>
            <a:ahLst/>
            <a:cxnLst/>
            <a:rect l="l" t="t" r="r" b="b"/>
            <a:pathLst>
              <a:path w="6784017" h="1416164">
                <a:moveTo>
                  <a:pt x="0" y="0"/>
                </a:moveTo>
                <a:lnTo>
                  <a:pt x="6784017" y="0"/>
                </a:lnTo>
                <a:lnTo>
                  <a:pt x="6784017" y="1416163"/>
                </a:lnTo>
                <a:lnTo>
                  <a:pt x="0" y="1416163"/>
                </a:lnTo>
                <a:lnTo>
                  <a:pt x="0" y="0"/>
                </a:lnTo>
                <a:close/>
              </a:path>
            </a:pathLst>
          </a:custGeom>
          <a:blipFill>
            <a:blip r:embed="rId7"/>
            <a:stretch>
              <a:fillRect/>
            </a:stretch>
          </a:blipFill>
        </p:spPr>
        <p:txBody>
          <a:bodyPr/>
          <a:lstStyle/>
          <a:p>
            <a:endParaRPr lang="en-US"/>
          </a:p>
        </p:txBody>
      </p:sp>
      <p:sp>
        <p:nvSpPr>
          <p:cNvPr id="11" name="Freeform 11"/>
          <p:cNvSpPr/>
          <p:nvPr/>
        </p:nvSpPr>
        <p:spPr>
          <a:xfrm>
            <a:off x="10185597" y="4446379"/>
            <a:ext cx="6784017" cy="3714249"/>
          </a:xfrm>
          <a:custGeom>
            <a:avLst/>
            <a:gdLst/>
            <a:ahLst/>
            <a:cxnLst/>
            <a:rect l="l" t="t" r="r" b="b"/>
            <a:pathLst>
              <a:path w="6784017" h="3714249">
                <a:moveTo>
                  <a:pt x="0" y="0"/>
                </a:moveTo>
                <a:lnTo>
                  <a:pt x="6784017" y="0"/>
                </a:lnTo>
                <a:lnTo>
                  <a:pt x="6784017" y="3714249"/>
                </a:lnTo>
                <a:lnTo>
                  <a:pt x="0" y="3714249"/>
                </a:lnTo>
                <a:lnTo>
                  <a:pt x="0" y="0"/>
                </a:lnTo>
                <a:close/>
              </a:path>
            </a:pathLst>
          </a:custGeom>
          <a:blipFill>
            <a:blip r:embed="rId8"/>
            <a:stretch>
              <a:fillRect/>
            </a:stretch>
          </a:blipFill>
        </p:spPr>
        <p:txBody>
          <a:bodyPr/>
          <a:lstStyle/>
          <a:p>
            <a:endParaRPr lang="en-US"/>
          </a:p>
        </p:txBody>
      </p:sp>
      <p:sp>
        <p:nvSpPr>
          <p:cNvPr id="12" name="Freeform 12"/>
          <p:cNvSpPr/>
          <p:nvPr/>
        </p:nvSpPr>
        <p:spPr>
          <a:xfrm>
            <a:off x="2639550" y="7233627"/>
            <a:ext cx="4707590" cy="2765709"/>
          </a:xfrm>
          <a:custGeom>
            <a:avLst/>
            <a:gdLst/>
            <a:ahLst/>
            <a:cxnLst/>
            <a:rect l="l" t="t" r="r" b="b"/>
            <a:pathLst>
              <a:path w="4707590" h="2765709">
                <a:moveTo>
                  <a:pt x="0" y="0"/>
                </a:moveTo>
                <a:lnTo>
                  <a:pt x="4707590" y="0"/>
                </a:lnTo>
                <a:lnTo>
                  <a:pt x="4707590" y="2765709"/>
                </a:lnTo>
                <a:lnTo>
                  <a:pt x="0" y="2765709"/>
                </a:lnTo>
                <a:lnTo>
                  <a:pt x="0" y="0"/>
                </a:lnTo>
                <a:close/>
              </a:path>
            </a:pathLst>
          </a:custGeom>
          <a:blipFill>
            <a:blip r:embed="rId9"/>
            <a:stretch>
              <a:fillRect/>
            </a:stretch>
          </a:blipFill>
        </p:spPr>
        <p:txBody>
          <a:bodyPr/>
          <a:lstStyle/>
          <a:p>
            <a:endParaRPr lang="en-US"/>
          </a:p>
        </p:txBody>
      </p:sp>
      <p:sp>
        <p:nvSpPr>
          <p:cNvPr id="13" name="Freeform 13"/>
          <p:cNvSpPr/>
          <p:nvPr/>
        </p:nvSpPr>
        <p:spPr>
          <a:xfrm>
            <a:off x="427541" y="7797489"/>
            <a:ext cx="1496708" cy="1637984"/>
          </a:xfrm>
          <a:custGeom>
            <a:avLst/>
            <a:gdLst/>
            <a:ahLst/>
            <a:cxnLst/>
            <a:rect l="l" t="t" r="r" b="b"/>
            <a:pathLst>
              <a:path w="1496708" h="1637984">
                <a:moveTo>
                  <a:pt x="0" y="0"/>
                </a:moveTo>
                <a:lnTo>
                  <a:pt x="1496708" y="0"/>
                </a:lnTo>
                <a:lnTo>
                  <a:pt x="1496708" y="1637984"/>
                </a:lnTo>
                <a:lnTo>
                  <a:pt x="0" y="1637984"/>
                </a:lnTo>
                <a:lnTo>
                  <a:pt x="0" y="0"/>
                </a:lnTo>
                <a:close/>
              </a:path>
            </a:pathLst>
          </a:custGeom>
          <a:blipFill>
            <a:blip r:embed="rId10"/>
            <a:stretch>
              <a:fillRect/>
            </a:stretch>
          </a:blipFill>
        </p:spPr>
        <p:txBody>
          <a:bodyPr/>
          <a:lstStyle/>
          <a:p>
            <a:endParaRPr lang="en-US"/>
          </a:p>
        </p:txBody>
      </p:sp>
      <p:sp>
        <p:nvSpPr>
          <p:cNvPr id="14" name="Freeform 14"/>
          <p:cNvSpPr/>
          <p:nvPr/>
        </p:nvSpPr>
        <p:spPr>
          <a:xfrm>
            <a:off x="3659902" y="3965070"/>
            <a:ext cx="2560862" cy="2263162"/>
          </a:xfrm>
          <a:custGeom>
            <a:avLst/>
            <a:gdLst/>
            <a:ahLst/>
            <a:cxnLst/>
            <a:rect l="l" t="t" r="r" b="b"/>
            <a:pathLst>
              <a:path w="2560862" h="2263162">
                <a:moveTo>
                  <a:pt x="0" y="0"/>
                </a:moveTo>
                <a:lnTo>
                  <a:pt x="2560862" y="0"/>
                </a:lnTo>
                <a:lnTo>
                  <a:pt x="2560862" y="2263161"/>
                </a:lnTo>
                <a:lnTo>
                  <a:pt x="0" y="2263161"/>
                </a:lnTo>
                <a:lnTo>
                  <a:pt x="0" y="0"/>
                </a:lnTo>
                <a:close/>
              </a:path>
            </a:pathLst>
          </a:custGeom>
          <a:blipFill>
            <a:blip r:embed="rId11"/>
            <a:stretch>
              <a:fillRect/>
            </a:stretch>
          </a:blipFill>
        </p:spPr>
        <p:txBody>
          <a:bodyPr/>
          <a:lstStyle/>
          <a:p>
            <a:endParaRPr lang="en-US"/>
          </a:p>
        </p:txBody>
      </p:sp>
      <p:sp>
        <p:nvSpPr>
          <p:cNvPr id="15" name="Freeform 15"/>
          <p:cNvSpPr/>
          <p:nvPr/>
        </p:nvSpPr>
        <p:spPr>
          <a:xfrm>
            <a:off x="1361511" y="5453537"/>
            <a:ext cx="1672754" cy="1549388"/>
          </a:xfrm>
          <a:custGeom>
            <a:avLst/>
            <a:gdLst/>
            <a:ahLst/>
            <a:cxnLst/>
            <a:rect l="l" t="t" r="r" b="b"/>
            <a:pathLst>
              <a:path w="1672754" h="1549388">
                <a:moveTo>
                  <a:pt x="0" y="0"/>
                </a:moveTo>
                <a:lnTo>
                  <a:pt x="1672753" y="0"/>
                </a:lnTo>
                <a:lnTo>
                  <a:pt x="1672753" y="1549388"/>
                </a:lnTo>
                <a:lnTo>
                  <a:pt x="0" y="1549388"/>
                </a:lnTo>
                <a:lnTo>
                  <a:pt x="0" y="0"/>
                </a:lnTo>
                <a:close/>
              </a:path>
            </a:pathLst>
          </a:custGeom>
          <a:blipFill>
            <a:blip r:embed="rId12"/>
            <a:stretch>
              <a:fillRect/>
            </a:stretch>
          </a:blipFill>
        </p:spPr>
        <p:txBody>
          <a:bodyPr/>
          <a:lstStyle/>
          <a:p>
            <a:endParaRPr lang="en-US"/>
          </a:p>
        </p:txBody>
      </p:sp>
      <p:sp>
        <p:nvSpPr>
          <p:cNvPr id="16" name="Freeform 16"/>
          <p:cNvSpPr/>
          <p:nvPr/>
        </p:nvSpPr>
        <p:spPr>
          <a:xfrm>
            <a:off x="7199376" y="5769966"/>
            <a:ext cx="1668981" cy="1232959"/>
          </a:xfrm>
          <a:custGeom>
            <a:avLst/>
            <a:gdLst/>
            <a:ahLst/>
            <a:cxnLst/>
            <a:rect l="l" t="t" r="r" b="b"/>
            <a:pathLst>
              <a:path w="1668981" h="1232959">
                <a:moveTo>
                  <a:pt x="0" y="0"/>
                </a:moveTo>
                <a:lnTo>
                  <a:pt x="1668981" y="0"/>
                </a:lnTo>
                <a:lnTo>
                  <a:pt x="1668981" y="1232959"/>
                </a:lnTo>
                <a:lnTo>
                  <a:pt x="0" y="1232959"/>
                </a:lnTo>
                <a:lnTo>
                  <a:pt x="0" y="0"/>
                </a:lnTo>
                <a:close/>
              </a:path>
            </a:pathLst>
          </a:custGeom>
          <a:blipFill>
            <a:blip r:embed="rId13"/>
            <a:stretch>
              <a:fillRect/>
            </a:stretch>
          </a:blipFill>
        </p:spPr>
        <p:txBody>
          <a:bodyPr/>
          <a:lstStyle/>
          <a:p>
            <a:endParaRPr lang="en-US"/>
          </a:p>
        </p:txBody>
      </p:sp>
      <p:sp>
        <p:nvSpPr>
          <p:cNvPr id="17" name="Freeform 17"/>
          <p:cNvSpPr/>
          <p:nvPr/>
        </p:nvSpPr>
        <p:spPr>
          <a:xfrm>
            <a:off x="8151720" y="7669675"/>
            <a:ext cx="1229296" cy="2057400"/>
          </a:xfrm>
          <a:custGeom>
            <a:avLst/>
            <a:gdLst/>
            <a:ahLst/>
            <a:cxnLst/>
            <a:rect l="l" t="t" r="r" b="b"/>
            <a:pathLst>
              <a:path w="1229296" h="2057400">
                <a:moveTo>
                  <a:pt x="0" y="0"/>
                </a:moveTo>
                <a:lnTo>
                  <a:pt x="1229297" y="0"/>
                </a:lnTo>
                <a:lnTo>
                  <a:pt x="1229297" y="2057400"/>
                </a:lnTo>
                <a:lnTo>
                  <a:pt x="0" y="20574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18" name="TextBox 18"/>
          <p:cNvSpPr txBox="1"/>
          <p:nvPr/>
        </p:nvSpPr>
        <p:spPr>
          <a:xfrm>
            <a:off x="15287123" y="8784100"/>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19" name="TextBox 19"/>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Example Play Activities for Schools</a:t>
            </a:r>
          </a:p>
        </p:txBody>
      </p:sp>
      <p:sp>
        <p:nvSpPr>
          <p:cNvPr id="20" name="TextBox 20"/>
          <p:cNvSpPr txBox="1"/>
          <p:nvPr/>
        </p:nvSpPr>
        <p:spPr>
          <a:xfrm>
            <a:off x="517206" y="2127285"/>
            <a:ext cx="8952278" cy="2523275"/>
          </a:xfrm>
          <a:prstGeom prst="rect">
            <a:avLst/>
          </a:prstGeom>
        </p:spPr>
        <p:txBody>
          <a:bodyPr lIns="0" tIns="0" rIns="0" bIns="0" rtlCol="0" anchor="t">
            <a:spAutoFit/>
          </a:bodyPr>
          <a:lstStyle/>
          <a:p>
            <a:pPr algn="ctr">
              <a:lnSpc>
                <a:spcPts val="9779"/>
              </a:lnSpc>
              <a:spcBef>
                <a:spcPct val="0"/>
              </a:spcBef>
            </a:pPr>
            <a:r>
              <a:rPr lang="en-US" sz="6985" b="1">
                <a:solidFill>
                  <a:srgbClr val="CD656B"/>
                </a:solidFill>
                <a:latin typeface="Recoleta Bold"/>
                <a:ea typeface="Recoleta Bold"/>
                <a:cs typeface="Recoleta Bold"/>
                <a:sym typeface="Recoleta Bold"/>
              </a:rPr>
              <a:t>Curriculum for Wales</a:t>
            </a:r>
          </a:p>
        </p:txBody>
      </p:sp>
      <p:sp>
        <p:nvSpPr>
          <p:cNvPr id="21" name="TextBox 21"/>
          <p:cNvSpPr txBox="1"/>
          <p:nvPr/>
        </p:nvSpPr>
        <p:spPr>
          <a:xfrm>
            <a:off x="14504248" y="8113003"/>
            <a:ext cx="2733223" cy="298353"/>
          </a:xfrm>
          <a:prstGeom prst="rect">
            <a:avLst/>
          </a:prstGeom>
        </p:spPr>
        <p:txBody>
          <a:bodyPr lIns="0" tIns="0" rIns="0" bIns="0" rtlCol="0" anchor="t">
            <a:spAutoFit/>
          </a:bodyPr>
          <a:lstStyle/>
          <a:p>
            <a:pPr algn="l">
              <a:lnSpc>
                <a:spcPts val="2503"/>
              </a:lnSpc>
            </a:pPr>
            <a:r>
              <a:rPr lang="en-US" sz="1669">
                <a:solidFill>
                  <a:srgbClr val="2B2C30"/>
                </a:solidFill>
                <a:latin typeface="Playfair Display"/>
                <a:ea typeface="Playfair Display"/>
                <a:cs typeface="Playfair Display"/>
                <a:sym typeface="Playfair Display"/>
              </a:rPr>
              <a:t>(Welsh Government, 2022)</a:t>
            </a:r>
          </a:p>
        </p:txBody>
      </p:sp>
      <p:sp>
        <p:nvSpPr>
          <p:cNvPr id="22" name="TextBox 22"/>
          <p:cNvSpPr txBox="1"/>
          <p:nvPr/>
        </p:nvSpPr>
        <p:spPr>
          <a:xfrm>
            <a:off x="14504248" y="3614626"/>
            <a:ext cx="2733223" cy="298353"/>
          </a:xfrm>
          <a:prstGeom prst="rect">
            <a:avLst/>
          </a:prstGeom>
        </p:spPr>
        <p:txBody>
          <a:bodyPr lIns="0" tIns="0" rIns="0" bIns="0" rtlCol="0" anchor="t">
            <a:spAutoFit/>
          </a:bodyPr>
          <a:lstStyle/>
          <a:p>
            <a:pPr algn="l">
              <a:lnSpc>
                <a:spcPts val="2503"/>
              </a:lnSpc>
            </a:pPr>
            <a:r>
              <a:rPr lang="en-US" sz="1669">
                <a:solidFill>
                  <a:srgbClr val="2B2C30"/>
                </a:solidFill>
                <a:latin typeface="Playfair Display"/>
                <a:ea typeface="Playfair Display"/>
                <a:cs typeface="Playfair Display"/>
                <a:sym typeface="Playfair Display"/>
              </a:rPr>
              <a:t>(Welsh Government, 2022)</a:t>
            </a:r>
          </a:p>
        </p:txBody>
      </p:sp>
      <p:pic>
        <p:nvPicPr>
          <p:cNvPr id="24" name="Audio 23">
            <a:extLst>
              <a:ext uri="{FF2B5EF4-FFF2-40B4-BE49-F238E27FC236}">
                <a16:creationId xmlns:a16="http://schemas.microsoft.com/office/drawing/2014/main" id="{CE4E501D-98F2-32C6-E2C8-30B707639068}"/>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720"/>
    </mc:Choice>
    <mc:Fallback>
      <p:transition spd="slow" advTm="74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AutoShape 3"/>
          <p:cNvSpPr/>
          <p:nvPr/>
        </p:nvSpPr>
        <p:spPr>
          <a:xfrm flipV="1">
            <a:off x="1006866" y="1879284"/>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4" name="Freeform 4"/>
          <p:cNvSpPr/>
          <p:nvPr/>
        </p:nvSpPr>
        <p:spPr>
          <a:xfrm>
            <a:off x="1886962" y="2709680"/>
            <a:ext cx="12826878" cy="7279253"/>
          </a:xfrm>
          <a:custGeom>
            <a:avLst/>
            <a:gdLst/>
            <a:ahLst/>
            <a:cxnLst/>
            <a:rect l="l" t="t" r="r" b="b"/>
            <a:pathLst>
              <a:path w="12826878" h="7279253">
                <a:moveTo>
                  <a:pt x="0" y="0"/>
                </a:moveTo>
                <a:lnTo>
                  <a:pt x="12826878" y="0"/>
                </a:lnTo>
                <a:lnTo>
                  <a:pt x="12826878" y="7279254"/>
                </a:lnTo>
                <a:lnTo>
                  <a:pt x="0" y="72792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TextBox 5"/>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6" name="TextBox 6"/>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Conclusion</a:t>
            </a:r>
          </a:p>
        </p:txBody>
      </p:sp>
      <p:sp>
        <p:nvSpPr>
          <p:cNvPr id="7" name="TextBox 7"/>
          <p:cNvSpPr txBox="1"/>
          <p:nvPr/>
        </p:nvSpPr>
        <p:spPr>
          <a:xfrm>
            <a:off x="4850248" y="3322799"/>
            <a:ext cx="7609408" cy="5044078"/>
          </a:xfrm>
          <a:prstGeom prst="rect">
            <a:avLst/>
          </a:prstGeom>
        </p:spPr>
        <p:txBody>
          <a:bodyPr lIns="0" tIns="0" rIns="0" bIns="0" rtlCol="0" anchor="t">
            <a:spAutoFit/>
          </a:bodyPr>
          <a:lstStyle/>
          <a:p>
            <a:pPr algn="ctr">
              <a:lnSpc>
                <a:spcPts val="4429"/>
              </a:lnSpc>
            </a:pPr>
            <a:r>
              <a:rPr lang="en-US" sz="3164">
                <a:solidFill>
                  <a:srgbClr val="2B2C30"/>
                </a:solidFill>
                <a:latin typeface="Playfair Display"/>
                <a:ea typeface="Playfair Display"/>
                <a:cs typeface="Playfair Display"/>
                <a:sym typeface="Playfair Display"/>
              </a:rPr>
              <a:t>To conclude, I feel play should be essential, not optional. It supports every aspect of a child's development and has the power to transform classrooms into spaces of curiosity, resilience, and joy. As educators, we must advocate for play. It is through play that children learn not just curriculum content, but how to think, feel, and be in the world.</a:t>
            </a:r>
          </a:p>
        </p:txBody>
      </p:sp>
      <p:pic>
        <p:nvPicPr>
          <p:cNvPr id="9" name="Audio 8">
            <a:extLst>
              <a:ext uri="{FF2B5EF4-FFF2-40B4-BE49-F238E27FC236}">
                <a16:creationId xmlns:a16="http://schemas.microsoft.com/office/drawing/2014/main" id="{EC5D3420-51F3-EDE1-9E06-8931C0ADBE8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901"/>
    </mc:Choice>
    <mc:Fallback>
      <p:transition spd="slow" advTm="26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a:off x="1028706" y="4553274"/>
            <a:ext cx="12174149" cy="0"/>
          </a:xfrm>
          <a:prstGeom prst="line">
            <a:avLst/>
          </a:prstGeom>
          <a:ln w="9525" cap="flat">
            <a:solidFill>
              <a:srgbClr val="2B2C30"/>
            </a:solidFill>
            <a:prstDash val="solid"/>
            <a:headEnd type="none" w="sm" len="sm"/>
            <a:tailEnd type="none" w="sm" len="sm"/>
          </a:ln>
        </p:spPr>
        <p:txBody>
          <a:bodyPr/>
          <a:lstStyle/>
          <a:p>
            <a:endParaRPr lang="en-US"/>
          </a:p>
        </p:txBody>
      </p:sp>
      <p:sp>
        <p:nvSpPr>
          <p:cNvPr id="3" name="Freeform 3"/>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TextBox 4"/>
          <p:cNvSpPr txBox="1"/>
          <p:nvPr/>
        </p:nvSpPr>
        <p:spPr>
          <a:xfrm>
            <a:off x="1006882" y="4728792"/>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ECAD5018 - DEEPENING PRACTICE</a:t>
            </a:r>
          </a:p>
        </p:txBody>
      </p:sp>
      <p:sp>
        <p:nvSpPr>
          <p:cNvPr id="5" name="TextBox 5"/>
          <p:cNvSpPr txBox="1"/>
          <p:nvPr/>
        </p:nvSpPr>
        <p:spPr>
          <a:xfrm>
            <a:off x="850974" y="2332416"/>
            <a:ext cx="16408332" cy="2084083"/>
          </a:xfrm>
          <a:prstGeom prst="rect">
            <a:avLst/>
          </a:prstGeom>
        </p:spPr>
        <p:txBody>
          <a:bodyPr lIns="0" tIns="0" rIns="0" bIns="0" rtlCol="0" anchor="t">
            <a:spAutoFit/>
          </a:bodyPr>
          <a:lstStyle/>
          <a:p>
            <a:pPr algn="l">
              <a:lnSpc>
                <a:spcPts val="15250"/>
              </a:lnSpc>
            </a:pPr>
            <a:r>
              <a:rPr lang="en-US" sz="16758" spc="83">
                <a:solidFill>
                  <a:srgbClr val="2B2C30"/>
                </a:solidFill>
                <a:latin typeface="Playfair Display"/>
                <a:ea typeface="Playfair Display"/>
                <a:cs typeface="Playfair Display"/>
                <a:sym typeface="Playfair Display"/>
              </a:rPr>
              <a:t>Thank you!</a:t>
            </a:r>
          </a:p>
        </p:txBody>
      </p:sp>
      <p:sp>
        <p:nvSpPr>
          <p:cNvPr id="6" name="TextBox 6"/>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7" name="TextBox 7"/>
          <p:cNvSpPr txBox="1"/>
          <p:nvPr/>
        </p:nvSpPr>
        <p:spPr>
          <a:xfrm>
            <a:off x="850974" y="7285040"/>
            <a:ext cx="11521144" cy="2558107"/>
          </a:xfrm>
          <a:prstGeom prst="rect">
            <a:avLst/>
          </a:prstGeom>
        </p:spPr>
        <p:txBody>
          <a:bodyPr lIns="0" tIns="0" rIns="0" bIns="0" rtlCol="0" anchor="t">
            <a:spAutoFit/>
          </a:bodyPr>
          <a:lstStyle/>
          <a:p>
            <a:pPr algn="l">
              <a:lnSpc>
                <a:spcPts val="5083"/>
              </a:lnSpc>
            </a:pPr>
            <a:r>
              <a:rPr lang="en-US" sz="3389">
                <a:solidFill>
                  <a:srgbClr val="2B2C30"/>
                </a:solidFill>
                <a:latin typeface="Public Sans"/>
                <a:ea typeface="Public Sans"/>
                <a:cs typeface="Public Sans"/>
                <a:sym typeface="Public Sans"/>
              </a:rPr>
              <a:t>Marli Lawrence - 2303873</a:t>
            </a:r>
          </a:p>
          <a:p>
            <a:pPr algn="l">
              <a:lnSpc>
                <a:spcPts val="5083"/>
              </a:lnSpc>
            </a:pPr>
            <a:r>
              <a:rPr lang="en-US" sz="3389">
                <a:solidFill>
                  <a:srgbClr val="2B2C30"/>
                </a:solidFill>
                <a:latin typeface="Public Sans"/>
                <a:ea typeface="Public Sans"/>
                <a:cs typeface="Public Sans"/>
                <a:sym typeface="Public Sans"/>
              </a:rPr>
              <a:t>Deepening Practice - Health and Well-Being)</a:t>
            </a:r>
          </a:p>
          <a:p>
            <a:pPr algn="l">
              <a:lnSpc>
                <a:spcPts val="5083"/>
              </a:lnSpc>
            </a:pPr>
            <a:r>
              <a:rPr lang="en-US" sz="3389">
                <a:solidFill>
                  <a:srgbClr val="2B2C30"/>
                </a:solidFill>
                <a:latin typeface="Public Sans"/>
                <a:ea typeface="Public Sans"/>
                <a:cs typeface="Public Sans"/>
                <a:sym typeface="Public Sans"/>
              </a:rPr>
              <a:t>BA Primary Education with QTS</a:t>
            </a:r>
          </a:p>
          <a:p>
            <a:pPr algn="l">
              <a:lnSpc>
                <a:spcPts val="5083"/>
              </a:lnSpc>
            </a:pPr>
            <a:endParaRPr lang="en-US" sz="3389">
              <a:solidFill>
                <a:srgbClr val="2B2C30"/>
              </a:solidFill>
              <a:latin typeface="Public Sans"/>
              <a:ea typeface="Public Sans"/>
              <a:cs typeface="Public Sans"/>
              <a:sym typeface="Public Sans"/>
            </a:endParaRPr>
          </a:p>
        </p:txBody>
      </p:sp>
      <p:sp>
        <p:nvSpPr>
          <p:cNvPr id="8" name="Freeform 8"/>
          <p:cNvSpPr/>
          <p:nvPr/>
        </p:nvSpPr>
        <p:spPr>
          <a:xfrm>
            <a:off x="12969570" y="3693230"/>
            <a:ext cx="4099370" cy="4114800"/>
          </a:xfrm>
          <a:custGeom>
            <a:avLst/>
            <a:gdLst/>
            <a:ahLst/>
            <a:cxnLst/>
            <a:rect l="l" t="t" r="r" b="b"/>
            <a:pathLst>
              <a:path w="4099370" h="4114800">
                <a:moveTo>
                  <a:pt x="0" y="0"/>
                </a:moveTo>
                <a:lnTo>
                  <a:pt x="4099370" y="0"/>
                </a:lnTo>
                <a:lnTo>
                  <a:pt x="409937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rot="2468734">
            <a:off x="14840584" y="4294855"/>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0" name="Freeform 10"/>
          <p:cNvSpPr/>
          <p:nvPr/>
        </p:nvSpPr>
        <p:spPr>
          <a:xfrm rot="3657671">
            <a:off x="14743015" y="4537256"/>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1" name="Freeform 11"/>
          <p:cNvSpPr/>
          <p:nvPr/>
        </p:nvSpPr>
        <p:spPr>
          <a:xfrm rot="332275">
            <a:off x="15084308" y="3697276"/>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12"/>
          <p:cNvSpPr/>
          <p:nvPr/>
        </p:nvSpPr>
        <p:spPr>
          <a:xfrm rot="1701912">
            <a:off x="15115427" y="4080487"/>
            <a:ext cx="2234971" cy="516837"/>
          </a:xfrm>
          <a:custGeom>
            <a:avLst/>
            <a:gdLst/>
            <a:ahLst/>
            <a:cxnLst/>
            <a:rect l="l" t="t" r="r" b="b"/>
            <a:pathLst>
              <a:path w="2234971" h="516837">
                <a:moveTo>
                  <a:pt x="0" y="0"/>
                </a:moveTo>
                <a:lnTo>
                  <a:pt x="2234971" y="0"/>
                </a:lnTo>
                <a:lnTo>
                  <a:pt x="2234971" y="516837"/>
                </a:lnTo>
                <a:lnTo>
                  <a:pt x="0" y="5168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14" name="Audio 13">
            <a:extLst>
              <a:ext uri="{FF2B5EF4-FFF2-40B4-BE49-F238E27FC236}">
                <a16:creationId xmlns:a16="http://schemas.microsoft.com/office/drawing/2014/main" id="{5970EFBF-03DF-05CC-B771-18B8818B8DC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66"/>
    </mc:Choice>
    <mc:Fallback>
      <p:transition spd="slow" advTm="3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3"/>
          <p:cNvSpPr txBox="1"/>
          <p:nvPr/>
        </p:nvSpPr>
        <p:spPr>
          <a:xfrm>
            <a:off x="15019255"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4" name="TextBox 4"/>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Reference list </a:t>
            </a:r>
          </a:p>
        </p:txBody>
      </p:sp>
      <p:sp>
        <p:nvSpPr>
          <p:cNvPr id="5" name="AutoShape 5"/>
          <p:cNvSpPr/>
          <p:nvPr/>
        </p:nvSpPr>
        <p:spPr>
          <a:xfrm flipV="1">
            <a:off x="623854" y="1874713"/>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6" name="TextBox 6"/>
          <p:cNvSpPr txBox="1"/>
          <p:nvPr/>
        </p:nvSpPr>
        <p:spPr>
          <a:xfrm>
            <a:off x="623843" y="2243984"/>
            <a:ext cx="14057075" cy="7589164"/>
          </a:xfrm>
          <a:prstGeom prst="rect">
            <a:avLst/>
          </a:prstGeom>
        </p:spPr>
        <p:txBody>
          <a:bodyPr lIns="0" tIns="0" rIns="0" bIns="0" rtlCol="0" anchor="t">
            <a:spAutoFit/>
          </a:bodyPr>
          <a:lstStyle/>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Alysia (2022) Stages of Play. Wellbeings with Alysia [image]. Available at: https://wellbeingswithalysia.com/stages-of-play/</a:t>
            </a: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(Accessed: 15 May 2025).</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Bennett, N., Wood, L., &amp; Rogers, S. (1997). Teaching through play: Teachers' thinking and classroom practice. Buckingham: Open University Press.</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Bethune, A. (2023) Wellbeing in the Primary Classroom: The updated guide to teaching happiness and positive mental health. London: Bloomsbury Education.</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465"/>
              </a:lnSpc>
            </a:pPr>
            <a:r>
              <a:rPr lang="en-US" sz="1610" i="1" spc="8">
                <a:solidFill>
                  <a:srgbClr val="2B2C30"/>
                </a:solidFill>
                <a:latin typeface="Playfair Display Italics"/>
                <a:ea typeface="Playfair Display Italics"/>
                <a:cs typeface="Playfair Display Italics"/>
                <a:sym typeface="Playfair Display Italics"/>
              </a:rPr>
              <a:t>Children and Young People’s Commissioner Scotland (2006-2025) UNCRC Article 31: I have a right to rest, relax and play [image]. Available at: </a:t>
            </a:r>
            <a:r>
              <a:rPr lang="en-US" sz="1610" i="1" u="sng" spc="8">
                <a:solidFill>
                  <a:srgbClr val="2B2C30"/>
                </a:solidFill>
                <a:latin typeface="Playfair Display Italics"/>
                <a:ea typeface="Playfair Display Italics"/>
                <a:cs typeface="Playfair Display Italics"/>
                <a:sym typeface="Playfair Display Italics"/>
                <a:hlinkClick r:id="rId5" tooltip="https://www.cypcs.org.uk/rights/uncrc/articles/article-31/"/>
              </a:rPr>
              <a:t>https://www.cypcs.org.uk/rights/uncrc/articles/article-31/</a:t>
            </a:r>
            <a:r>
              <a:rPr lang="en-US" sz="1610" i="1" spc="8">
                <a:solidFill>
                  <a:srgbClr val="2B2C30"/>
                </a:solidFill>
                <a:latin typeface="Playfair Display Italics"/>
                <a:ea typeface="Playfair Display Italics"/>
                <a:cs typeface="Playfair Display Italics"/>
                <a:sym typeface="Playfair Display Italics"/>
              </a:rPr>
              <a:t> </a:t>
            </a:r>
          </a:p>
          <a:p>
            <a:pPr algn="l">
              <a:lnSpc>
                <a:spcPts val="1465"/>
              </a:lnSpc>
            </a:pPr>
            <a:r>
              <a:rPr lang="en-US" sz="1610" i="1" spc="8">
                <a:solidFill>
                  <a:srgbClr val="2B2C30"/>
                </a:solidFill>
                <a:latin typeface="Playfair Display Italics"/>
                <a:ea typeface="Playfair Display Italics"/>
                <a:cs typeface="Playfair Display Italics"/>
                <a:sym typeface="Playfair Display Italics"/>
              </a:rPr>
              <a:t>(Accessed: 10 May 2025).</a:t>
            </a:r>
          </a:p>
          <a:p>
            <a:pPr algn="l">
              <a:lnSpc>
                <a:spcPts val="1465"/>
              </a:lnSpc>
            </a:pPr>
            <a:endParaRPr lang="en-US" sz="1610" i="1" spc="8">
              <a:solidFill>
                <a:srgbClr val="2B2C30"/>
              </a:solidFill>
              <a:latin typeface="Playfair Display Italics"/>
              <a:ea typeface="Playfair Display Italics"/>
              <a:cs typeface="Playfair Display Italics"/>
              <a:sym typeface="Playfair Display Italics"/>
            </a:endParaRPr>
          </a:p>
          <a:p>
            <a:pPr algn="l">
              <a:lnSpc>
                <a:spcPts val="1465"/>
              </a:lnSpc>
            </a:pPr>
            <a:r>
              <a:rPr lang="en-US" sz="1610" i="1" spc="8">
                <a:solidFill>
                  <a:srgbClr val="2B2C30"/>
                </a:solidFill>
                <a:latin typeface="Playfair Display Italics"/>
                <a:ea typeface="Playfair Display Italics"/>
                <a:cs typeface="Playfair Display Italics"/>
                <a:sym typeface="Playfair Display Italics"/>
              </a:rPr>
              <a:t>Child Care Aware of Minnesota (n.d.) The importance of play in early childhood [image]. Available at: </a:t>
            </a:r>
            <a:r>
              <a:rPr lang="en-US" sz="1610" i="1" u="sng" spc="8">
                <a:solidFill>
                  <a:srgbClr val="2B2C30"/>
                </a:solidFill>
                <a:latin typeface="Playfair Display Italics"/>
                <a:ea typeface="Playfair Display Italics"/>
                <a:cs typeface="Playfair Display Italics"/>
                <a:sym typeface="Playfair Display Italics"/>
                <a:hlinkClick r:id="rId6" tooltip="https://www.childcareawaremn.org/the-importance-of-play-in-early-childhood/"/>
              </a:rPr>
              <a:t>https://www.childcareawaremn.org/the-importance-of-play-in-early-childhood/</a:t>
            </a:r>
          </a:p>
          <a:p>
            <a:pPr algn="l">
              <a:lnSpc>
                <a:spcPts val="1465"/>
              </a:lnSpc>
            </a:pPr>
            <a:r>
              <a:rPr lang="en-US" sz="1610" i="1" spc="8">
                <a:solidFill>
                  <a:srgbClr val="2B2C30"/>
                </a:solidFill>
                <a:latin typeface="Playfair Display Italics"/>
                <a:ea typeface="Playfair Display Italics"/>
                <a:cs typeface="Playfair Display Italics"/>
                <a:sym typeface="Playfair Display Italics"/>
              </a:rPr>
              <a:t>(Accessed: 14 May 2025).</a:t>
            </a:r>
          </a:p>
          <a:p>
            <a:pPr algn="l">
              <a:lnSpc>
                <a:spcPts val="1518"/>
              </a:lnSpc>
            </a:pPr>
            <a:endParaRPr lang="en-US" sz="1610"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Cowley, A. (2021) The Wellbeing Curriculum: Embedding children's wellbeing in primary schools. London: Bloomsbury Education.</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Discover by Enrolmy (2023) Importance of unstructured play to children's development [image]. Available at: https://try.discoverchildcare.co.nz/2023/03/importance-of-unstructured-play-to-childrens-development/</a:t>
            </a: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 (Accessed: 14 May 2025).</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Dyson, A.H. (2013) The ethnographer’s eye and the sociolinguist’s ear: New perspectives on language and literacy development in young children. In: Larson, J. and Marsh, J. (eds.) The SAGE handbook of early childhood literacy. 2nd edn. London: SAGE Publications.</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Earth.Org (n.d.) Why Kids Should Spend More Time in Nature [image]. Available at: https://kids.earth.org/life-on-land/why-kids-should-spend-more-time-in-nature/</a:t>
            </a: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 (Accessed: 12 May 2025).</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Griggs, G. and Petrie, K. (2018) ‘Introduction to Special Issue on Primary Physical Education’, European Physical Education Review, 24(4), pp. 397–399. Available at: https://doi.org/10.1177/1356336X18803837</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Hirsh-Pasek, K., Golinkoff, R. M., Berk, L. E. and Singer, D. G. (2015) A Mandate for Playful Learning in Preschool: Applying the scientific evidence. Oxford: Oxford University Press.</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Kirk, D. (2010) Physical Education Futures. London: Routledge.</a:t>
            </a:r>
          </a:p>
          <a:p>
            <a:pPr algn="l">
              <a:lnSpc>
                <a:spcPts val="1518"/>
              </a:lnSpc>
            </a:pPr>
            <a:endParaRPr lang="en-US" sz="1668" i="1" spc="8">
              <a:solidFill>
                <a:srgbClr val="2B2C30"/>
              </a:solidFill>
              <a:latin typeface="Playfair Display Italics"/>
              <a:ea typeface="Playfair Display Italics"/>
              <a:cs typeface="Playfair Display Italics"/>
              <a:sym typeface="Playfair Display Italics"/>
            </a:endParaRP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Lester, S. and Russell, W. (2008) Play for a Change: Play, policy and practice: A review of contemporary perspectives. London: National Children’s Bureau. Available at: https://dera.ioe.ac.uk/11329/1/play_for_a_change.pdf</a:t>
            </a:r>
          </a:p>
          <a:p>
            <a:pPr algn="l">
              <a:lnSpc>
                <a:spcPts val="1518"/>
              </a:lnSpc>
            </a:pPr>
            <a:r>
              <a:rPr lang="en-US" sz="1668" i="1" spc="8">
                <a:solidFill>
                  <a:srgbClr val="2B2C30"/>
                </a:solidFill>
                <a:latin typeface="Playfair Display Italics"/>
                <a:ea typeface="Playfair Display Italics"/>
                <a:cs typeface="Playfair Display Italics"/>
                <a:sym typeface="Playfair Display Italics"/>
              </a:rPr>
              <a:t>(Accessed: 10 May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16701746" y="8616481"/>
            <a:ext cx="535737" cy="727544"/>
          </a:xfrm>
          <a:custGeom>
            <a:avLst/>
            <a:gdLst/>
            <a:ahLst/>
            <a:cxnLst/>
            <a:rect l="l" t="t" r="r" b="b"/>
            <a:pathLst>
              <a:path w="535737" h="727544">
                <a:moveTo>
                  <a:pt x="0" y="0"/>
                </a:moveTo>
                <a:lnTo>
                  <a:pt x="535736" y="0"/>
                </a:lnTo>
                <a:lnTo>
                  <a:pt x="535736" y="727544"/>
                </a:lnTo>
                <a:lnTo>
                  <a:pt x="0" y="7275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3"/>
          <p:cNvSpPr txBox="1"/>
          <p:nvPr/>
        </p:nvSpPr>
        <p:spPr>
          <a:xfrm>
            <a:off x="15287123" y="8838733"/>
            <a:ext cx="1682491" cy="368765"/>
          </a:xfrm>
          <a:prstGeom prst="rect">
            <a:avLst/>
          </a:prstGeom>
        </p:spPr>
        <p:txBody>
          <a:bodyPr lIns="0" tIns="0" rIns="0" bIns="0" rtlCol="0" anchor="t">
            <a:spAutoFit/>
          </a:bodyPr>
          <a:lstStyle/>
          <a:p>
            <a:pPr algn="l">
              <a:lnSpc>
                <a:spcPts val="2717"/>
              </a:lnSpc>
            </a:pPr>
            <a:r>
              <a:rPr lang="en-US" sz="2986" spc="14">
                <a:solidFill>
                  <a:srgbClr val="2B2C30"/>
                </a:solidFill>
                <a:latin typeface="Playfair Display"/>
                <a:ea typeface="Playfair Display"/>
                <a:cs typeface="Playfair Display"/>
                <a:sym typeface="Playfair Display"/>
              </a:rPr>
              <a:t>2303873</a:t>
            </a:r>
          </a:p>
        </p:txBody>
      </p:sp>
      <p:sp>
        <p:nvSpPr>
          <p:cNvPr id="4" name="TextBox 4"/>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Reference list </a:t>
            </a:r>
          </a:p>
        </p:txBody>
      </p:sp>
      <p:sp>
        <p:nvSpPr>
          <p:cNvPr id="5" name="AutoShape 5"/>
          <p:cNvSpPr/>
          <p:nvPr/>
        </p:nvSpPr>
        <p:spPr>
          <a:xfrm flipV="1">
            <a:off x="528991" y="1759512"/>
            <a:ext cx="16230594" cy="38509"/>
          </a:xfrm>
          <a:prstGeom prst="line">
            <a:avLst/>
          </a:prstGeom>
          <a:ln w="9525" cap="flat">
            <a:solidFill>
              <a:srgbClr val="2B2C30"/>
            </a:solidFill>
            <a:prstDash val="solid"/>
            <a:headEnd type="none" w="sm" len="sm"/>
            <a:tailEnd type="none" w="sm" len="sm"/>
          </a:ln>
        </p:spPr>
        <p:txBody>
          <a:bodyPr/>
          <a:lstStyle/>
          <a:p>
            <a:endParaRPr lang="en-US"/>
          </a:p>
        </p:txBody>
      </p:sp>
      <p:sp>
        <p:nvSpPr>
          <p:cNvPr id="6" name="TextBox 6"/>
          <p:cNvSpPr txBox="1"/>
          <p:nvPr/>
        </p:nvSpPr>
        <p:spPr>
          <a:xfrm>
            <a:off x="587512" y="2185060"/>
            <a:ext cx="14699611" cy="8196714"/>
          </a:xfrm>
          <a:prstGeom prst="rect">
            <a:avLst/>
          </a:prstGeom>
        </p:spPr>
        <p:txBody>
          <a:bodyPr lIns="0" tIns="0" rIns="0" bIns="0" rtlCol="0" anchor="t">
            <a:spAutoFit/>
          </a:bodyPr>
          <a:lstStyle/>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McLeod, S. (2023) Vygotsky's Zone of Proximal Development and Scaffolding. Simply Psychology [image]. Available at: https://www.simplypsychology.org/vygotsky.html</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14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Memmert, D. (2013) ‘Allow creativity in physical education’, Physical Education and Sport Pedagogy, 18(1), pp. 1–9. Available at: https://doi.org/10.1080/17408989.2011.603124</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OSF HealthCare (2023) Kids and team sports [Image]. Available at: https://newsroom.osfhealthcare.org/kids-and-team-sports/</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14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Runco, M. A. (2014) Creativity: Theories and themes: Research, development, and practice. 2nd edn. Amsterdam: Elsevier.</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United Nations (1989) Convention on the Rights of the Child. Geneva: Office of the United Nations High Commissioner for Human Rights. Available at: https://www.ohchr.org/en/instruments-mechanisms/instruments/convention-rights-child</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10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Vecteezy (n.d.) Teacher and children playing with wooden blocks in playroom at school [image]. Available at: https://www.vecteezy.com/photo/48505946-teacher-and-children-playing-with-wooden-blocks-in-playroom-at-school</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15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Vygotsky, L. S. (1978) Mind in Society: The development of higher psychological processes. Cambridge, MA: Harvard University Press.</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Welsh Government (n.d.) Curriculum for Wales. Available at: </a:t>
            </a:r>
            <a:r>
              <a:rPr lang="en-US" sz="2000" i="1" u="sng" spc="10">
                <a:solidFill>
                  <a:srgbClr val="2B2C30"/>
                </a:solidFill>
                <a:latin typeface="Playfair Display Italics"/>
                <a:ea typeface="Playfair Display Italics"/>
                <a:cs typeface="Playfair Display Italics"/>
                <a:sym typeface="Playfair Display Italics"/>
                <a:hlinkClick r:id="rId5" tooltip="https://hwb.gov.wales/curriculum-for-wales"/>
              </a:rPr>
              <a:t>https://hwb.gov.wales/curriculum-for-wales</a:t>
            </a:r>
            <a:r>
              <a:rPr lang="en-US" sz="2000" i="1" spc="10">
                <a:solidFill>
                  <a:srgbClr val="2B2C30"/>
                </a:solidFill>
                <a:latin typeface="Playfair Display Italics"/>
                <a:ea typeface="Playfair Display Italics"/>
                <a:cs typeface="Playfair Display Italics"/>
                <a:sym typeface="Playfair Display Italics"/>
              </a:rPr>
              <a:t> </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14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Welsh Government (2022) Pedagogy – designing your curriculum [image]. Available at: </a:t>
            </a:r>
            <a:r>
              <a:rPr lang="en-US" sz="2000" i="1" u="sng" spc="10">
                <a:solidFill>
                  <a:srgbClr val="2B2C30"/>
                </a:solidFill>
                <a:latin typeface="Playfair Display Italics"/>
                <a:ea typeface="Playfair Display Italics"/>
                <a:cs typeface="Playfair Display Italics"/>
                <a:sym typeface="Playfair Display Italics"/>
                <a:hlinkClick r:id="rId6" tooltip="https://hwb.gov.wales/curriculum-for-wales/designing-your-curriculum/pedagogy"/>
              </a:rPr>
              <a:t>https://hwb.gov.wales/curriculum-for-wales/designing-your-curriculum/pedagogy</a:t>
            </a:r>
            <a:r>
              <a:rPr lang="en-US" sz="2000" i="1" spc="10">
                <a:solidFill>
                  <a:srgbClr val="2B2C30"/>
                </a:solidFill>
                <a:latin typeface="Playfair Display Italics"/>
                <a:ea typeface="Playfair Display Italics"/>
                <a:cs typeface="Playfair Display Italics"/>
                <a:sym typeface="Playfair Display Italics"/>
              </a:rPr>
              <a:t> </a:t>
            </a: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(Accessed: 14 May 2025).</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Wood, E. (2014). The play–pedagogy interface in contemporary debates. In L. Brooker, M. Blaise, &amp; S. Edwards (Eds.), The SAGE Handbook of Play and Learning in Early Childhood (pp. 145–156). London: SAGE Publications</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a:p>
            <a:pPr algn="l">
              <a:lnSpc>
                <a:spcPts val="1820"/>
              </a:lnSpc>
            </a:pPr>
            <a:r>
              <a:rPr lang="en-US" sz="2000" i="1" spc="10">
                <a:solidFill>
                  <a:srgbClr val="2B2C30"/>
                </a:solidFill>
                <a:latin typeface="Playfair Display Italics"/>
                <a:ea typeface="Playfair Display Italics"/>
                <a:cs typeface="Playfair Display Italics"/>
                <a:sym typeface="Playfair Display Italics"/>
              </a:rPr>
              <a:t>Whitebread, D., Basilio, M., Kuvalja, M. and Verma, M. (2012) The Importance of Play: A report on the value of children’s play with a series of policy recommendations. Brussels: Toy Industries of Europe. Available at: http://www.importanceofplay.eu/IMG/pdf/dr_david_whitebread_-_the_importance_of_play.pdf</a:t>
            </a:r>
          </a:p>
          <a:p>
            <a:pPr algn="l">
              <a:lnSpc>
                <a:spcPts val="1820"/>
              </a:lnSpc>
            </a:pPr>
            <a:endParaRPr lang="en-US" sz="2000" i="1" spc="10">
              <a:solidFill>
                <a:srgbClr val="2B2C30"/>
              </a:solidFill>
              <a:latin typeface="Playfair Display Italics"/>
              <a:ea typeface="Playfair Display Italics"/>
              <a:cs typeface="Playfair Display Italics"/>
              <a:sym typeface="Playfair Display Itali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15</Slides>
  <Notes>14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Neutral Minimalist New Business Pitch Deck Presentation</dc:title>
  <cp:revision>1</cp:revision>
  <dcterms:created xsi:type="dcterms:W3CDTF">2006-08-16T00:00:00Z</dcterms:created>
  <dcterms:modified xsi:type="dcterms:W3CDTF">2025-05-16T20:32:21Z</dcterms:modified>
  <dc:identifier>DAGngYuhJeQ</dc:identifier>
</cp:coreProperties>
</file>