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8"/>
  </p:notesMasterIdLst>
  <p:sldIdLst>
    <p:sldId id="256" r:id="rId2"/>
    <p:sldId id="282" r:id="rId3"/>
    <p:sldId id="268" r:id="rId4"/>
    <p:sldId id="259" r:id="rId5"/>
    <p:sldId id="273" r:id="rId6"/>
    <p:sldId id="302" r:id="rId7"/>
    <p:sldId id="303" r:id="rId8"/>
    <p:sldId id="280" r:id="rId9"/>
    <p:sldId id="281" r:id="rId10"/>
    <p:sldId id="283" r:id="rId11"/>
    <p:sldId id="294" r:id="rId12"/>
    <p:sldId id="299" r:id="rId13"/>
    <p:sldId id="289" r:id="rId14"/>
    <p:sldId id="290" r:id="rId15"/>
    <p:sldId id="287" r:id="rId16"/>
    <p:sldId id="300" r:id="rId17"/>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833" autoAdjust="0"/>
  </p:normalViewPr>
  <p:slideViewPr>
    <p:cSldViewPr>
      <p:cViewPr varScale="1">
        <p:scale>
          <a:sx n="98" d="100"/>
          <a:sy n="98" d="100"/>
        </p:scale>
        <p:origin x="585" y="51"/>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91429" tIns="45714" rIns="91429" bIns="45714"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29" tIns="45714" rIns="91429" bIns="45714" rtlCol="0"/>
          <a:lstStyle>
            <a:lvl1pPr algn="r">
              <a:defRPr sz="1200"/>
            </a:lvl1pPr>
          </a:lstStyle>
          <a:p>
            <a:fld id="{D848C778-B13F-4C98-B114-03E77944FC7A}" type="datetimeFigureOut">
              <a:rPr lang="en-GB" smtClean="0"/>
              <a:pPr/>
              <a:t>17/01/2025</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29" tIns="45714" rIns="91429" bIns="45714"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29" tIns="45714" rIns="91429" bIns="45714"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7"/>
            <a:ext cx="2889938" cy="487680"/>
          </a:xfrm>
          <a:prstGeom prst="rect">
            <a:avLst/>
          </a:prstGeom>
        </p:spPr>
        <p:txBody>
          <a:bodyPr vert="horz" lIns="91429" tIns="45714" rIns="91429" bIns="45714"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29" tIns="45714" rIns="91429" bIns="45714" rtlCol="0" anchor="b"/>
          <a:lstStyle>
            <a:lvl1pPr algn="r">
              <a:defRPr sz="1200"/>
            </a:lvl1pPr>
          </a:lstStyle>
          <a:p>
            <a:fld id="{9127AD6B-FC3F-4301-82AF-A728712C60EA}" type="slidenum">
              <a:rPr lang="en-GB" smtClean="0"/>
              <a:pPr/>
              <a:t>‹#›</a:t>
            </a:fld>
            <a:endParaRPr lang="en-GB"/>
          </a:p>
        </p:txBody>
      </p:sp>
    </p:spTree>
    <p:extLst>
      <p:ext uri="{BB962C8B-B14F-4D97-AF65-F5344CB8AC3E}">
        <p14:creationId xmlns:p14="http://schemas.microsoft.com/office/powerpoint/2010/main" val="31593220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1</a:t>
            </a:fld>
            <a:endParaRPr lang="en-GB"/>
          </a:p>
        </p:txBody>
      </p:sp>
    </p:spTree>
    <p:extLst>
      <p:ext uri="{BB962C8B-B14F-4D97-AF65-F5344CB8AC3E}">
        <p14:creationId xmlns:p14="http://schemas.microsoft.com/office/powerpoint/2010/main" val="719163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2</a:t>
            </a:fld>
            <a:endParaRPr lang="en-GB"/>
          </a:p>
        </p:txBody>
      </p:sp>
    </p:spTree>
    <p:extLst>
      <p:ext uri="{BB962C8B-B14F-4D97-AF65-F5344CB8AC3E}">
        <p14:creationId xmlns:p14="http://schemas.microsoft.com/office/powerpoint/2010/main" val="21280873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3</a:t>
            </a:fld>
            <a:endParaRPr lang="en-GB"/>
          </a:p>
        </p:txBody>
      </p:sp>
    </p:spTree>
    <p:extLst>
      <p:ext uri="{BB962C8B-B14F-4D97-AF65-F5344CB8AC3E}">
        <p14:creationId xmlns:p14="http://schemas.microsoft.com/office/powerpoint/2010/main" val="9231302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4</a:t>
            </a:fld>
            <a:endParaRPr lang="en-GB"/>
          </a:p>
        </p:txBody>
      </p:sp>
    </p:spTree>
    <p:extLst>
      <p:ext uri="{BB962C8B-B14F-4D97-AF65-F5344CB8AC3E}">
        <p14:creationId xmlns:p14="http://schemas.microsoft.com/office/powerpoint/2010/main" val="6551194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5</a:t>
            </a:fld>
            <a:endParaRPr lang="en-GB"/>
          </a:p>
        </p:txBody>
      </p:sp>
    </p:spTree>
    <p:extLst>
      <p:ext uri="{BB962C8B-B14F-4D97-AF65-F5344CB8AC3E}">
        <p14:creationId xmlns:p14="http://schemas.microsoft.com/office/powerpoint/2010/main" val="6613294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8</a:t>
            </a:fld>
            <a:endParaRPr lang="en-GB"/>
          </a:p>
        </p:txBody>
      </p:sp>
    </p:spTree>
    <p:extLst>
      <p:ext uri="{BB962C8B-B14F-4D97-AF65-F5344CB8AC3E}">
        <p14:creationId xmlns:p14="http://schemas.microsoft.com/office/powerpoint/2010/main" val="12848341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9</a:t>
            </a:fld>
            <a:endParaRPr lang="en-GB"/>
          </a:p>
        </p:txBody>
      </p:sp>
    </p:spTree>
    <p:extLst>
      <p:ext uri="{BB962C8B-B14F-4D97-AF65-F5344CB8AC3E}">
        <p14:creationId xmlns:p14="http://schemas.microsoft.com/office/powerpoint/2010/main" val="27047201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10</a:t>
            </a:fld>
            <a:endParaRPr lang="en-GB"/>
          </a:p>
        </p:txBody>
      </p:sp>
    </p:spTree>
    <p:extLst>
      <p:ext uri="{BB962C8B-B14F-4D97-AF65-F5344CB8AC3E}">
        <p14:creationId xmlns:p14="http://schemas.microsoft.com/office/powerpoint/2010/main" val="32994313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13</a:t>
            </a:fld>
            <a:endParaRPr lang="en-GB"/>
          </a:p>
        </p:txBody>
      </p:sp>
    </p:spTree>
    <p:extLst>
      <p:ext uri="{BB962C8B-B14F-4D97-AF65-F5344CB8AC3E}">
        <p14:creationId xmlns:p14="http://schemas.microsoft.com/office/powerpoint/2010/main" val="38429660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14</a:t>
            </a:fld>
            <a:endParaRPr lang="en-GB"/>
          </a:p>
        </p:txBody>
      </p:sp>
    </p:spTree>
    <p:extLst>
      <p:ext uri="{BB962C8B-B14F-4D97-AF65-F5344CB8AC3E}">
        <p14:creationId xmlns:p14="http://schemas.microsoft.com/office/powerpoint/2010/main" val="35591634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15</a:t>
            </a:fld>
            <a:endParaRPr lang="en-GB"/>
          </a:p>
        </p:txBody>
      </p:sp>
    </p:spTree>
    <p:extLst>
      <p:ext uri="{BB962C8B-B14F-4D97-AF65-F5344CB8AC3E}">
        <p14:creationId xmlns:p14="http://schemas.microsoft.com/office/powerpoint/2010/main" val="16611160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9CFB13ED-059F-4759-94A0-1E5969775D7E}" type="datetimeFigureOut">
              <a:rPr lang="en-GB" smtClean="0"/>
              <a:pPr/>
              <a:t>17/01/2025</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5F2F8A10-4287-4BE8-ACD7-B40DB3D6C2A8}" type="slidenum">
              <a:rPr lang="en-GB" smtClean="0"/>
              <a:pPr/>
              <a:t>‹#›</a:t>
            </a:fld>
            <a:endParaRPr lang="en-GB"/>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9CFB13ED-059F-4759-94A0-1E5969775D7E}" type="datetimeFigureOut">
              <a:rPr lang="en-GB" smtClean="0"/>
              <a:pPr/>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17/01/2025</a:t>
            </a:fld>
            <a:endParaRPr lang="en-GB"/>
          </a:p>
        </p:txBody>
      </p:sp>
      <p:sp>
        <p:nvSpPr>
          <p:cNvPr id="5" name="Footer Placeholder 4"/>
          <p:cNvSpPr>
            <a:spLocks noGrp="1"/>
          </p:cNvSpPr>
          <p:nvPr>
            <p:ph type="ftr" sz="quarter" idx="11"/>
          </p:nvPr>
        </p:nvSpPr>
        <p:spPr>
          <a:xfrm>
            <a:off x="800100" y="6172200"/>
            <a:ext cx="4000500" cy="457200"/>
          </a:xfrm>
        </p:spPr>
        <p:txBody>
          <a:bodyPr/>
          <a:lstStyle/>
          <a:p>
            <a:endParaRPr lang="en-GB"/>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5F2F8A10-4287-4BE8-ACD7-B40DB3D6C2A8}"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9CFB13ED-059F-4759-94A0-1E5969775D7E}" type="datetimeFigureOut">
              <a:rPr lang="en-GB" smtClean="0"/>
              <a:pPr/>
              <a:t>17/01/2025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9CFB13ED-059F-4759-94A0-1E5969775D7E}" type="datetimeFigureOut">
              <a:rPr lang="en-GB" smtClean="0"/>
              <a:pPr/>
              <a:t>17/01/2025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9CFB13ED-059F-4759-94A0-1E5969775D7E}" type="datetimeFigureOut">
              <a:rPr lang="en-GB" smtClean="0"/>
              <a:pPr/>
              <a:t>17/01/2025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17/01/2025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17/01/2025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17/01/2025</a:t>
            </a:fld>
            <a:endParaRPr lang="en-GB"/>
          </a:p>
        </p:txBody>
      </p:sp>
      <p:sp>
        <p:nvSpPr>
          <p:cNvPr id="6" name="Footer Placeholder 5"/>
          <p:cNvSpPr>
            <a:spLocks noGrp="1"/>
          </p:cNvSpPr>
          <p:nvPr>
            <p:ph type="ftr" sz="quarter" idx="11"/>
          </p:nvPr>
        </p:nvSpPr>
        <p:spPr>
          <a:xfrm>
            <a:off x="914400" y="6172200"/>
            <a:ext cx="3886200" cy="457200"/>
          </a:xfrm>
        </p:spPr>
        <p:txBody>
          <a:bodyPr/>
          <a:lstStyle/>
          <a:p>
            <a:endParaRPr lang="en-GB"/>
          </a:p>
        </p:txBody>
      </p:sp>
      <p:sp>
        <p:nvSpPr>
          <p:cNvPr id="7" name="Slide Number Placeholder 6"/>
          <p:cNvSpPr>
            <a:spLocks noGrp="1"/>
          </p:cNvSpPr>
          <p:nvPr>
            <p:ph type="sldNum" sz="quarter" idx="12"/>
          </p:nvPr>
        </p:nvSpPr>
        <p:spPr>
          <a:xfrm>
            <a:off x="146304" y="6208776"/>
            <a:ext cx="457200" cy="457200"/>
          </a:xfrm>
        </p:spPr>
        <p:txBody>
          <a:bodyPr/>
          <a:lstStyle/>
          <a:p>
            <a:fld id="{5F2F8A10-4287-4BE8-ACD7-B40DB3D6C2A8}" type="slidenum">
              <a:rPr lang="en-GB" smtClean="0"/>
              <a:pPr/>
              <a:t>‹#›</a:t>
            </a:fld>
            <a:endParaRPr lang="en-GB"/>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CFB13ED-059F-4759-94A0-1E5969775D7E}" type="datetimeFigureOut">
              <a:rPr lang="en-GB" smtClean="0"/>
              <a:pPr/>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CFB13ED-059F-4759-94A0-1E5969775D7E}" type="datetimeFigureOut">
              <a:rPr lang="en-GB" smtClean="0"/>
              <a:pPr/>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a:t>Click to edit Master title style</a:t>
            </a:r>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9CFB13ED-059F-4759-94A0-1E5969775D7E}" type="datetimeFigureOut">
              <a:rPr lang="en-GB" smtClean="0"/>
              <a:pPr/>
              <a:t>17/01/2025</a:t>
            </a:fld>
            <a:endParaRPr lang="en-GB"/>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5F2F8A10-4287-4BE8-ACD7-B40DB3D6C2A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j.fender@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writermonkey.it/giochiamo-tutti-insieme/" TargetMode="Externa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em1yckn5TJ4"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legislation.gov.uk/ukpga/2004/31/data.pdf" TargetMode="External"/><Relationship Id="rId2" Type="http://schemas.openxmlformats.org/officeDocument/2006/relationships/hyperlink" Target="https://www.legislation.gov.uk/ukpga/1989/41/data.pdf" TargetMode="External"/><Relationship Id="rId1" Type="http://schemas.openxmlformats.org/officeDocument/2006/relationships/slideLayout" Target="../slideLayouts/slideLayout2.xml"/><Relationship Id="rId6" Type="http://schemas.openxmlformats.org/officeDocument/2006/relationships/hyperlink" Target="https://www.futuregenerations.wales/wp-content/uploads/2017/01/WFGAct-English.pdf" TargetMode="External"/><Relationship Id="rId5" Type="http://schemas.openxmlformats.org/officeDocument/2006/relationships/hyperlink" Target="https://www.legislation.gov.uk/ukpga/2002/32/data.pdf" TargetMode="External"/><Relationship Id="rId4" Type="http://schemas.openxmlformats.org/officeDocument/2006/relationships/hyperlink" Target="https://www.legislation.gov.uk/ukpga/2006/21/pdfs/ukpga_20060021_e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ubtitle 8"/>
          <p:cNvSpPr>
            <a:spLocks noGrp="1"/>
          </p:cNvSpPr>
          <p:nvPr>
            <p:ph type="subTitle" idx="1"/>
          </p:nvPr>
        </p:nvSpPr>
        <p:spPr>
          <a:xfrm>
            <a:off x="1295400" y="3284984"/>
            <a:ext cx="6400800" cy="3096344"/>
          </a:xfrm>
        </p:spPr>
        <p:txBody>
          <a:bodyPr/>
          <a:lstStyle/>
          <a:p>
            <a:pPr lvl="0">
              <a:buClr>
                <a:srgbClr val="93A299"/>
              </a:buClr>
              <a:defRPr/>
            </a:pPr>
            <a:r>
              <a:rPr lang="en-GB" dirty="0">
                <a:solidFill>
                  <a:srgbClr val="292934">
                    <a:lumMod val="75000"/>
                    <a:lumOff val="25000"/>
                  </a:srgbClr>
                </a:solidFill>
              </a:rPr>
              <a:t>Joanna Fender  </a:t>
            </a:r>
          </a:p>
          <a:p>
            <a:pPr lvl="0">
              <a:buClr>
                <a:srgbClr val="93A299"/>
              </a:buClr>
              <a:defRPr/>
            </a:pPr>
            <a:r>
              <a:rPr lang="en-GB" dirty="0">
                <a:solidFill>
                  <a:srgbClr val="292934">
                    <a:lumMod val="75000"/>
                    <a:lumOff val="25000"/>
                  </a:srgbClr>
                </a:solidFill>
                <a:hlinkClick r:id="rId3"/>
              </a:rPr>
              <a:t>j.fender@uwtsd.ac.uk</a:t>
            </a:r>
            <a:endParaRPr lang="en-GB" dirty="0">
              <a:solidFill>
                <a:srgbClr val="292934">
                  <a:lumMod val="75000"/>
                  <a:lumOff val="25000"/>
                </a:srgbClr>
              </a:solidFill>
            </a:endParaRPr>
          </a:p>
          <a:p>
            <a:pPr lvl="0">
              <a:buClr>
                <a:srgbClr val="93A299"/>
              </a:buClr>
              <a:defRPr/>
            </a:pPr>
            <a:r>
              <a:rPr lang="en-GB" dirty="0">
                <a:solidFill>
                  <a:srgbClr val="292934">
                    <a:lumMod val="75000"/>
                    <a:lumOff val="25000"/>
                  </a:srgbClr>
                </a:solidFill>
              </a:rPr>
              <a:t>      </a:t>
            </a:r>
          </a:p>
          <a:p>
            <a:endParaRPr lang="en-GB" dirty="0"/>
          </a:p>
        </p:txBody>
      </p:sp>
      <p:sp>
        <p:nvSpPr>
          <p:cNvPr id="2" name="Title 1"/>
          <p:cNvSpPr>
            <a:spLocks noGrp="1"/>
          </p:cNvSpPr>
          <p:nvPr>
            <p:ph type="ctrTitle"/>
          </p:nvPr>
        </p:nvSpPr>
        <p:spPr>
          <a:xfrm>
            <a:off x="0" y="980729"/>
            <a:ext cx="8460432" cy="1584175"/>
          </a:xfrm>
        </p:spPr>
        <p:txBody>
          <a:bodyPr>
            <a:normAutofit fontScale="90000"/>
          </a:bodyPr>
          <a:lstStyle/>
          <a:p>
            <a:r>
              <a:rPr lang="en-GB" sz="4000" cap="none" dirty="0"/>
              <a:t>Introduction to Module: </a:t>
            </a:r>
            <a:br>
              <a:rPr lang="en-GB" sz="4000" cap="none" dirty="0"/>
            </a:br>
            <a:br>
              <a:rPr lang="en-US" dirty="0"/>
            </a:br>
            <a:r>
              <a:rPr lang="en-US" dirty="0"/>
              <a:t> </a:t>
            </a:r>
            <a:r>
              <a:rPr lang="en-US" sz="3100" dirty="0"/>
              <a:t>Children and Young People’s Health, Wellbeing and Community Engagement: BMHP5018 </a:t>
            </a:r>
            <a:br>
              <a:rPr lang="en-US" sz="3100" dirty="0"/>
            </a:br>
            <a:r>
              <a:rPr lang="en-US" sz="3100" dirty="0"/>
              <a:t>Lecture 1: Introduction to Module</a:t>
            </a:r>
            <a:endParaRPr lang="en-GB" sz="3100" cap="none" dirty="0"/>
          </a:p>
        </p:txBody>
      </p:sp>
      <p:pic>
        <p:nvPicPr>
          <p:cNvPr id="4" name="Picture 3" descr="A picture containing clipart&#10;&#10;Description automatically generated">
            <a:extLst>
              <a:ext uri="{FF2B5EF4-FFF2-40B4-BE49-F238E27FC236}">
                <a16:creationId xmlns:a16="http://schemas.microsoft.com/office/drawing/2014/main" id="{E883B303-6FED-5940-A71A-C43F6EF9406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524000" y="4365104"/>
            <a:ext cx="6096000" cy="1940619"/>
          </a:xfrm>
          <a:prstGeom prst="rect">
            <a:avLst/>
          </a:prstGeom>
        </p:spPr>
      </p:pic>
    </p:spTree>
    <p:extLst>
      <p:ext uri="{BB962C8B-B14F-4D97-AF65-F5344CB8AC3E}">
        <p14:creationId xmlns:p14="http://schemas.microsoft.com/office/powerpoint/2010/main" val="37031932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74638"/>
            <a:ext cx="8435280" cy="993774"/>
          </a:xfrm>
        </p:spPr>
        <p:txBody>
          <a:bodyPr>
            <a:noAutofit/>
          </a:bodyPr>
          <a:lstStyle/>
          <a:p>
            <a:pPr>
              <a:defRPr/>
            </a:pPr>
            <a:r>
              <a:rPr lang="en-GB" sz="2800" dirty="0"/>
              <a:t>Module overview: </a:t>
            </a:r>
            <a:r>
              <a:rPr lang="en-US" sz="2800" dirty="0"/>
              <a:t>Children and Young People’s Health, Wellbeing and Community Engagement</a:t>
            </a:r>
            <a:r>
              <a:rPr lang="en-GB" sz="2800" dirty="0"/>
              <a:t> </a:t>
            </a:r>
          </a:p>
        </p:txBody>
      </p:sp>
      <p:sp>
        <p:nvSpPr>
          <p:cNvPr id="3" name="Content Placeholder 2"/>
          <p:cNvSpPr>
            <a:spLocks noGrp="1"/>
          </p:cNvSpPr>
          <p:nvPr>
            <p:ph sz="quarter" idx="1"/>
          </p:nvPr>
        </p:nvSpPr>
        <p:spPr>
          <a:xfrm>
            <a:off x="457200" y="1600200"/>
            <a:ext cx="8229600" cy="3989388"/>
          </a:xfrm>
        </p:spPr>
        <p:txBody>
          <a:bodyPr rtlCol="0">
            <a:normAutofit fontScale="92500" lnSpcReduction="20000"/>
          </a:bodyPr>
          <a:lstStyle/>
          <a:p>
            <a:pPr marL="182880" indent="-182880" eaLnBrk="1" fontAlgn="auto" hangingPunct="1">
              <a:spcAft>
                <a:spcPts val="0"/>
              </a:spcAft>
              <a:buFont typeface="Arial" pitchFamily="34" charset="0"/>
              <a:buChar char="•"/>
              <a:defRPr/>
            </a:pPr>
            <a:r>
              <a:rPr lang="en-GB" dirty="0"/>
              <a:t>Level of study</a:t>
            </a:r>
          </a:p>
          <a:p>
            <a:pPr marL="182880" indent="-182880" eaLnBrk="1" fontAlgn="auto" hangingPunct="1">
              <a:spcAft>
                <a:spcPts val="0"/>
              </a:spcAft>
              <a:buFont typeface="Arial" pitchFamily="34" charset="0"/>
              <a:buChar char="•"/>
              <a:defRPr/>
            </a:pPr>
            <a:r>
              <a:rPr lang="en-GB" dirty="0"/>
              <a:t>Module aim</a:t>
            </a:r>
          </a:p>
          <a:p>
            <a:pPr marL="182880" indent="-182880" eaLnBrk="1" fontAlgn="auto" hangingPunct="1">
              <a:spcAft>
                <a:spcPts val="0"/>
              </a:spcAft>
              <a:buFont typeface="Arial" pitchFamily="34" charset="0"/>
              <a:buChar char="•"/>
              <a:defRPr/>
            </a:pPr>
            <a:r>
              <a:rPr lang="en-GB" dirty="0"/>
              <a:t>Learning outcomes</a:t>
            </a:r>
          </a:p>
          <a:p>
            <a:pPr marL="182880" indent="-182880" eaLnBrk="1" fontAlgn="auto" hangingPunct="1">
              <a:spcAft>
                <a:spcPts val="0"/>
              </a:spcAft>
              <a:buFont typeface="Arial" pitchFamily="34" charset="0"/>
              <a:buChar char="•"/>
              <a:defRPr/>
            </a:pPr>
            <a:r>
              <a:rPr lang="en-GB" dirty="0"/>
              <a:t>Indicative content</a:t>
            </a:r>
          </a:p>
          <a:p>
            <a:pPr marL="182880" indent="-182880" eaLnBrk="1" fontAlgn="auto" hangingPunct="1">
              <a:spcAft>
                <a:spcPts val="0"/>
              </a:spcAft>
              <a:buFont typeface="Arial" pitchFamily="34" charset="0"/>
              <a:buChar char="•"/>
              <a:defRPr/>
            </a:pPr>
            <a:r>
              <a:rPr lang="en-GB" dirty="0"/>
              <a:t>Learning and teaching strategy</a:t>
            </a:r>
          </a:p>
          <a:p>
            <a:pPr marL="182880" indent="-182880" eaLnBrk="1" fontAlgn="auto" hangingPunct="1">
              <a:spcAft>
                <a:spcPts val="0"/>
              </a:spcAft>
              <a:buFont typeface="Arial" pitchFamily="34" charset="0"/>
              <a:buChar char="•"/>
              <a:defRPr/>
            </a:pPr>
            <a:r>
              <a:rPr lang="en-GB" dirty="0"/>
              <a:t>Assignments and deadlines</a:t>
            </a:r>
          </a:p>
          <a:p>
            <a:pPr marL="182880" indent="-182880" eaLnBrk="1" fontAlgn="auto" hangingPunct="1">
              <a:spcAft>
                <a:spcPts val="0"/>
              </a:spcAft>
              <a:buFont typeface="Arial" pitchFamily="34" charset="0"/>
              <a:buChar char="•"/>
              <a:defRPr/>
            </a:pPr>
            <a:r>
              <a:rPr lang="en-GB" dirty="0"/>
              <a:t>Referencing </a:t>
            </a:r>
          </a:p>
          <a:p>
            <a:pPr marL="182880" indent="-182880" eaLnBrk="1" fontAlgn="auto" hangingPunct="1">
              <a:spcAft>
                <a:spcPts val="0"/>
              </a:spcAft>
              <a:buFont typeface="Arial" pitchFamily="34" charset="0"/>
              <a:buChar char="•"/>
              <a:defRPr/>
            </a:pPr>
            <a:r>
              <a:rPr lang="en-GB" dirty="0"/>
              <a:t>Reading Lists</a:t>
            </a:r>
          </a:p>
          <a:p>
            <a:pPr marL="182880" indent="-182880" eaLnBrk="1" fontAlgn="auto" hangingPunct="1">
              <a:spcAft>
                <a:spcPts val="0"/>
              </a:spcAft>
              <a:buFont typeface="Arial" pitchFamily="34" charset="0"/>
              <a:buChar char="•"/>
              <a:defRPr/>
            </a:pPr>
            <a:r>
              <a:rPr lang="en-GB" dirty="0"/>
              <a:t>Tips for success</a:t>
            </a:r>
          </a:p>
          <a:p>
            <a:pPr marL="182880" indent="-182880" eaLnBrk="1" fontAlgn="auto" hangingPunct="1">
              <a:spcAft>
                <a:spcPts val="0"/>
              </a:spcAft>
              <a:buFont typeface="Arial" pitchFamily="34" charset="0"/>
              <a:buChar char="•"/>
              <a:defRPr/>
            </a:pPr>
            <a:r>
              <a:rPr lang="en-GB" dirty="0"/>
              <a:t>Questions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Level of Study: 5 </a:t>
            </a:r>
          </a:p>
        </p:txBody>
      </p:sp>
      <p:sp>
        <p:nvSpPr>
          <p:cNvPr id="3" name="Content Placeholder 2"/>
          <p:cNvSpPr>
            <a:spLocks noGrp="1"/>
          </p:cNvSpPr>
          <p:nvPr>
            <p:ph sz="quarter" idx="1"/>
          </p:nvPr>
        </p:nvSpPr>
        <p:spPr>
          <a:xfrm>
            <a:off x="457200" y="1600200"/>
            <a:ext cx="8229600" cy="3989040"/>
          </a:xfrm>
        </p:spPr>
        <p:txBody>
          <a:bodyPr>
            <a:normAutofit/>
          </a:bodyPr>
          <a:lstStyle/>
          <a:p>
            <a:r>
              <a:rPr lang="en-GB" dirty="0"/>
              <a:t>Achievement at Level 5 reflects the ability to identify and use relevant understanding, methods and skills to address broadly-defined, complex problems. </a:t>
            </a:r>
          </a:p>
          <a:p>
            <a:r>
              <a:rPr lang="en-GB" dirty="0"/>
              <a:t>It includes taking responsibility for planning and developing courses of action as well as exercising autonomy and judgement within broad parameters. </a:t>
            </a:r>
          </a:p>
          <a:p>
            <a:r>
              <a:rPr lang="en-GB" dirty="0"/>
              <a:t>It also reflects understanding of different perspectives, approaches or schools of thought and the reasoning behind them. </a:t>
            </a:r>
          </a:p>
          <a:p>
            <a:endParaRPr lang="en-GB" dirty="0"/>
          </a:p>
        </p:txBody>
      </p:sp>
    </p:spTree>
    <p:extLst>
      <p:ext uri="{BB962C8B-B14F-4D97-AF65-F5344CB8AC3E}">
        <p14:creationId xmlns:p14="http://schemas.microsoft.com/office/powerpoint/2010/main" val="4107295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Module aim</a:t>
            </a:r>
          </a:p>
        </p:txBody>
      </p:sp>
      <p:sp>
        <p:nvSpPr>
          <p:cNvPr id="3" name="Content Placeholder 2"/>
          <p:cNvSpPr>
            <a:spLocks noGrp="1"/>
          </p:cNvSpPr>
          <p:nvPr>
            <p:ph sz="quarter" idx="1"/>
          </p:nvPr>
        </p:nvSpPr>
        <p:spPr>
          <a:xfrm>
            <a:off x="457200" y="1600200"/>
            <a:ext cx="8229600" cy="3989040"/>
          </a:xfrm>
        </p:spPr>
        <p:txBody>
          <a:bodyPr/>
          <a:lstStyle/>
          <a:p>
            <a:r>
              <a:rPr lang="en-GB" dirty="0"/>
              <a:t>The aim of this module is to gain an understanding of a range of  issues that may impact on the health, wellbeing and community engagement of children and young people.  </a:t>
            </a:r>
          </a:p>
        </p:txBody>
      </p:sp>
    </p:spTree>
    <p:extLst>
      <p:ext uri="{BB962C8B-B14F-4D97-AF65-F5344CB8AC3E}">
        <p14:creationId xmlns:p14="http://schemas.microsoft.com/office/powerpoint/2010/main" val="7509483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363272" cy="778098"/>
          </a:xfrm>
        </p:spPr>
        <p:txBody>
          <a:bodyPr/>
          <a:lstStyle/>
          <a:p>
            <a:r>
              <a:rPr lang="en-GB" dirty="0"/>
              <a:t>Learning outcomes</a:t>
            </a:r>
          </a:p>
        </p:txBody>
      </p:sp>
      <p:sp>
        <p:nvSpPr>
          <p:cNvPr id="3" name="Content Placeholder 2"/>
          <p:cNvSpPr>
            <a:spLocks noGrp="1"/>
          </p:cNvSpPr>
          <p:nvPr>
            <p:ph sz="quarter" idx="1"/>
          </p:nvPr>
        </p:nvSpPr>
        <p:spPr>
          <a:xfrm>
            <a:off x="323528" y="1052736"/>
            <a:ext cx="8363272" cy="5805264"/>
          </a:xfrm>
        </p:spPr>
        <p:txBody>
          <a:bodyPr>
            <a:normAutofit/>
          </a:bodyPr>
          <a:lstStyle/>
          <a:p>
            <a:pPr marL="0" indent="0">
              <a:buNone/>
            </a:pPr>
            <a:r>
              <a:rPr lang="en-GB" dirty="0"/>
              <a:t>Upon the successful completion of this module, the student should be able to demonstrate the ability to:</a:t>
            </a:r>
          </a:p>
          <a:p>
            <a:r>
              <a:rPr lang="en-GB" dirty="0"/>
              <a:t>Consider theoretical models of learning, development, and health and wellbeing in terms of their application to the real-life contexts and community engagement of children and young people</a:t>
            </a:r>
          </a:p>
          <a:p>
            <a:r>
              <a:rPr lang="en-GB" dirty="0"/>
              <a:t> Analyse United Kingdom and Welsh Government policy initiatives relative to learning, development or health and wellbeing in terms of their impact on individuals and the wider community </a:t>
            </a:r>
          </a:p>
          <a:p>
            <a:pPr marL="0" indent="0">
              <a:buNone/>
            </a:pPr>
            <a:r>
              <a:rPr lang="en-GB" dirty="0"/>
              <a:t> </a:t>
            </a:r>
          </a:p>
          <a:p>
            <a:pPr lvl="0"/>
            <a:endParaRPr lang="en-GB" dirty="0"/>
          </a:p>
        </p:txBody>
      </p:sp>
    </p:spTree>
    <p:extLst>
      <p:ext uri="{BB962C8B-B14F-4D97-AF65-F5344CB8AC3E}">
        <p14:creationId xmlns:p14="http://schemas.microsoft.com/office/powerpoint/2010/main" val="12693776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33FC3-D7C5-F041-D49E-603F75B08F10}"/>
              </a:ext>
            </a:extLst>
          </p:cNvPr>
          <p:cNvSpPr>
            <a:spLocks noGrp="1"/>
          </p:cNvSpPr>
          <p:nvPr>
            <p:ph type="title"/>
          </p:nvPr>
        </p:nvSpPr>
        <p:spPr/>
        <p:txBody>
          <a:bodyPr/>
          <a:lstStyle/>
          <a:p>
            <a:r>
              <a:rPr lang="en-GB" dirty="0"/>
              <a:t>Indicative content</a:t>
            </a:r>
          </a:p>
        </p:txBody>
      </p:sp>
      <p:sp>
        <p:nvSpPr>
          <p:cNvPr id="3" name="Content Placeholder 2">
            <a:extLst>
              <a:ext uri="{FF2B5EF4-FFF2-40B4-BE49-F238E27FC236}">
                <a16:creationId xmlns:a16="http://schemas.microsoft.com/office/drawing/2014/main" id="{A89197D9-F6EB-5130-A3AF-A7999A101F02}"/>
              </a:ext>
            </a:extLst>
          </p:cNvPr>
          <p:cNvSpPr>
            <a:spLocks noGrp="1"/>
          </p:cNvSpPr>
          <p:nvPr>
            <p:ph sz="quarter" idx="1"/>
          </p:nvPr>
        </p:nvSpPr>
        <p:spPr>
          <a:xfrm>
            <a:off x="914400" y="1447800"/>
            <a:ext cx="7772400" cy="5221560"/>
          </a:xfrm>
        </p:spPr>
        <p:txBody>
          <a:bodyPr>
            <a:normAutofit fontScale="85000" lnSpcReduction="20000"/>
          </a:bodyPr>
          <a:lstStyle/>
          <a:p>
            <a:r>
              <a:rPr lang="en-GB" dirty="0"/>
              <a:t>The biopsychosocial and socioeconomic factors that affect the health, wellbeing and community engagement of children and young people</a:t>
            </a:r>
          </a:p>
          <a:p>
            <a:r>
              <a:rPr lang="en-GB" dirty="0"/>
              <a:t>Appropriate models of learning, development and health and wellbeing and evaluate their applicability to the real-life contexts of children and young people and their community engagement</a:t>
            </a:r>
          </a:p>
          <a:p>
            <a:r>
              <a:rPr lang="en-GB" dirty="0"/>
              <a:t>Current social policy relative to children and young people’s health, wellbeing and community engagement</a:t>
            </a:r>
          </a:p>
          <a:p>
            <a:r>
              <a:rPr lang="en-GB" dirty="0"/>
              <a:t>Current social policy relative to children and young people’s health, wellbeing and community engagement at local, national and international levels (i.e. Wellbeing of Future Generations (Wales) Act 2015 and its impact on children and young people in Wales</a:t>
            </a:r>
          </a:p>
          <a:p>
            <a:r>
              <a:rPr lang="en-GB" dirty="0"/>
              <a:t>Current international and (devolved) United Kingdom legislation, guidelines, policies and procedures relative to the safeguarding of children and young people, such as: the United Nations Convention on the Rights of the Child; the Children act 1989; the Children Act 2004; the Children Act 2006;Every Child Matters; the Education Act 2002.</a:t>
            </a:r>
          </a:p>
          <a:p>
            <a:endParaRPr lang="en-GB" dirty="0"/>
          </a:p>
          <a:p>
            <a:endParaRPr lang="en-GB" dirty="0"/>
          </a:p>
          <a:p>
            <a:endParaRPr lang="en-GB" dirty="0"/>
          </a:p>
        </p:txBody>
      </p:sp>
    </p:spTree>
    <p:extLst>
      <p:ext uri="{BB962C8B-B14F-4D97-AF65-F5344CB8AC3E}">
        <p14:creationId xmlns:p14="http://schemas.microsoft.com/office/powerpoint/2010/main" val="37534631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03A0A-DCD9-497E-44B4-4E72D16A02DA}"/>
              </a:ext>
            </a:extLst>
          </p:cNvPr>
          <p:cNvSpPr>
            <a:spLocks noGrp="1"/>
          </p:cNvSpPr>
          <p:nvPr>
            <p:ph type="title"/>
          </p:nvPr>
        </p:nvSpPr>
        <p:spPr/>
        <p:txBody>
          <a:bodyPr/>
          <a:lstStyle/>
          <a:p>
            <a:r>
              <a:rPr lang="en-GB" dirty="0"/>
              <a:t>Indicative content continued</a:t>
            </a:r>
          </a:p>
        </p:txBody>
      </p:sp>
      <p:sp>
        <p:nvSpPr>
          <p:cNvPr id="3" name="Content Placeholder 2">
            <a:extLst>
              <a:ext uri="{FF2B5EF4-FFF2-40B4-BE49-F238E27FC236}">
                <a16:creationId xmlns:a16="http://schemas.microsoft.com/office/drawing/2014/main" id="{12F4E987-410E-15D9-530A-F3FC06F9564D}"/>
              </a:ext>
            </a:extLst>
          </p:cNvPr>
          <p:cNvSpPr>
            <a:spLocks noGrp="1"/>
          </p:cNvSpPr>
          <p:nvPr>
            <p:ph sz="quarter" idx="1"/>
          </p:nvPr>
        </p:nvSpPr>
        <p:spPr/>
        <p:txBody>
          <a:bodyPr>
            <a:normAutofit lnSpcReduction="10000"/>
          </a:bodyPr>
          <a:lstStyle/>
          <a:p>
            <a:r>
              <a:rPr lang="en-GB" dirty="0"/>
              <a:t>Working with children and young people to support their safety, wellbeing and community engagement.</a:t>
            </a:r>
          </a:p>
          <a:p>
            <a:r>
              <a:rPr lang="en-GB" dirty="0"/>
              <a:t>Supporting children and young people in terms of developing their self-confidence and self-esteem and of supporting community engagement.</a:t>
            </a:r>
          </a:p>
          <a:p>
            <a:r>
              <a:rPr lang="en-GB" dirty="0"/>
              <a:t>The creation of strategies that help children and young people protect themselves, assess risks, make decisions, become independent.</a:t>
            </a:r>
          </a:p>
          <a:p>
            <a:r>
              <a:rPr lang="en-GB" dirty="0"/>
              <a:t>Issues of empowerment of children and young people </a:t>
            </a:r>
            <a:r>
              <a:rPr lang="en-GB" i="1" dirty="0"/>
              <a:t>vis-a`-vis </a:t>
            </a:r>
            <a:r>
              <a:rPr lang="en-GB" dirty="0"/>
              <a:t>positive and informed choices to support wellbeing and safety</a:t>
            </a:r>
          </a:p>
        </p:txBody>
      </p:sp>
    </p:spTree>
    <p:extLst>
      <p:ext uri="{BB962C8B-B14F-4D97-AF65-F5344CB8AC3E}">
        <p14:creationId xmlns:p14="http://schemas.microsoft.com/office/powerpoint/2010/main" val="32400341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and teaching strategy</a:t>
            </a:r>
          </a:p>
        </p:txBody>
      </p:sp>
      <p:sp>
        <p:nvSpPr>
          <p:cNvPr id="3" name="Content Placeholder 2"/>
          <p:cNvSpPr>
            <a:spLocks noGrp="1"/>
          </p:cNvSpPr>
          <p:nvPr>
            <p:ph sz="quarter" idx="1"/>
          </p:nvPr>
        </p:nvSpPr>
        <p:spPr>
          <a:xfrm>
            <a:off x="323528" y="1447800"/>
            <a:ext cx="8363272" cy="4572000"/>
          </a:xfrm>
        </p:spPr>
        <p:txBody>
          <a:bodyPr/>
          <a:lstStyle/>
          <a:p>
            <a:pPr>
              <a:buNone/>
            </a:pPr>
            <a:r>
              <a:rPr lang="en-GB" dirty="0"/>
              <a:t>	Lectures will introduce students to various concepts, principles and practices.  Tutorials and seminars will introduce practical examples which will be used to support the application, discussion, and critical evaluation of techniques learned.  Case studies and research may also be used to develop understanding and application of the techniques.  </a:t>
            </a:r>
          </a:p>
          <a:p>
            <a:pPr>
              <a:buNone/>
            </a:pPr>
            <a:endParaRPr lang="en-GB" dirty="0"/>
          </a:p>
          <a:p>
            <a:pPr>
              <a:buNone/>
            </a:pP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Learning and teaching strategy</a:t>
            </a:r>
          </a:p>
        </p:txBody>
      </p:sp>
      <p:graphicFrame>
        <p:nvGraphicFramePr>
          <p:cNvPr id="6" name="Content Placeholder 5"/>
          <p:cNvGraphicFramePr>
            <a:graphicFrameLocks noGrp="1"/>
          </p:cNvGraphicFramePr>
          <p:nvPr>
            <p:ph sz="quarter" idx="1"/>
            <p:extLst>
              <p:ext uri="{D42A27DB-BD31-4B8C-83A1-F6EECF244321}">
                <p14:modId xmlns:p14="http://schemas.microsoft.com/office/powerpoint/2010/main" val="792670890"/>
              </p:ext>
            </p:extLst>
          </p:nvPr>
        </p:nvGraphicFramePr>
        <p:xfrm>
          <a:off x="468313" y="1773238"/>
          <a:ext cx="8229600" cy="3600450"/>
        </p:xfrm>
        <a:graphic>
          <a:graphicData uri="http://schemas.openxmlformats.org/drawingml/2006/table">
            <a:tbl>
              <a:tblPr firstRow="1" bandRow="1">
                <a:tableStyleId>{5940675A-B579-460E-94D1-54222C63F5DA}</a:tableStyleId>
              </a:tblPr>
              <a:tblGrid>
                <a:gridCol w="2743200">
                  <a:extLst>
                    <a:ext uri="{9D8B030D-6E8A-4147-A177-3AD203B41FA5}">
                      <a16:colId xmlns:a16="http://schemas.microsoft.com/office/drawing/2014/main" val="20000"/>
                    </a:ext>
                  </a:extLst>
                </a:gridCol>
                <a:gridCol w="2743200">
                  <a:extLst>
                    <a:ext uri="{9D8B030D-6E8A-4147-A177-3AD203B41FA5}">
                      <a16:colId xmlns:a16="http://schemas.microsoft.com/office/drawing/2014/main" val="20001"/>
                    </a:ext>
                  </a:extLst>
                </a:gridCol>
                <a:gridCol w="2743200">
                  <a:extLst>
                    <a:ext uri="{9D8B030D-6E8A-4147-A177-3AD203B41FA5}">
                      <a16:colId xmlns:a16="http://schemas.microsoft.com/office/drawing/2014/main" val="20002"/>
                    </a:ext>
                  </a:extLst>
                </a:gridCol>
              </a:tblGrid>
              <a:tr h="720090">
                <a:tc>
                  <a:txBody>
                    <a:bodyPr/>
                    <a:lstStyle/>
                    <a:p>
                      <a:r>
                        <a:rPr lang="en-GB" sz="1800" b="1" dirty="0"/>
                        <a:t>Activity</a:t>
                      </a:r>
                      <a:r>
                        <a:rPr lang="en-GB" sz="1800" b="1" baseline="0" dirty="0"/>
                        <a:t> type</a:t>
                      </a:r>
                      <a:endParaRPr lang="en-GB" sz="1800" b="1" dirty="0"/>
                    </a:p>
                  </a:txBody>
                  <a:tcPr marT="45721" marB="45721"/>
                </a:tc>
                <a:tc>
                  <a:txBody>
                    <a:bodyPr/>
                    <a:lstStyle/>
                    <a:p>
                      <a:r>
                        <a:rPr lang="en-GB" sz="1800" b="1" dirty="0"/>
                        <a:t>Hours</a:t>
                      </a:r>
                      <a:r>
                        <a:rPr lang="en-GB" sz="1800" b="1" baseline="0" dirty="0"/>
                        <a:t> </a:t>
                      </a:r>
                      <a:endParaRPr lang="en-GB" sz="1800" b="1" dirty="0"/>
                    </a:p>
                  </a:txBody>
                  <a:tcPr marT="45721" marB="45721"/>
                </a:tc>
                <a:tc>
                  <a:txBody>
                    <a:bodyPr/>
                    <a:lstStyle/>
                    <a:p>
                      <a:r>
                        <a:rPr lang="en-GB" sz="1800" b="1" dirty="0"/>
                        <a:t>Percentage</a:t>
                      </a:r>
                    </a:p>
                  </a:txBody>
                  <a:tcPr marT="45721" marB="45721"/>
                </a:tc>
                <a:extLst>
                  <a:ext uri="{0D108BD9-81ED-4DB2-BD59-A6C34878D82A}">
                    <a16:rowId xmlns:a16="http://schemas.microsoft.com/office/drawing/2014/main" val="10000"/>
                  </a:ext>
                </a:extLst>
              </a:tr>
              <a:tr h="720090">
                <a:tc>
                  <a:txBody>
                    <a:bodyPr/>
                    <a:lstStyle/>
                    <a:p>
                      <a:r>
                        <a:rPr lang="en-GB" sz="1800" dirty="0"/>
                        <a:t>Scheduled</a:t>
                      </a:r>
                      <a:r>
                        <a:rPr lang="en-GB" sz="1800" baseline="0" dirty="0"/>
                        <a:t> learning </a:t>
                      </a:r>
                      <a:endParaRPr lang="en-GB" sz="1800" dirty="0"/>
                    </a:p>
                  </a:txBody>
                  <a:tcPr marT="45721" marB="45721"/>
                </a:tc>
                <a:tc>
                  <a:txBody>
                    <a:bodyPr/>
                    <a:lstStyle/>
                    <a:p>
                      <a:r>
                        <a:rPr lang="en-GB" sz="1800" dirty="0"/>
                        <a:t>48</a:t>
                      </a:r>
                    </a:p>
                  </a:txBody>
                  <a:tcPr marT="45721" marB="45721"/>
                </a:tc>
                <a:tc>
                  <a:txBody>
                    <a:bodyPr/>
                    <a:lstStyle/>
                    <a:p>
                      <a:r>
                        <a:rPr lang="en-GB" sz="1800" dirty="0"/>
                        <a:t>24%</a:t>
                      </a:r>
                    </a:p>
                  </a:txBody>
                  <a:tcPr marT="45721" marB="45721"/>
                </a:tc>
                <a:extLst>
                  <a:ext uri="{0D108BD9-81ED-4DB2-BD59-A6C34878D82A}">
                    <a16:rowId xmlns:a16="http://schemas.microsoft.com/office/drawing/2014/main" val="10001"/>
                  </a:ext>
                </a:extLst>
              </a:tr>
              <a:tr h="720090">
                <a:tc>
                  <a:txBody>
                    <a:bodyPr/>
                    <a:lstStyle/>
                    <a:p>
                      <a:r>
                        <a:rPr lang="en-GB" sz="1800" dirty="0"/>
                        <a:t>Independent</a:t>
                      </a:r>
                      <a:r>
                        <a:rPr lang="en-GB" sz="1800" baseline="0" dirty="0"/>
                        <a:t> learning</a:t>
                      </a:r>
                      <a:endParaRPr lang="en-GB" sz="1800" dirty="0"/>
                    </a:p>
                  </a:txBody>
                  <a:tcPr marT="45721" marB="45721"/>
                </a:tc>
                <a:tc>
                  <a:txBody>
                    <a:bodyPr/>
                    <a:lstStyle/>
                    <a:p>
                      <a:r>
                        <a:rPr lang="en-GB" sz="1800" dirty="0"/>
                        <a:t>152</a:t>
                      </a:r>
                    </a:p>
                  </a:txBody>
                  <a:tcPr marT="45721" marB="45721"/>
                </a:tc>
                <a:tc>
                  <a:txBody>
                    <a:bodyPr/>
                    <a:lstStyle/>
                    <a:p>
                      <a:r>
                        <a:rPr lang="en-GB" sz="1800" dirty="0"/>
                        <a:t>76%</a:t>
                      </a:r>
                    </a:p>
                  </a:txBody>
                  <a:tcPr marT="45721" marB="45721"/>
                </a:tc>
                <a:extLst>
                  <a:ext uri="{0D108BD9-81ED-4DB2-BD59-A6C34878D82A}">
                    <a16:rowId xmlns:a16="http://schemas.microsoft.com/office/drawing/2014/main" val="10002"/>
                  </a:ext>
                </a:extLst>
              </a:tr>
              <a:tr h="720090">
                <a:tc>
                  <a:txBody>
                    <a:bodyPr/>
                    <a:lstStyle/>
                    <a:p>
                      <a:r>
                        <a:rPr lang="en-GB" sz="1800" dirty="0"/>
                        <a:t>Placement</a:t>
                      </a:r>
                      <a:r>
                        <a:rPr lang="en-GB" sz="1800" baseline="0" dirty="0"/>
                        <a:t> learning</a:t>
                      </a:r>
                      <a:endParaRPr lang="en-GB" sz="1800" dirty="0"/>
                    </a:p>
                  </a:txBody>
                  <a:tcPr marT="45721" marB="45721"/>
                </a:tc>
                <a:tc>
                  <a:txBody>
                    <a:bodyPr/>
                    <a:lstStyle/>
                    <a:p>
                      <a:r>
                        <a:rPr lang="en-GB" sz="1800" dirty="0"/>
                        <a:t>0</a:t>
                      </a:r>
                    </a:p>
                  </a:txBody>
                  <a:tcPr marT="45721" marB="45721"/>
                </a:tc>
                <a:tc>
                  <a:txBody>
                    <a:bodyPr/>
                    <a:lstStyle/>
                    <a:p>
                      <a:r>
                        <a:rPr lang="en-GB" sz="1800" dirty="0"/>
                        <a:t>0</a:t>
                      </a:r>
                    </a:p>
                  </a:txBody>
                  <a:tcPr marT="45721" marB="45721"/>
                </a:tc>
                <a:extLst>
                  <a:ext uri="{0D108BD9-81ED-4DB2-BD59-A6C34878D82A}">
                    <a16:rowId xmlns:a16="http://schemas.microsoft.com/office/drawing/2014/main" val="10003"/>
                  </a:ext>
                </a:extLst>
              </a:tr>
              <a:tr h="720090">
                <a:tc>
                  <a:txBody>
                    <a:bodyPr/>
                    <a:lstStyle/>
                    <a:p>
                      <a:r>
                        <a:rPr lang="en-GB" sz="1800" dirty="0"/>
                        <a:t>Total</a:t>
                      </a:r>
                    </a:p>
                  </a:txBody>
                  <a:tcPr marT="45721" marB="45721"/>
                </a:tc>
                <a:tc>
                  <a:txBody>
                    <a:bodyPr/>
                    <a:lstStyle/>
                    <a:p>
                      <a:r>
                        <a:rPr lang="en-GB" sz="1800" dirty="0"/>
                        <a:t>200</a:t>
                      </a:r>
                    </a:p>
                  </a:txBody>
                  <a:tcPr marT="45721" marB="45721"/>
                </a:tc>
                <a:tc>
                  <a:txBody>
                    <a:bodyPr/>
                    <a:lstStyle/>
                    <a:p>
                      <a:r>
                        <a:rPr lang="en-GB" sz="1800" dirty="0"/>
                        <a:t>100%</a:t>
                      </a:r>
                    </a:p>
                  </a:txBody>
                  <a:tcPr marT="45721" marB="45721"/>
                </a:tc>
                <a:extLst>
                  <a:ext uri="{0D108BD9-81ED-4DB2-BD59-A6C34878D82A}">
                    <a16:rowId xmlns:a16="http://schemas.microsoft.com/office/drawing/2014/main" val="10004"/>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Assignment - Portfolio (100% of marks for module)</a:t>
            </a:r>
          </a:p>
        </p:txBody>
      </p:sp>
      <p:sp>
        <p:nvSpPr>
          <p:cNvPr id="3" name="Content Placeholder 2"/>
          <p:cNvSpPr>
            <a:spLocks noGrp="1"/>
          </p:cNvSpPr>
          <p:nvPr>
            <p:ph sz="quarter" idx="1"/>
          </p:nvPr>
        </p:nvSpPr>
        <p:spPr>
          <a:xfrm>
            <a:off x="323528" y="1268760"/>
            <a:ext cx="8363272" cy="5472608"/>
          </a:xfrm>
        </p:spPr>
        <p:txBody>
          <a:bodyPr>
            <a:normAutofit fontScale="25000" lnSpcReduction="20000"/>
          </a:bodyPr>
          <a:lstStyle/>
          <a:p>
            <a:r>
              <a:rPr lang="en-GB" sz="6400" b="1" dirty="0"/>
              <a:t>Written Coursework (4000 words equivalent) - Portfolio – Consisting of 4 elements</a:t>
            </a:r>
            <a:endParaRPr lang="en-US" sz="6400" b="1" dirty="0"/>
          </a:p>
          <a:p>
            <a:pPr marL="320040" lvl="1" indent="0">
              <a:buNone/>
            </a:pPr>
            <a:r>
              <a:rPr lang="en-GB" sz="6400" dirty="0"/>
              <a:t>This task aims to provide you with an understanding of a range of issues that may impact on the health, wellbeing and community engagement of children and young people.</a:t>
            </a:r>
          </a:p>
          <a:p>
            <a:pPr marL="320040" lvl="1" indent="0">
              <a:buNone/>
            </a:pPr>
            <a:endParaRPr lang="en-GB" sz="6400" dirty="0"/>
          </a:p>
          <a:p>
            <a:pPr marL="320040" lvl="1" indent="0">
              <a:buNone/>
            </a:pPr>
            <a:r>
              <a:rPr lang="en-GB" sz="6400" b="1" dirty="0"/>
              <a:t>1. </a:t>
            </a:r>
            <a:r>
              <a:rPr lang="en-GB" sz="6400" dirty="0"/>
              <a:t>A poster promoting health and wellbeing for children, young people and families. This could discuss physical health, mental health, wellbeing initiatives and community engagement. The poster should have a 1,000 words equivalency. The poster will be presented within class sessions and is a crucial part of the portfolio element 1.</a:t>
            </a:r>
          </a:p>
          <a:p>
            <a:pPr marL="320040" lvl="1" indent="0">
              <a:buNone/>
            </a:pPr>
            <a:endParaRPr lang="en-GB" sz="6400" dirty="0"/>
          </a:p>
          <a:p>
            <a:pPr marL="320040" lvl="1" indent="0">
              <a:buNone/>
            </a:pPr>
            <a:r>
              <a:rPr lang="en-GB" sz="6400" b="1" dirty="0"/>
              <a:t>2</a:t>
            </a:r>
            <a:r>
              <a:rPr lang="en-GB" sz="6400" dirty="0"/>
              <a:t>. 4 x 250-word Blogs that discuss 4 different children’s rights. Each right that you have chosen should provide a detailed account of the significance of the right to children and how the right safeguards the health and wellbeing of children. These blogs should be referenced throughout with Harvard referencing sources and be linked to relevant theory.</a:t>
            </a:r>
          </a:p>
          <a:p>
            <a:pPr marL="320040" lvl="1" indent="0">
              <a:buNone/>
            </a:pPr>
            <a:endParaRPr lang="en-GB" sz="6400" dirty="0"/>
          </a:p>
          <a:p>
            <a:pPr marL="320040" lvl="1" indent="0">
              <a:buNone/>
            </a:pPr>
            <a:r>
              <a:rPr lang="en-GB" sz="6400" b="1" dirty="0"/>
              <a:t>3. </a:t>
            </a:r>
            <a:r>
              <a:rPr lang="en-GB" sz="6400" dirty="0"/>
              <a:t>A timeline of legislation that has been introduced over the decades to safeguard children, young people and families. Additionally, detailing how the legislation governs and impacts children, young people and families. The timeline should also be referenced throughout and have a 1,000-word equivalency.</a:t>
            </a:r>
          </a:p>
          <a:p>
            <a:pPr marL="320040" lvl="1" indent="0">
              <a:buNone/>
            </a:pPr>
            <a:endParaRPr lang="en-GB" sz="6400" dirty="0"/>
          </a:p>
          <a:p>
            <a:pPr marL="320040" lvl="1" indent="0">
              <a:buNone/>
            </a:pPr>
            <a:r>
              <a:rPr lang="en-GB" sz="6400" b="1" dirty="0"/>
              <a:t>4. </a:t>
            </a:r>
            <a:r>
              <a:rPr lang="en-GB" sz="6400" dirty="0"/>
              <a:t>Critique the video link found below of The Child and Adolescent Mental Health Service (CAMHS) </a:t>
            </a:r>
            <a:r>
              <a:rPr lang="en-GB" sz="6400" dirty="0">
                <a:hlinkClick r:id="rId3"/>
              </a:rPr>
              <a:t>https://www.youtube.com/watch?v=em1yckn5TJ4</a:t>
            </a:r>
            <a:endParaRPr lang="en-GB" sz="6400" dirty="0"/>
          </a:p>
          <a:p>
            <a:pPr marL="320040" lvl="1" indent="0">
              <a:buNone/>
            </a:pPr>
            <a:r>
              <a:rPr lang="en-GB" sz="6400" dirty="0"/>
              <a:t>Consider the factors surrounding the support offered by CAMHS and the implications that could arise from each stage of referral to discharge. Consider the strengths and weaknesses of the video footage and highlight approaches and interventions that could impact the child’s health and wellbeing. This critique requires a word count of 1,000 words.</a:t>
            </a:r>
          </a:p>
          <a:p>
            <a:pPr marL="320040" lvl="1" indent="0">
              <a:buNone/>
            </a:pPr>
            <a:endParaRPr lang="en-GB" sz="6400" dirty="0"/>
          </a:p>
          <a:p>
            <a:pPr marL="320040" lvl="1" indent="0">
              <a:buNone/>
            </a:pPr>
            <a:endParaRPr lang="en-US" dirty="0"/>
          </a:p>
          <a:p>
            <a:pPr lvl="1"/>
            <a:endParaRPr lang="en-US" dirty="0"/>
          </a:p>
          <a:p>
            <a:pPr lvl="1"/>
            <a:endParaRPr lang="en-US" dirty="0"/>
          </a:p>
          <a:p>
            <a:pPr lvl="1"/>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74638"/>
            <a:ext cx="8291264" cy="922114"/>
          </a:xfrm>
        </p:spPr>
        <p:txBody>
          <a:bodyPr>
            <a:normAutofit/>
          </a:bodyPr>
          <a:lstStyle/>
          <a:p>
            <a:r>
              <a:rPr lang="en-GB" dirty="0"/>
              <a:t>Assignment : submission date</a:t>
            </a:r>
            <a:endParaRPr lang="en-US" dirty="0"/>
          </a:p>
        </p:txBody>
      </p:sp>
      <p:sp>
        <p:nvSpPr>
          <p:cNvPr id="3" name="Content Placeholder 2"/>
          <p:cNvSpPr>
            <a:spLocks noGrp="1"/>
          </p:cNvSpPr>
          <p:nvPr>
            <p:ph sz="quarter" idx="1"/>
          </p:nvPr>
        </p:nvSpPr>
        <p:spPr>
          <a:xfrm>
            <a:off x="395536" y="1196752"/>
            <a:ext cx="8291264" cy="4823048"/>
          </a:xfrm>
        </p:spPr>
        <p:txBody>
          <a:bodyPr/>
          <a:lstStyle/>
          <a:p>
            <a:r>
              <a:rPr lang="en-GB" dirty="0"/>
              <a:t>Your portfolio is to be submitted via the Turnitin link by Friday </a:t>
            </a:r>
            <a:r>
              <a:rPr lang="en-GB" b="1" dirty="0">
                <a:solidFill>
                  <a:srgbClr val="FF0000"/>
                </a:solidFill>
              </a:rPr>
              <a:t>9th May 2025.</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363272" cy="634082"/>
          </a:xfrm>
        </p:spPr>
        <p:txBody>
          <a:bodyPr>
            <a:normAutofit fontScale="90000"/>
          </a:bodyPr>
          <a:lstStyle/>
          <a:p>
            <a:pPr eaLnBrk="1" fontAlgn="auto" hangingPunct="1">
              <a:spcAft>
                <a:spcPts val="0"/>
              </a:spcAft>
              <a:defRPr/>
            </a:pPr>
            <a:r>
              <a:rPr lang="en-GB" dirty="0"/>
              <a:t>Referencing </a:t>
            </a:r>
          </a:p>
        </p:txBody>
      </p:sp>
      <p:sp>
        <p:nvSpPr>
          <p:cNvPr id="24579" name="Content Placeholder 2"/>
          <p:cNvSpPr>
            <a:spLocks noGrp="1"/>
          </p:cNvSpPr>
          <p:nvPr>
            <p:ph sz="quarter" idx="1"/>
          </p:nvPr>
        </p:nvSpPr>
        <p:spPr>
          <a:xfrm>
            <a:off x="0" y="908720"/>
            <a:ext cx="8686800" cy="5256584"/>
          </a:xfrm>
        </p:spPr>
        <p:txBody>
          <a:bodyPr>
            <a:normAutofit/>
          </a:bodyPr>
          <a:lstStyle/>
          <a:p>
            <a:pPr>
              <a:defRPr/>
            </a:pPr>
            <a:r>
              <a:rPr lang="en-GB" altLang="en-US" dirty="0"/>
              <a:t> Please use </a:t>
            </a:r>
            <a:r>
              <a:rPr lang="en-GB" dirty="0"/>
              <a:t>Harvard referencing.</a:t>
            </a:r>
          </a:p>
          <a:p>
            <a:pPr>
              <a:defRPr/>
            </a:pPr>
            <a:r>
              <a:rPr lang="en-GB" altLang="en-US" dirty="0"/>
              <a:t>Try to get into the habit  of keeping a written record of all your references (e.g. in a note-book) so that you can easily input the references into your reference list/bibliography.  At undergraduate level, I would advise avoiding automatic referencing software.  </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274638"/>
            <a:ext cx="8075240" cy="1143000"/>
          </a:xfrm>
        </p:spPr>
        <p:txBody>
          <a:bodyPr/>
          <a:lstStyle/>
          <a:p>
            <a:pPr eaLnBrk="1" fontAlgn="auto" hangingPunct="1">
              <a:spcAft>
                <a:spcPts val="0"/>
              </a:spcAft>
              <a:defRPr/>
            </a:pPr>
            <a:r>
              <a:rPr lang="en-GB" dirty="0"/>
              <a:t>Resources</a:t>
            </a:r>
          </a:p>
        </p:txBody>
      </p:sp>
      <p:sp>
        <p:nvSpPr>
          <p:cNvPr id="22531" name="Content Placeholder 2"/>
          <p:cNvSpPr>
            <a:spLocks noGrp="1"/>
          </p:cNvSpPr>
          <p:nvPr>
            <p:ph sz="quarter" idx="1"/>
          </p:nvPr>
        </p:nvSpPr>
        <p:spPr>
          <a:xfrm>
            <a:off x="457200" y="1600200"/>
            <a:ext cx="8229600" cy="3989388"/>
          </a:xfrm>
        </p:spPr>
        <p:txBody>
          <a:bodyPr/>
          <a:lstStyle/>
          <a:p>
            <a:pPr eaLnBrk="1" hangingPunct="1"/>
            <a:r>
              <a:rPr lang="en-GB" altLang="en-US" dirty="0"/>
              <a:t>There is a resource tile on the module’s Moodle page </a:t>
            </a:r>
          </a:p>
          <a:p>
            <a:pPr eaLnBrk="1" hangingPunct="1"/>
            <a:r>
              <a:rPr lang="en-GB" altLang="en-US" dirty="0"/>
              <a:t>Refer to lists at the end of PPT presentations </a:t>
            </a:r>
          </a:p>
          <a:p>
            <a:pPr eaLnBrk="1" hangingPunct="1"/>
            <a:r>
              <a:rPr lang="en-GB" altLang="en-US" dirty="0"/>
              <a:t>The library has a click and collect system in place (details on the Moodle page)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t>Tips </a:t>
            </a:r>
            <a:r>
              <a:rPr lang="en-GB"/>
              <a:t>for success </a:t>
            </a:r>
            <a:endParaRPr lang="en-GB" dirty="0"/>
          </a:p>
        </p:txBody>
      </p:sp>
      <p:sp>
        <p:nvSpPr>
          <p:cNvPr id="23555" name="Content Placeholder 2"/>
          <p:cNvSpPr>
            <a:spLocks noGrp="1"/>
          </p:cNvSpPr>
          <p:nvPr>
            <p:ph sz="quarter" idx="1"/>
          </p:nvPr>
        </p:nvSpPr>
        <p:spPr>
          <a:xfrm>
            <a:off x="457200" y="1600200"/>
            <a:ext cx="8229600" cy="3989388"/>
          </a:xfrm>
        </p:spPr>
        <p:txBody>
          <a:bodyPr/>
          <a:lstStyle/>
          <a:p>
            <a:pPr eaLnBrk="1" hangingPunct="1"/>
            <a:r>
              <a:rPr lang="en-GB" altLang="en-US" dirty="0"/>
              <a:t>Attendance </a:t>
            </a:r>
          </a:p>
          <a:p>
            <a:pPr eaLnBrk="1" hangingPunct="1"/>
            <a:r>
              <a:rPr lang="en-GB" altLang="en-US" dirty="0"/>
              <a:t>Commitment </a:t>
            </a:r>
          </a:p>
          <a:p>
            <a:pPr eaLnBrk="1" hangingPunct="1"/>
            <a:r>
              <a:rPr lang="en-GB" altLang="en-US" dirty="0"/>
              <a:t>Notes, handouts, print-outs, journal articles, books</a:t>
            </a:r>
          </a:p>
          <a:p>
            <a:pPr eaLnBrk="1" hangingPunct="1"/>
            <a:r>
              <a:rPr lang="en-GB" altLang="en-US" dirty="0"/>
              <a:t>Time management </a:t>
            </a:r>
          </a:p>
          <a:p>
            <a:pPr eaLnBrk="1" hangingPunct="1"/>
            <a:r>
              <a:rPr lang="en-GB" altLang="en-US" dirty="0"/>
              <a:t>Administrative organisation</a:t>
            </a:r>
          </a:p>
          <a:p>
            <a:pPr eaLnBrk="1" hangingPunct="1"/>
            <a:r>
              <a:rPr lang="en-GB" altLang="en-US" dirty="0"/>
              <a:t>Reading</a:t>
            </a:r>
          </a:p>
          <a:p>
            <a:pPr eaLnBrk="1" hangingPunct="1"/>
            <a:r>
              <a:rPr lang="en-GB" altLang="en-US" dirty="0"/>
              <a:t>Support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274638"/>
            <a:ext cx="8075240" cy="1143000"/>
          </a:xfrm>
        </p:spPr>
        <p:txBody>
          <a:bodyPr/>
          <a:lstStyle/>
          <a:p>
            <a:r>
              <a:rPr lang="en-GB" dirty="0"/>
              <a:t>Questions?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9B562-9286-472B-8E2B-6ECE42EF976F}"/>
              </a:ext>
            </a:extLst>
          </p:cNvPr>
          <p:cNvSpPr>
            <a:spLocks noGrp="1"/>
          </p:cNvSpPr>
          <p:nvPr>
            <p:ph type="title"/>
          </p:nvPr>
        </p:nvSpPr>
        <p:spPr>
          <a:xfrm>
            <a:off x="251520" y="274638"/>
            <a:ext cx="8435280" cy="706090"/>
          </a:xfrm>
        </p:spPr>
        <p:txBody>
          <a:bodyPr>
            <a:normAutofit fontScale="90000"/>
          </a:bodyPr>
          <a:lstStyle/>
          <a:p>
            <a:r>
              <a:rPr lang="en-GB" dirty="0"/>
              <a:t>References/further reading</a:t>
            </a:r>
          </a:p>
        </p:txBody>
      </p:sp>
      <p:sp>
        <p:nvSpPr>
          <p:cNvPr id="3" name="Content Placeholder 2">
            <a:extLst>
              <a:ext uri="{FF2B5EF4-FFF2-40B4-BE49-F238E27FC236}">
                <a16:creationId xmlns:a16="http://schemas.microsoft.com/office/drawing/2014/main" id="{0DF4D48F-3344-43E9-8FAB-F0F0730D5DD3}"/>
              </a:ext>
            </a:extLst>
          </p:cNvPr>
          <p:cNvSpPr>
            <a:spLocks noGrp="1"/>
          </p:cNvSpPr>
          <p:nvPr>
            <p:ph sz="quarter" idx="1"/>
          </p:nvPr>
        </p:nvSpPr>
        <p:spPr>
          <a:xfrm>
            <a:off x="251520" y="980728"/>
            <a:ext cx="8435280" cy="5472608"/>
          </a:xfrm>
        </p:spPr>
        <p:txBody>
          <a:bodyPr>
            <a:normAutofit lnSpcReduction="10000"/>
          </a:bodyPr>
          <a:lstStyle/>
          <a:p>
            <a:pPr marL="0" indent="0">
              <a:buNone/>
            </a:pPr>
            <a:r>
              <a:rPr lang="en-GB" sz="2000" i="1" dirty="0"/>
              <a:t>Children Act 1989 </a:t>
            </a:r>
            <a:r>
              <a:rPr lang="en-GB" sz="2000" dirty="0"/>
              <a:t>(c. 41).  [Online].  London: The Stationery Office.  Available at: </a:t>
            </a:r>
            <a:r>
              <a:rPr lang="en-GB" sz="2000" dirty="0">
                <a:hlinkClick r:id="rId2"/>
              </a:rPr>
              <a:t>https://www.legislation.gov.uk/ukpga/1989/41/data.pdf</a:t>
            </a:r>
            <a:r>
              <a:rPr lang="en-GB" sz="2000" dirty="0"/>
              <a:t>  (Accessed: 25</a:t>
            </a:r>
            <a:r>
              <a:rPr lang="en-GB" sz="2000" baseline="30000" dirty="0"/>
              <a:t>th</a:t>
            </a:r>
            <a:r>
              <a:rPr lang="en-GB" sz="2000" dirty="0"/>
              <a:t> September 2021).</a:t>
            </a:r>
          </a:p>
          <a:p>
            <a:pPr marL="0" indent="0">
              <a:buNone/>
            </a:pPr>
            <a:r>
              <a:rPr lang="en-GB" sz="2000" i="1" dirty="0"/>
              <a:t>Children Act 2004 </a:t>
            </a:r>
            <a:r>
              <a:rPr lang="en-GB" sz="2000" dirty="0"/>
              <a:t>(c. 31).  [Online].  London: The Stationery Office.  Available at: </a:t>
            </a:r>
            <a:r>
              <a:rPr lang="en-GB" sz="2000" dirty="0">
                <a:hlinkClick r:id="rId3"/>
              </a:rPr>
              <a:t>https://www.legislation.gov.uk/ukpga/2004/31/data.pdf</a:t>
            </a:r>
            <a:r>
              <a:rPr lang="en-GB" sz="2000" dirty="0"/>
              <a:t>  (Accessed: 25</a:t>
            </a:r>
            <a:r>
              <a:rPr lang="en-GB" sz="2000" baseline="30000" dirty="0"/>
              <a:t>th</a:t>
            </a:r>
            <a:r>
              <a:rPr lang="en-GB" sz="2000" dirty="0"/>
              <a:t> September 2021).  </a:t>
            </a:r>
          </a:p>
          <a:p>
            <a:pPr marL="0" indent="0">
              <a:buNone/>
            </a:pPr>
            <a:r>
              <a:rPr lang="en-GB" sz="2000" i="1" dirty="0"/>
              <a:t>Childcare Act 2006 </a:t>
            </a:r>
            <a:r>
              <a:rPr lang="en-GB" sz="2000" dirty="0"/>
              <a:t>(c. 21).  [Online].  London: The Stationery Office.  Available at: </a:t>
            </a:r>
            <a:r>
              <a:rPr lang="en-GB" sz="2000" dirty="0">
                <a:hlinkClick r:id="rId4"/>
              </a:rPr>
              <a:t>https://www.legislation.gov.uk/ukpga/2006/21/pdfs/ukpga_20060021_en.pdf</a:t>
            </a:r>
            <a:r>
              <a:rPr lang="en-GB" sz="2000" dirty="0"/>
              <a:t> (Accessed: 25</a:t>
            </a:r>
            <a:r>
              <a:rPr lang="en-GB" sz="2000" baseline="30000" dirty="0"/>
              <a:t>th</a:t>
            </a:r>
            <a:r>
              <a:rPr lang="en-GB" sz="2000" dirty="0"/>
              <a:t> September 2021). </a:t>
            </a:r>
          </a:p>
          <a:p>
            <a:pPr marL="0" indent="0">
              <a:buNone/>
            </a:pPr>
            <a:r>
              <a:rPr lang="en-GB" sz="2000" i="1" dirty="0"/>
              <a:t>Education Act 2002 </a:t>
            </a:r>
            <a:r>
              <a:rPr lang="en-GB" sz="2000" dirty="0"/>
              <a:t>(c. 32).  [Online].  London: The Stationery Office.  Available at: </a:t>
            </a:r>
            <a:r>
              <a:rPr lang="en-GB" sz="2000" dirty="0">
                <a:hlinkClick r:id="rId5"/>
              </a:rPr>
              <a:t>https://www.legislation.gov.uk/ukpga/2002/32/data.pdf</a:t>
            </a:r>
            <a:r>
              <a:rPr lang="en-GB" sz="2000" dirty="0"/>
              <a:t>  (Accessed: 25</a:t>
            </a:r>
            <a:r>
              <a:rPr lang="en-GB" sz="2000" baseline="30000" dirty="0"/>
              <a:t>th</a:t>
            </a:r>
            <a:r>
              <a:rPr lang="en-GB" sz="2000" dirty="0"/>
              <a:t> September 2021)</a:t>
            </a:r>
          </a:p>
          <a:p>
            <a:pPr marL="0" indent="0">
              <a:buNone/>
            </a:pPr>
            <a:r>
              <a:rPr lang="en-GB" sz="2000" dirty="0"/>
              <a:t>UNICEF (1990).</a:t>
            </a:r>
            <a:r>
              <a:rPr lang="en-GB" sz="2000" i="1" dirty="0"/>
              <a:t>  The United Nations Convention on the Rights of the Child</a:t>
            </a:r>
            <a:r>
              <a:rPr lang="en-GB" sz="2000" dirty="0"/>
              <a:t>.  London: UNICEF UK</a:t>
            </a:r>
          </a:p>
          <a:p>
            <a:pPr marL="0" indent="0">
              <a:buNone/>
            </a:pPr>
            <a:r>
              <a:rPr lang="en-GB" sz="2000" i="1" dirty="0"/>
              <a:t>Well-being of Future Generations (Wales) Act 2015.  </a:t>
            </a:r>
            <a:r>
              <a:rPr lang="en-GB" sz="2000" dirty="0"/>
              <a:t>[Online].   London: The Stationery Office.  Available at: </a:t>
            </a:r>
            <a:r>
              <a:rPr lang="en-GB" sz="2000" dirty="0">
                <a:hlinkClick r:id="rId6"/>
              </a:rPr>
              <a:t>https://www.futuregenerations.wales/wp-content/uploads/2017/01/WFGAct-English.pdf</a:t>
            </a:r>
            <a:r>
              <a:rPr lang="en-GB" sz="2000" dirty="0"/>
              <a:t>  (Accessed: 25</a:t>
            </a:r>
            <a:r>
              <a:rPr lang="en-GB" sz="2000" baseline="30000" dirty="0"/>
              <a:t>th</a:t>
            </a:r>
            <a:r>
              <a:rPr lang="en-GB" sz="2000" dirty="0"/>
              <a:t> September 2021).  </a:t>
            </a:r>
          </a:p>
          <a:p>
            <a:pPr marL="0" indent="0">
              <a:buNone/>
            </a:pPr>
            <a:endParaRPr lang="en-GB" sz="2000" i="1" dirty="0"/>
          </a:p>
        </p:txBody>
      </p:sp>
    </p:spTree>
    <p:extLst>
      <p:ext uri="{BB962C8B-B14F-4D97-AF65-F5344CB8AC3E}">
        <p14:creationId xmlns:p14="http://schemas.microsoft.com/office/powerpoint/2010/main" val="19656220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1310</Words>
  <Application>Microsoft Office PowerPoint</Application>
  <PresentationFormat>On-screen Show (4:3)</PresentationFormat>
  <Paragraphs>107</Paragraphs>
  <Slides>16</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Franklin Gothic Book</vt:lpstr>
      <vt:lpstr>Perpetua</vt:lpstr>
      <vt:lpstr>Wingdings 2</vt:lpstr>
      <vt:lpstr>Equity</vt:lpstr>
      <vt:lpstr>Introduction to Module:    Children and Young People’s Health, Wellbeing and Community Engagement: BMHP5018  Lecture 1: Introduction to Module</vt:lpstr>
      <vt:lpstr>Module overview: Children and Young People’s Health, Wellbeing and Community Engagement </vt:lpstr>
      <vt:lpstr>Level of Study: 5 </vt:lpstr>
      <vt:lpstr>Module aim</vt:lpstr>
      <vt:lpstr>Learning outcomes</vt:lpstr>
      <vt:lpstr>Indicative content</vt:lpstr>
      <vt:lpstr>Indicative content continued</vt:lpstr>
      <vt:lpstr>Learning and teaching strategy</vt:lpstr>
      <vt:lpstr>Learning and teaching strategy</vt:lpstr>
      <vt:lpstr>Assignment - Portfolio (100% of marks for module)</vt:lpstr>
      <vt:lpstr>Assignment : submission date</vt:lpstr>
      <vt:lpstr>Referencing </vt:lpstr>
      <vt:lpstr>Resources</vt:lpstr>
      <vt:lpstr>Tips for success </vt:lpstr>
      <vt:lpstr>Questions?</vt:lpstr>
      <vt:lpstr>References/further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Tanix</dc:creator>
  <cp:lastModifiedBy>Joanna Fender</cp:lastModifiedBy>
  <cp:revision>130</cp:revision>
  <cp:lastPrinted>2018-01-29T07:55:00Z</cp:lastPrinted>
  <dcterms:created xsi:type="dcterms:W3CDTF">2014-09-13T13:55:51Z</dcterms:created>
  <dcterms:modified xsi:type="dcterms:W3CDTF">2025-01-17T16:06:41Z</dcterms:modified>
</cp:coreProperties>
</file>