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3" r:id="rId1"/>
  </p:sldMasterIdLst>
  <p:notesMasterIdLst>
    <p:notesMasterId r:id="rId67"/>
  </p:notesMasterIdLst>
  <p:sldIdLst>
    <p:sldId id="256" r:id="rId2"/>
    <p:sldId id="336" r:id="rId3"/>
    <p:sldId id="273" r:id="rId4"/>
    <p:sldId id="274" r:id="rId5"/>
    <p:sldId id="271" r:id="rId6"/>
    <p:sldId id="325" r:id="rId7"/>
    <p:sldId id="257" r:id="rId8"/>
    <p:sldId id="258" r:id="rId9"/>
    <p:sldId id="259" r:id="rId10"/>
    <p:sldId id="260" r:id="rId11"/>
    <p:sldId id="268" r:id="rId12"/>
    <p:sldId id="312" r:id="rId13"/>
    <p:sldId id="337" r:id="rId14"/>
    <p:sldId id="261" r:id="rId15"/>
    <p:sldId id="263" r:id="rId16"/>
    <p:sldId id="279" r:id="rId17"/>
    <p:sldId id="315" r:id="rId18"/>
    <p:sldId id="265" r:id="rId19"/>
    <p:sldId id="264" r:id="rId20"/>
    <p:sldId id="316" r:id="rId21"/>
    <p:sldId id="262" r:id="rId22"/>
    <p:sldId id="280" r:id="rId23"/>
    <p:sldId id="324" r:id="rId24"/>
    <p:sldId id="281" r:id="rId25"/>
    <p:sldId id="282" r:id="rId26"/>
    <p:sldId id="328" r:id="rId27"/>
    <p:sldId id="284" r:id="rId28"/>
    <p:sldId id="285" r:id="rId29"/>
    <p:sldId id="286" r:id="rId30"/>
    <p:sldId id="317" r:id="rId31"/>
    <p:sldId id="322" r:id="rId32"/>
    <p:sldId id="326" r:id="rId33"/>
    <p:sldId id="327" r:id="rId34"/>
    <p:sldId id="321" r:id="rId35"/>
    <p:sldId id="287" r:id="rId36"/>
    <p:sldId id="288" r:id="rId37"/>
    <p:sldId id="329" r:id="rId38"/>
    <p:sldId id="289" r:id="rId39"/>
    <p:sldId id="290" r:id="rId40"/>
    <p:sldId id="338" r:id="rId41"/>
    <p:sldId id="291" r:id="rId42"/>
    <p:sldId id="341" r:id="rId43"/>
    <p:sldId id="340" r:id="rId44"/>
    <p:sldId id="319" r:id="rId45"/>
    <p:sldId id="292" r:id="rId46"/>
    <p:sldId id="330" r:id="rId47"/>
    <p:sldId id="293" r:id="rId48"/>
    <p:sldId id="310" r:id="rId49"/>
    <p:sldId id="313" r:id="rId50"/>
    <p:sldId id="331" r:id="rId51"/>
    <p:sldId id="298" r:id="rId52"/>
    <p:sldId id="299" r:id="rId53"/>
    <p:sldId id="266" r:id="rId54"/>
    <p:sldId id="267" r:id="rId55"/>
    <p:sldId id="332" r:id="rId56"/>
    <p:sldId id="333" r:id="rId57"/>
    <p:sldId id="320" r:id="rId58"/>
    <p:sldId id="276" r:id="rId59"/>
    <p:sldId id="334" r:id="rId60"/>
    <p:sldId id="277" r:id="rId61"/>
    <p:sldId id="278" r:id="rId62"/>
    <p:sldId id="314" r:id="rId63"/>
    <p:sldId id="306" r:id="rId64"/>
    <p:sldId id="307" r:id="rId65"/>
    <p:sldId id="272"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A31A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1" d="100"/>
          <a:sy n="71" d="100"/>
        </p:scale>
        <p:origin x="72" y="63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8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3F5BE-3FD4-43A5-BE32-830AE3777BC6}" type="datetimeFigureOut">
              <a:rPr lang="en-GB" smtClean="0"/>
              <a:t>11/01/2021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13388B-1068-4DD7-973B-744EC304E8E3}" type="slidenum">
              <a:rPr lang="en-GB" smtClean="0"/>
              <a:t>‹#›</a:t>
            </a:fld>
            <a:endParaRPr lang="en-GB"/>
          </a:p>
        </p:txBody>
      </p:sp>
    </p:spTree>
    <p:extLst>
      <p:ext uri="{BB962C8B-B14F-4D97-AF65-F5344CB8AC3E}">
        <p14:creationId xmlns:p14="http://schemas.microsoft.com/office/powerpoint/2010/main" val="3622069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13388B-1068-4DD7-973B-744EC304E8E3}" type="slidenum">
              <a:rPr lang="en-GB" smtClean="0"/>
              <a:t>3</a:t>
            </a:fld>
            <a:endParaRPr lang="en-GB"/>
          </a:p>
        </p:txBody>
      </p:sp>
    </p:spTree>
    <p:extLst>
      <p:ext uri="{BB962C8B-B14F-4D97-AF65-F5344CB8AC3E}">
        <p14:creationId xmlns:p14="http://schemas.microsoft.com/office/powerpoint/2010/main" val="505979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D4AA49-110A-4B85-B2B4-5FB40A455D13}" type="slidenum">
              <a:rPr lang="en-GB" altLang="en-US"/>
              <a:pPr/>
              <a:t>16</a:t>
            </a:fld>
            <a:endParaRPr lang="en-GB" altLang="en-US"/>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0215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22</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7339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3354B3-EBCA-476C-8C8A-DEB62EF87926}" type="slidenum">
              <a:rPr lang="en-GB" altLang="en-US"/>
              <a:pPr/>
              <a:t>23</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7046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23B1CB-BEB0-401C-8E3D-5D93299C134E}" type="slidenum">
              <a:rPr lang="en-GB" altLang="en-US"/>
              <a:pPr/>
              <a:t>24</a:t>
            </a:fld>
            <a:endParaRPr lang="en-GB"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pPr eaLnBrk="1" hangingPunct="1"/>
            <a:endParaRPr lang="en-US" altLang="en-US"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8944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ABDEC-C2B9-4ED3-9723-51533FE7699C}" type="slidenum">
              <a:rPr lang="en-GB" altLang="en-US"/>
              <a:pPr/>
              <a:t>25</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3674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820F6-2482-4B24-8B37-5E87BA6321A6}" type="slidenum">
              <a:rPr lang="en-GB" altLang="en-US"/>
              <a:pPr/>
              <a:t>27</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4702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A0DE1BC-369F-4E71-886F-750C457A56A1}" type="slidenum">
              <a:rPr lang="en-GB" altLang="en-US"/>
              <a:pPr/>
              <a:t>51</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7718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DB36EB7-2B4C-4C78-B708-B6FFE984B929}" type="slidenum">
              <a:rPr lang="en-GB" altLang="en-US"/>
              <a:pPr/>
              <a:t>52</a:t>
            </a:fld>
            <a:endParaRPr lang="en-GB" alt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693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D-PanelTitle-GrommetsCombined.pn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CFE4BAC9-6D41-4691-9299-18EF07EF0177}" type="slidenum">
              <a:rPr lang="en-US" smtClean="0"/>
              <a:t>‹#›</a:t>
            </a:fld>
            <a:endParaRPr lang="en-US"/>
          </a:p>
        </p:txBody>
      </p:sp>
      <p:cxnSp>
        <p:nvCxnSpPr>
          <p:cNvPr id="15" name="Straight Connector 14"/>
          <p:cNvCxnSpPr/>
          <p:nvPr/>
        </p:nvCxnSpPr>
        <p:spPr>
          <a:xfrm>
            <a:off x="2019825" y="3471329"/>
            <a:ext cx="511308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9544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554377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31" name="Straight Connector 30"/>
          <p:cNvCxnSpPr/>
          <p:nvPr/>
        </p:nvCxnSpPr>
        <p:spPr>
          <a:xfrm>
            <a:off x="1278466" y="3599392"/>
            <a:ext cx="6595533"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8789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D290233-0DD1-4A80-BB1E-9ADC3556DBB6}" type="datetimeFigureOut">
              <a:rPr lang="en-US" smtClean="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793985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D290233-0DD1-4A80-BB1E-9ADC3556DBB6}" type="datetimeFigureOut">
              <a:rPr lang="en-US" smtClean="0"/>
              <a:t>1/11/2021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E4BAC9-6D41-4691-9299-18EF07EF0177}" type="slidenum">
              <a:rPr lang="en-US" smtClean="0"/>
              <a:t>‹#›</a:t>
            </a:fld>
            <a:endParaRPr lang="en-US"/>
          </a:p>
        </p:txBody>
      </p:sp>
      <p:cxnSp>
        <p:nvCxnSpPr>
          <p:cNvPr id="41" name="Straight Connector 40"/>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534257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D290233-0DD1-4A80-BB1E-9ADC3556DBB6}" type="datetimeFigureOut">
              <a:rPr lang="en-US" smtClean="0"/>
              <a:t>1/11/2021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38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290233-0DD1-4A80-BB1E-9ADC3556DBB6}" type="datetimeFigureOut">
              <a:rPr lang="en-US" smtClean="0"/>
              <a:t>1/11/2021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955807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cxnSp>
        <p:nvCxnSpPr>
          <p:cNvPr id="16" name="Straight Connector 15"/>
          <p:cNvCxnSpPr/>
          <p:nvPr/>
        </p:nvCxnSpPr>
        <p:spPr>
          <a:xfrm>
            <a:off x="1278466" y="2912533"/>
            <a:ext cx="233359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667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218221"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372370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290233-0DD1-4A80-BB1E-9ADC3556DBB6}" type="datetimeFigureOut">
              <a:rPr lang="en-US" smtClean="0"/>
              <a:t>1/11/2021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232921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5" y="4140199"/>
            <a:ext cx="6606425"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67721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75622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Tree>
    <p:extLst>
      <p:ext uri="{BB962C8B-B14F-4D97-AF65-F5344CB8AC3E}">
        <p14:creationId xmlns:p14="http://schemas.microsoft.com/office/powerpoint/2010/main" val="1412837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4134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5" name="Straight Connector 14"/>
          <p:cNvCxnSpPr/>
          <p:nvPr/>
        </p:nvCxnSpPr>
        <p:spPr>
          <a:xfrm>
            <a:off x="1278469" y="3429000"/>
            <a:ext cx="6606421"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8216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1278466" y="2354670"/>
            <a:ext cx="6606424"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07388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D290233-0DD1-4A80-BB1E-9ADC3556DBB6}" type="datetimeFigureOut">
              <a:rPr lang="en-US" smtClean="0"/>
              <a:t>1/11/2021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E4BAC9-6D41-4691-9299-18EF07EF0177}" type="slidenum">
              <a:rPr lang="en-US" smtClean="0"/>
              <a:t>‹#›</a:t>
            </a:fld>
            <a:endParaRPr lang="en-US"/>
          </a:p>
        </p:txBody>
      </p:sp>
      <p:cxnSp>
        <p:nvCxnSpPr>
          <p:cNvPr id="14" name="Straight Connector 13"/>
          <p:cNvCxnSpPr/>
          <p:nvPr/>
        </p:nvCxnSpPr>
        <p:spPr>
          <a:xfrm>
            <a:off x="6245512" y="906873"/>
            <a:ext cx="0" cy="4968993"/>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7359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290233-0DD1-4A80-BB1E-9ADC3556DBB6}" type="datetimeFigureOut">
              <a:rPr lang="en-US" smtClean="0"/>
              <a:t>1/11/2021</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FE4BAC9-6D41-4691-9299-18EF07EF0177}" type="slidenum">
              <a:rPr lang="en-US" smtClean="0"/>
              <a:t>‹#›</a:t>
            </a:fld>
            <a:endParaRPr lang="en-US"/>
          </a:p>
        </p:txBody>
      </p:sp>
    </p:spTree>
    <p:extLst>
      <p:ext uri="{BB962C8B-B14F-4D97-AF65-F5344CB8AC3E}">
        <p14:creationId xmlns:p14="http://schemas.microsoft.com/office/powerpoint/2010/main" val="314285894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hyperlink" Target="https://www.ons.gov.uk/peoplepopulationandcommunity/birthsdeathsandmarriages/ageing/articles/livinglongerhowourpopulationischangingandwhyitmatters/2018-08-13#how-many-older-people-work-and-has-this-change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vts.wm.hee.nhs.uk/Portals/5/Presentations/Full%20Day/Crabbit%20Old%20Woman.pdf" TargetMode="Externa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www.ageuk.org.uk/information-advice/money-legal/pensions/state-pension/changes-to-state-pension-age/" TargetMode="External"/><Relationship Id="rId2" Type="http://schemas.openxmlformats.org/officeDocument/2006/relationships/hyperlink" Target="https://www.ageuk.org.uk/globalassets/age-uk/documents/reports-and-publications/later_life_uk_factsheet.pdf" TargetMode="External"/><Relationship Id="rId1" Type="http://schemas.openxmlformats.org/officeDocument/2006/relationships/slideLayout" Target="../slideLayouts/slideLayout2.xml"/><Relationship Id="rId5" Type="http://schemas.openxmlformats.org/officeDocument/2006/relationships/hyperlink" Target="https://bsra.org.uk/about-ageing/" TargetMode="External"/><Relationship Id="rId4" Type="http://schemas.openxmlformats.org/officeDocument/2006/relationships/hyperlink" Target="http://philschatz.com/sociology-book/contents/m42973.html"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www.alamy.com/stock-photo-mr-bumble-refusing-darby-and-joan-entry-to-the-workhouse-together-57346148.html" TargetMode="External"/><Relationship Id="rId2" Type="http://schemas.openxmlformats.org/officeDocument/2006/relationships/hyperlink" Target="https://www.gov.uk/government/publications/health-profile-for-england/chapter-1-life-expectancy-and-healthy-life-expectancy"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birthsdeathsandmarriages/ageing/articles/livinglongerisage70thenewage65/2019-11-19" TargetMode="External"/><Relationship Id="rId5" Type="http://schemas.openxmlformats.org/officeDocument/2006/relationships/hyperlink" Target="https://www.england.nhs.uk/wp-content/uploads/2017/09/practice-primer.pdf" TargetMode="External"/><Relationship Id="rId4" Type="http://schemas.openxmlformats.org/officeDocument/2006/relationships/hyperlink" Target="https://vts.wm.hee.nhs.uk/Portals/5/Presentations/Full%20Day/Crabbit%20Old%20Woman.pdf"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www.jstor.org/stable/3790315?seq=8#metadata_info_tab_contents" TargetMode="External"/><Relationship Id="rId2" Type="http://schemas.openxmlformats.org/officeDocument/2006/relationships/hyperlink" Target="https://transitionsinlaterlife.files.wordpress.com/2014/09/cgf-transitions-in-later-life-guy-robertson.pdf" TargetMode="External"/><Relationship Id="rId1" Type="http://schemas.openxmlformats.org/officeDocument/2006/relationships/slideLayout" Target="../slideLayouts/slideLayout2.xml"/><Relationship Id="rId4" Type="http://schemas.openxmlformats.org/officeDocument/2006/relationships/hyperlink" Target="http://www.wales.nhs.uk/documents/nsf%20for%20older%20peop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mtClean="0"/>
              <a:t>SJSI6020</a:t>
            </a:r>
            <a:endParaRPr lang="en-US" dirty="0"/>
          </a:p>
        </p:txBody>
      </p:sp>
      <p:sp>
        <p:nvSpPr>
          <p:cNvPr id="3" name="Subtitle 2"/>
          <p:cNvSpPr>
            <a:spLocks noGrp="1"/>
          </p:cNvSpPr>
          <p:nvPr>
            <p:ph type="subTitle" idx="1"/>
          </p:nvPr>
        </p:nvSpPr>
        <p:spPr/>
        <p:txBody>
          <a:bodyPr>
            <a:normAutofit fontScale="85000" lnSpcReduction="20000"/>
          </a:bodyPr>
          <a:lstStyle/>
          <a:p>
            <a:r>
              <a:rPr lang="en-GB" dirty="0" smtClean="0"/>
              <a:t>Contemporary Issues: Old age </a:t>
            </a:r>
          </a:p>
          <a:p>
            <a:r>
              <a:rPr lang="en-GB" dirty="0" smtClean="0"/>
              <a:t>Joanne Davies</a:t>
            </a:r>
          </a:p>
          <a:p>
            <a:r>
              <a:rPr lang="en-GB" dirty="0" smtClean="0"/>
              <a:t>Dr Caroline Lohmann-Hancock</a:t>
            </a:r>
          </a:p>
          <a:p>
            <a:r>
              <a:rPr lang="en-GB" dirty="0" smtClean="0"/>
              <a:t>Session One</a:t>
            </a:r>
          </a:p>
        </p:txBody>
      </p:sp>
    </p:spTree>
    <p:extLst>
      <p:ext uri="{BB962C8B-B14F-4D97-AF65-F5344CB8AC3E}">
        <p14:creationId xmlns:p14="http://schemas.microsoft.com/office/powerpoint/2010/main" val="175683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anose="02020603050405020304" pitchFamily="18" charset="0"/>
                <a:cs typeface="Times New Roman" panose="02020603050405020304" pitchFamily="18" charset="0"/>
              </a:rPr>
              <a:t>Introduction and Setting the Scene</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dirty="0" smtClean="0">
                <a:latin typeface="Times New Roman" panose="02020603050405020304" pitchFamily="18" charset="0"/>
                <a:cs typeface="Times New Roman" panose="02020603050405020304" pitchFamily="18" charset="0"/>
              </a:rPr>
              <a:t>Introductions including, relevant interests and motivation for studying this module.</a:t>
            </a:r>
          </a:p>
          <a:p>
            <a:r>
              <a:rPr lang="en-GB" dirty="0" smtClean="0">
                <a:latin typeface="Times New Roman" panose="02020603050405020304" pitchFamily="18" charset="0"/>
                <a:cs typeface="Times New Roman" panose="02020603050405020304" pitchFamily="18" charset="0"/>
              </a:rPr>
              <a:t>Hobbies/ passions/ ‘spare’ time?</a:t>
            </a:r>
          </a:p>
          <a:p>
            <a:r>
              <a:rPr lang="en-GB" dirty="0" smtClean="0">
                <a:latin typeface="Times New Roman" panose="02020603050405020304" pitchFamily="18" charset="0"/>
                <a:cs typeface="Times New Roman" panose="02020603050405020304" pitchFamily="18" charset="0"/>
              </a:rPr>
              <a:t>Discuss topics emerging</a:t>
            </a:r>
          </a:p>
          <a:p>
            <a:r>
              <a:rPr lang="en-GB" dirty="0" smtClean="0">
                <a:latin typeface="Times New Roman" panose="02020603050405020304" pitchFamily="18" charset="0"/>
                <a:cs typeface="Times New Roman" panose="02020603050405020304" pitchFamily="18" charset="0"/>
              </a:rPr>
              <a:t>Identify learning and development needs for the module</a:t>
            </a:r>
          </a:p>
          <a:p>
            <a:endParaRPr lang="en-GB" dirty="0"/>
          </a:p>
        </p:txBody>
      </p:sp>
    </p:spTree>
    <p:extLst>
      <p:ext uri="{BB962C8B-B14F-4D97-AF65-F5344CB8AC3E}">
        <p14:creationId xmlns:p14="http://schemas.microsoft.com/office/powerpoint/2010/main" val="38224927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A Thought……</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62392" y="2474462"/>
            <a:ext cx="6798736" cy="3444997"/>
          </a:xfrm>
        </p:spPr>
        <p:txBody>
          <a:bodyPr/>
          <a:lstStyle/>
          <a:p>
            <a:r>
              <a:rPr lang="en-GB" dirty="0" smtClean="0">
                <a:latin typeface="Times New Roman" panose="02020603050405020304" pitchFamily="18" charset="0"/>
                <a:cs typeface="Times New Roman" panose="02020603050405020304" pitchFamily="18" charset="0"/>
              </a:rPr>
              <a:t>What do you envisage your life to be like when you are 75 years old? 85 years old? 95 years old?</a:t>
            </a:r>
          </a:p>
          <a:p>
            <a:endParaRPr lang="en-GB" dirty="0"/>
          </a:p>
        </p:txBody>
      </p:sp>
      <p:pic>
        <p:nvPicPr>
          <p:cNvPr id="4" name="Picture 3"/>
          <p:cNvPicPr>
            <a:picLocks noChangeAspect="1"/>
          </p:cNvPicPr>
          <p:nvPr/>
        </p:nvPicPr>
        <p:blipFill>
          <a:blip r:embed="rId3"/>
          <a:stretch>
            <a:fillRect/>
          </a:stretch>
        </p:blipFill>
        <p:spPr>
          <a:xfrm rot="21325311">
            <a:off x="610941" y="3376741"/>
            <a:ext cx="1809334" cy="1454704"/>
          </a:xfrm>
          <a:prstGeom prst="rect">
            <a:avLst/>
          </a:prstGeom>
        </p:spPr>
      </p:pic>
      <p:pic>
        <p:nvPicPr>
          <p:cNvPr id="6" name="Picture 5"/>
          <p:cNvPicPr>
            <a:picLocks noChangeAspect="1"/>
          </p:cNvPicPr>
          <p:nvPr/>
        </p:nvPicPr>
        <p:blipFill>
          <a:blip r:embed="rId4"/>
          <a:stretch>
            <a:fillRect/>
          </a:stretch>
        </p:blipFill>
        <p:spPr>
          <a:xfrm rot="20621697">
            <a:off x="601700" y="665890"/>
            <a:ext cx="1871599" cy="1188000"/>
          </a:xfrm>
          <a:prstGeom prst="rect">
            <a:avLst/>
          </a:prstGeom>
        </p:spPr>
      </p:pic>
      <p:pic>
        <p:nvPicPr>
          <p:cNvPr id="7" name="Picture 6"/>
          <p:cNvPicPr>
            <a:picLocks noChangeAspect="1"/>
          </p:cNvPicPr>
          <p:nvPr/>
        </p:nvPicPr>
        <p:blipFill>
          <a:blip r:embed="rId5"/>
          <a:stretch>
            <a:fillRect/>
          </a:stretch>
        </p:blipFill>
        <p:spPr>
          <a:xfrm>
            <a:off x="3096539" y="3317868"/>
            <a:ext cx="2735355" cy="1348561"/>
          </a:xfrm>
          <a:prstGeom prst="rect">
            <a:avLst/>
          </a:prstGeom>
        </p:spPr>
      </p:pic>
      <p:pic>
        <p:nvPicPr>
          <p:cNvPr id="8" name="Picture 7"/>
          <p:cNvPicPr>
            <a:picLocks noChangeAspect="1"/>
          </p:cNvPicPr>
          <p:nvPr/>
        </p:nvPicPr>
        <p:blipFill>
          <a:blip r:embed="rId6"/>
          <a:stretch>
            <a:fillRect/>
          </a:stretch>
        </p:blipFill>
        <p:spPr>
          <a:xfrm>
            <a:off x="3118064" y="4797290"/>
            <a:ext cx="3028950" cy="1514475"/>
          </a:xfrm>
          <a:prstGeom prst="rect">
            <a:avLst/>
          </a:prstGeom>
        </p:spPr>
      </p:pic>
      <p:pic>
        <p:nvPicPr>
          <p:cNvPr id="9" name="Picture 8"/>
          <p:cNvPicPr>
            <a:picLocks noChangeAspect="1"/>
          </p:cNvPicPr>
          <p:nvPr/>
        </p:nvPicPr>
        <p:blipFill>
          <a:blip r:embed="rId7"/>
          <a:stretch>
            <a:fillRect/>
          </a:stretch>
        </p:blipFill>
        <p:spPr>
          <a:xfrm rot="1167140">
            <a:off x="6706888" y="707282"/>
            <a:ext cx="1839349" cy="1224000"/>
          </a:xfrm>
          <a:prstGeom prst="rect">
            <a:avLst/>
          </a:prstGeom>
        </p:spPr>
      </p:pic>
      <p:pic>
        <p:nvPicPr>
          <p:cNvPr id="10" name="Picture 9"/>
          <p:cNvPicPr>
            <a:picLocks noChangeAspect="1"/>
          </p:cNvPicPr>
          <p:nvPr/>
        </p:nvPicPr>
        <p:blipFill>
          <a:blip r:embed="rId8"/>
          <a:stretch>
            <a:fillRect/>
          </a:stretch>
        </p:blipFill>
        <p:spPr>
          <a:xfrm rot="20960388">
            <a:off x="956948" y="4957836"/>
            <a:ext cx="1854531" cy="1272852"/>
          </a:xfrm>
          <a:prstGeom prst="rect">
            <a:avLst/>
          </a:prstGeom>
        </p:spPr>
      </p:pic>
      <p:pic>
        <p:nvPicPr>
          <p:cNvPr id="11" name="Picture 10"/>
          <p:cNvPicPr>
            <a:picLocks noChangeAspect="1"/>
          </p:cNvPicPr>
          <p:nvPr/>
        </p:nvPicPr>
        <p:blipFill rotWithShape="1">
          <a:blip r:embed="rId9"/>
          <a:srcRect r="12713" b="132"/>
          <a:stretch/>
        </p:blipFill>
        <p:spPr>
          <a:xfrm>
            <a:off x="6702581" y="3083247"/>
            <a:ext cx="1894114" cy="1442100"/>
          </a:xfrm>
          <a:prstGeom prst="rect">
            <a:avLst/>
          </a:prstGeom>
        </p:spPr>
      </p:pic>
      <p:pic>
        <p:nvPicPr>
          <p:cNvPr id="12" name="Picture 11"/>
          <p:cNvPicPr>
            <a:picLocks noChangeAspect="1"/>
          </p:cNvPicPr>
          <p:nvPr/>
        </p:nvPicPr>
        <p:blipFill>
          <a:blip r:embed="rId10"/>
          <a:stretch>
            <a:fillRect/>
          </a:stretch>
        </p:blipFill>
        <p:spPr>
          <a:xfrm rot="316152">
            <a:off x="6239306" y="4762224"/>
            <a:ext cx="2154896" cy="1492465"/>
          </a:xfrm>
          <a:prstGeom prst="rect">
            <a:avLst/>
          </a:prstGeom>
        </p:spPr>
      </p:pic>
    </p:spTree>
    <p:extLst>
      <p:ext uri="{BB962C8B-B14F-4D97-AF65-F5344CB8AC3E}">
        <p14:creationId xmlns:p14="http://schemas.microsoft.com/office/powerpoint/2010/main" val="13760729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anose="02020603050405020304" pitchFamily="18" charset="0"/>
                <a:cs typeface="Times New Roman" panose="02020603050405020304" pitchFamily="18" charset="0"/>
              </a:rPr>
              <a:t>What Could be the Barriers to Your Aspirations?</a:t>
            </a:r>
            <a:endParaRPr lang="en-GB" b="1" dirty="0">
              <a:latin typeface="Times New Roman" panose="02020603050405020304" pitchFamily="18" charset="0"/>
              <a:cs typeface="Times New Roman" panose="02020603050405020304" pitchFamily="18" charset="0"/>
            </a:endParaRPr>
          </a:p>
        </p:txBody>
      </p:sp>
      <p:pic>
        <p:nvPicPr>
          <p:cNvPr id="4" name="Content Placeholder 3"/>
          <p:cNvPicPr>
            <a:picLocks noGrp="1" noChangeAspect="1"/>
          </p:cNvPicPr>
          <p:nvPr>
            <p:ph idx="1"/>
          </p:nvPr>
        </p:nvPicPr>
        <p:blipFill rotWithShape="1">
          <a:blip r:embed="rId2"/>
          <a:srcRect r="15585" b="-2229"/>
          <a:stretch/>
        </p:blipFill>
        <p:spPr>
          <a:xfrm>
            <a:off x="3233612" y="2453276"/>
            <a:ext cx="3329820" cy="2685628"/>
          </a:xfrm>
        </p:spPr>
      </p:pic>
      <p:pic>
        <p:nvPicPr>
          <p:cNvPr id="5" name="Picture 4"/>
          <p:cNvPicPr>
            <a:picLocks noChangeAspect="1"/>
          </p:cNvPicPr>
          <p:nvPr/>
        </p:nvPicPr>
        <p:blipFill>
          <a:blip r:embed="rId3"/>
          <a:stretch>
            <a:fillRect/>
          </a:stretch>
        </p:blipFill>
        <p:spPr>
          <a:xfrm>
            <a:off x="495549" y="4000163"/>
            <a:ext cx="2738063" cy="2053547"/>
          </a:xfrm>
          <a:prstGeom prst="rect">
            <a:avLst/>
          </a:prstGeom>
        </p:spPr>
      </p:pic>
      <p:pic>
        <p:nvPicPr>
          <p:cNvPr id="7" name="Picture 6"/>
          <p:cNvPicPr>
            <a:picLocks noChangeAspect="1"/>
          </p:cNvPicPr>
          <p:nvPr/>
        </p:nvPicPr>
        <p:blipFill>
          <a:blip r:embed="rId4"/>
          <a:stretch>
            <a:fillRect/>
          </a:stretch>
        </p:blipFill>
        <p:spPr>
          <a:xfrm>
            <a:off x="5901563" y="4521995"/>
            <a:ext cx="2476674" cy="1606731"/>
          </a:xfrm>
          <a:prstGeom prst="rect">
            <a:avLst/>
          </a:prstGeom>
        </p:spPr>
      </p:pic>
    </p:spTree>
    <p:extLst>
      <p:ext uri="{BB962C8B-B14F-4D97-AF65-F5344CB8AC3E}">
        <p14:creationId xmlns:p14="http://schemas.microsoft.com/office/powerpoint/2010/main" val="17204390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Schedule</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Going over module content</a:t>
            </a:r>
          </a:p>
          <a:p>
            <a:r>
              <a:rPr lang="en-GB" dirty="0" smtClean="0">
                <a:latin typeface="Times New Roman" panose="02020603050405020304" pitchFamily="18" charset="0"/>
                <a:cs typeface="Times New Roman" panose="02020603050405020304" pitchFamily="18" charset="0"/>
              </a:rPr>
              <a:t>Thinking about assignments and how to get the best out of them</a:t>
            </a:r>
          </a:p>
          <a:p>
            <a:r>
              <a:rPr lang="en-GB" dirty="0" smtClean="0">
                <a:latin typeface="Times New Roman" panose="02020603050405020304" pitchFamily="18" charset="0"/>
                <a:cs typeface="Times New Roman" panose="02020603050405020304" pitchFamily="18" charset="0"/>
              </a:rPr>
              <a:t>Reminding ourselves of academic writing skills</a:t>
            </a:r>
          </a:p>
          <a:p>
            <a:r>
              <a:rPr lang="en-GB" dirty="0" smtClean="0">
                <a:latin typeface="Times New Roman" panose="02020603050405020304" pitchFamily="18" charset="0"/>
                <a:cs typeface="Times New Roman" panose="02020603050405020304" pitchFamily="18" charset="0"/>
              </a:rPr>
              <a:t>Directed learning</a:t>
            </a:r>
          </a:p>
          <a:p>
            <a:endParaRPr lang="en-US" dirty="0"/>
          </a:p>
        </p:txBody>
      </p:sp>
    </p:spTree>
    <p:extLst>
      <p:ext uri="{BB962C8B-B14F-4D97-AF65-F5344CB8AC3E}">
        <p14:creationId xmlns:p14="http://schemas.microsoft.com/office/powerpoint/2010/main" val="25340085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267029"/>
            <a:ext cx="6798734" cy="1303867"/>
          </a:xfrm>
        </p:spPr>
        <p:txBody>
          <a:bodyPr>
            <a:normAutofit fontScale="90000"/>
          </a:bodyPr>
          <a:lstStyle/>
          <a:p>
            <a:r>
              <a:rPr lang="en-GB" sz="4400" b="1" dirty="0" smtClean="0">
                <a:latin typeface="Times New Roman" panose="02020603050405020304" pitchFamily="18" charset="0"/>
                <a:cs typeface="Times New Roman" panose="02020603050405020304" pitchFamily="18" charset="0"/>
              </a:rPr>
              <a:t>Module Content</a:t>
            </a:r>
            <a:r>
              <a:rPr lang="en-GB" dirty="0"/>
              <a:t/>
            </a:r>
            <a:br>
              <a:rPr lang="en-GB" dirty="0"/>
            </a:br>
            <a:endParaRPr lang="en-GB" dirty="0"/>
          </a:p>
        </p:txBody>
      </p:sp>
      <p:sp>
        <p:nvSpPr>
          <p:cNvPr id="3" name="Content Placeholder 2"/>
          <p:cNvSpPr>
            <a:spLocks noGrp="1"/>
          </p:cNvSpPr>
          <p:nvPr>
            <p:ph idx="1"/>
          </p:nvPr>
        </p:nvSpPr>
        <p:spPr/>
        <p:txBody>
          <a:bodyPr>
            <a:normAutofit lnSpcReduction="10000"/>
          </a:bodyPr>
          <a:lstStyle/>
          <a:p>
            <a:pPr lvl="0" fontAlgn="base" hangingPunct="0"/>
            <a:r>
              <a:rPr lang="en-GB" dirty="0" smtClean="0">
                <a:latin typeface="Times New Roman" panose="02020603050405020304" pitchFamily="18" charset="0"/>
                <a:cs typeface="Times New Roman" panose="02020603050405020304" pitchFamily="18" charset="0"/>
              </a:rPr>
              <a:t>An </a:t>
            </a:r>
            <a:r>
              <a:rPr lang="en-GB" dirty="0">
                <a:latin typeface="Times New Roman" panose="02020603050405020304" pitchFamily="18" charset="0"/>
                <a:cs typeface="Times New Roman" panose="02020603050405020304" pitchFamily="18" charset="0"/>
              </a:rPr>
              <a:t>exploration of mental health in the </a:t>
            </a:r>
            <a:r>
              <a:rPr lang="en-GB" dirty="0" smtClean="0">
                <a:latin typeface="Times New Roman" panose="02020603050405020304" pitchFamily="18" charset="0"/>
                <a:cs typeface="Times New Roman" panose="02020603050405020304" pitchFamily="18" charset="0"/>
              </a:rPr>
              <a:t>elderly</a:t>
            </a:r>
            <a:r>
              <a:rPr lang="en-GB" dirty="0">
                <a:latin typeface="Times New Roman" panose="02020603050405020304" pitchFamily="18" charset="0"/>
                <a:cs typeface="Times New Roman" panose="02020603050405020304" pitchFamily="18" charset="0"/>
              </a:rPr>
              <a:t>,</a:t>
            </a:r>
            <a:r>
              <a:rPr lang="en-GB" dirty="0" smtClean="0">
                <a:latin typeface="Times New Roman" panose="02020603050405020304" pitchFamily="18" charset="0"/>
                <a:cs typeface="Times New Roman" panose="02020603050405020304" pitchFamily="18" charset="0"/>
              </a:rPr>
              <a:t> including </a:t>
            </a:r>
            <a:r>
              <a:rPr lang="en-GB" dirty="0">
                <a:latin typeface="Times New Roman" panose="02020603050405020304" pitchFamily="18" charset="0"/>
                <a:cs typeface="Times New Roman" panose="02020603050405020304" pitchFamily="18" charset="0"/>
              </a:rPr>
              <a:t>dementia, depression, anxiety, substance misuse, and memory decline. </a:t>
            </a:r>
          </a:p>
          <a:p>
            <a:pPr lvl="0" fontAlgn="base" hangingPunct="0"/>
            <a:r>
              <a:rPr lang="en-GB" dirty="0">
                <a:latin typeface="Times New Roman" panose="02020603050405020304" pitchFamily="18" charset="0"/>
                <a:cs typeface="Times New Roman" panose="02020603050405020304" pitchFamily="18" charset="0"/>
              </a:rPr>
              <a:t>An examination of the effects of retirement, bereavement and death in the elderly.</a:t>
            </a:r>
          </a:p>
          <a:p>
            <a:pPr lvl="0" fontAlgn="base" hangingPunct="0"/>
            <a:r>
              <a:rPr lang="en-GB" dirty="0">
                <a:latin typeface="Times New Roman" panose="02020603050405020304" pitchFamily="18" charset="0"/>
                <a:cs typeface="Times New Roman" panose="02020603050405020304" pitchFamily="18" charset="0"/>
              </a:rPr>
              <a:t>An exploration of the preventative measures taken to protect the vulnerable elderly. These include a number of voluntary organisations, government initiatives, policies and individual interventions. </a:t>
            </a:r>
          </a:p>
        </p:txBody>
      </p:sp>
    </p:spTree>
    <p:extLst>
      <p:ext uri="{BB962C8B-B14F-4D97-AF65-F5344CB8AC3E}">
        <p14:creationId xmlns:p14="http://schemas.microsoft.com/office/powerpoint/2010/main" val="1008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Module Aims</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p:txBody>
          <a:bodyPr>
            <a:normAutofit fontScale="92500"/>
          </a:bodyPr>
          <a:lstStyle/>
          <a:p>
            <a:pPr lvl="0"/>
            <a:r>
              <a:rPr lang="en-GB" dirty="0" smtClean="0">
                <a:latin typeface="Times New Roman" panose="02020603050405020304" pitchFamily="18" charset="0"/>
                <a:cs typeface="Times New Roman" panose="02020603050405020304" pitchFamily="18" charset="0"/>
              </a:rPr>
              <a:t>To understand the issues that the elderly face in a contemporary society and how these impact upon their well-being</a:t>
            </a:r>
          </a:p>
          <a:p>
            <a:pPr lvl="0"/>
            <a:r>
              <a:rPr lang="en-GB" dirty="0" smtClean="0">
                <a:latin typeface="Times New Roman" panose="02020603050405020304" pitchFamily="18" charset="0"/>
                <a:cs typeface="Times New Roman" panose="02020603050405020304" pitchFamily="18" charset="0"/>
              </a:rPr>
              <a:t>To examine the preventative measures taken to protect the elderly</a:t>
            </a:r>
          </a:p>
          <a:p>
            <a:endParaRPr lang="en-US" dirty="0"/>
          </a:p>
        </p:txBody>
      </p:sp>
      <p:pic>
        <p:nvPicPr>
          <p:cNvPr id="5" name="Content Placeholder 4" descr="Residence.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4645025" y="3270479"/>
            <a:ext cx="3336925" cy="1880729"/>
          </a:xfrm>
        </p:spPr>
      </p:pic>
    </p:spTree>
    <p:extLst>
      <p:ext uri="{BB962C8B-B14F-4D97-AF65-F5344CB8AC3E}">
        <p14:creationId xmlns:p14="http://schemas.microsoft.com/office/powerpoint/2010/main" val="157322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Learning Outcomes</a:t>
            </a:r>
            <a:endParaRPr lang="en-US" b="1" dirty="0">
              <a:latin typeface="Times New Roman" panose="02020603050405020304" pitchFamily="18" charset="0"/>
              <a:cs typeface="Times New Roman" panose="02020603050405020304" pitchFamily="18" charset="0"/>
            </a:endParaRPr>
          </a:p>
        </p:txBody>
      </p:sp>
      <p:sp>
        <p:nvSpPr>
          <p:cNvPr id="6" name="Content Placeholder 5"/>
          <p:cNvSpPr>
            <a:spLocks noGrp="1"/>
          </p:cNvSpPr>
          <p:nvPr>
            <p:ph idx="1"/>
          </p:nvPr>
        </p:nvSpPr>
        <p:spPr>
          <a:xfrm>
            <a:off x="1176864" y="2490135"/>
            <a:ext cx="7346933" cy="3444997"/>
          </a:xfrm>
        </p:spPr>
        <p:txBody>
          <a:bodyPr>
            <a:normAutofit/>
          </a:bodyPr>
          <a:lstStyle/>
          <a:p>
            <a:pPr lvl="0"/>
            <a:r>
              <a:rPr lang="en-GB" dirty="0">
                <a:latin typeface="Times New Roman" panose="02020603050405020304" pitchFamily="18" charset="0"/>
                <a:cs typeface="Times New Roman" panose="02020603050405020304" pitchFamily="18" charset="0"/>
              </a:rPr>
              <a:t>D</a:t>
            </a:r>
            <a:r>
              <a:rPr lang="en-GB" dirty="0" smtClean="0">
                <a:latin typeface="Times New Roman" panose="02020603050405020304" pitchFamily="18" charset="0"/>
                <a:cs typeface="Times New Roman" panose="02020603050405020304" pitchFamily="18" charset="0"/>
              </a:rPr>
              <a:t>emonstrate critical knowledge, understanding and values associated with mental health in the elderly;</a:t>
            </a:r>
          </a:p>
          <a:p>
            <a:pPr lvl="0"/>
            <a:r>
              <a:rPr lang="en-GB" dirty="0">
                <a:latin typeface="Times New Roman" panose="02020603050405020304" pitchFamily="18" charset="0"/>
                <a:cs typeface="Times New Roman" panose="02020603050405020304" pitchFamily="18" charset="0"/>
              </a:rPr>
              <a:t>C</a:t>
            </a:r>
            <a:r>
              <a:rPr lang="en-GB" dirty="0" smtClean="0">
                <a:latin typeface="Times New Roman" panose="02020603050405020304" pitchFamily="18" charset="0"/>
                <a:cs typeface="Times New Roman" panose="02020603050405020304" pitchFamily="18" charset="0"/>
              </a:rPr>
              <a:t>ritically analyse, within this group, the effect of retirement, bereavement and death;</a:t>
            </a:r>
          </a:p>
          <a:p>
            <a:pPr lvl="0"/>
            <a:r>
              <a:rPr lang="en-GB" dirty="0">
                <a:latin typeface="Times New Roman" panose="02020603050405020304" pitchFamily="18" charset="0"/>
                <a:cs typeface="Times New Roman" panose="02020603050405020304" pitchFamily="18" charset="0"/>
              </a:rPr>
              <a:t>D</a:t>
            </a:r>
            <a:r>
              <a:rPr lang="en-GB" dirty="0" smtClean="0">
                <a:latin typeface="Times New Roman" panose="02020603050405020304" pitchFamily="18" charset="0"/>
                <a:cs typeface="Times New Roman" panose="02020603050405020304" pitchFamily="18" charset="0"/>
              </a:rPr>
              <a:t>emonstrate secure knowledge and the ability to critically evaluate the preventative measures taken to protect the ever-increasing vulnerable elderly population.</a:t>
            </a:r>
          </a:p>
          <a:p>
            <a:pPr marL="0" lvl="0" indent="0">
              <a:buNone/>
            </a:pPr>
            <a:endParaRPr lang="en-GB"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11166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Assignment 1</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76865" y="2490135"/>
            <a:ext cx="7410544" cy="3444997"/>
          </a:xfrm>
        </p:spPr>
        <p:txBody>
          <a:bodyPr>
            <a:normAutofit/>
          </a:bodyPr>
          <a:lstStyle/>
          <a:p>
            <a:r>
              <a:rPr lang="en-GB" b="1" dirty="0">
                <a:latin typeface="Times New Roman" panose="02020603050405020304" pitchFamily="18" charset="0"/>
                <a:cs typeface="Times New Roman" panose="02020603050405020304" pitchFamily="18" charset="0"/>
              </a:rPr>
              <a:t>Critically reflect how being labelled as an ‘older person’ might negatively impact upon one’s mental health. </a:t>
            </a:r>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Written Assignment  </a:t>
            </a:r>
            <a:r>
              <a:rPr lang="en-GB" b="1" dirty="0" smtClean="0">
                <a:latin typeface="Times New Roman" panose="02020603050405020304" pitchFamily="18" charset="0"/>
                <a:cs typeface="Times New Roman" panose="02020603050405020304" pitchFamily="18" charset="0"/>
              </a:rPr>
              <a:t>3500 words (+ or – 10%)</a:t>
            </a:r>
          </a:p>
          <a:p>
            <a:r>
              <a:rPr lang="en-GB" dirty="0" smtClean="0">
                <a:latin typeface="Times New Roman" panose="02020603050405020304" pitchFamily="18" charset="0"/>
                <a:cs typeface="Times New Roman" panose="02020603050405020304" pitchFamily="18" charset="0"/>
              </a:rPr>
              <a:t>60% of Overall Assessment</a:t>
            </a:r>
          </a:p>
          <a:p>
            <a:r>
              <a:rPr lang="en-GB" dirty="0" smtClean="0">
                <a:latin typeface="Times New Roman" panose="02020603050405020304" pitchFamily="18" charset="0"/>
                <a:cs typeface="Times New Roman" panose="02020603050405020304" pitchFamily="18" charset="0"/>
              </a:rPr>
              <a:t>Submission Date: </a:t>
            </a:r>
            <a:r>
              <a:rPr lang="en-GB" b="1" dirty="0">
                <a:latin typeface="Times New Roman" panose="02020603050405020304" pitchFamily="18" charset="0"/>
                <a:cs typeface="Times New Roman" panose="02020603050405020304" pitchFamily="18" charset="0"/>
              </a:rPr>
              <a:t>4</a:t>
            </a:r>
            <a:r>
              <a:rPr lang="en-GB" b="1" baseline="30000" dirty="0" smtClean="0">
                <a:latin typeface="Times New Roman" panose="02020603050405020304" pitchFamily="18" charset="0"/>
                <a:cs typeface="Times New Roman" panose="02020603050405020304" pitchFamily="18" charset="0"/>
              </a:rPr>
              <a:t>th</a:t>
            </a:r>
            <a:r>
              <a:rPr lang="en-GB" dirty="0" smtClean="0">
                <a:latin typeface="Times New Roman" panose="02020603050405020304" pitchFamily="18" charset="0"/>
                <a:cs typeface="Times New Roman" panose="02020603050405020304" pitchFamily="18" charset="0"/>
              </a:rPr>
              <a:t> </a:t>
            </a:r>
            <a:r>
              <a:rPr lang="en-GB" b="1" dirty="0" smtClean="0">
                <a:latin typeface="Times New Roman" panose="02020603050405020304" pitchFamily="18" charset="0"/>
                <a:cs typeface="Times New Roman" panose="02020603050405020304" pitchFamily="18" charset="0"/>
              </a:rPr>
              <a:t>of March </a:t>
            </a:r>
            <a:r>
              <a:rPr lang="en-GB" dirty="0" smtClean="0">
                <a:latin typeface="Times New Roman" panose="02020603050405020304" pitchFamily="18" charset="0"/>
                <a:cs typeface="Times New Roman" panose="02020603050405020304" pitchFamily="18" charset="0"/>
              </a:rPr>
              <a:t>2021</a:t>
            </a:r>
          </a:p>
          <a:p>
            <a:r>
              <a:rPr lang="en-US" dirty="0" smtClean="0">
                <a:latin typeface="Times New Roman" panose="02020603050405020304" pitchFamily="18" charset="0"/>
                <a:cs typeface="Times New Roman" panose="02020603050405020304" pitchFamily="18" charset="0"/>
              </a:rPr>
              <a:t>This will be submitted via Turnitin</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78190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Assignment 2</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573" y="2329963"/>
            <a:ext cx="7395796" cy="4460642"/>
          </a:xfrm>
        </p:spPr>
        <p:txBody>
          <a:bodyPr>
            <a:normAutofit fontScale="62500" lnSpcReduction="20000"/>
          </a:bodyPr>
          <a:lstStyle/>
          <a:p>
            <a:pPr marL="0" indent="0">
              <a:buNone/>
            </a:pPr>
            <a:r>
              <a:rPr lang="en-GB" sz="3400" b="1" dirty="0" smtClean="0">
                <a:latin typeface="Times New Roman" panose="02020603050405020304" pitchFamily="18" charset="0"/>
                <a:cs typeface="Times New Roman" panose="02020603050405020304" pitchFamily="18" charset="0"/>
              </a:rPr>
              <a:t>Produce </a:t>
            </a:r>
            <a:r>
              <a:rPr lang="en-GB" sz="3400" b="1" dirty="0">
                <a:latin typeface="Times New Roman" panose="02020603050405020304" pitchFamily="18" charset="0"/>
                <a:cs typeface="Times New Roman" panose="02020603050405020304" pitchFamily="18" charset="0"/>
              </a:rPr>
              <a:t>a guidebook for those approaching retirement that promotes positive living post-retirement. Include reference to theory and policy. </a:t>
            </a:r>
            <a:endParaRPr lang="en-GB" sz="3400" dirty="0" smtClean="0">
              <a:latin typeface="Times New Roman" panose="02020603050405020304" pitchFamily="18" charset="0"/>
              <a:cs typeface="Times New Roman" panose="02020603050405020304" pitchFamily="18" charset="0"/>
            </a:endParaRPr>
          </a:p>
          <a:p>
            <a:r>
              <a:rPr lang="en-GB" sz="3400" dirty="0">
                <a:latin typeface="Times New Roman" panose="02020603050405020304" pitchFamily="18" charset="0"/>
                <a:cs typeface="Times New Roman" panose="02020603050405020304" pitchFamily="18" charset="0"/>
              </a:rPr>
              <a:t>Leaflet and rationale equivalent to </a:t>
            </a:r>
            <a:r>
              <a:rPr lang="en-GB" sz="3400" b="1" dirty="0">
                <a:latin typeface="Times New Roman" panose="02020603050405020304" pitchFamily="18" charset="0"/>
                <a:cs typeface="Times New Roman" panose="02020603050405020304" pitchFamily="18" charset="0"/>
              </a:rPr>
              <a:t>2500 </a:t>
            </a:r>
            <a:r>
              <a:rPr lang="en-GB" sz="3400" b="1" dirty="0" smtClean="0">
                <a:latin typeface="Times New Roman" panose="02020603050405020304" pitchFamily="18" charset="0"/>
                <a:cs typeface="Times New Roman" panose="02020603050405020304" pitchFamily="18" charset="0"/>
              </a:rPr>
              <a:t>words</a:t>
            </a:r>
            <a:endParaRPr lang="en-GB" sz="3400" dirty="0" smtClean="0">
              <a:latin typeface="Times New Roman" panose="02020603050405020304" pitchFamily="18" charset="0"/>
              <a:cs typeface="Times New Roman" panose="02020603050405020304" pitchFamily="18" charset="0"/>
            </a:endParaRPr>
          </a:p>
          <a:p>
            <a:r>
              <a:rPr lang="en-GB" sz="3400" dirty="0" smtClean="0">
                <a:latin typeface="Times New Roman" panose="02020603050405020304" pitchFamily="18" charset="0"/>
                <a:cs typeface="Times New Roman" panose="02020603050405020304" pitchFamily="18" charset="0"/>
              </a:rPr>
              <a:t>Include </a:t>
            </a:r>
            <a:r>
              <a:rPr lang="en-GB" sz="3400" dirty="0">
                <a:latin typeface="Times New Roman" panose="02020603050405020304" pitchFamily="18" charset="0"/>
                <a:cs typeface="Times New Roman" panose="02020603050405020304" pitchFamily="18" charset="0"/>
              </a:rPr>
              <a:t>definitions of key concepts, strategies and organisations which </a:t>
            </a:r>
            <a:r>
              <a:rPr lang="en-GB" sz="3400" dirty="0" smtClean="0">
                <a:latin typeface="Times New Roman" panose="02020603050405020304" pitchFamily="18" charset="0"/>
                <a:cs typeface="Times New Roman" panose="02020603050405020304" pitchFamily="18" charset="0"/>
              </a:rPr>
              <a:t>could assist to facilitate this</a:t>
            </a:r>
          </a:p>
          <a:p>
            <a:r>
              <a:rPr lang="en-GB" sz="3400" dirty="0" smtClean="0">
                <a:latin typeface="Times New Roman" panose="02020603050405020304" pitchFamily="18" charset="0"/>
                <a:cs typeface="Times New Roman" panose="02020603050405020304" pitchFamily="18" charset="0"/>
              </a:rPr>
              <a:t>Produce a separate reference list quoting all sources, ideas, and images</a:t>
            </a:r>
          </a:p>
          <a:p>
            <a:r>
              <a:rPr lang="en-GB" sz="3400" dirty="0" smtClean="0">
                <a:latin typeface="Times New Roman" panose="02020603050405020304" pitchFamily="18" charset="0"/>
                <a:cs typeface="Times New Roman" panose="02020603050405020304" pitchFamily="18" charset="0"/>
              </a:rPr>
              <a:t>Accompanying this booklet will be a rationale in essay format setting out the theoretical background of the content and format for the intended audience. </a:t>
            </a:r>
            <a:r>
              <a:rPr lang="en-GB" sz="3400" i="1" dirty="0" smtClean="0">
                <a:latin typeface="Times New Roman" panose="02020603050405020304" pitchFamily="18" charset="0"/>
                <a:cs typeface="Times New Roman" panose="02020603050405020304" pitchFamily="18" charset="0"/>
              </a:rPr>
              <a:t>This is included in the word count</a:t>
            </a:r>
            <a:r>
              <a:rPr lang="en-GB" sz="3400" dirty="0" smtClean="0">
                <a:latin typeface="Times New Roman" panose="02020603050405020304" pitchFamily="18" charset="0"/>
                <a:cs typeface="Times New Roman" panose="02020603050405020304" pitchFamily="18" charset="0"/>
              </a:rPr>
              <a:t>.</a:t>
            </a:r>
          </a:p>
          <a:p>
            <a:r>
              <a:rPr lang="en-GB" sz="3400" dirty="0" smtClean="0">
                <a:latin typeface="Times New Roman" panose="02020603050405020304" pitchFamily="18" charset="0"/>
                <a:cs typeface="Times New Roman" panose="02020603050405020304" pitchFamily="18" charset="0"/>
              </a:rPr>
              <a:t>Submission Date: </a:t>
            </a:r>
            <a:r>
              <a:rPr lang="en-GB" sz="3400" b="1" dirty="0" smtClean="0">
                <a:latin typeface="Times New Roman" panose="02020603050405020304" pitchFamily="18" charset="0"/>
                <a:cs typeface="Times New Roman" panose="02020603050405020304" pitchFamily="18" charset="0"/>
              </a:rPr>
              <a:t>18</a:t>
            </a:r>
            <a:r>
              <a:rPr lang="en-GB" sz="3400" b="1" baseline="30000" dirty="0" smtClean="0">
                <a:latin typeface="Times New Roman" panose="02020603050405020304" pitchFamily="18" charset="0"/>
                <a:cs typeface="Times New Roman" panose="02020603050405020304" pitchFamily="18" charset="0"/>
              </a:rPr>
              <a:t>th</a:t>
            </a:r>
            <a:r>
              <a:rPr lang="en-GB" sz="3400" b="1" dirty="0" smtClean="0">
                <a:latin typeface="Times New Roman" panose="02020603050405020304" pitchFamily="18" charset="0"/>
                <a:cs typeface="Times New Roman" panose="02020603050405020304" pitchFamily="18" charset="0"/>
              </a:rPr>
              <a:t> of February 2021</a:t>
            </a:r>
            <a:r>
              <a:rPr lang="en-GB" sz="3400" dirty="0" smtClean="0">
                <a:latin typeface="Times New Roman" panose="02020603050405020304" pitchFamily="18" charset="0"/>
                <a:cs typeface="Times New Roman" panose="02020603050405020304" pitchFamily="18" charset="0"/>
              </a:rPr>
              <a:t> </a:t>
            </a:r>
            <a:r>
              <a:rPr lang="en-GB" sz="3400" dirty="0" smtClean="0">
                <a:latin typeface="Times New Roman" panose="02020603050405020304" pitchFamily="18" charset="0"/>
                <a:cs typeface="Times New Roman" panose="02020603050405020304" pitchFamily="18" charset="0"/>
              </a:rPr>
              <a:t>- </a:t>
            </a:r>
            <a:r>
              <a:rPr lang="en-GB" sz="3400" dirty="0">
                <a:latin typeface="Times New Roman" panose="02020603050405020304" pitchFamily="18" charset="0"/>
                <a:cs typeface="Times New Roman" panose="02020603050405020304" pitchFamily="18" charset="0"/>
              </a:rPr>
              <a:t>This will be submitted via Turnitin</a:t>
            </a:r>
          </a:p>
          <a:p>
            <a:endParaRPr lang="en-GB" dirty="0" smtClean="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23948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Issues to Think About . . .</a:t>
            </a:r>
            <a:endParaRPr lang="en-US" b="1" dirty="0"/>
          </a:p>
        </p:txBody>
      </p:sp>
      <p:sp>
        <p:nvSpPr>
          <p:cNvPr id="3" name="Content Placeholder 2"/>
          <p:cNvSpPr>
            <a:spLocks noGrp="1"/>
          </p:cNvSpPr>
          <p:nvPr>
            <p:ph sz="half" idx="1"/>
          </p:nvPr>
        </p:nvSpPr>
        <p:spPr>
          <a:xfrm>
            <a:off x="802433" y="2487168"/>
            <a:ext cx="3377681" cy="3447288"/>
          </a:xfrm>
        </p:spPr>
        <p:txBody>
          <a:bodyPr>
            <a:normAutofit/>
          </a:bodyPr>
          <a:lstStyle/>
          <a:p>
            <a:r>
              <a:rPr lang="en-US" dirty="0" smtClean="0">
                <a:latin typeface="Times New Roman" panose="02020603050405020304" pitchFamily="18" charset="0"/>
                <a:cs typeface="Times New Roman" panose="02020603050405020304" pitchFamily="18" charset="0"/>
              </a:rPr>
              <a:t>An ageing population</a:t>
            </a:r>
          </a:p>
          <a:p>
            <a:r>
              <a:rPr lang="en-US" dirty="0" smtClean="0">
                <a:latin typeface="Times New Roman" panose="02020603050405020304" pitchFamily="18" charset="0"/>
                <a:cs typeface="Times New Roman" panose="02020603050405020304" pitchFamily="18" charset="0"/>
              </a:rPr>
              <a:t>Living at home versus residential provision</a:t>
            </a:r>
          </a:p>
          <a:p>
            <a:r>
              <a:rPr lang="en-US" dirty="0" smtClean="0">
                <a:latin typeface="Times New Roman" panose="02020603050405020304" pitchFamily="18" charset="0"/>
                <a:cs typeface="Times New Roman" panose="02020603050405020304" pitchFamily="18" charset="0"/>
              </a:rPr>
              <a:t>Informal versus formal care</a:t>
            </a:r>
          </a:p>
          <a:p>
            <a:r>
              <a:rPr lang="en-GB" dirty="0" smtClean="0">
                <a:latin typeface="Times New Roman" panose="02020603050405020304" pitchFamily="18" charset="0"/>
                <a:cs typeface="Times New Roman" panose="02020603050405020304" pitchFamily="18" charset="0"/>
              </a:rPr>
              <a:t>Elderly neglect/abuse</a:t>
            </a:r>
          </a:p>
          <a:p>
            <a:r>
              <a:rPr lang="en-GB" dirty="0" smtClean="0">
                <a:latin typeface="Times New Roman" panose="02020603050405020304" pitchFamily="18" charset="0"/>
                <a:cs typeface="Times New Roman" panose="02020603050405020304" pitchFamily="18" charset="0"/>
              </a:rPr>
              <a:t>Choices and Dignity</a:t>
            </a:r>
          </a:p>
          <a:p>
            <a:endParaRPr lang="en-GB"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sz="half" idx="2"/>
          </p:nvPr>
        </p:nvSpPr>
        <p:spPr>
          <a:xfrm>
            <a:off x="4346571" y="2487168"/>
            <a:ext cx="4330898" cy="3447288"/>
          </a:xfrm>
        </p:spPr>
        <p:txBody>
          <a:bodyPr>
            <a:normAutofit/>
          </a:bodyPr>
          <a:lstStyle/>
          <a:p>
            <a:r>
              <a:rPr lang="en-US" dirty="0">
                <a:latin typeface="Times New Roman" panose="02020603050405020304" pitchFamily="18" charset="0"/>
                <a:cs typeface="Times New Roman" panose="02020603050405020304" pitchFamily="18" charset="0"/>
              </a:rPr>
              <a:t>Financial </a:t>
            </a:r>
            <a:r>
              <a:rPr lang="en-US" dirty="0" smtClean="0">
                <a:latin typeface="Times New Roman" panose="02020603050405020304" pitchFamily="18" charset="0"/>
                <a:cs typeface="Times New Roman" panose="02020603050405020304" pitchFamily="18" charset="0"/>
              </a:rPr>
              <a:t>Provision</a:t>
            </a:r>
          </a:p>
          <a:p>
            <a:r>
              <a:rPr lang="en-US" dirty="0" smtClean="0">
                <a:latin typeface="Times New Roman" panose="02020603050405020304" pitchFamily="18" charset="0"/>
                <a:cs typeface="Times New Roman" panose="02020603050405020304" pitchFamily="18" charset="0"/>
              </a:rPr>
              <a:t>Policies/Strategies/Frameworks</a:t>
            </a:r>
          </a:p>
          <a:p>
            <a:r>
              <a:rPr lang="en-US" dirty="0" smtClean="0">
                <a:latin typeface="Times New Roman" panose="02020603050405020304" pitchFamily="18" charset="0"/>
                <a:cs typeface="Times New Roman" panose="02020603050405020304" pitchFamily="18" charset="0"/>
              </a:rPr>
              <a:t>Theories</a:t>
            </a:r>
          </a:p>
          <a:p>
            <a:r>
              <a:rPr lang="en-US" dirty="0" smtClean="0">
                <a:latin typeface="Times New Roman" panose="02020603050405020304" pitchFamily="18" charset="0"/>
                <a:cs typeface="Times New Roman" panose="02020603050405020304" pitchFamily="18" charset="0"/>
              </a:rPr>
              <a:t>Research</a:t>
            </a:r>
          </a:p>
          <a:p>
            <a:r>
              <a:rPr lang="en-US" dirty="0" smtClean="0">
                <a:latin typeface="Times New Roman" panose="02020603050405020304" pitchFamily="18" charset="0"/>
                <a:cs typeface="Times New Roman" panose="02020603050405020304" pitchFamily="18" charset="0"/>
              </a:rPr>
              <a:t>Current issues since </a:t>
            </a:r>
            <a:r>
              <a:rPr lang="en-US" dirty="0" err="1" smtClean="0">
                <a:latin typeface="Times New Roman" panose="02020603050405020304" pitchFamily="18" charset="0"/>
                <a:cs typeface="Times New Roman" panose="02020603050405020304" pitchFamily="18" charset="0"/>
              </a:rPr>
              <a:t>Covid</a:t>
            </a:r>
            <a:r>
              <a:rPr lang="en-US" dirty="0" smtClean="0">
                <a:latin typeface="Times New Roman" panose="02020603050405020304" pitchFamily="18" charset="0"/>
                <a:cs typeface="Times New Roman" panose="02020603050405020304" pitchFamily="18" charset="0"/>
              </a:rPr>
              <a:t> 19</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712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2058400"/>
            <a:ext cx="6798734" cy="3097860"/>
          </a:xfrm>
        </p:spPr>
        <p:txBody>
          <a:bodyPr>
            <a:normAutofit fontScale="90000"/>
          </a:bodyPr>
          <a:lstStyle/>
          <a:p>
            <a:r>
              <a:rPr lang="en-GB" sz="7200" dirty="0" smtClean="0">
                <a:latin typeface="Times New Roman" panose="02020603050405020304" pitchFamily="18" charset="0"/>
                <a:cs typeface="Times New Roman" panose="02020603050405020304" pitchFamily="18" charset="0"/>
              </a:rPr>
              <a:t>How Would You Define Old Age?</a:t>
            </a:r>
            <a:br>
              <a:rPr lang="en-GB" sz="7200" dirty="0" smtClean="0">
                <a:latin typeface="Times New Roman" panose="02020603050405020304" pitchFamily="18" charset="0"/>
                <a:cs typeface="Times New Roman" panose="02020603050405020304" pitchFamily="18" charset="0"/>
              </a:rPr>
            </a:br>
            <a:r>
              <a:rPr lang="en-GB" sz="5300" i="1" dirty="0" smtClean="0">
                <a:latin typeface="Times New Roman" panose="02020603050405020304" pitchFamily="18" charset="0"/>
                <a:cs typeface="Times New Roman" panose="02020603050405020304" pitchFamily="18" charset="0"/>
              </a:rPr>
              <a:t>(Discuss in groups/Pairs)</a:t>
            </a:r>
            <a:r>
              <a:rPr lang="en-GB" sz="2200" dirty="0"/>
              <a:t/>
            </a:r>
            <a:br>
              <a:rPr lang="en-GB" sz="2200" dirty="0"/>
            </a:br>
            <a:endParaRPr lang="en-GB" sz="2200" dirty="0"/>
          </a:p>
        </p:txBody>
      </p:sp>
      <p:sp>
        <p:nvSpPr>
          <p:cNvPr id="3" name="Text Placeholder 2"/>
          <p:cNvSpPr>
            <a:spLocks noGrp="1"/>
          </p:cNvSpPr>
          <p:nvPr>
            <p:ph type="body" idx="1"/>
          </p:nvPr>
        </p:nvSpPr>
        <p:spPr>
          <a:xfrm>
            <a:off x="365832" y="816849"/>
            <a:ext cx="204066" cy="156375"/>
          </a:xfrm>
        </p:spPr>
        <p:txBody>
          <a:bodyPr>
            <a:normAutofit fontScale="25000" lnSpcReduction="20000"/>
          </a:bodyPr>
          <a:lstStyle/>
          <a:p>
            <a:endParaRPr lang="en-GB" dirty="0"/>
          </a:p>
        </p:txBody>
      </p:sp>
    </p:spTree>
    <p:extLst>
      <p:ext uri="{BB962C8B-B14F-4D97-AF65-F5344CB8AC3E}">
        <p14:creationId xmlns:p14="http://schemas.microsoft.com/office/powerpoint/2010/main" val="26257588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865" y="1715500"/>
            <a:ext cx="6798734" cy="3097860"/>
          </a:xfrm>
        </p:spPr>
        <p:txBody>
          <a:bodyPr>
            <a:normAutofit fontScale="90000"/>
          </a:bodyPr>
          <a:lstStyle/>
          <a:p>
            <a:r>
              <a:rPr lang="en-GB" sz="7200" dirty="0" smtClean="0">
                <a:latin typeface="Times New Roman" panose="02020603050405020304" pitchFamily="18" charset="0"/>
                <a:cs typeface="Times New Roman" panose="02020603050405020304" pitchFamily="18" charset="0"/>
              </a:rPr>
              <a:t>How Would You Define Old Age?</a:t>
            </a:r>
            <a:br>
              <a:rPr lang="en-GB" sz="7200" dirty="0" smtClean="0">
                <a:latin typeface="Times New Roman" panose="02020603050405020304" pitchFamily="18" charset="0"/>
                <a:cs typeface="Times New Roman" panose="02020603050405020304" pitchFamily="18" charset="0"/>
              </a:rPr>
            </a:br>
            <a:r>
              <a:rPr lang="en-GB" sz="5300" i="1" dirty="0" smtClean="0">
                <a:latin typeface="Times New Roman" panose="02020603050405020304" pitchFamily="18" charset="0"/>
                <a:cs typeface="Times New Roman" panose="02020603050405020304" pitchFamily="18" charset="0"/>
              </a:rPr>
              <a:t>(Discuss in groups/Pairs)</a:t>
            </a:r>
            <a:br>
              <a:rPr lang="en-GB" sz="5300" i="1" dirty="0" smtClean="0">
                <a:latin typeface="Times New Roman" panose="02020603050405020304" pitchFamily="18" charset="0"/>
                <a:cs typeface="Times New Roman" panose="02020603050405020304" pitchFamily="18" charset="0"/>
              </a:rPr>
            </a:br>
            <a:r>
              <a:rPr lang="en-GB" sz="5300" i="1" dirty="0" smtClean="0">
                <a:latin typeface="Times New Roman" panose="02020603050405020304" pitchFamily="18" charset="0"/>
                <a:cs typeface="Times New Roman" panose="02020603050405020304" pitchFamily="18" charset="0"/>
              </a:rPr>
              <a:t>Look Online…</a:t>
            </a:r>
            <a:r>
              <a:rPr lang="en-GB" sz="2200" dirty="0">
                <a:latin typeface="Times New Roman" panose="02020603050405020304" pitchFamily="18" charset="0"/>
                <a:cs typeface="Times New Roman" panose="02020603050405020304" pitchFamily="18" charset="0"/>
              </a:rPr>
              <a:t/>
            </a:r>
            <a:br>
              <a:rPr lang="en-GB" sz="2200" dirty="0">
                <a:latin typeface="Times New Roman" panose="02020603050405020304" pitchFamily="18" charset="0"/>
                <a:cs typeface="Times New Roman" panose="02020603050405020304" pitchFamily="18" charset="0"/>
              </a:rPr>
            </a:br>
            <a:endParaRPr lang="en-GB" sz="2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57588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328" y="829249"/>
            <a:ext cx="7203809" cy="1660886"/>
          </a:xfrm>
        </p:spPr>
        <p:txBody>
          <a:bodyPr>
            <a:normAutofit/>
          </a:bodyPr>
          <a:lstStyle/>
          <a:p>
            <a:r>
              <a:rPr lang="en-US" dirty="0" smtClean="0">
                <a:latin typeface="Times New Roman" panose="02020603050405020304" pitchFamily="18" charset="0"/>
                <a:cs typeface="Times New Roman" panose="02020603050405020304" pitchFamily="18" charset="0"/>
              </a:rPr>
              <a:t>How Would You Define Old Age?</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dirty="0" smtClean="0">
                <a:latin typeface="Times New Roman" panose="02020603050405020304" pitchFamily="18" charset="0"/>
                <a:cs typeface="Times New Roman" panose="02020603050405020304" pitchFamily="18" charset="0"/>
              </a:rPr>
              <a:t>Chronological age?</a:t>
            </a:r>
          </a:p>
          <a:p>
            <a:r>
              <a:rPr lang="en-US" dirty="0" smtClean="0">
                <a:latin typeface="Times New Roman" panose="02020603050405020304" pitchFamily="18" charset="0"/>
                <a:cs typeface="Times New Roman" panose="02020603050405020304" pitchFamily="18" charset="0"/>
              </a:rPr>
              <a:t>Biological age?</a:t>
            </a:r>
          </a:p>
          <a:p>
            <a:r>
              <a:rPr lang="en-US" dirty="0" smtClean="0">
                <a:latin typeface="Times New Roman" panose="02020603050405020304" pitchFamily="18" charset="0"/>
                <a:cs typeface="Times New Roman" panose="02020603050405020304" pitchFamily="18" charset="0"/>
              </a:rPr>
              <a:t>Attitudes and levels of activity?</a:t>
            </a:r>
          </a:p>
          <a:p>
            <a:r>
              <a:rPr lang="en-US" dirty="0" smtClean="0">
                <a:latin typeface="Times New Roman" panose="02020603050405020304" pitchFamily="18" charset="0"/>
                <a:cs typeface="Times New Roman" panose="02020603050405020304" pitchFamily="18" charset="0"/>
              </a:rPr>
              <a:t>Economic activity and retirement?</a:t>
            </a:r>
          </a:p>
          <a:p>
            <a:r>
              <a:rPr lang="en-US" dirty="0" smtClean="0">
                <a:latin typeface="Times New Roman" panose="02020603050405020304" pitchFamily="18" charset="0"/>
                <a:cs typeface="Times New Roman" panose="02020603050405020304" pitchFamily="18" charset="0"/>
              </a:rPr>
              <a:t>Capacity to look after oneself?</a:t>
            </a:r>
          </a:p>
        </p:txBody>
      </p:sp>
    </p:spTree>
    <p:extLst>
      <p:ext uri="{BB962C8B-B14F-4D97-AF65-F5344CB8AC3E}">
        <p14:creationId xmlns:p14="http://schemas.microsoft.com/office/powerpoint/2010/main" val="2489491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Old Age?</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764930" y="2584939"/>
            <a:ext cx="5159649" cy="4017733"/>
          </a:xfrm>
        </p:spPr>
        <p:txBody>
          <a:bodyPr/>
          <a:lstStyle/>
          <a:p>
            <a:r>
              <a:rPr lang="en-US" b="1" dirty="0" smtClean="0">
                <a:latin typeface="Times New Roman" panose="02020603050405020304" pitchFamily="18" charset="0"/>
                <a:cs typeface="Times New Roman" panose="02020603050405020304" pitchFamily="18" charset="0"/>
              </a:rPr>
              <a:t>Definitions: </a:t>
            </a:r>
          </a:p>
          <a:p>
            <a:pPr lvl="1"/>
            <a:r>
              <a:rPr lang="en-US" dirty="0" smtClean="0">
                <a:latin typeface="Times New Roman" panose="02020603050405020304" pitchFamily="18" charset="0"/>
                <a:cs typeface="Times New Roman" panose="02020603050405020304" pitchFamily="18" charset="0"/>
              </a:rPr>
              <a:t>Not universal…..</a:t>
            </a:r>
          </a:p>
          <a:p>
            <a:pPr lvl="1"/>
            <a:r>
              <a:rPr lang="en-US" dirty="0" smtClean="0">
                <a:latin typeface="Times New Roman" panose="02020603050405020304" pitchFamily="18" charset="0"/>
                <a:cs typeface="Times New Roman" panose="02020603050405020304" pitchFamily="18" charset="0"/>
              </a:rPr>
              <a:t>Western cultures tend to refer to people 65years + </a:t>
            </a:r>
          </a:p>
          <a:p>
            <a:pPr lvl="1"/>
            <a:r>
              <a:rPr lang="en-US" dirty="0" smtClean="0">
                <a:latin typeface="Times New Roman" panose="02020603050405020304" pitchFamily="18" charset="0"/>
                <a:cs typeface="Times New Roman" panose="02020603050405020304" pitchFamily="18" charset="0"/>
              </a:rPr>
              <a:t>Eligibility for statutory and occupational retirement pensions has become the default definition</a:t>
            </a:r>
          </a:p>
          <a:p>
            <a:pPr lvl="1"/>
            <a:endParaRPr lang="en-US" dirty="0" smtClean="0"/>
          </a:p>
        </p:txBody>
      </p:sp>
      <p:pic>
        <p:nvPicPr>
          <p:cNvPr id="5" name="Content Placeholder 4" descr="man.jpg"/>
          <p:cNvPicPr>
            <a:picLocks noGrp="1" noChangeAspect="1"/>
          </p:cNvPicPr>
          <p:nvPr>
            <p:ph sz="half" idx="2"/>
          </p:nvPr>
        </p:nvPicPr>
        <p:blipFill>
          <a:blip r:embed="rId2" cstate="email">
            <a:extLst>
              <a:ext uri="{28A0092B-C50C-407E-A947-70E740481C1C}">
                <a14:useLocalDpi xmlns:a14="http://schemas.microsoft.com/office/drawing/2010/main" val="0"/>
              </a:ext>
            </a:extLst>
          </a:blip>
          <a:stretch>
            <a:fillRect/>
          </a:stretch>
        </p:blipFill>
        <p:spPr>
          <a:xfrm>
            <a:off x="6209738" y="3172408"/>
            <a:ext cx="1693312" cy="1276398"/>
          </a:xfrm>
        </p:spPr>
      </p:pic>
    </p:spTree>
    <p:extLst>
      <p:ext uri="{BB962C8B-B14F-4D97-AF65-F5344CB8AC3E}">
        <p14:creationId xmlns:p14="http://schemas.microsoft.com/office/powerpoint/2010/main" val="83680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6866" y="783452"/>
            <a:ext cx="6798734" cy="1303867"/>
          </a:xfrm>
        </p:spPr>
        <p:txBody>
          <a:bodyPr/>
          <a:lstStyle/>
          <a:p>
            <a:r>
              <a:rPr lang="en-GB" b="1" dirty="0" smtClean="0">
                <a:latin typeface="Times New Roman" panose="02020603050405020304" pitchFamily="18" charset="0"/>
                <a:cs typeface="Times New Roman" panose="02020603050405020304" pitchFamily="18" charset="0"/>
              </a:rPr>
              <a:t>Official Definitions of Old Age</a:t>
            </a:r>
            <a:endParaRPr lang="en-GB" b="1" dirty="0">
              <a:latin typeface="Times New Roman" panose="02020603050405020304" pitchFamily="18" charset="0"/>
              <a:cs typeface="Times New Roman" panose="02020603050405020304" pitchFamily="18" charset="0"/>
            </a:endParaRPr>
          </a:p>
        </p:txBody>
      </p:sp>
      <p:sp>
        <p:nvSpPr>
          <p:cNvPr id="4098" name="Rectangle 3"/>
          <p:cNvSpPr>
            <a:spLocks noGrp="1" noChangeArrowheads="1"/>
          </p:cNvSpPr>
          <p:nvPr>
            <p:ph idx="1"/>
          </p:nvPr>
        </p:nvSpPr>
        <p:spPr>
          <a:xfrm>
            <a:off x="808076" y="2523393"/>
            <a:ext cx="7536313" cy="3807069"/>
          </a:xfrm>
        </p:spPr>
        <p:txBody>
          <a:bodyPr>
            <a:normAutofit fontScale="85000" lnSpcReduction="10000"/>
          </a:bodyPr>
          <a:lstStyle/>
          <a:p>
            <a:r>
              <a:rPr lang="en-GB" altLang="en-US" sz="2200" dirty="0" smtClean="0">
                <a:latin typeface="Times New Roman" panose="02020603050405020304" pitchFamily="18" charset="0"/>
                <a:cs typeface="Times New Roman" panose="02020603050405020304" pitchFamily="18" charset="0"/>
              </a:rPr>
              <a:t>The WHO </a:t>
            </a:r>
            <a:r>
              <a:rPr lang="en-GB" altLang="en-US" sz="2200" dirty="0">
                <a:latin typeface="Times New Roman" panose="02020603050405020304" pitchFamily="18" charset="0"/>
                <a:cs typeface="Times New Roman" panose="02020603050405020304" pitchFamily="18" charset="0"/>
              </a:rPr>
              <a:t>(World Health Organization) have defined an ‘older person’ as someone ‘</a:t>
            </a:r>
            <a:r>
              <a:rPr lang="en-GB" altLang="en-US" sz="2200" dirty="0" smtClean="0">
                <a:latin typeface="Times New Roman" panose="02020603050405020304" pitchFamily="18" charset="0"/>
                <a:cs typeface="Times New Roman" panose="02020603050405020304" pitchFamily="18" charset="0"/>
              </a:rPr>
              <a:t>whose age </a:t>
            </a:r>
            <a:r>
              <a:rPr lang="en-GB" altLang="en-US" sz="2200" dirty="0">
                <a:latin typeface="Times New Roman" panose="02020603050405020304" pitchFamily="18" charset="0"/>
                <a:cs typeface="Times New Roman" panose="02020603050405020304" pitchFamily="18" charset="0"/>
              </a:rPr>
              <a:t>has passed the median life expectancy </a:t>
            </a:r>
            <a:r>
              <a:rPr lang="en-GB" altLang="en-US" sz="2200" dirty="0" smtClean="0">
                <a:latin typeface="Times New Roman" panose="02020603050405020304" pitchFamily="18" charset="0"/>
                <a:cs typeface="Times New Roman" panose="02020603050405020304" pitchFamily="18" charset="0"/>
              </a:rPr>
              <a:t>at birth’                                                 </a:t>
            </a:r>
          </a:p>
          <a:p>
            <a:pPr marL="0" indent="0">
              <a:buNone/>
            </a:pPr>
            <a:r>
              <a:rPr lang="en-GB" altLang="en-US" sz="2200" dirty="0">
                <a:latin typeface="Times New Roman" panose="02020603050405020304" pitchFamily="18" charset="0"/>
                <a:cs typeface="Times New Roman" panose="02020603050405020304" pitchFamily="18" charset="0"/>
              </a:rPr>
              <a:t> </a:t>
            </a:r>
            <a:r>
              <a:rPr lang="en-GB" altLang="en-US" sz="2200" dirty="0" smtClean="0">
                <a:latin typeface="Times New Roman" panose="02020603050405020304" pitchFamily="18" charset="0"/>
                <a:cs typeface="Times New Roman" panose="02020603050405020304" pitchFamily="18" charset="0"/>
              </a:rPr>
              <a:t>                                                                                                       </a:t>
            </a:r>
            <a:r>
              <a:rPr lang="en-GB" altLang="en-US" sz="1800" dirty="0" smtClean="0">
                <a:latin typeface="Times New Roman" panose="02020603050405020304" pitchFamily="18" charset="0"/>
                <a:cs typeface="Times New Roman" panose="02020603050405020304" pitchFamily="18" charset="0"/>
              </a:rPr>
              <a:t>(WHO, 2015)</a:t>
            </a:r>
          </a:p>
          <a:p>
            <a:r>
              <a:rPr lang="en-GB" altLang="en-US" sz="2200" dirty="0" smtClean="0">
                <a:latin typeface="Times New Roman" panose="02020603050405020304" pitchFamily="18" charset="0"/>
                <a:cs typeface="Times New Roman" panose="02020603050405020304" pitchFamily="18" charset="0"/>
              </a:rPr>
              <a:t>Current government legislation indicates that any over 50 years of age is ‘elderly’                                                        </a:t>
            </a:r>
          </a:p>
          <a:p>
            <a:pPr marL="0" indent="0">
              <a:buNone/>
            </a:pPr>
            <a:r>
              <a:rPr lang="en-GB" altLang="en-US" sz="2200" dirty="0">
                <a:latin typeface="Times New Roman" panose="02020603050405020304" pitchFamily="18" charset="0"/>
                <a:cs typeface="Times New Roman" panose="02020603050405020304" pitchFamily="18" charset="0"/>
              </a:rPr>
              <a:t> </a:t>
            </a:r>
            <a:r>
              <a:rPr lang="en-GB" altLang="en-US" sz="2200" dirty="0" smtClean="0">
                <a:latin typeface="Times New Roman" panose="02020603050405020304" pitchFamily="18" charset="0"/>
                <a:cs typeface="Times New Roman" panose="02020603050405020304" pitchFamily="18" charset="0"/>
              </a:rPr>
              <a:t>                                                                                                       </a:t>
            </a:r>
            <a:r>
              <a:rPr lang="en-GB" altLang="en-US" sz="1800" dirty="0" smtClean="0">
                <a:latin typeface="Times New Roman" panose="02020603050405020304" pitchFamily="18" charset="0"/>
                <a:cs typeface="Times New Roman" panose="02020603050405020304" pitchFamily="18" charset="0"/>
              </a:rPr>
              <a:t>(WAG, 2006)</a:t>
            </a:r>
          </a:p>
          <a:p>
            <a:r>
              <a:rPr lang="en-GB" altLang="en-US" sz="2200" dirty="0" smtClean="0">
                <a:latin typeface="Times New Roman" panose="02020603050405020304" pitchFamily="18" charset="0"/>
                <a:cs typeface="Times New Roman" panose="02020603050405020304" pitchFamily="18" charset="0"/>
              </a:rPr>
              <a:t>Traditionally, old age was measured by when a person received their state pension (60 for women and 65 for men). Now the pensionable age is set to increase to 66 for both men and women by October 2020</a:t>
            </a:r>
            <a:r>
              <a:rPr lang="en-GB" altLang="en-US" sz="2200" dirty="0">
                <a:latin typeface="Times New Roman" panose="02020603050405020304" pitchFamily="18" charset="0"/>
                <a:cs typeface="Times New Roman" panose="02020603050405020304" pitchFamily="18" charset="0"/>
              </a:rPr>
              <a:t>. </a:t>
            </a:r>
            <a:r>
              <a:rPr lang="en-GB" altLang="en-US" sz="2200" dirty="0" smtClean="0">
                <a:latin typeface="Times New Roman" panose="02020603050405020304" pitchFamily="18" charset="0"/>
                <a:cs typeface="Times New Roman" panose="02020603050405020304" pitchFamily="18" charset="0"/>
              </a:rPr>
              <a:t>       </a:t>
            </a:r>
          </a:p>
          <a:p>
            <a:pPr marL="0" indent="0">
              <a:buNone/>
            </a:pPr>
            <a:r>
              <a:rPr lang="en-GB" altLang="en-US" sz="2200" dirty="0">
                <a:latin typeface="Times New Roman" panose="02020603050405020304" pitchFamily="18" charset="0"/>
                <a:cs typeface="Times New Roman" panose="02020603050405020304" pitchFamily="18" charset="0"/>
              </a:rPr>
              <a:t> </a:t>
            </a:r>
            <a:r>
              <a:rPr lang="en-GB" altLang="en-US" sz="2200" dirty="0" smtClean="0">
                <a:latin typeface="Times New Roman" panose="02020603050405020304" pitchFamily="18" charset="0"/>
                <a:cs typeface="Times New Roman" panose="02020603050405020304" pitchFamily="18" charset="0"/>
              </a:rPr>
              <a:t>                                                                                                    </a:t>
            </a:r>
            <a:r>
              <a:rPr lang="en-GB" altLang="en-US" sz="1800" dirty="0" smtClean="0">
                <a:latin typeface="Times New Roman" panose="02020603050405020304" pitchFamily="18" charset="0"/>
                <a:cs typeface="Times New Roman" panose="02020603050405020304" pitchFamily="18" charset="0"/>
              </a:rPr>
              <a:t>(</a:t>
            </a:r>
            <a:r>
              <a:rPr lang="en-GB" altLang="en-US" sz="1800" dirty="0" err="1">
                <a:latin typeface="Times New Roman" panose="02020603050405020304" pitchFamily="18" charset="0"/>
                <a:cs typeface="Times New Roman" panose="02020603050405020304" pitchFamily="18" charset="0"/>
              </a:rPr>
              <a:t>AgeUK</a:t>
            </a:r>
            <a:r>
              <a:rPr lang="en-GB" altLang="en-US" sz="1800" dirty="0">
                <a:latin typeface="Times New Roman" panose="02020603050405020304" pitchFamily="18" charset="0"/>
                <a:cs typeface="Times New Roman" panose="02020603050405020304" pitchFamily="18" charset="0"/>
              </a:rPr>
              <a:t>, 2017)                                </a:t>
            </a:r>
            <a:endParaRPr lang="en-GB" altLang="en-US" sz="1800" dirty="0" smtClean="0">
              <a:latin typeface="Times New Roman" panose="02020603050405020304" pitchFamily="18" charset="0"/>
              <a:cs typeface="Times New Roman" panose="02020603050405020304" pitchFamily="18" charset="0"/>
            </a:endParaRPr>
          </a:p>
          <a:p>
            <a:endParaRPr lang="en-GB" altLang="en-US" dirty="0" smtClean="0"/>
          </a:p>
        </p:txBody>
      </p:sp>
    </p:spTree>
    <p:extLst>
      <p:ext uri="{BB962C8B-B14F-4D97-AF65-F5344CB8AC3E}">
        <p14:creationId xmlns:p14="http://schemas.microsoft.com/office/powerpoint/2010/main" val="106059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98">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098">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09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098">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When Does Old Age Begin?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Times New Roman" panose="02020603050405020304" pitchFamily="18" charset="0"/>
                <a:cs typeface="Times New Roman" panose="02020603050405020304" pitchFamily="18" charset="0"/>
              </a:rPr>
              <a:t>In </a:t>
            </a:r>
            <a:r>
              <a:rPr lang="en-GB" dirty="0">
                <a:latin typeface="Times New Roman" panose="02020603050405020304" pitchFamily="18" charset="0"/>
                <a:cs typeface="Times New Roman" panose="02020603050405020304" pitchFamily="18" charset="0"/>
              </a:rPr>
              <a:t>terms of working patterns, age 65 years as the start of older age is out of date. There is no longer an official retirement age, State Pension age is rising, and </a:t>
            </a:r>
            <a:r>
              <a:rPr lang="en-GB" u="sng" dirty="0">
                <a:latin typeface="Times New Roman" panose="02020603050405020304" pitchFamily="18" charset="0"/>
                <a:cs typeface="Times New Roman" panose="02020603050405020304" pitchFamily="18" charset="0"/>
                <a:hlinkClick r:id="rId2"/>
              </a:rPr>
              <a:t>increasing numbers of people work past the age of 65 years</a:t>
            </a:r>
            <a:r>
              <a:rPr lang="en-GB" dirty="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People are also living longer, healthier lives. </a:t>
            </a:r>
            <a:r>
              <a:rPr lang="en-GB" u="sng" dirty="0">
                <a:latin typeface="Times New Roman" panose="02020603050405020304" pitchFamily="18" charset="0"/>
                <a:cs typeface="Times New Roman" panose="02020603050405020304" pitchFamily="18" charset="0"/>
                <a:hlinkClick r:id="rId3"/>
              </a:rPr>
              <a:t>In 2018, a man aged 65 could expect to live for another 18.6 years, while a woman could expect to live for 21 more years</a:t>
            </a:r>
            <a:r>
              <a:rPr lang="en-GB" dirty="0">
                <a:latin typeface="Times New Roman" panose="02020603050405020304" pitchFamily="18" charset="0"/>
                <a:cs typeface="Times New Roman" panose="02020603050405020304" pitchFamily="18" charset="0"/>
              </a:rPr>
              <a:t>. So, on average, at age 65 years, women still have a quarter of their lives left to live and men just over one fifth.</a:t>
            </a:r>
          </a:p>
          <a:p>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521933" y="5658133"/>
            <a:ext cx="1844703" cy="276999"/>
          </a:xfrm>
          <a:prstGeom prst="rect">
            <a:avLst/>
          </a:prstGeom>
          <a:noFill/>
        </p:spPr>
        <p:txBody>
          <a:bodyPr wrap="square" rtlCol="0">
            <a:spAutoFit/>
          </a:bodyPr>
          <a:lstStyle/>
          <a:p>
            <a:r>
              <a:rPr lang="en-GB" sz="1200" dirty="0" smtClean="0"/>
              <a:t>(ONS, 2019)</a:t>
            </a:r>
            <a:endParaRPr lang="en-GB" sz="1200" dirty="0"/>
          </a:p>
        </p:txBody>
      </p:sp>
    </p:spTree>
    <p:extLst>
      <p:ext uri="{BB962C8B-B14F-4D97-AF65-F5344CB8AC3E}">
        <p14:creationId xmlns:p14="http://schemas.microsoft.com/office/powerpoint/2010/main" val="453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Meanings of Old Age</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pPr algn="just"/>
            <a:r>
              <a:rPr lang="en-US" dirty="0" smtClean="0">
                <a:latin typeface="Times New Roman" panose="02020603050405020304" pitchFamily="18" charset="0"/>
                <a:cs typeface="Times New Roman" panose="02020603050405020304" pitchFamily="18" charset="0"/>
              </a:rPr>
              <a:t>Other socially constructed meanings of age are significant such as; </a:t>
            </a:r>
          </a:p>
          <a:p>
            <a:pPr lvl="1" algn="just"/>
            <a:r>
              <a:rPr lang="en-US" dirty="0" smtClean="0">
                <a:latin typeface="Times New Roman" panose="02020603050405020304" pitchFamily="18" charset="0"/>
                <a:cs typeface="Times New Roman" panose="02020603050405020304" pitchFamily="18" charset="0"/>
              </a:rPr>
              <a:t>the roles assigned to older people; </a:t>
            </a:r>
          </a:p>
          <a:p>
            <a:pPr lvl="2" algn="just"/>
            <a:r>
              <a:rPr lang="en-US" dirty="0" smtClean="0">
                <a:latin typeface="Times New Roman" panose="02020603050405020304" pitchFamily="18" charset="0"/>
                <a:cs typeface="Times New Roman" panose="02020603050405020304" pitchFamily="18" charset="0"/>
              </a:rPr>
              <a:t>in some cases it is the loss of roles accompanying physical decline which is significant in defining old age. </a:t>
            </a:r>
          </a:p>
          <a:p>
            <a:pPr lvl="1" algn="just"/>
            <a:r>
              <a:rPr lang="en-US" dirty="0" smtClean="0">
                <a:latin typeface="Times New Roman" panose="02020603050405020304" pitchFamily="18" charset="0"/>
                <a:cs typeface="Times New Roman" panose="02020603050405020304" pitchFamily="18" charset="0"/>
              </a:rPr>
              <a:t>The chronological milestones which mark life stages in the developed world, </a:t>
            </a:r>
          </a:p>
          <a:p>
            <a:pPr lvl="1" algn="just"/>
            <a:r>
              <a:rPr lang="en-US" dirty="0" smtClean="0">
                <a:latin typeface="Times New Roman" panose="02020603050405020304" pitchFamily="18" charset="0"/>
                <a:cs typeface="Times New Roman" panose="02020603050405020304" pitchFamily="18" charset="0"/>
              </a:rPr>
              <a:t>old age in many developing countries is seen to begin at the point when active contribution is no longer possible.’ </a:t>
            </a:r>
          </a:p>
          <a:p>
            <a:pPr marL="0" indent="0">
              <a:buNone/>
            </a:pPr>
            <a:r>
              <a:rPr lang="en-US" sz="1800" dirty="0" smtClean="0">
                <a:latin typeface="Times New Roman" panose="02020603050405020304" pitchFamily="18" charset="0"/>
                <a:cs typeface="Times New Roman" panose="02020603050405020304" pitchFamily="18" charset="0"/>
              </a:rPr>
              <a:t>                                                                                                (Gorman, 2000)</a:t>
            </a:r>
          </a:p>
          <a:p>
            <a:pPr marL="0" indent="0">
              <a:buNone/>
            </a:pPr>
            <a:endParaRPr lang="en-US" dirty="0" smtClean="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79967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Definition of Ageing:</a:t>
            </a:r>
            <a:br>
              <a:rPr lang="en-US" b="1" dirty="0" smtClean="0">
                <a:latin typeface="Times New Roman" panose="02020603050405020304" pitchFamily="18" charset="0"/>
                <a:cs typeface="Times New Roman" panose="02020603050405020304" pitchFamily="18" charset="0"/>
              </a:rPr>
            </a:br>
            <a:r>
              <a:rPr lang="en-US" b="1" dirty="0" smtClean="0">
                <a:latin typeface="Times New Roman" panose="02020603050405020304" pitchFamily="18" charset="0"/>
                <a:cs typeface="Times New Roman" panose="02020603050405020304" pitchFamily="18" charset="0"/>
              </a:rPr>
              <a:t>a Global </a:t>
            </a:r>
            <a:r>
              <a:rPr lang="en-US" b="1" dirty="0">
                <a:latin typeface="Times New Roman" panose="02020603050405020304" pitchFamily="18" charset="0"/>
                <a:cs typeface="Times New Roman" panose="02020603050405020304" pitchFamily="18" charset="0"/>
              </a:rPr>
              <a:t>C</a:t>
            </a:r>
            <a:r>
              <a:rPr lang="en-US" b="1" dirty="0" smtClean="0">
                <a:latin typeface="Times New Roman" panose="02020603050405020304" pitchFamily="18" charset="0"/>
                <a:cs typeface="Times New Roman" panose="02020603050405020304" pitchFamily="18" charset="0"/>
              </a:rPr>
              <a:t>ontext </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6590" y="2490135"/>
            <a:ext cx="7857647" cy="3444997"/>
          </a:xfrm>
        </p:spPr>
        <p:txBody>
          <a:bodyPr>
            <a:normAutofit/>
          </a:bodyPr>
          <a:lstStyle/>
          <a:p>
            <a:pPr marL="0" indent="0" algn="just">
              <a:buNone/>
            </a:pPr>
            <a:r>
              <a:rPr lang="en-US" dirty="0" smtClean="0">
                <a:latin typeface="Times New Roman" panose="02020603050405020304" pitchFamily="18" charset="0"/>
                <a:cs typeface="Times New Roman" panose="02020603050405020304" pitchFamily="18" charset="0"/>
              </a:rPr>
              <a:t>‘The ageing process is a biological reality which has its own dynamic, largely beyond human control… subject to the constructions by which each society makes sense of old age. </a:t>
            </a:r>
          </a:p>
          <a:p>
            <a:pPr marL="0" indent="0" algn="just">
              <a:buNone/>
            </a:pPr>
            <a:r>
              <a:rPr lang="en-US" dirty="0" smtClean="0">
                <a:latin typeface="Times New Roman" panose="02020603050405020304" pitchFamily="18" charset="0"/>
                <a:cs typeface="Times New Roman" panose="02020603050405020304" pitchFamily="18" charset="0"/>
              </a:rPr>
              <a:t>In the developed world, chronological… age of 60 or 65, [is] roughly equivalent to retirement ages…[and]  is said to be the beginning of old age. In many parts of the developing world, chronological time has little or no importance in the meaning of old age’                                                                        </a:t>
            </a:r>
            <a:r>
              <a:rPr lang="en-US" sz="1200" dirty="0" smtClean="0">
                <a:latin typeface="Times New Roman" panose="02020603050405020304" pitchFamily="18" charset="0"/>
                <a:cs typeface="Times New Roman" panose="02020603050405020304" pitchFamily="18" charset="0"/>
              </a:rPr>
              <a:t>(WHO, 2002)</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352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Times New Roman" panose="02020603050405020304" pitchFamily="18" charset="0"/>
                <a:cs typeface="Times New Roman" panose="02020603050405020304" pitchFamily="18" charset="0"/>
              </a:rPr>
              <a:t>Can you Think of different ways that Old </a:t>
            </a:r>
            <a:r>
              <a:rPr lang="en-GB" b="1" dirty="0">
                <a:latin typeface="Times New Roman" panose="02020603050405020304" pitchFamily="18" charset="0"/>
                <a:cs typeface="Times New Roman" panose="02020603050405020304" pitchFamily="18" charset="0"/>
              </a:rPr>
              <a:t>A</a:t>
            </a:r>
            <a:r>
              <a:rPr lang="en-GB" b="1" dirty="0" smtClean="0">
                <a:latin typeface="Times New Roman" panose="02020603050405020304" pitchFamily="18" charset="0"/>
                <a:cs typeface="Times New Roman" panose="02020603050405020304" pitchFamily="18" charset="0"/>
              </a:rPr>
              <a:t>ge is Perceived in Other Cultures?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028219" y="3631223"/>
            <a:ext cx="2932965" cy="2618120"/>
          </a:xfrm>
        </p:spPr>
        <p:txBody>
          <a:bodyPr>
            <a:normAutofit/>
          </a:bodyPr>
          <a:lstStyle/>
          <a:p>
            <a:pPr marL="0" indent="0">
              <a:buNone/>
            </a:pPr>
            <a:r>
              <a:rPr lang="en-GB" sz="4800" i="1" dirty="0" smtClean="0">
                <a:latin typeface="Times New Roman" panose="02020603050405020304" pitchFamily="18" charset="0"/>
                <a:cs typeface="Times New Roman" panose="02020603050405020304" pitchFamily="18" charset="0"/>
              </a:rPr>
              <a:t>Discuss…</a:t>
            </a:r>
            <a:endParaRPr lang="en-GB" sz="48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362930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African Example</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76866" y="2426678"/>
            <a:ext cx="7096697" cy="4027201"/>
          </a:xfrm>
        </p:spPr>
        <p:txBody>
          <a:bodyPr>
            <a:normAutofit fontScale="85000" lnSpcReduction="20000"/>
          </a:bodyPr>
          <a:lstStyle/>
          <a:p>
            <a:r>
              <a:rPr lang="en-US" dirty="0" smtClean="0"/>
              <a:t>The more traditional African definitions of an elder or 'elderly' person correlate with the chronological ages of 50 to 65 years, depending on the setting, the region and the country. </a:t>
            </a:r>
          </a:p>
          <a:p>
            <a:r>
              <a:rPr lang="en-US" dirty="0" smtClean="0"/>
              <a:t>Birthdates are quite often unknown because many individuals in Africa do not have an official record of their birthdate. </a:t>
            </a:r>
          </a:p>
          <a:p>
            <a:r>
              <a:rPr lang="en-US" dirty="0" smtClean="0"/>
              <a:t>In addition, chronological or "official" definitions of ageing can differ widely from traditional or community understandings of when a person is older.</a:t>
            </a:r>
          </a:p>
          <a:p>
            <a:r>
              <a:rPr lang="en-US" dirty="0" smtClean="0"/>
              <a:t>So we need to consider cultural factors too!</a:t>
            </a:r>
          </a:p>
          <a:p>
            <a:r>
              <a:rPr lang="en-US" dirty="0" smtClean="0"/>
              <a:t>Cultural gerontology is a relatively new field in the social study of Old Age                                                 </a:t>
            </a:r>
          </a:p>
          <a:p>
            <a:pPr marL="0" indent="0">
              <a:buNone/>
            </a:pPr>
            <a:r>
              <a:rPr lang="en-US" dirty="0"/>
              <a:t> </a:t>
            </a:r>
            <a:r>
              <a:rPr lang="en-US" dirty="0" smtClean="0"/>
              <a:t>                                                                          </a:t>
            </a:r>
            <a:r>
              <a:rPr lang="en-US" sz="1400" dirty="0" smtClean="0"/>
              <a:t>(Hyde and Higgs, 2016)</a:t>
            </a:r>
          </a:p>
          <a:p>
            <a:endParaRPr lang="en-US" dirty="0" smtClean="0"/>
          </a:p>
          <a:p>
            <a:endParaRPr lang="en-US" dirty="0"/>
          </a:p>
        </p:txBody>
      </p:sp>
    </p:spTree>
    <p:extLst>
      <p:ext uri="{BB962C8B-B14F-4D97-AF65-F5344CB8AC3E}">
        <p14:creationId xmlns:p14="http://schemas.microsoft.com/office/powerpoint/2010/main" val="349773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r>
              <a:rPr lang="en-GB" altLang="en-US" b="1" dirty="0" smtClean="0">
                <a:latin typeface="Times New Roman" panose="02020603050405020304" pitchFamily="18" charset="0"/>
                <a:cs typeface="Times New Roman" panose="02020603050405020304" pitchFamily="18" charset="0"/>
              </a:rPr>
              <a:t>Transitions?</a:t>
            </a:r>
            <a:br>
              <a:rPr lang="en-GB" altLang="en-US" b="1" dirty="0" smtClean="0">
                <a:latin typeface="Times New Roman" panose="02020603050405020304" pitchFamily="18" charset="0"/>
                <a:cs typeface="Times New Roman" panose="02020603050405020304" pitchFamily="18" charset="0"/>
              </a:rPr>
            </a:br>
            <a:r>
              <a:rPr lang="en-GB" altLang="en-US" b="1" dirty="0" smtClean="0">
                <a:latin typeface="Times New Roman" panose="02020603050405020304" pitchFamily="18" charset="0"/>
                <a:cs typeface="Times New Roman" panose="02020603050405020304" pitchFamily="18" charset="0"/>
              </a:rPr>
              <a:t>(Rites of Passage)</a:t>
            </a:r>
          </a:p>
        </p:txBody>
      </p:sp>
      <p:sp>
        <p:nvSpPr>
          <p:cNvPr id="5123" name="Rectangle 3"/>
          <p:cNvSpPr>
            <a:spLocks noGrp="1" noChangeArrowheads="1"/>
          </p:cNvSpPr>
          <p:nvPr>
            <p:ph idx="1"/>
          </p:nvPr>
        </p:nvSpPr>
        <p:spPr/>
        <p:txBody>
          <a:bodyPr>
            <a:normAutofit/>
          </a:bodyPr>
          <a:lstStyle/>
          <a:p>
            <a:r>
              <a:rPr lang="en-GB" altLang="en-US" dirty="0">
                <a:latin typeface="Times New Roman" panose="02020603050405020304" pitchFamily="18" charset="0"/>
                <a:cs typeface="Times New Roman" panose="02020603050405020304" pitchFamily="18" charset="0"/>
              </a:rPr>
              <a:t>T</a:t>
            </a:r>
            <a:r>
              <a:rPr lang="en-GB" altLang="en-US" dirty="0" smtClean="0">
                <a:latin typeface="Times New Roman" panose="02020603050405020304" pitchFamily="18" charset="0"/>
                <a:cs typeface="Times New Roman" panose="02020603050405020304" pitchFamily="18" charset="0"/>
              </a:rPr>
              <a:t>here are a range of ‘transitions’ across the life course that encompass a range of maturational tasks </a:t>
            </a:r>
          </a:p>
          <a:p>
            <a:r>
              <a:rPr lang="en-GB" altLang="en-US" dirty="0">
                <a:latin typeface="Times New Roman" panose="02020603050405020304" pitchFamily="18" charset="0"/>
                <a:cs typeface="Times New Roman" panose="02020603050405020304" pitchFamily="18" charset="0"/>
              </a:rPr>
              <a:t>T</a:t>
            </a:r>
            <a:r>
              <a:rPr lang="en-GB" altLang="en-US" dirty="0" smtClean="0">
                <a:latin typeface="Times New Roman" panose="02020603050405020304" pitchFamily="18" charset="0"/>
                <a:cs typeface="Times New Roman" panose="02020603050405020304" pitchFamily="18" charset="0"/>
              </a:rPr>
              <a:t>hese are no easier for older adults to negotiate than for adolescents entering adulthood</a:t>
            </a:r>
          </a:p>
          <a:p>
            <a:endParaRPr lang="en-GB" altLang="en-US" dirty="0">
              <a:latin typeface="Times New Roman" panose="02020603050405020304" pitchFamily="18" charset="0"/>
              <a:cs typeface="Times New Roman" panose="02020603050405020304" pitchFamily="18" charset="0"/>
            </a:endParaRPr>
          </a:p>
          <a:p>
            <a:pPr marL="0" indent="0">
              <a:buNone/>
            </a:pPr>
            <a:r>
              <a:rPr lang="en-GB" altLang="en-US" dirty="0" smtClean="0">
                <a:latin typeface="Times New Roman" panose="02020603050405020304" pitchFamily="18" charset="0"/>
                <a:cs typeface="Times New Roman" panose="02020603050405020304" pitchFamily="18" charset="0"/>
              </a:rPr>
              <a:t>                                                              </a:t>
            </a:r>
            <a:r>
              <a:rPr lang="en-GB" altLang="en-US" sz="1200" dirty="0" smtClean="0">
                <a:latin typeface="Times New Roman" panose="02020603050405020304" pitchFamily="18" charset="0"/>
                <a:cs typeface="Times New Roman" panose="02020603050405020304" pitchFamily="18" charset="0"/>
              </a:rPr>
              <a:t>(Coleman </a:t>
            </a:r>
            <a:r>
              <a:rPr lang="en-GB" altLang="en-US" sz="1200" dirty="0">
                <a:latin typeface="Times New Roman" panose="02020603050405020304" pitchFamily="18" charset="0"/>
                <a:cs typeface="Times New Roman" panose="02020603050405020304" pitchFamily="18" charset="0"/>
              </a:rPr>
              <a:t>and </a:t>
            </a:r>
            <a:r>
              <a:rPr lang="en-GB" altLang="en-US" sz="1200" dirty="0" smtClean="0">
                <a:latin typeface="Times New Roman" panose="02020603050405020304" pitchFamily="18" charset="0"/>
                <a:cs typeface="Times New Roman" panose="02020603050405020304" pitchFamily="18" charset="0"/>
              </a:rPr>
              <a:t>Hendry,1999</a:t>
            </a:r>
            <a:r>
              <a:rPr lang="en-GB" altLang="en-US" sz="1200" dirty="0">
                <a:latin typeface="Times New Roman" panose="02020603050405020304" pitchFamily="18" charset="0"/>
                <a:cs typeface="Times New Roman" panose="02020603050405020304" pitchFamily="18" charset="0"/>
              </a:rPr>
              <a:t>) </a:t>
            </a: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2230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968133" y="906545"/>
            <a:ext cx="7325297" cy="1303867"/>
          </a:xfrm>
        </p:spPr>
        <p:txBody>
          <a:bodyPr>
            <a:noAutofit/>
          </a:bodyPr>
          <a:lstStyle/>
          <a:p>
            <a:r>
              <a:rPr lang="en-GB" altLang="en-US" b="1" dirty="0" smtClean="0">
                <a:latin typeface="Times New Roman" panose="02020603050405020304" pitchFamily="18" charset="0"/>
                <a:cs typeface="Times New Roman" panose="02020603050405020304" pitchFamily="18" charset="0"/>
              </a:rPr>
              <a:t>Transitions</a:t>
            </a:r>
            <a:br>
              <a:rPr lang="en-GB" altLang="en-US" b="1" dirty="0" smtClean="0">
                <a:latin typeface="Times New Roman" panose="02020603050405020304" pitchFamily="18" charset="0"/>
                <a:cs typeface="Times New Roman" panose="02020603050405020304" pitchFamily="18" charset="0"/>
              </a:rPr>
            </a:br>
            <a:r>
              <a:rPr lang="en-GB" altLang="en-US" b="1" dirty="0" smtClean="0">
                <a:latin typeface="Times New Roman" panose="02020603050405020304" pitchFamily="18" charset="0"/>
                <a:cs typeface="Times New Roman" panose="02020603050405020304" pitchFamily="18" charset="0"/>
              </a:rPr>
              <a:t>(Rites of Passage or Life Events)</a:t>
            </a:r>
          </a:p>
        </p:txBody>
      </p:sp>
      <p:sp>
        <p:nvSpPr>
          <p:cNvPr id="5123" name="Rectangle 3"/>
          <p:cNvSpPr>
            <a:spLocks noGrp="1" noChangeArrowheads="1"/>
          </p:cNvSpPr>
          <p:nvPr>
            <p:ph idx="1"/>
          </p:nvPr>
        </p:nvSpPr>
        <p:spPr/>
        <p:txBody>
          <a:bodyPr>
            <a:normAutofit lnSpcReduction="10000"/>
          </a:bodyPr>
          <a:lstStyle/>
          <a:p>
            <a:pPr marL="0" indent="0">
              <a:buNone/>
            </a:pPr>
            <a:r>
              <a:rPr lang="en-GB" altLang="en-US" b="1" dirty="0">
                <a:latin typeface="Times New Roman" panose="02020603050405020304" pitchFamily="18" charset="0"/>
                <a:cs typeface="Times New Roman" panose="02020603050405020304" pitchFamily="18" charset="0"/>
              </a:rPr>
              <a:t>F</a:t>
            </a:r>
            <a:r>
              <a:rPr lang="en-GB" altLang="en-US" b="1" dirty="0" smtClean="0">
                <a:latin typeface="Times New Roman" panose="02020603050405020304" pitchFamily="18" charset="0"/>
                <a:cs typeface="Times New Roman" panose="02020603050405020304" pitchFamily="18" charset="0"/>
              </a:rPr>
              <a:t>or an older person what could these be?</a:t>
            </a:r>
          </a:p>
          <a:p>
            <a:r>
              <a:rPr lang="en-GB" altLang="en-US" dirty="0" smtClean="0">
                <a:latin typeface="Times New Roman" panose="02020603050405020304" pitchFamily="18" charset="0"/>
                <a:cs typeface="Times New Roman" panose="02020603050405020304" pitchFamily="18" charset="0"/>
              </a:rPr>
              <a:t>Having grandchildren</a:t>
            </a:r>
          </a:p>
          <a:p>
            <a:r>
              <a:rPr lang="en-GB" altLang="en-US" dirty="0" smtClean="0">
                <a:latin typeface="Times New Roman" panose="02020603050405020304" pitchFamily="18" charset="0"/>
                <a:cs typeface="Times New Roman" panose="02020603050405020304" pitchFamily="18" charset="0"/>
              </a:rPr>
              <a:t>Retirement</a:t>
            </a:r>
          </a:p>
          <a:p>
            <a:r>
              <a:rPr lang="en-GB" altLang="en-US" dirty="0" smtClean="0">
                <a:latin typeface="Times New Roman" panose="02020603050405020304" pitchFamily="18" charset="0"/>
                <a:cs typeface="Times New Roman" panose="02020603050405020304" pitchFamily="18" charset="0"/>
              </a:rPr>
              <a:t>Loss of loved one</a:t>
            </a:r>
          </a:p>
          <a:p>
            <a:r>
              <a:rPr lang="en-GB" altLang="en-US" dirty="0" smtClean="0">
                <a:latin typeface="Times New Roman" panose="02020603050405020304" pitchFamily="18" charset="0"/>
                <a:cs typeface="Times New Roman" panose="02020603050405020304" pitchFamily="18" charset="0"/>
              </a:rPr>
              <a:t>Decrease in abilities</a:t>
            </a:r>
          </a:p>
          <a:p>
            <a:r>
              <a:rPr lang="en-GB" altLang="en-US" dirty="0" smtClean="0">
                <a:latin typeface="Times New Roman" panose="02020603050405020304" pitchFamily="18" charset="0"/>
                <a:cs typeface="Times New Roman" panose="02020603050405020304" pitchFamily="18" charset="0"/>
              </a:rPr>
              <a:t>Loss of health</a:t>
            </a:r>
          </a:p>
          <a:p>
            <a:r>
              <a:rPr lang="en-GB" altLang="en-US" dirty="0" smtClean="0">
                <a:latin typeface="Times New Roman" panose="02020603050405020304" pitchFamily="18" charset="0"/>
                <a:cs typeface="Times New Roman" panose="02020603050405020304" pitchFamily="18" charset="0"/>
              </a:rPr>
              <a:t>Change in appearance</a:t>
            </a:r>
          </a:p>
          <a:p>
            <a:pPr marL="0" indent="0">
              <a:buNone/>
            </a:pPr>
            <a:endParaRPr lang="en-GB" altLang="en-US" dirty="0" smtClean="0">
              <a:latin typeface="Times New Roman" panose="02020603050405020304" pitchFamily="18" charset="0"/>
              <a:cs typeface="Times New Roman" panose="02020603050405020304" pitchFamily="18" charset="0"/>
            </a:endParaRPr>
          </a:p>
        </p:txBody>
      </p:sp>
      <p:sp>
        <p:nvSpPr>
          <p:cNvPr id="2" name="TextBox 1"/>
          <p:cNvSpPr txBox="1"/>
          <p:nvPr/>
        </p:nvSpPr>
        <p:spPr>
          <a:xfrm>
            <a:off x="6989195" y="5672739"/>
            <a:ext cx="2608471" cy="307777"/>
          </a:xfrm>
          <a:prstGeom prst="rect">
            <a:avLst/>
          </a:prstGeom>
          <a:noFill/>
        </p:spPr>
        <p:txBody>
          <a:bodyPr wrap="square" rtlCol="0">
            <a:spAutoFit/>
          </a:bodyPr>
          <a:lstStyle/>
          <a:p>
            <a:r>
              <a:rPr lang="en-GB" sz="1400" dirty="0" smtClean="0"/>
              <a:t>(Robertson, 2014)</a:t>
            </a:r>
            <a:endParaRPr lang="en-GB" sz="1400" dirty="0"/>
          </a:p>
        </p:txBody>
      </p:sp>
    </p:spTree>
    <p:extLst>
      <p:ext uri="{BB962C8B-B14F-4D97-AF65-F5344CB8AC3E}">
        <p14:creationId xmlns:p14="http://schemas.microsoft.com/office/powerpoint/2010/main" val="3125230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To Illustrate…</a:t>
            </a:r>
          </a:p>
        </p:txBody>
      </p:sp>
      <p:sp>
        <p:nvSpPr>
          <p:cNvPr id="6147" name="Rectangle 3"/>
          <p:cNvSpPr>
            <a:spLocks noGrp="1" noChangeArrowheads="1"/>
          </p:cNvSpPr>
          <p:nvPr>
            <p:ph idx="1"/>
          </p:nvPr>
        </p:nvSpPr>
        <p:spPr>
          <a:xfrm>
            <a:off x="430823" y="2490135"/>
            <a:ext cx="8264769" cy="3444997"/>
          </a:xfrm>
        </p:spPr>
        <p:txBody>
          <a:bodyPr>
            <a:normAutofit fontScale="92500" lnSpcReduction="20000"/>
          </a:bodyPr>
          <a:lstStyle/>
          <a:p>
            <a:r>
              <a:rPr lang="en-GB" altLang="en-US" dirty="0" smtClean="0">
                <a:latin typeface="Times New Roman" panose="02020603050405020304" pitchFamily="18" charset="0"/>
                <a:cs typeface="Times New Roman" panose="02020603050405020304" pitchFamily="18" charset="0"/>
              </a:rPr>
              <a:t>Kloep and Hendry (2007) suggest that the dramatic change to an individual’s self identity is no less for the pubescent child discovering pubic hair than for the older adult’s hair turning silver or disappearing altogether!</a:t>
            </a:r>
          </a:p>
          <a:p>
            <a:pPr marL="457200" lvl="1" indent="0">
              <a:buNone/>
            </a:pPr>
            <a:r>
              <a:rPr lang="en-GB" altLang="en-US" sz="2600" b="1" dirty="0" smtClean="0">
                <a:latin typeface="Times New Roman" panose="02020603050405020304" pitchFamily="18" charset="0"/>
                <a:cs typeface="Times New Roman" panose="02020603050405020304" pitchFamily="18" charset="0"/>
              </a:rPr>
              <a:t>Thus the experience of transition as well as the timing vary widely</a:t>
            </a:r>
          </a:p>
          <a:p>
            <a:r>
              <a:rPr lang="en-GB" altLang="en-US" dirty="0" smtClean="0">
                <a:latin typeface="Times New Roman" panose="02020603050405020304" pitchFamily="18" charset="0"/>
                <a:cs typeface="Times New Roman" panose="02020603050405020304" pitchFamily="18" charset="0"/>
              </a:rPr>
              <a:t>Many people choose to </a:t>
            </a:r>
            <a:r>
              <a:rPr lang="en-GB" altLang="en-US" dirty="0">
                <a:latin typeface="Times New Roman" panose="02020603050405020304" pitchFamily="18" charset="0"/>
                <a:cs typeface="Times New Roman" panose="02020603050405020304" pitchFamily="18" charset="0"/>
              </a:rPr>
              <a:t>retire between the age of </a:t>
            </a:r>
            <a:r>
              <a:rPr lang="en-GB" altLang="en-US" dirty="0" smtClean="0">
                <a:latin typeface="Times New Roman" panose="02020603050405020304" pitchFamily="18" charset="0"/>
                <a:cs typeface="Times New Roman" panose="02020603050405020304" pitchFamily="18" charset="0"/>
              </a:rPr>
              <a:t>50/60, </a:t>
            </a:r>
            <a:r>
              <a:rPr lang="en-GB" altLang="en-US" dirty="0">
                <a:latin typeface="Times New Roman" panose="02020603050405020304" pitchFamily="18" charset="0"/>
                <a:cs typeface="Times New Roman" panose="02020603050405020304" pitchFamily="18" charset="0"/>
              </a:rPr>
              <a:t>if they can afford </a:t>
            </a:r>
            <a:r>
              <a:rPr lang="en-GB" altLang="en-US" dirty="0" smtClean="0">
                <a:latin typeface="Times New Roman" panose="02020603050405020304" pitchFamily="18" charset="0"/>
                <a:cs typeface="Times New Roman" panose="02020603050405020304" pitchFamily="18" charset="0"/>
              </a:rPr>
              <a:t>to</a:t>
            </a:r>
          </a:p>
          <a:p>
            <a:r>
              <a:rPr lang="en-GB" altLang="en-US" dirty="0">
                <a:latin typeface="Times New Roman" panose="02020603050405020304" pitchFamily="18" charset="0"/>
                <a:cs typeface="Times New Roman" panose="02020603050405020304" pitchFamily="18" charset="0"/>
              </a:rPr>
              <a:t>Others, may have to </a:t>
            </a:r>
            <a:r>
              <a:rPr lang="en-GB" altLang="en-US" dirty="0" smtClean="0">
                <a:latin typeface="Times New Roman" panose="02020603050405020304" pitchFamily="18" charset="0"/>
                <a:cs typeface="Times New Roman" panose="02020603050405020304" pitchFamily="18" charset="0"/>
              </a:rPr>
              <a:t>work </a:t>
            </a:r>
            <a:r>
              <a:rPr lang="en-GB" altLang="en-US" dirty="0">
                <a:latin typeface="Times New Roman" panose="02020603050405020304" pitchFamily="18" charset="0"/>
                <a:cs typeface="Times New Roman" panose="02020603050405020304" pitchFamily="18" charset="0"/>
              </a:rPr>
              <a:t>beyond the age of 65 years as the retirement age </a:t>
            </a:r>
            <a:r>
              <a:rPr lang="en-GB" altLang="en-US" dirty="0" smtClean="0">
                <a:latin typeface="Times New Roman" panose="02020603050405020304" pitchFamily="18" charset="0"/>
                <a:cs typeface="Times New Roman" panose="02020603050405020304" pitchFamily="18" charset="0"/>
              </a:rPr>
              <a:t>increases</a:t>
            </a:r>
            <a:endParaRPr lang="en-GB" altLang="en-US" dirty="0">
              <a:latin typeface="Times New Roman" panose="02020603050405020304" pitchFamily="18" charset="0"/>
              <a:cs typeface="Times New Roman" panose="02020603050405020304" pitchFamily="18" charset="0"/>
            </a:endParaRP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455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6865" y="915337"/>
            <a:ext cx="7263749" cy="1303867"/>
          </a:xfrm>
        </p:spPr>
        <p:txBody>
          <a:bodyPr>
            <a:noAutofit/>
          </a:bodyPr>
          <a:lstStyle/>
          <a:p>
            <a:r>
              <a:rPr lang="en-GB" b="1" dirty="0" smtClean="0">
                <a:latin typeface="Times New Roman" panose="02020603050405020304" pitchFamily="18" charset="0"/>
                <a:cs typeface="Times New Roman" panose="02020603050405020304" pitchFamily="18" charset="0"/>
              </a:rPr>
              <a:t>Transition ‘Experiences’</a:t>
            </a:r>
            <a:br>
              <a:rPr lang="en-GB" b="1" dirty="0" smtClean="0">
                <a:latin typeface="Times New Roman" panose="02020603050405020304" pitchFamily="18" charset="0"/>
                <a:cs typeface="Times New Roman" panose="02020603050405020304" pitchFamily="18" charset="0"/>
              </a:rPr>
            </a:br>
            <a:r>
              <a:rPr lang="en-GB" b="1" dirty="0" smtClean="0">
                <a:latin typeface="Times New Roman" panose="02020603050405020304" pitchFamily="18" charset="0"/>
                <a:cs typeface="Times New Roman" panose="02020603050405020304" pitchFamily="18" charset="0"/>
              </a:rPr>
              <a:t>Depend </a:t>
            </a:r>
            <a:r>
              <a:rPr lang="en-GB" b="1" dirty="0">
                <a:latin typeface="Times New Roman" panose="02020603050405020304" pitchFamily="18" charset="0"/>
                <a:cs typeface="Times New Roman" panose="02020603050405020304" pitchFamily="18" charset="0"/>
              </a:rPr>
              <a:t>on a </a:t>
            </a:r>
            <a:r>
              <a:rPr lang="en-GB" b="1" dirty="0" smtClean="0">
                <a:latin typeface="Times New Roman" panose="02020603050405020304" pitchFamily="18" charset="0"/>
                <a:cs typeface="Times New Roman" panose="02020603050405020304" pitchFamily="18" charset="0"/>
              </a:rPr>
              <a:t>Number </a:t>
            </a:r>
            <a:r>
              <a:rPr lang="en-GB" b="1" dirty="0">
                <a:latin typeface="Times New Roman" panose="02020603050405020304" pitchFamily="18" charset="0"/>
                <a:cs typeface="Times New Roman" panose="02020603050405020304" pitchFamily="18" charset="0"/>
              </a:rPr>
              <a:t>of </a:t>
            </a:r>
            <a:r>
              <a:rPr lang="en-GB" b="1" dirty="0" smtClean="0">
                <a:latin typeface="Times New Roman" panose="02020603050405020304" pitchFamily="18" charset="0"/>
                <a:cs typeface="Times New Roman" panose="02020603050405020304" pitchFamily="18" charset="0"/>
              </a:rPr>
              <a:t>Factors </a:t>
            </a:r>
            <a:endParaRPr lang="en-GB" b="1" dirty="0">
              <a:latin typeface="Times New Roman" panose="02020603050405020304" pitchFamily="18" charset="0"/>
              <a:cs typeface="Times New Roman" panose="02020603050405020304" pitchFamily="18" charset="0"/>
            </a:endParaRPr>
          </a:p>
        </p:txBody>
      </p:sp>
      <p:sp>
        <p:nvSpPr>
          <p:cNvPr id="7170" name="Rectangle 3"/>
          <p:cNvSpPr>
            <a:spLocks noGrp="1" noChangeArrowheads="1"/>
          </p:cNvSpPr>
          <p:nvPr>
            <p:ph idx="1"/>
          </p:nvPr>
        </p:nvSpPr>
        <p:spPr>
          <a:xfrm>
            <a:off x="1176864" y="2294192"/>
            <a:ext cx="6798736" cy="3444997"/>
          </a:xfrm>
        </p:spPr>
        <p:txBody>
          <a:bodyPr/>
          <a:lstStyle/>
          <a:p>
            <a:pPr marL="0" indent="0">
              <a:buNone/>
            </a:pPr>
            <a:endParaRPr lang="en-GB" altLang="en-US" dirty="0" smtClean="0">
              <a:latin typeface="Times New Roman" panose="02020603050405020304" pitchFamily="18" charset="0"/>
              <a:cs typeface="Times New Roman" panose="02020603050405020304" pitchFamily="18" charset="0"/>
            </a:endParaRPr>
          </a:p>
          <a:p>
            <a:pPr lvl="1"/>
            <a:r>
              <a:rPr lang="en-GB" altLang="en-US" dirty="0" smtClean="0">
                <a:latin typeface="Times New Roman" panose="02020603050405020304" pitchFamily="18" charset="0"/>
                <a:cs typeface="Times New Roman" panose="02020603050405020304" pitchFamily="18" charset="0"/>
              </a:rPr>
              <a:t>Social</a:t>
            </a:r>
          </a:p>
          <a:p>
            <a:pPr lvl="1"/>
            <a:r>
              <a:rPr lang="en-GB" altLang="en-US" dirty="0" smtClean="0">
                <a:latin typeface="Times New Roman" panose="02020603050405020304" pitchFamily="18" charset="0"/>
                <a:cs typeface="Times New Roman" panose="02020603050405020304" pitchFamily="18" charset="0"/>
              </a:rPr>
              <a:t>Economic </a:t>
            </a:r>
          </a:p>
          <a:p>
            <a:pPr lvl="1"/>
            <a:r>
              <a:rPr lang="en-GB" altLang="en-US" dirty="0" smtClean="0">
                <a:latin typeface="Times New Roman" panose="02020603050405020304" pitchFamily="18" charset="0"/>
                <a:cs typeface="Times New Roman" panose="02020603050405020304" pitchFamily="18" charset="0"/>
              </a:rPr>
              <a:t>Personal</a:t>
            </a:r>
          </a:p>
          <a:p>
            <a:r>
              <a:rPr lang="en-GB" altLang="en-US" sz="3200" dirty="0" smtClean="0">
                <a:latin typeface="Times New Roman" panose="02020603050405020304" pitchFamily="18" charset="0"/>
                <a:cs typeface="Times New Roman" panose="02020603050405020304" pitchFamily="18" charset="0"/>
              </a:rPr>
              <a:t>What might these be?</a:t>
            </a:r>
          </a:p>
          <a:p>
            <a:pPr marL="0" indent="0">
              <a:buNone/>
            </a:pPr>
            <a:r>
              <a:rPr lang="en-GB" altLang="en-US" sz="3200" dirty="0">
                <a:latin typeface="Times New Roman" panose="02020603050405020304" pitchFamily="18" charset="0"/>
                <a:cs typeface="Times New Roman" panose="02020603050405020304" pitchFamily="18" charset="0"/>
              </a:rPr>
              <a:t> </a:t>
            </a:r>
            <a:r>
              <a:rPr lang="en-GB" altLang="en-US" sz="3200" dirty="0" smtClean="0">
                <a:latin typeface="Times New Roman" panose="02020603050405020304" pitchFamily="18" charset="0"/>
                <a:cs typeface="Times New Roman" panose="02020603050405020304" pitchFamily="18" charset="0"/>
              </a:rPr>
              <a:t>                                     </a:t>
            </a:r>
            <a:r>
              <a:rPr lang="en-GB" altLang="en-US" sz="3200" i="1" dirty="0" smtClean="0">
                <a:latin typeface="Times New Roman" panose="02020603050405020304" pitchFamily="18" charset="0"/>
                <a:cs typeface="Times New Roman" panose="02020603050405020304" pitchFamily="18" charset="0"/>
              </a:rPr>
              <a:t>Discuss…</a:t>
            </a: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78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0">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17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84155" y="1815131"/>
            <a:ext cx="5076067" cy="2585323"/>
          </a:xfrm>
          <a:prstGeom prst="rect">
            <a:avLst/>
          </a:prstGeom>
        </p:spPr>
        <p:txBody>
          <a:bodyPr wrap="square">
            <a:spAutoFit/>
          </a:bodyPr>
          <a:lstStyle/>
          <a:p>
            <a:pPr algn="ctr"/>
            <a:r>
              <a:rPr lang="en-GB" altLang="en-US" sz="5400" b="1" dirty="0">
                <a:latin typeface="Times New Roman" panose="02020603050405020304" pitchFamily="18" charset="0"/>
                <a:cs typeface="Times New Roman" panose="02020603050405020304" pitchFamily="18" charset="0"/>
              </a:rPr>
              <a:t>Characteristics </a:t>
            </a:r>
            <a:br>
              <a:rPr lang="en-GB" altLang="en-US" sz="5400" b="1" dirty="0">
                <a:latin typeface="Times New Roman" panose="02020603050405020304" pitchFamily="18" charset="0"/>
                <a:cs typeface="Times New Roman" panose="02020603050405020304" pitchFamily="18" charset="0"/>
              </a:rPr>
            </a:br>
            <a:r>
              <a:rPr lang="en-GB" altLang="en-US" sz="5400" b="1" dirty="0">
                <a:latin typeface="Times New Roman" panose="02020603050405020304" pitchFamily="18" charset="0"/>
                <a:cs typeface="Times New Roman" panose="02020603050405020304" pitchFamily="18" charset="0"/>
              </a:rPr>
              <a:t>of the Elderly Population</a:t>
            </a:r>
            <a:endParaRPr lang="en-GB" sz="5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813147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Autofit/>
          </a:bodyPr>
          <a:lstStyle/>
          <a:p>
            <a:r>
              <a:rPr lang="en-GB" altLang="en-US" b="1" dirty="0" smtClean="0">
                <a:latin typeface="Times New Roman" panose="02020603050405020304" pitchFamily="18" charset="0"/>
                <a:cs typeface="Times New Roman" panose="02020603050405020304" pitchFamily="18" charset="0"/>
              </a:rPr>
              <a:t>Characteristics </a:t>
            </a:r>
            <a:br>
              <a:rPr lang="en-GB" altLang="en-US" b="1" dirty="0" smtClean="0">
                <a:latin typeface="Times New Roman" panose="02020603050405020304" pitchFamily="18" charset="0"/>
                <a:cs typeface="Times New Roman" panose="02020603050405020304" pitchFamily="18" charset="0"/>
              </a:rPr>
            </a:br>
            <a:r>
              <a:rPr lang="en-GB" altLang="en-US" b="1" dirty="0" smtClean="0">
                <a:latin typeface="Times New Roman" panose="02020603050405020304" pitchFamily="18" charset="0"/>
                <a:cs typeface="Times New Roman" panose="02020603050405020304" pitchFamily="18" charset="0"/>
              </a:rPr>
              <a:t>of the Elderly Population</a:t>
            </a:r>
          </a:p>
        </p:txBody>
      </p:sp>
      <p:sp>
        <p:nvSpPr>
          <p:cNvPr id="9219" name="Rectangle 3"/>
          <p:cNvSpPr>
            <a:spLocks noGrp="1" noChangeArrowheads="1"/>
          </p:cNvSpPr>
          <p:nvPr>
            <p:ph idx="1"/>
          </p:nvPr>
        </p:nvSpPr>
        <p:spPr/>
        <p:txBody>
          <a:bodyPr>
            <a:normAutofit fontScale="85000" lnSpcReduction="10000"/>
          </a:bodyPr>
          <a:lstStyle/>
          <a:p>
            <a:r>
              <a:rPr lang="en-GB" altLang="en-US" dirty="0" smtClean="0">
                <a:latin typeface="Times New Roman" panose="02020603050405020304" pitchFamily="18" charset="0"/>
                <a:cs typeface="Times New Roman" panose="02020603050405020304" pitchFamily="18" charset="0"/>
              </a:rPr>
              <a:t>Gerontology is the scientific study of ageing</a:t>
            </a:r>
          </a:p>
          <a:p>
            <a:r>
              <a:rPr lang="en-GB" altLang="en-US" dirty="0" smtClean="0">
                <a:latin typeface="Times New Roman" panose="02020603050405020304" pitchFamily="18" charset="0"/>
                <a:cs typeface="Times New Roman" panose="02020603050405020304" pitchFamily="18" charset="0"/>
              </a:rPr>
              <a:t>Life expectancy increases as one gets older! Average age is 65, but if you get to 80, then you are likely to live until you are 90!</a:t>
            </a:r>
          </a:p>
          <a:p>
            <a:r>
              <a:rPr lang="en-GB" altLang="en-US" dirty="0" smtClean="0">
                <a:latin typeface="Times New Roman" panose="02020603050405020304" pitchFamily="18" charset="0"/>
                <a:cs typeface="Times New Roman" panose="02020603050405020304" pitchFamily="18" charset="0"/>
              </a:rPr>
              <a:t>The UK has an ageing population – the number of people over 90 is set to double by 2025.</a:t>
            </a:r>
          </a:p>
          <a:p>
            <a:r>
              <a:rPr lang="en-GB" altLang="en-US" dirty="0">
                <a:latin typeface="Times New Roman" panose="02020603050405020304" pitchFamily="18" charset="0"/>
                <a:cs typeface="Times New Roman" panose="02020603050405020304" pitchFamily="18" charset="0"/>
              </a:rPr>
              <a:t>There are 14,570 centenarians in the UK, a 65% increase over the last decade. Of these, </a:t>
            </a:r>
            <a:r>
              <a:rPr lang="en-GB" altLang="en-US" dirty="0" smtClean="0">
                <a:latin typeface="Times New Roman" panose="02020603050405020304" pitchFamily="18" charset="0"/>
                <a:cs typeface="Times New Roman" panose="02020603050405020304" pitchFamily="18" charset="0"/>
              </a:rPr>
              <a:t>an estimated </a:t>
            </a:r>
            <a:r>
              <a:rPr lang="en-GB" altLang="en-US" dirty="0">
                <a:latin typeface="Times New Roman" panose="02020603050405020304" pitchFamily="18" charset="0"/>
                <a:cs typeface="Times New Roman" panose="02020603050405020304" pitchFamily="18" charset="0"/>
              </a:rPr>
              <a:t>800 are aged 105 and over, double that of </a:t>
            </a:r>
            <a:r>
              <a:rPr lang="en-GB" altLang="en-US" dirty="0" smtClean="0">
                <a:latin typeface="Times New Roman" panose="02020603050405020304" pitchFamily="18" charset="0"/>
                <a:cs typeface="Times New Roman" panose="02020603050405020304" pitchFamily="18" charset="0"/>
              </a:rPr>
              <a:t>2005         </a:t>
            </a:r>
            <a:r>
              <a:rPr lang="en-GB" altLang="en-US" sz="1900" dirty="0" smtClean="0">
                <a:latin typeface="Times New Roman" panose="02020603050405020304" pitchFamily="18" charset="0"/>
                <a:cs typeface="Times New Roman" panose="02020603050405020304" pitchFamily="18" charset="0"/>
              </a:rPr>
              <a:t>      </a:t>
            </a:r>
          </a:p>
          <a:p>
            <a:pPr marL="0" indent="0">
              <a:buNone/>
            </a:pPr>
            <a:r>
              <a:rPr lang="en-GB" altLang="en-US" sz="1900" dirty="0" smtClean="0">
                <a:latin typeface="Times New Roman" panose="02020603050405020304" pitchFamily="18" charset="0"/>
                <a:cs typeface="Times New Roman" panose="02020603050405020304" pitchFamily="18" charset="0"/>
              </a:rPr>
              <a:t>                                                                                           (</a:t>
            </a:r>
            <a:r>
              <a:rPr lang="en-GB" altLang="en-US" sz="1900" dirty="0" err="1" smtClean="0">
                <a:latin typeface="Times New Roman" panose="02020603050405020304" pitchFamily="18" charset="0"/>
                <a:cs typeface="Times New Roman" panose="02020603050405020304" pitchFamily="18" charset="0"/>
              </a:rPr>
              <a:t>AgeUK</a:t>
            </a:r>
            <a:r>
              <a:rPr lang="en-GB" altLang="en-US" sz="1900" dirty="0" smtClean="0">
                <a:latin typeface="Times New Roman" panose="02020603050405020304" pitchFamily="18" charset="0"/>
                <a:cs typeface="Times New Roman" panose="02020603050405020304" pitchFamily="18" charset="0"/>
              </a:rPr>
              <a:t>, 2018)</a:t>
            </a:r>
          </a:p>
        </p:txBody>
      </p:sp>
    </p:spTree>
    <p:extLst>
      <p:ext uri="{BB962C8B-B14F-4D97-AF65-F5344CB8AC3E}">
        <p14:creationId xmlns:p14="http://schemas.microsoft.com/office/powerpoint/2010/main" val="3507005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Subgroups</a:t>
            </a:r>
          </a:p>
        </p:txBody>
      </p:sp>
      <p:sp>
        <p:nvSpPr>
          <p:cNvPr id="9219" name="Rectangle 3"/>
          <p:cNvSpPr>
            <a:spLocks noGrp="1" noChangeArrowheads="1"/>
          </p:cNvSpPr>
          <p:nvPr>
            <p:ph idx="1"/>
          </p:nvPr>
        </p:nvSpPr>
        <p:spPr>
          <a:xfrm>
            <a:off x="1073497" y="2490135"/>
            <a:ext cx="7028881" cy="3444997"/>
          </a:xfrm>
        </p:spPr>
        <p:txBody>
          <a:bodyPr>
            <a:normAutofit/>
          </a:bodyPr>
          <a:lstStyle/>
          <a:p>
            <a:r>
              <a:rPr lang="en-GB" altLang="en-US" dirty="0" smtClean="0">
                <a:latin typeface="Times New Roman" panose="02020603050405020304" pitchFamily="18" charset="0"/>
                <a:cs typeface="Times New Roman" panose="02020603050405020304" pitchFamily="18" charset="0"/>
              </a:rPr>
              <a:t>Gerontologists point out that there are important differences in subgroups</a:t>
            </a:r>
          </a:p>
          <a:p>
            <a:endParaRPr lang="en-GB" altLang="en-US" dirty="0" smtClean="0">
              <a:latin typeface="Times New Roman" panose="02020603050405020304" pitchFamily="18" charset="0"/>
              <a:cs typeface="Times New Roman" panose="02020603050405020304" pitchFamily="18" charset="0"/>
            </a:endParaRPr>
          </a:p>
          <a:p>
            <a:pPr lvl="1"/>
            <a:r>
              <a:rPr lang="en-GB" altLang="en-US" dirty="0" smtClean="0">
                <a:latin typeface="Times New Roman" panose="02020603050405020304" pitchFamily="18" charset="0"/>
                <a:cs typeface="Times New Roman" panose="02020603050405020304" pitchFamily="18" charset="0"/>
              </a:rPr>
              <a:t> 60-75 years are the ‘young’ old</a:t>
            </a:r>
          </a:p>
          <a:p>
            <a:pPr lvl="1"/>
            <a:r>
              <a:rPr lang="en-GB" altLang="en-US" dirty="0" smtClean="0">
                <a:latin typeface="Times New Roman" panose="02020603050405020304" pitchFamily="18" charset="0"/>
                <a:cs typeface="Times New Roman" panose="02020603050405020304" pitchFamily="18" charset="0"/>
              </a:rPr>
              <a:t> 75- 85 years are the ‘old’ old</a:t>
            </a:r>
          </a:p>
          <a:p>
            <a:pPr lvl="1"/>
            <a:r>
              <a:rPr lang="en-GB" altLang="en-US" dirty="0" smtClean="0">
                <a:latin typeface="Times New Roman" panose="02020603050405020304" pitchFamily="18" charset="0"/>
                <a:cs typeface="Times New Roman" panose="02020603050405020304" pitchFamily="18" charset="0"/>
              </a:rPr>
              <a:t> 85 + years are the ‘oldest’ old</a:t>
            </a:r>
          </a:p>
          <a:p>
            <a:pPr marL="457200" lvl="1" indent="0">
              <a:buNone/>
            </a:pPr>
            <a:r>
              <a:rPr lang="en-GB" altLang="en-US" dirty="0" smtClean="0">
                <a:latin typeface="Times New Roman" panose="02020603050405020304" pitchFamily="18" charset="0"/>
                <a:cs typeface="Times New Roman" panose="02020603050405020304" pitchFamily="18" charset="0"/>
              </a:rPr>
              <a:t>                                                                        </a:t>
            </a:r>
            <a:r>
              <a:rPr lang="en-GB" altLang="en-US" sz="1200" dirty="0" smtClean="0">
                <a:latin typeface="Times New Roman" panose="02020603050405020304" pitchFamily="18" charset="0"/>
                <a:cs typeface="Times New Roman" panose="02020603050405020304" pitchFamily="18" charset="0"/>
              </a:rPr>
              <a:t>(Department of Health, 2011)</a:t>
            </a:r>
          </a:p>
        </p:txBody>
      </p:sp>
    </p:spTree>
    <p:extLst>
      <p:ext uri="{BB962C8B-B14F-4D97-AF65-F5344CB8AC3E}">
        <p14:creationId xmlns:p14="http://schemas.microsoft.com/office/powerpoint/2010/main" val="1593730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US" altLang="en-US" b="1" dirty="0" smtClean="0">
                <a:latin typeface="Times New Roman" panose="02020603050405020304" pitchFamily="18" charset="0"/>
                <a:cs typeface="Times New Roman" panose="02020603050405020304" pitchFamily="18" charset="0"/>
              </a:rPr>
              <a:t>The Oldest Old</a:t>
            </a:r>
          </a:p>
        </p:txBody>
      </p:sp>
      <p:sp>
        <p:nvSpPr>
          <p:cNvPr id="11267" name="Content Placeholder 2"/>
          <p:cNvSpPr>
            <a:spLocks noGrp="1"/>
          </p:cNvSpPr>
          <p:nvPr>
            <p:ph idx="1"/>
          </p:nvPr>
        </p:nvSpPr>
        <p:spPr>
          <a:xfrm>
            <a:off x="422031" y="2639605"/>
            <a:ext cx="8335107" cy="3383126"/>
          </a:xfrm>
        </p:spPr>
        <p:txBody>
          <a:bodyPr/>
          <a:lstStyle/>
          <a:p>
            <a:pPr lvl="1"/>
            <a:r>
              <a:rPr lang="en-GB" altLang="en-US" dirty="0" smtClean="0">
                <a:latin typeface="Times New Roman" panose="02020603050405020304" pitchFamily="18" charset="0"/>
                <a:cs typeface="Times New Roman" panose="02020603050405020304" pitchFamily="18" charset="0"/>
              </a:rPr>
              <a:t>This last group are more likely to suffer from significant physical and mental impairments that the other groups, thus within this sub-group are the  </a:t>
            </a:r>
            <a:r>
              <a:rPr lang="en-GB" altLang="en-US" b="1" dirty="0" smtClean="0">
                <a:latin typeface="Times New Roman" panose="02020603050405020304" pitchFamily="18" charset="0"/>
                <a:cs typeface="Times New Roman" panose="02020603050405020304" pitchFamily="18" charset="0"/>
              </a:rPr>
              <a:t>‘frail elderly’ </a:t>
            </a:r>
            <a:r>
              <a:rPr lang="en-GB" altLang="en-US" dirty="0" smtClean="0">
                <a:latin typeface="Times New Roman" panose="02020603050405020304" pitchFamily="18" charset="0"/>
                <a:cs typeface="Times New Roman" panose="02020603050405020304" pitchFamily="18" charset="0"/>
              </a:rPr>
              <a:t>who are unable to care for themselves</a:t>
            </a:r>
          </a:p>
          <a:p>
            <a:pPr lvl="1"/>
            <a:r>
              <a:rPr lang="en-GB" altLang="en-US" dirty="0" smtClean="0">
                <a:latin typeface="Times New Roman" panose="02020603050405020304" pitchFamily="18" charset="0"/>
                <a:cs typeface="Times New Roman" panose="02020603050405020304" pitchFamily="18" charset="0"/>
              </a:rPr>
              <a:t> Statistically this age group continues to grow – worrying demographers and economists who are concerned about the ability of the young and middle aged to support them.  </a:t>
            </a:r>
          </a:p>
          <a:p>
            <a:endParaRPr lang="en-US" altLang="en-US" dirty="0" smtClean="0"/>
          </a:p>
        </p:txBody>
      </p:sp>
    </p:spTree>
    <p:extLst>
      <p:ext uri="{BB962C8B-B14F-4D97-AF65-F5344CB8AC3E}">
        <p14:creationId xmlns:p14="http://schemas.microsoft.com/office/powerpoint/2010/main" val="2820958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Class Exercise</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48270" y="2841980"/>
            <a:ext cx="7426961" cy="3242755"/>
          </a:xfrm>
        </p:spPr>
        <p:txBody>
          <a:bodyPr/>
          <a:lstStyle/>
          <a:p>
            <a:r>
              <a:rPr lang="en-GB" dirty="0" smtClean="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If I could transport you now to 85 years old…what do you think/hope your life would be like?</a:t>
            </a:r>
          </a:p>
          <a:p>
            <a:r>
              <a:rPr lang="en-GB" dirty="0">
                <a:latin typeface="Times New Roman" panose="02020603050405020304" pitchFamily="18" charset="0"/>
                <a:cs typeface="Times New Roman" panose="02020603050405020304" pitchFamily="18" charset="0"/>
              </a:rPr>
              <a:t> </a:t>
            </a:r>
            <a:r>
              <a:rPr lang="en-GB" sz="3600" dirty="0">
                <a:latin typeface="Times New Roman" panose="02020603050405020304" pitchFamily="18" charset="0"/>
                <a:cs typeface="Times New Roman" panose="02020603050405020304" pitchFamily="18" charset="0"/>
              </a:rPr>
              <a:t>Justify your answer….</a:t>
            </a:r>
          </a:p>
          <a:p>
            <a:endParaRPr lang="en-GB" dirty="0"/>
          </a:p>
        </p:txBody>
      </p:sp>
    </p:spTree>
    <p:extLst>
      <p:ext uri="{BB962C8B-B14F-4D97-AF65-F5344CB8AC3E}">
        <p14:creationId xmlns:p14="http://schemas.microsoft.com/office/powerpoint/2010/main" val="90843053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latin typeface="Times New Roman" panose="02020603050405020304" pitchFamily="18" charset="0"/>
                <a:cs typeface="Times New Roman" panose="02020603050405020304" pitchFamily="18" charset="0"/>
              </a:rPr>
              <a:t>Historical Perspectives on Ageing</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We have a rosy view of how we treated our elderly in the past but is this realistic</a:t>
            </a:r>
            <a:r>
              <a:rPr lang="en-GB" dirty="0" smtClean="0">
                <a:latin typeface="Times New Roman" panose="02020603050405020304" pitchFamily="18" charset="0"/>
                <a:cs typeface="Times New Roman" panose="02020603050405020304" pitchFamily="18" charset="0"/>
              </a:rPr>
              <a:t>?</a:t>
            </a:r>
          </a:p>
          <a:p>
            <a:r>
              <a:rPr lang="en-GB" dirty="0" smtClean="0">
                <a:latin typeface="Times New Roman" panose="02020603050405020304" pitchFamily="18" charset="0"/>
                <a:cs typeface="Times New Roman" panose="02020603050405020304" pitchFamily="18" charset="0"/>
              </a:rPr>
              <a:t>Between 1600 and 1800 only 3.4% were over 60</a:t>
            </a:r>
          </a:p>
          <a:p>
            <a:r>
              <a:rPr lang="en-GB" dirty="0" smtClean="0">
                <a:latin typeface="Times New Roman" panose="02020603050405020304" pitchFamily="18" charset="0"/>
                <a:cs typeface="Times New Roman" panose="02020603050405020304" pitchFamily="18" charset="0"/>
              </a:rPr>
              <a:t>Today more than 18% are over 65!</a:t>
            </a:r>
          </a:p>
          <a:p>
            <a:pPr marL="0" indent="0">
              <a:buNone/>
            </a:pPr>
            <a:r>
              <a:rPr lang="en-GB" b="1" dirty="0" smtClean="0">
                <a:latin typeface="Times New Roman" panose="02020603050405020304" pitchFamily="18" charset="0"/>
                <a:cs typeface="Times New Roman" panose="02020603050405020304" pitchFamily="18" charset="0"/>
              </a:rPr>
              <a:t>What are the implications of this on society and the family? </a:t>
            </a:r>
          </a:p>
          <a:p>
            <a:pPr marL="0" indent="0">
              <a:buNone/>
            </a:pP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a:t>
            </a:r>
            <a:r>
              <a:rPr lang="en-GB" sz="4400" i="1" dirty="0" smtClean="0">
                <a:latin typeface="Times New Roman" panose="02020603050405020304" pitchFamily="18" charset="0"/>
                <a:cs typeface="Times New Roman" panose="02020603050405020304" pitchFamily="18" charset="0"/>
              </a:rPr>
              <a:t>Discuss…</a:t>
            </a:r>
          </a:p>
        </p:txBody>
      </p:sp>
    </p:spTree>
    <p:extLst>
      <p:ext uri="{BB962C8B-B14F-4D97-AF65-F5344CB8AC3E}">
        <p14:creationId xmlns:p14="http://schemas.microsoft.com/office/powerpoint/2010/main" val="25458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latin typeface="Times New Roman" panose="02020603050405020304" pitchFamily="18" charset="0"/>
                <a:cs typeface="Times New Roman" panose="02020603050405020304" pitchFamily="18" charset="0"/>
              </a:rPr>
              <a:t>Historical Perspectives on Old Age</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Times New Roman" panose="02020603050405020304" pitchFamily="18" charset="0"/>
                <a:cs typeface="Times New Roman" panose="02020603050405020304" pitchFamily="18" charset="0"/>
              </a:rPr>
              <a:t>In Medieval and Tudor times the elderly in poverty were looked after by the </a:t>
            </a:r>
            <a:r>
              <a:rPr lang="en-GB" b="1" dirty="0" smtClean="0">
                <a:latin typeface="Times New Roman" panose="02020603050405020304" pitchFamily="18" charset="0"/>
                <a:cs typeface="Times New Roman" panose="02020603050405020304" pitchFamily="18" charset="0"/>
              </a:rPr>
              <a:t>parish</a:t>
            </a:r>
          </a:p>
          <a:p>
            <a:r>
              <a:rPr lang="en-GB" dirty="0" smtClean="0">
                <a:latin typeface="Times New Roman" panose="02020603050405020304" pitchFamily="18" charset="0"/>
                <a:cs typeface="Times New Roman" panose="02020603050405020304" pitchFamily="18" charset="0"/>
              </a:rPr>
              <a:t>In the early 17</a:t>
            </a:r>
            <a:r>
              <a:rPr lang="en-GB" baseline="30000" dirty="0" smtClean="0">
                <a:latin typeface="Times New Roman" panose="02020603050405020304" pitchFamily="18" charset="0"/>
                <a:cs typeface="Times New Roman" panose="02020603050405020304" pitchFamily="18" charset="0"/>
              </a:rPr>
              <a:t>th</a:t>
            </a:r>
            <a:r>
              <a:rPr lang="en-GB" dirty="0" smtClean="0">
                <a:latin typeface="Times New Roman" panose="02020603050405020304" pitchFamily="18" charset="0"/>
                <a:cs typeface="Times New Roman" panose="02020603050405020304" pitchFamily="18" charset="0"/>
              </a:rPr>
              <a:t> Century the </a:t>
            </a: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Poor Laws </a:t>
            </a:r>
            <a:r>
              <a:rPr lang="en-GB" dirty="0">
                <a:latin typeface="Times New Roman" panose="02020603050405020304" pitchFamily="18" charset="0"/>
                <a:cs typeface="Times New Roman" panose="02020603050405020304" pitchFamily="18" charset="0"/>
              </a:rPr>
              <a:t>outlined the obligation of </a:t>
            </a:r>
            <a:r>
              <a:rPr lang="en-GB" b="1" dirty="0">
                <a:latin typeface="Times New Roman" panose="02020603050405020304" pitchFamily="18" charset="0"/>
                <a:cs typeface="Times New Roman" panose="02020603050405020304" pitchFamily="18" charset="0"/>
              </a:rPr>
              <a:t>family</a:t>
            </a:r>
            <a:r>
              <a:rPr lang="en-GB" dirty="0">
                <a:latin typeface="Times New Roman" panose="02020603050405020304" pitchFamily="18" charset="0"/>
                <a:cs typeface="Times New Roman" panose="02020603050405020304" pitchFamily="18" charset="0"/>
              </a:rPr>
              <a:t> members to care for their elderly relatives although this was rarely </a:t>
            </a:r>
            <a:r>
              <a:rPr lang="en-GB" dirty="0" smtClean="0">
                <a:latin typeface="Times New Roman" panose="02020603050405020304" pitchFamily="18" charset="0"/>
                <a:cs typeface="Times New Roman" panose="02020603050405020304" pitchFamily="18" charset="0"/>
              </a:rPr>
              <a:t>enforced</a:t>
            </a:r>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In the 18</a:t>
            </a:r>
            <a:r>
              <a:rPr lang="en-GB" baseline="30000" dirty="0" smtClean="0">
                <a:latin typeface="Times New Roman" panose="02020603050405020304" pitchFamily="18" charset="0"/>
                <a:cs typeface="Times New Roman" panose="02020603050405020304" pitchFamily="18" charset="0"/>
              </a:rPr>
              <a:t>th</a:t>
            </a:r>
            <a:r>
              <a:rPr lang="en-GB" dirty="0" smtClean="0">
                <a:latin typeface="Times New Roman" panose="02020603050405020304" pitchFamily="18" charset="0"/>
                <a:cs typeface="Times New Roman" panose="02020603050405020304" pitchFamily="18" charset="0"/>
              </a:rPr>
              <a:t> and early 19</a:t>
            </a:r>
            <a:r>
              <a:rPr lang="en-GB" baseline="30000" dirty="0" smtClean="0">
                <a:latin typeface="Times New Roman" panose="02020603050405020304" pitchFamily="18" charset="0"/>
                <a:cs typeface="Times New Roman" panose="02020603050405020304" pitchFamily="18" charset="0"/>
              </a:rPr>
              <a:t>th</a:t>
            </a:r>
            <a:r>
              <a:rPr lang="en-GB" dirty="0" smtClean="0">
                <a:latin typeface="Times New Roman" panose="02020603050405020304" pitchFamily="18" charset="0"/>
                <a:cs typeface="Times New Roman" panose="02020603050405020304" pitchFamily="18" charset="0"/>
              </a:rPr>
              <a:t> Century although there was some </a:t>
            </a:r>
            <a:r>
              <a:rPr lang="en-GB" b="1" dirty="0" smtClean="0">
                <a:latin typeface="Times New Roman" panose="02020603050405020304" pitchFamily="18" charset="0"/>
                <a:cs typeface="Times New Roman" panose="02020603050405020304" pitchFamily="18" charset="0"/>
              </a:rPr>
              <a:t>outdoor relief </a:t>
            </a:r>
            <a:r>
              <a:rPr lang="en-GB" dirty="0" smtClean="0">
                <a:latin typeface="Times New Roman" panose="02020603050405020304" pitchFamily="18" charset="0"/>
                <a:cs typeface="Times New Roman" panose="02020603050405020304" pitchFamily="18" charset="0"/>
              </a:rPr>
              <a:t>the majority of elderly people without support or/and in poverty had to enter the </a:t>
            </a:r>
            <a:r>
              <a:rPr lang="en-GB" b="1" dirty="0" smtClean="0">
                <a:latin typeface="Times New Roman" panose="02020603050405020304" pitchFamily="18" charset="0"/>
                <a:cs typeface="Times New Roman" panose="02020603050405020304" pitchFamily="18" charset="0"/>
              </a:rPr>
              <a:t>workhouse</a:t>
            </a:r>
          </a:p>
          <a:p>
            <a:r>
              <a:rPr lang="en-GB" b="1" dirty="0" smtClean="0">
                <a:latin typeface="Times New Roman" panose="02020603050405020304" pitchFamily="18" charset="0"/>
                <a:cs typeface="Times New Roman" panose="02020603050405020304" pitchFamily="18" charset="0"/>
              </a:rPr>
              <a:t>These were routinely segregated </a:t>
            </a:r>
          </a:p>
        </p:txBody>
      </p:sp>
    </p:spTree>
    <p:extLst>
      <p:ext uri="{BB962C8B-B14F-4D97-AF65-F5344CB8AC3E}">
        <p14:creationId xmlns:p14="http://schemas.microsoft.com/office/powerpoint/2010/main" val="3314839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9135" y="783453"/>
            <a:ext cx="7729742" cy="1303867"/>
          </a:xfrm>
        </p:spPr>
        <p:txBody>
          <a:bodyPr>
            <a:noAutofit/>
          </a:bodyPr>
          <a:lstStyle/>
          <a:p>
            <a:r>
              <a:rPr lang="en-GB" b="1" dirty="0">
                <a:latin typeface="Times New Roman" panose="02020603050405020304" pitchFamily="18" charset="0"/>
                <a:cs typeface="Times New Roman" panose="02020603050405020304" pitchFamily="18" charset="0"/>
              </a:rPr>
              <a:t>Mr Bumble refusing Darby and-Joan </a:t>
            </a:r>
            <a:r>
              <a:rPr lang="en-GB" b="1" dirty="0" smtClean="0">
                <a:latin typeface="Times New Roman" panose="02020603050405020304" pitchFamily="18" charset="0"/>
                <a:cs typeface="Times New Roman" panose="02020603050405020304" pitchFamily="18" charset="0"/>
              </a:rPr>
              <a:t>entry </a:t>
            </a:r>
            <a:r>
              <a:rPr lang="en-GB" b="1" dirty="0">
                <a:latin typeface="Times New Roman" panose="02020603050405020304" pitchFamily="18" charset="0"/>
                <a:cs typeface="Times New Roman" panose="02020603050405020304" pitchFamily="18" charset="0"/>
              </a:rPr>
              <a:t>to the Workhouse Together</a:t>
            </a:r>
          </a:p>
        </p:txBody>
      </p:sp>
      <p:pic>
        <p:nvPicPr>
          <p:cNvPr id="4" name="Content Placeholder 3"/>
          <p:cNvPicPr>
            <a:picLocks noGrp="1"/>
          </p:cNvPicPr>
          <p:nvPr>
            <p:ph idx="1"/>
          </p:nvPr>
        </p:nvPicPr>
        <p:blipFill>
          <a:blip r:embed="rId2" cstate="email">
            <a:extLst>
              <a:ext uri="{28A0092B-C50C-407E-A947-70E740481C1C}">
                <a14:useLocalDpi xmlns:a14="http://schemas.microsoft.com/office/drawing/2010/main" val="0"/>
              </a:ext>
            </a:extLst>
          </a:blip>
          <a:srcRect/>
          <a:stretch>
            <a:fillRect/>
          </a:stretch>
        </p:blipFill>
        <p:spPr bwMode="auto">
          <a:xfrm>
            <a:off x="2671638" y="2544418"/>
            <a:ext cx="3999506" cy="3196424"/>
          </a:xfrm>
          <a:prstGeom prst="rect">
            <a:avLst/>
          </a:prstGeom>
          <a:noFill/>
          <a:ln>
            <a:noFill/>
          </a:ln>
        </p:spPr>
      </p:pic>
      <p:sp>
        <p:nvSpPr>
          <p:cNvPr id="5" name="TextBox 4"/>
          <p:cNvSpPr txBox="1"/>
          <p:nvPr/>
        </p:nvSpPr>
        <p:spPr>
          <a:xfrm>
            <a:off x="7036904" y="5661329"/>
            <a:ext cx="1463040" cy="307777"/>
          </a:xfrm>
          <a:prstGeom prst="rect">
            <a:avLst/>
          </a:prstGeom>
          <a:noFill/>
        </p:spPr>
        <p:txBody>
          <a:bodyPr wrap="square" rtlCol="0">
            <a:spAutoFit/>
          </a:bodyPr>
          <a:lstStyle/>
          <a:p>
            <a:r>
              <a:rPr lang="en-GB" sz="1400" dirty="0"/>
              <a:t>(Leech, 1888</a:t>
            </a:r>
            <a:r>
              <a:rPr lang="en-GB" sz="1400" dirty="0" smtClean="0"/>
              <a:t>)</a:t>
            </a:r>
            <a:endParaRPr lang="en-GB" sz="1400" dirty="0"/>
          </a:p>
        </p:txBody>
      </p:sp>
    </p:spTree>
    <p:extLst>
      <p:ext uri="{BB962C8B-B14F-4D97-AF65-F5344CB8AC3E}">
        <p14:creationId xmlns:p14="http://schemas.microsoft.com/office/powerpoint/2010/main" val="385739244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t>
            </a:r>
            <a:r>
              <a:rPr lang="en-GB" sz="4400" b="1" dirty="0" smtClean="0">
                <a:latin typeface="Times New Roman" panose="02020603050405020304" pitchFamily="18" charset="0"/>
                <a:cs typeface="Times New Roman" panose="02020603050405020304" pitchFamily="18" charset="0"/>
              </a:rPr>
              <a:t>20</a:t>
            </a:r>
            <a:r>
              <a:rPr lang="en-GB" sz="4400" b="1" baseline="30000" dirty="0" smtClean="0">
                <a:latin typeface="Times New Roman" panose="02020603050405020304" pitchFamily="18" charset="0"/>
                <a:cs typeface="Times New Roman" panose="02020603050405020304" pitchFamily="18" charset="0"/>
              </a:rPr>
              <a:t>th</a:t>
            </a:r>
            <a:r>
              <a:rPr lang="en-GB" sz="4400" b="1" dirty="0" smtClean="0">
                <a:latin typeface="Times New Roman" panose="02020603050405020304" pitchFamily="18" charset="0"/>
                <a:cs typeface="Times New Roman" panose="02020603050405020304" pitchFamily="18" charset="0"/>
              </a:rPr>
              <a:t> Century Perspectives on Ageing</a:t>
            </a:r>
            <a:endParaRPr lang="en-GB"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76865" y="2490135"/>
            <a:ext cx="7203810" cy="3444997"/>
          </a:xfrm>
        </p:spPr>
        <p:txBody>
          <a:bodyPr/>
          <a:lstStyle/>
          <a:p>
            <a:r>
              <a:rPr lang="en-GB" dirty="0" smtClean="0">
                <a:latin typeface="Times New Roman" panose="02020603050405020304" pitchFamily="18" charset="0"/>
                <a:cs typeface="Times New Roman" panose="02020603050405020304" pitchFamily="18" charset="0"/>
              </a:rPr>
              <a:t>Ageing approached as an individual and social </a:t>
            </a:r>
            <a:r>
              <a:rPr lang="en-GB" b="1" dirty="0" smtClean="0">
                <a:latin typeface="Times New Roman" panose="02020603050405020304" pitchFamily="18" charset="0"/>
                <a:cs typeface="Times New Roman" panose="02020603050405020304" pitchFamily="18" charset="0"/>
              </a:rPr>
              <a:t>problem</a:t>
            </a:r>
            <a:r>
              <a:rPr lang="en-GB" dirty="0" smtClean="0">
                <a:latin typeface="Times New Roman" panose="02020603050405020304" pitchFamily="18" charset="0"/>
                <a:cs typeface="Times New Roman" panose="02020603050405020304" pitchFamily="18" charset="0"/>
              </a:rPr>
              <a:t> (1940s -60s)</a:t>
            </a:r>
          </a:p>
          <a:p>
            <a:r>
              <a:rPr lang="en-GB" dirty="0" smtClean="0">
                <a:latin typeface="Times New Roman" panose="02020603050405020304" pitchFamily="18" charset="0"/>
                <a:cs typeface="Times New Roman" panose="02020603050405020304" pitchFamily="18" charset="0"/>
              </a:rPr>
              <a:t>Ageing treated as an economic and employment </a:t>
            </a:r>
            <a:r>
              <a:rPr lang="en-GB" b="1" dirty="0" smtClean="0">
                <a:latin typeface="Times New Roman" panose="02020603050405020304" pitchFamily="18" charset="0"/>
                <a:cs typeface="Times New Roman" panose="02020603050405020304" pitchFamily="18" charset="0"/>
              </a:rPr>
              <a:t>issue</a:t>
            </a:r>
            <a:r>
              <a:rPr lang="en-GB" dirty="0" smtClean="0">
                <a:latin typeface="Times New Roman" panose="02020603050405020304" pitchFamily="18" charset="0"/>
                <a:cs typeface="Times New Roman" panose="02020603050405020304" pitchFamily="18" charset="0"/>
              </a:rPr>
              <a:t> (1970s- 80s)</a:t>
            </a:r>
          </a:p>
          <a:p>
            <a:r>
              <a:rPr lang="en-GB" dirty="0" smtClean="0">
                <a:latin typeface="Times New Roman" panose="02020603050405020304" pitchFamily="18" charset="0"/>
                <a:cs typeface="Times New Roman" panose="02020603050405020304" pitchFamily="18" charset="0"/>
              </a:rPr>
              <a:t>Ageing constructed as a global </a:t>
            </a:r>
            <a:r>
              <a:rPr lang="en-GB" b="1" dirty="0" smtClean="0">
                <a:latin typeface="Times New Roman" panose="02020603050405020304" pitchFamily="18" charset="0"/>
                <a:cs typeface="Times New Roman" panose="02020603050405020304" pitchFamily="18" charset="0"/>
              </a:rPr>
              <a:t>issue</a:t>
            </a:r>
            <a:r>
              <a:rPr lang="en-GB" dirty="0" smtClean="0">
                <a:latin typeface="Times New Roman" panose="02020603050405020304" pitchFamily="18" charset="0"/>
                <a:cs typeface="Times New Roman" panose="02020603050405020304" pitchFamily="18" charset="0"/>
              </a:rPr>
              <a:t> and </a:t>
            </a:r>
            <a:r>
              <a:rPr lang="en-GB" b="1" dirty="0" smtClean="0">
                <a:latin typeface="Times New Roman" panose="02020603050405020304" pitchFamily="18" charset="0"/>
                <a:cs typeface="Times New Roman" panose="02020603050405020304" pitchFamily="18" charset="0"/>
              </a:rPr>
              <a:t>concern </a:t>
            </a:r>
            <a:r>
              <a:rPr lang="en-GB" dirty="0" smtClean="0">
                <a:latin typeface="Times New Roman" panose="02020603050405020304" pitchFamily="18" charset="0"/>
                <a:cs typeface="Times New Roman" panose="02020603050405020304" pitchFamily="18" charset="0"/>
              </a:rPr>
              <a:t>(1990s to present)</a:t>
            </a:r>
          </a:p>
          <a:p>
            <a:pPr marL="0" indent="0">
              <a:buNone/>
            </a:pPr>
            <a:endParaRPr lang="en-GB" sz="1200" dirty="0" smtClean="0">
              <a:latin typeface="Times New Roman" panose="02020603050405020304" pitchFamily="18" charset="0"/>
              <a:cs typeface="Times New Roman" panose="02020603050405020304" pitchFamily="18" charset="0"/>
            </a:endParaRPr>
          </a:p>
          <a:p>
            <a:pPr marL="0" indent="0">
              <a:buNone/>
            </a:pPr>
            <a:r>
              <a:rPr lang="en-GB" sz="1200" dirty="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                                                                                                                                                         (Bond </a:t>
            </a:r>
            <a:r>
              <a:rPr lang="en-GB" sz="1200" i="1" dirty="0" smtClean="0">
                <a:latin typeface="Times New Roman" panose="02020603050405020304" pitchFamily="18" charset="0"/>
                <a:cs typeface="Times New Roman" panose="02020603050405020304" pitchFamily="18" charset="0"/>
              </a:rPr>
              <a:t>et al, </a:t>
            </a:r>
            <a:r>
              <a:rPr lang="en-GB" sz="1200" dirty="0" smtClean="0">
                <a:latin typeface="Times New Roman" panose="02020603050405020304" pitchFamily="18" charset="0"/>
                <a:cs typeface="Times New Roman" panose="02020603050405020304" pitchFamily="18" charset="0"/>
              </a:rPr>
              <a:t>2007)</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783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r>
              <a:rPr lang="en-US" altLang="en-US" b="1" dirty="0" smtClean="0">
                <a:latin typeface="Times New Roman" panose="02020603050405020304" pitchFamily="18" charset="0"/>
                <a:cs typeface="Times New Roman" panose="02020603050405020304" pitchFamily="18" charset="0"/>
              </a:rPr>
              <a:t>Phil </a:t>
            </a:r>
            <a:r>
              <a:rPr lang="en-US" altLang="en-US" b="1" dirty="0" err="1" smtClean="0">
                <a:latin typeface="Times New Roman" panose="02020603050405020304" pitchFamily="18" charset="0"/>
                <a:cs typeface="Times New Roman" panose="02020603050405020304" pitchFamily="18" charset="0"/>
              </a:rPr>
              <a:t>Mullan</a:t>
            </a:r>
            <a:r>
              <a:rPr lang="en-US" altLang="en-US" b="1" dirty="0" smtClean="0">
                <a:latin typeface="Times New Roman" panose="02020603050405020304" pitchFamily="18" charset="0"/>
                <a:cs typeface="Times New Roman" panose="02020603050405020304" pitchFamily="18" charset="0"/>
              </a:rPr>
              <a:t> </a:t>
            </a:r>
          </a:p>
        </p:txBody>
      </p:sp>
      <p:sp>
        <p:nvSpPr>
          <p:cNvPr id="12291" name="Content Placeholder 2"/>
          <p:cNvSpPr>
            <a:spLocks noGrp="1"/>
          </p:cNvSpPr>
          <p:nvPr>
            <p:ph idx="1"/>
          </p:nvPr>
        </p:nvSpPr>
        <p:spPr/>
        <p:txBody>
          <a:bodyPr/>
          <a:lstStyle/>
          <a:p>
            <a:r>
              <a:rPr lang="en-US" altLang="en-US" dirty="0" smtClean="0">
                <a:latin typeface="Times New Roman" panose="02020603050405020304" pitchFamily="18" charset="0"/>
                <a:cs typeface="Times New Roman" panose="02020603050405020304" pitchFamily="18" charset="0"/>
              </a:rPr>
              <a:t>The ‘</a:t>
            </a:r>
            <a:r>
              <a:rPr lang="en-US" altLang="en-US" b="1" dirty="0" smtClean="0">
                <a:latin typeface="Times New Roman" panose="02020603050405020304" pitchFamily="18" charset="0"/>
                <a:cs typeface="Times New Roman" panose="02020603050405020304" pitchFamily="18" charset="0"/>
              </a:rPr>
              <a:t>Imaginary Time Bomb</a:t>
            </a:r>
            <a:r>
              <a:rPr lang="en-US" altLang="en-US" dirty="0" smtClean="0">
                <a:latin typeface="Times New Roman" panose="02020603050405020304" pitchFamily="18" charset="0"/>
                <a:cs typeface="Times New Roman" panose="02020603050405020304" pitchFamily="18" charset="0"/>
              </a:rPr>
              <a:t>’ diffuses the myth that the aging baby-boomer population is producing a downward economic spiral. </a:t>
            </a:r>
          </a:p>
          <a:p>
            <a:r>
              <a:rPr lang="en-US" altLang="en-US" dirty="0" smtClean="0">
                <a:latin typeface="Times New Roman" panose="02020603050405020304" pitchFamily="18" charset="0"/>
                <a:cs typeface="Times New Roman" panose="02020603050405020304" pitchFamily="18" charset="0"/>
              </a:rPr>
              <a:t>He argues that the growing preoccupation with aging has nothing to do with demography in itself and more to do with justifying further reductions of the role of the state in the economy and curbing the welfare state.                                                 </a:t>
            </a:r>
            <a:r>
              <a:rPr lang="en-US" altLang="en-US" sz="1200" dirty="0" smtClean="0">
                <a:latin typeface="Times New Roman" panose="02020603050405020304" pitchFamily="18" charset="0"/>
                <a:cs typeface="Times New Roman" panose="02020603050405020304" pitchFamily="18" charset="0"/>
              </a:rPr>
              <a:t>(</a:t>
            </a:r>
            <a:r>
              <a:rPr lang="en-US" altLang="en-US" sz="1200" dirty="0" err="1" smtClean="0">
                <a:latin typeface="Times New Roman" panose="02020603050405020304" pitchFamily="18" charset="0"/>
                <a:cs typeface="Times New Roman" panose="02020603050405020304" pitchFamily="18" charset="0"/>
              </a:rPr>
              <a:t>Mullan</a:t>
            </a:r>
            <a:r>
              <a:rPr lang="en-US" altLang="en-US" sz="1200" dirty="0" smtClean="0">
                <a:latin typeface="Times New Roman" panose="02020603050405020304" pitchFamily="18" charset="0"/>
                <a:cs typeface="Times New Roman" panose="02020603050405020304" pitchFamily="18" charset="0"/>
              </a:rPr>
              <a:t>, 2002)</a:t>
            </a:r>
          </a:p>
        </p:txBody>
      </p:sp>
    </p:spTree>
    <p:extLst>
      <p:ext uri="{BB962C8B-B14F-4D97-AF65-F5344CB8AC3E}">
        <p14:creationId xmlns:p14="http://schemas.microsoft.com/office/powerpoint/2010/main" val="99618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b="1" dirty="0" err="1" smtClean="0">
                <a:latin typeface="Times New Roman" panose="02020603050405020304" pitchFamily="18" charset="0"/>
                <a:cs typeface="Times New Roman" panose="02020603050405020304" pitchFamily="18" charset="0"/>
              </a:rPr>
              <a:t>Mullan</a:t>
            </a:r>
            <a:r>
              <a:rPr lang="en-GB" altLang="en-US" b="1" dirty="0" smtClean="0">
                <a:latin typeface="Times New Roman" panose="02020603050405020304" pitchFamily="18" charset="0"/>
                <a:cs typeface="Times New Roman" panose="02020603050405020304" pitchFamily="18" charset="0"/>
              </a:rPr>
              <a:t> Argues…</a:t>
            </a:r>
            <a:endParaRPr lang="en-US" altLang="en-US" b="1" dirty="0" smtClean="0">
              <a:latin typeface="Times New Roman" panose="02020603050405020304" pitchFamily="18" charset="0"/>
              <a:cs typeface="Times New Roman" panose="02020603050405020304" pitchFamily="18" charset="0"/>
            </a:endParaRPr>
          </a:p>
        </p:txBody>
      </p:sp>
      <p:sp>
        <p:nvSpPr>
          <p:cNvPr id="13315" name="Content Placeholder 2"/>
          <p:cNvSpPr>
            <a:spLocks noGrp="1"/>
          </p:cNvSpPr>
          <p:nvPr>
            <p:ph idx="1"/>
          </p:nvPr>
        </p:nvSpPr>
        <p:spPr/>
        <p:txBody>
          <a:bodyPr>
            <a:normAutofit lnSpcReduction="10000"/>
          </a:bodyPr>
          <a:lstStyle/>
          <a:p>
            <a:r>
              <a:rPr lang="en-GB" altLang="en-US" dirty="0">
                <a:latin typeface="Times New Roman" panose="02020603050405020304" pitchFamily="18" charset="0"/>
                <a:cs typeface="Times New Roman" panose="02020603050405020304" pitchFamily="18" charset="0"/>
              </a:rPr>
              <a:t>T</a:t>
            </a:r>
            <a:r>
              <a:rPr lang="en-GB" altLang="en-US" dirty="0" smtClean="0">
                <a:latin typeface="Times New Roman" panose="02020603050405020304" pitchFamily="18" charset="0"/>
                <a:cs typeface="Times New Roman" panose="02020603050405020304" pitchFamily="18" charset="0"/>
              </a:rPr>
              <a:t>he shift from ideas of ‘early retirement’ was encouraged in the deep recession of 1980’s</a:t>
            </a:r>
          </a:p>
          <a:p>
            <a:r>
              <a:rPr lang="en-GB" altLang="en-US" dirty="0" smtClean="0">
                <a:latin typeface="Times New Roman" panose="02020603050405020304" pitchFamily="18" charset="0"/>
                <a:cs typeface="Times New Roman" panose="02020603050405020304" pitchFamily="18" charset="0"/>
              </a:rPr>
              <a:t>‘Later, when the pace of redundancies slowed, other economic problems such as the level of public borrowing took high prominence….</a:t>
            </a:r>
          </a:p>
          <a:p>
            <a:r>
              <a:rPr lang="en-GB" altLang="en-US" dirty="0" smtClean="0">
                <a:latin typeface="Times New Roman" panose="02020603050405020304" pitchFamily="18" charset="0"/>
                <a:cs typeface="Times New Roman" panose="02020603050405020304" pitchFamily="18" charset="0"/>
              </a:rPr>
              <a:t>The impact of population ageing  has been used to justify this shift in emphasis’                       </a:t>
            </a:r>
          </a:p>
          <a:p>
            <a:pPr marL="0" indent="0">
              <a:buNone/>
            </a:pPr>
            <a:r>
              <a:rPr lang="en-GB" altLang="en-US" dirty="0">
                <a:latin typeface="Times New Roman" panose="02020603050405020304" pitchFamily="18" charset="0"/>
                <a:cs typeface="Times New Roman" panose="02020603050405020304" pitchFamily="18" charset="0"/>
              </a:rPr>
              <a:t> </a:t>
            </a:r>
            <a:r>
              <a:rPr lang="en-GB" altLang="en-US" dirty="0" smtClean="0">
                <a:latin typeface="Times New Roman" panose="02020603050405020304" pitchFamily="18" charset="0"/>
                <a:cs typeface="Times New Roman" panose="02020603050405020304" pitchFamily="18" charset="0"/>
              </a:rPr>
              <a:t>                                                                    </a:t>
            </a:r>
            <a:r>
              <a:rPr lang="en-GB" altLang="en-US" sz="1200" dirty="0" smtClean="0">
                <a:latin typeface="Times New Roman" panose="02020603050405020304" pitchFamily="18" charset="0"/>
                <a:cs typeface="Times New Roman" panose="02020603050405020304" pitchFamily="18" charset="0"/>
              </a:rPr>
              <a:t>(</a:t>
            </a:r>
            <a:r>
              <a:rPr lang="en-GB" altLang="en-US" sz="1200" dirty="0" err="1" smtClean="0">
                <a:latin typeface="Times New Roman" panose="02020603050405020304" pitchFamily="18" charset="0"/>
                <a:cs typeface="Times New Roman" panose="02020603050405020304" pitchFamily="18" charset="0"/>
              </a:rPr>
              <a:t>Mullan</a:t>
            </a:r>
            <a:r>
              <a:rPr lang="en-GB" altLang="en-US" sz="1200" dirty="0" smtClean="0">
                <a:latin typeface="Times New Roman" panose="02020603050405020304" pitchFamily="18" charset="0"/>
                <a:cs typeface="Times New Roman" panose="02020603050405020304" pitchFamily="18" charset="0"/>
              </a:rPr>
              <a:t>, 2002)</a:t>
            </a:r>
            <a:endParaRPr lang="en-US" altLang="en-US" sz="12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218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0253" y="2607312"/>
            <a:ext cx="7895110" cy="1323439"/>
          </a:xfrm>
          <a:prstGeom prst="rect">
            <a:avLst/>
          </a:prstGeom>
        </p:spPr>
        <p:txBody>
          <a:bodyPr wrap="none">
            <a:spAutoFit/>
          </a:bodyPr>
          <a:lstStyle/>
          <a:p>
            <a:r>
              <a:rPr lang="en-GB" altLang="en-US" sz="4000" b="1" dirty="0">
                <a:latin typeface="Times New Roman" panose="02020603050405020304" pitchFamily="18" charset="0"/>
                <a:cs typeface="Times New Roman" panose="02020603050405020304" pitchFamily="18" charset="0"/>
              </a:rPr>
              <a:t>Life Course Changes in the </a:t>
            </a:r>
            <a:r>
              <a:rPr lang="en-GB" altLang="en-US" sz="4000" b="1" dirty="0" smtClean="0">
                <a:latin typeface="Times New Roman" panose="02020603050405020304" pitchFamily="18" charset="0"/>
                <a:cs typeface="Times New Roman" panose="02020603050405020304" pitchFamily="18" charset="0"/>
              </a:rPr>
              <a:t>Elderly</a:t>
            </a:r>
          </a:p>
          <a:p>
            <a:endParaRPr lang="en-GB" sz="40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863969" y="3781281"/>
            <a:ext cx="6594231" cy="1077218"/>
          </a:xfrm>
          <a:prstGeom prst="rect">
            <a:avLst/>
          </a:prstGeom>
          <a:noFill/>
        </p:spPr>
        <p:txBody>
          <a:bodyPr wrap="square" rtlCol="0">
            <a:spAutoFit/>
          </a:bodyPr>
          <a:lstStyle/>
          <a:p>
            <a:r>
              <a:rPr lang="en-GB" sz="3200" dirty="0" smtClean="0">
                <a:latin typeface="Times New Roman" panose="02020603050405020304" pitchFamily="18" charset="0"/>
                <a:cs typeface="Times New Roman" panose="02020603050405020304" pitchFamily="18" charset="0"/>
              </a:rPr>
              <a:t>What are these? </a:t>
            </a:r>
          </a:p>
          <a:p>
            <a:r>
              <a:rPr lang="en-GB" sz="3200" dirty="0" smtClean="0">
                <a:latin typeface="Times New Roman" panose="02020603050405020304" pitchFamily="18" charset="0"/>
                <a:cs typeface="Times New Roman" panose="02020603050405020304" pitchFamily="18" charset="0"/>
              </a:rPr>
              <a:t>Discuss…</a:t>
            </a: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7582900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Autofit/>
          </a:bodyPr>
          <a:lstStyle/>
          <a:p>
            <a:r>
              <a:rPr lang="en-GB" altLang="en-US" b="1" dirty="0" smtClean="0">
                <a:latin typeface="Times New Roman" panose="02020603050405020304" pitchFamily="18" charset="0"/>
                <a:cs typeface="Times New Roman" panose="02020603050405020304" pitchFamily="18" charset="0"/>
              </a:rPr>
              <a:t>Life Course Changes in the Elderly</a:t>
            </a:r>
          </a:p>
        </p:txBody>
      </p:sp>
      <p:sp>
        <p:nvSpPr>
          <p:cNvPr id="14339" name="Rectangle 3"/>
          <p:cNvSpPr>
            <a:spLocks noGrp="1" noChangeArrowheads="1"/>
          </p:cNvSpPr>
          <p:nvPr>
            <p:ph idx="1"/>
          </p:nvPr>
        </p:nvSpPr>
        <p:spPr/>
        <p:txBody>
          <a:bodyPr>
            <a:normAutofit/>
          </a:bodyPr>
          <a:lstStyle/>
          <a:p>
            <a:pPr lvl="1"/>
            <a:r>
              <a:rPr lang="en-GB" altLang="en-US" sz="2600" dirty="0" smtClean="0">
                <a:latin typeface="Times New Roman" panose="02020603050405020304" pitchFamily="18" charset="0"/>
                <a:cs typeface="Times New Roman" panose="02020603050405020304" pitchFamily="18" charset="0"/>
              </a:rPr>
              <a:t>Appearance</a:t>
            </a:r>
          </a:p>
          <a:p>
            <a:pPr lvl="1"/>
            <a:r>
              <a:rPr lang="en-GB" altLang="en-US" sz="2600" dirty="0" smtClean="0">
                <a:latin typeface="Times New Roman" panose="02020603050405020304" pitchFamily="18" charset="0"/>
                <a:cs typeface="Times New Roman" panose="02020603050405020304" pitchFamily="18" charset="0"/>
              </a:rPr>
              <a:t>Physical</a:t>
            </a:r>
          </a:p>
          <a:p>
            <a:pPr lvl="1"/>
            <a:r>
              <a:rPr lang="en-GB" altLang="en-US" sz="2600" dirty="0" smtClean="0">
                <a:latin typeface="Times New Roman" panose="02020603050405020304" pitchFamily="18" charset="0"/>
                <a:cs typeface="Times New Roman" panose="02020603050405020304" pitchFamily="18" charset="0"/>
              </a:rPr>
              <a:t>Biological </a:t>
            </a:r>
          </a:p>
          <a:p>
            <a:pPr lvl="1"/>
            <a:r>
              <a:rPr lang="en-GB" altLang="en-US" sz="2600" dirty="0" smtClean="0">
                <a:latin typeface="Times New Roman" panose="02020603050405020304" pitchFamily="18" charset="0"/>
                <a:cs typeface="Times New Roman" panose="02020603050405020304" pitchFamily="18" charset="0"/>
              </a:rPr>
              <a:t>Cognitive</a:t>
            </a:r>
          </a:p>
          <a:p>
            <a:pPr lvl="1"/>
            <a:r>
              <a:rPr lang="en-GB" altLang="en-US" sz="2600" dirty="0" smtClean="0">
                <a:latin typeface="Times New Roman" panose="02020603050405020304" pitchFamily="18" charset="0"/>
                <a:cs typeface="Times New Roman" panose="02020603050405020304" pitchFamily="18" charset="0"/>
              </a:rPr>
              <a:t>Social</a:t>
            </a:r>
          </a:p>
        </p:txBody>
      </p:sp>
    </p:spTree>
    <p:extLst>
      <p:ext uri="{BB962C8B-B14F-4D97-AF65-F5344CB8AC3E}">
        <p14:creationId xmlns:p14="http://schemas.microsoft.com/office/powerpoint/2010/main" val="353166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smtClean="0">
                <a:latin typeface="Times New Roman" panose="02020603050405020304" pitchFamily="18" charset="0"/>
                <a:cs typeface="Times New Roman" panose="02020603050405020304" pitchFamily="18" charset="0"/>
              </a:rPr>
              <a:t>Brain and the nervous system</a:t>
            </a:r>
          </a:p>
          <a:p>
            <a:pPr lvl="1"/>
            <a:r>
              <a:rPr lang="en-GB" altLang="en-US" dirty="0" smtClean="0">
                <a:latin typeface="Times New Roman" panose="02020603050405020304" pitchFamily="18" charset="0"/>
                <a:cs typeface="Times New Roman" panose="02020603050405020304" pitchFamily="18" charset="0"/>
              </a:rPr>
              <a:t>Slowing down</a:t>
            </a:r>
          </a:p>
          <a:p>
            <a:pPr lvl="1"/>
            <a:r>
              <a:rPr lang="en-GB" altLang="en-US" dirty="0" smtClean="0">
                <a:latin typeface="Times New Roman" panose="02020603050405020304" pitchFamily="18" charset="0"/>
                <a:cs typeface="Times New Roman" panose="02020603050405020304" pitchFamily="18" charset="0"/>
              </a:rPr>
              <a:t>Sleeping and eating patterns</a:t>
            </a:r>
          </a:p>
          <a:p>
            <a:pPr lvl="1"/>
            <a:r>
              <a:rPr lang="en-GB" altLang="en-US" dirty="0" smtClean="0">
                <a:latin typeface="Times New Roman" panose="02020603050405020304" pitchFamily="18" charset="0"/>
                <a:cs typeface="Times New Roman" panose="02020603050405020304" pitchFamily="18" charset="0"/>
              </a:rPr>
              <a:t>Motor function</a:t>
            </a:r>
          </a:p>
          <a:p>
            <a:r>
              <a:rPr lang="en-GB" altLang="en-US" b="1" dirty="0" smtClean="0">
                <a:latin typeface="Times New Roman" panose="02020603050405020304" pitchFamily="18" charset="0"/>
                <a:cs typeface="Times New Roman" panose="02020603050405020304" pitchFamily="18" charset="0"/>
              </a:rPr>
              <a:t>Vision</a:t>
            </a:r>
            <a:r>
              <a:rPr lang="en-GB" altLang="en-US" dirty="0" smtClean="0">
                <a:latin typeface="Times New Roman" panose="02020603050405020304" pitchFamily="18" charset="0"/>
                <a:cs typeface="Times New Roman" panose="02020603050405020304" pitchFamily="18" charset="0"/>
              </a:rPr>
              <a:t> – field of vision deteriorates</a:t>
            </a:r>
          </a:p>
          <a:p>
            <a:r>
              <a:rPr lang="en-GB" altLang="en-US" b="1" dirty="0" smtClean="0">
                <a:latin typeface="Times New Roman" panose="02020603050405020304" pitchFamily="18" charset="0"/>
                <a:cs typeface="Times New Roman" panose="02020603050405020304" pitchFamily="18" charset="0"/>
              </a:rPr>
              <a:t>Hearing</a:t>
            </a:r>
            <a:r>
              <a:rPr lang="en-GB" altLang="en-US" dirty="0" smtClean="0">
                <a:latin typeface="Times New Roman" panose="02020603050405020304" pitchFamily="18" charset="0"/>
                <a:cs typeface="Times New Roman" panose="02020603050405020304" pitchFamily="18" charset="0"/>
              </a:rPr>
              <a:t> – deteriorates, discrimination of sounds becomes more difficult</a:t>
            </a:r>
          </a:p>
          <a:p>
            <a:pPr marL="0" indent="0">
              <a:buNone/>
            </a:pPr>
            <a:r>
              <a:rPr lang="en-GB" altLang="en-US" sz="2000" b="1" dirty="0" smtClean="0">
                <a:solidFill>
                  <a:srgbClr val="002060"/>
                </a:solidFill>
                <a:latin typeface="Times New Roman" panose="02020603050405020304" pitchFamily="18" charset="0"/>
                <a:cs typeface="Times New Roman" panose="02020603050405020304" pitchFamily="18" charset="0"/>
              </a:rPr>
              <a:t>                                                                        </a:t>
            </a:r>
            <a:r>
              <a:rPr lang="en-GB" altLang="en-US" sz="1200" dirty="0" smtClean="0">
                <a:solidFill>
                  <a:schemeClr val="tx1"/>
                </a:solidFill>
                <a:latin typeface="Times New Roman" panose="02020603050405020304" pitchFamily="18" charset="0"/>
                <a:cs typeface="Times New Roman" panose="02020603050405020304" pitchFamily="18" charset="0"/>
              </a:rPr>
              <a:t>(Saxon, </a:t>
            </a:r>
            <a:r>
              <a:rPr lang="en-GB" altLang="en-US" sz="1200" dirty="0" err="1" smtClean="0">
                <a:solidFill>
                  <a:schemeClr val="tx1"/>
                </a:solidFill>
                <a:latin typeface="Times New Roman" panose="02020603050405020304" pitchFamily="18" charset="0"/>
                <a:cs typeface="Times New Roman" panose="02020603050405020304" pitchFamily="18" charset="0"/>
              </a:rPr>
              <a:t>Etten</a:t>
            </a:r>
            <a:r>
              <a:rPr lang="en-GB" altLang="en-US" sz="1200" dirty="0" smtClean="0">
                <a:solidFill>
                  <a:schemeClr val="tx1"/>
                </a:solidFill>
                <a:latin typeface="Times New Roman" panose="02020603050405020304" pitchFamily="18" charset="0"/>
                <a:cs typeface="Times New Roman" panose="02020603050405020304" pitchFamily="18" charset="0"/>
              </a:rPr>
              <a:t> and Perkins, 2015)</a:t>
            </a:r>
          </a:p>
        </p:txBody>
      </p:sp>
    </p:spTree>
    <p:extLst>
      <p:ext uri="{BB962C8B-B14F-4D97-AF65-F5344CB8AC3E}">
        <p14:creationId xmlns:p14="http://schemas.microsoft.com/office/powerpoint/2010/main" val="12588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Physical</a:t>
            </a:r>
          </a:p>
        </p:txBody>
      </p:sp>
      <p:sp>
        <p:nvSpPr>
          <p:cNvPr id="15363" name="Rectangle 3"/>
          <p:cNvSpPr>
            <a:spLocks noGrp="1" noChangeArrowheads="1"/>
          </p:cNvSpPr>
          <p:nvPr>
            <p:ph idx="1"/>
          </p:nvPr>
        </p:nvSpPr>
        <p:spPr>
          <a:xfrm>
            <a:off x="1176865" y="2369127"/>
            <a:ext cx="6798736" cy="3566005"/>
          </a:xfrm>
        </p:spPr>
        <p:txBody>
          <a:bodyPr>
            <a:normAutofit lnSpcReduction="10000"/>
          </a:bodyPr>
          <a:lstStyle/>
          <a:p>
            <a:pPr marL="0" indent="0">
              <a:buNone/>
            </a:pPr>
            <a:r>
              <a:rPr lang="en-GB" altLang="en-US" b="1" dirty="0" smtClean="0">
                <a:latin typeface="Times New Roman" panose="02020603050405020304" pitchFamily="18" charset="0"/>
                <a:cs typeface="Times New Roman" panose="02020603050405020304" pitchFamily="18" charset="0"/>
              </a:rPr>
              <a:t>Brain and the nervous system</a:t>
            </a:r>
          </a:p>
          <a:p>
            <a:r>
              <a:rPr lang="en-GB" altLang="en-US" b="1" dirty="0" smtClean="0">
                <a:latin typeface="Times New Roman" panose="02020603050405020304" pitchFamily="18" charset="0"/>
                <a:cs typeface="Times New Roman" panose="02020603050405020304" pitchFamily="18" charset="0"/>
              </a:rPr>
              <a:t>Senses</a:t>
            </a:r>
            <a:r>
              <a:rPr lang="en-GB" altLang="en-US" dirty="0" smtClean="0">
                <a:latin typeface="Times New Roman" panose="02020603050405020304" pitchFamily="18" charset="0"/>
                <a:cs typeface="Times New Roman" panose="02020603050405020304" pitchFamily="18" charset="0"/>
              </a:rPr>
              <a:t> - Taste, smell and touch – as one gets older the loss of these senses may impact on nutrition and safety.</a:t>
            </a:r>
          </a:p>
          <a:p>
            <a:r>
              <a:rPr lang="en-GB" altLang="en-US" b="1" dirty="0" smtClean="0">
                <a:latin typeface="Times New Roman" panose="02020603050405020304" pitchFamily="18" charset="0"/>
                <a:cs typeface="Times New Roman" panose="02020603050405020304" pitchFamily="18" charset="0"/>
              </a:rPr>
              <a:t>Motor function </a:t>
            </a:r>
            <a:r>
              <a:rPr lang="en-GB" altLang="en-US" dirty="0" smtClean="0">
                <a:latin typeface="Times New Roman" panose="02020603050405020304" pitchFamily="18" charset="0"/>
                <a:cs typeface="Times New Roman" panose="02020603050405020304" pitchFamily="18" charset="0"/>
              </a:rPr>
              <a:t>– gross and fine skills - reduction in stamina, dexterity and balance</a:t>
            </a:r>
          </a:p>
          <a:p>
            <a:r>
              <a:rPr lang="en-GB" altLang="en-US" b="1" dirty="0" smtClean="0">
                <a:latin typeface="Times New Roman" panose="02020603050405020304" pitchFamily="18" charset="0"/>
                <a:cs typeface="Times New Roman" panose="02020603050405020304" pitchFamily="18" charset="0"/>
              </a:rPr>
              <a:t>Sexual activity</a:t>
            </a:r>
            <a:endParaRPr lang="en-GB" altLang="en-US" sz="2000" b="1" dirty="0" smtClean="0">
              <a:solidFill>
                <a:srgbClr val="002060"/>
              </a:solidFill>
              <a:latin typeface="Times New Roman" panose="02020603050405020304" pitchFamily="18" charset="0"/>
              <a:cs typeface="Times New Roman" panose="02020603050405020304" pitchFamily="18" charset="0"/>
            </a:endParaRPr>
          </a:p>
          <a:p>
            <a:pPr marL="0" indent="0" algn="r">
              <a:buNone/>
            </a:pPr>
            <a:r>
              <a:rPr lang="en-GB" altLang="en-US" sz="2000" b="1" dirty="0">
                <a:solidFill>
                  <a:srgbClr val="002060"/>
                </a:solidFill>
                <a:latin typeface="Times New Roman" panose="02020603050405020304" pitchFamily="18" charset="0"/>
                <a:cs typeface="Times New Roman" panose="02020603050405020304" pitchFamily="18" charset="0"/>
              </a:rPr>
              <a:t> </a:t>
            </a:r>
            <a:r>
              <a:rPr lang="en-GB" altLang="en-US" sz="2000" b="1" dirty="0" smtClean="0">
                <a:solidFill>
                  <a:srgbClr val="002060"/>
                </a:solidFill>
                <a:latin typeface="Times New Roman" panose="02020603050405020304" pitchFamily="18" charset="0"/>
                <a:cs typeface="Times New Roman" panose="02020603050405020304" pitchFamily="18" charset="0"/>
              </a:rPr>
              <a:t>                                                                                                                    </a:t>
            </a:r>
            <a:r>
              <a:rPr lang="en-GB" altLang="en-US" sz="1200" dirty="0" smtClean="0">
                <a:solidFill>
                  <a:schemeClr val="tx1"/>
                </a:solidFill>
                <a:latin typeface="Times New Roman" panose="02020603050405020304" pitchFamily="18" charset="0"/>
                <a:cs typeface="Times New Roman" panose="02020603050405020304" pitchFamily="18" charset="0"/>
              </a:rPr>
              <a:t>(Saxon, </a:t>
            </a:r>
            <a:r>
              <a:rPr lang="en-GB" altLang="en-US" sz="1200" dirty="0" err="1" smtClean="0">
                <a:solidFill>
                  <a:schemeClr val="tx1"/>
                </a:solidFill>
                <a:latin typeface="Times New Roman" panose="02020603050405020304" pitchFamily="18" charset="0"/>
                <a:cs typeface="Times New Roman" panose="02020603050405020304" pitchFamily="18" charset="0"/>
              </a:rPr>
              <a:t>Etten</a:t>
            </a:r>
            <a:r>
              <a:rPr lang="en-GB" altLang="en-US" sz="1200" dirty="0" smtClean="0">
                <a:solidFill>
                  <a:schemeClr val="tx1"/>
                </a:solidFill>
                <a:latin typeface="Times New Roman" panose="02020603050405020304" pitchFamily="18" charset="0"/>
                <a:cs typeface="Times New Roman" panose="02020603050405020304" pitchFamily="18" charset="0"/>
              </a:rPr>
              <a:t> and Perkins, 2015)</a:t>
            </a:r>
          </a:p>
        </p:txBody>
      </p:sp>
    </p:spTree>
    <p:extLst>
      <p:ext uri="{BB962C8B-B14F-4D97-AF65-F5344CB8AC3E}">
        <p14:creationId xmlns:p14="http://schemas.microsoft.com/office/powerpoint/2010/main" val="24121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Biological</a:t>
            </a:r>
          </a:p>
        </p:txBody>
      </p:sp>
      <p:sp>
        <p:nvSpPr>
          <p:cNvPr id="16387" name="Rectangle 3"/>
          <p:cNvSpPr>
            <a:spLocks noGrp="1" noChangeArrowheads="1"/>
          </p:cNvSpPr>
          <p:nvPr>
            <p:ph sz="half" idx="1"/>
          </p:nvPr>
        </p:nvSpPr>
        <p:spPr>
          <a:xfrm>
            <a:off x="847286" y="2593731"/>
            <a:ext cx="1210114" cy="290146"/>
          </a:xfrm>
        </p:spPr>
        <p:txBody>
          <a:bodyPr>
            <a:normAutofit fontScale="47500" lnSpcReduction="20000"/>
          </a:bodyPr>
          <a:lstStyle/>
          <a:p>
            <a:pPr marL="457200" lvl="1" indent="0">
              <a:buNone/>
            </a:pPr>
            <a:endParaRPr lang="en-GB" altLang="en-US" dirty="0" smtClean="0"/>
          </a:p>
          <a:p>
            <a:endParaRPr lang="en-GB" altLang="en-US" dirty="0" smtClean="0"/>
          </a:p>
          <a:p>
            <a:pPr lvl="1"/>
            <a:endParaRPr lang="en-GB" altLang="en-US" dirty="0" smtClean="0"/>
          </a:p>
        </p:txBody>
      </p:sp>
      <p:sp>
        <p:nvSpPr>
          <p:cNvPr id="2" name="Content Placeholder 1"/>
          <p:cNvSpPr>
            <a:spLocks noGrp="1"/>
          </p:cNvSpPr>
          <p:nvPr>
            <p:ph sz="half" idx="2"/>
          </p:nvPr>
        </p:nvSpPr>
        <p:spPr>
          <a:xfrm>
            <a:off x="4804012" y="2487168"/>
            <a:ext cx="3930812" cy="3447288"/>
          </a:xfrm>
        </p:spPr>
        <p:txBody>
          <a:bodyPr>
            <a:normAutofit fontScale="47500" lnSpcReduction="20000"/>
          </a:bodyPr>
          <a:lstStyle/>
          <a:p>
            <a:r>
              <a:rPr lang="en-GB" altLang="en-US" sz="2800" b="1" dirty="0" smtClean="0"/>
              <a:t>Disease </a:t>
            </a:r>
            <a:r>
              <a:rPr lang="en-GB" altLang="en-US" sz="2800" dirty="0" smtClean="0"/>
              <a:t>including…</a:t>
            </a:r>
            <a:endParaRPr lang="en-GB" altLang="en-US" sz="2800" dirty="0"/>
          </a:p>
          <a:p>
            <a:pPr lvl="1"/>
            <a:r>
              <a:rPr lang="en-GB" altLang="en-US" sz="2400" dirty="0"/>
              <a:t>Dementia</a:t>
            </a:r>
          </a:p>
          <a:p>
            <a:pPr lvl="1"/>
            <a:r>
              <a:rPr lang="en-GB" altLang="en-US" sz="2400" dirty="0"/>
              <a:t>Alzheimer’s</a:t>
            </a:r>
          </a:p>
          <a:p>
            <a:pPr lvl="1"/>
            <a:r>
              <a:rPr lang="en-GB" altLang="en-US" sz="2400" dirty="0" smtClean="0"/>
              <a:t>Parkinson’s </a:t>
            </a:r>
            <a:endParaRPr lang="en-GB" altLang="en-US" dirty="0"/>
          </a:p>
          <a:p>
            <a:pPr marL="0" indent="0">
              <a:buNone/>
            </a:pPr>
            <a:endParaRPr lang="en-GB" dirty="0" smtClean="0"/>
          </a:p>
          <a:p>
            <a:pPr marL="0" indent="0">
              <a:buNone/>
            </a:pPr>
            <a:endParaRPr lang="en-GB" dirty="0"/>
          </a:p>
          <a:p>
            <a:pPr marL="0" indent="0">
              <a:buNone/>
            </a:pPr>
            <a:endParaRPr lang="en-GB" sz="2000" dirty="0" smtClean="0"/>
          </a:p>
          <a:p>
            <a:pPr marL="0" indent="0">
              <a:buNone/>
            </a:pPr>
            <a:r>
              <a:rPr lang="en-GB" sz="2000" dirty="0"/>
              <a:t> </a:t>
            </a:r>
            <a:r>
              <a:rPr lang="en-GB" sz="2000" dirty="0" smtClean="0"/>
              <a:t>                        </a:t>
            </a:r>
            <a:r>
              <a:rPr lang="en-GB" sz="1500" dirty="0" smtClean="0"/>
              <a:t>(Ryan and Coughlan, 2013)</a:t>
            </a:r>
            <a:endParaRPr lang="en-GB" sz="1500" dirty="0"/>
          </a:p>
        </p:txBody>
      </p:sp>
    </p:spTree>
    <p:extLst>
      <p:ext uri="{BB962C8B-B14F-4D97-AF65-F5344CB8AC3E}">
        <p14:creationId xmlns:p14="http://schemas.microsoft.com/office/powerpoint/2010/main" val="80852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Biological</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76865" y="2490135"/>
            <a:ext cx="7360466" cy="3444997"/>
          </a:xfrm>
        </p:spPr>
        <p:txBody>
          <a:bodyPr/>
          <a:lstStyle/>
          <a:p>
            <a:pPr marL="0" indent="0">
              <a:buNone/>
            </a:pPr>
            <a:r>
              <a:rPr lang="en-GB" sz="2800" b="1" dirty="0" smtClean="0">
                <a:latin typeface="Times New Roman" panose="02020603050405020304" pitchFamily="18" charset="0"/>
                <a:cs typeface="Times New Roman" panose="02020603050405020304" pitchFamily="18" charset="0"/>
              </a:rPr>
              <a:t>Disease including</a:t>
            </a:r>
          </a:p>
          <a:p>
            <a:r>
              <a:rPr lang="en-GB" dirty="0" smtClean="0">
                <a:latin typeface="Times New Roman" panose="02020603050405020304" pitchFamily="18" charset="0"/>
                <a:cs typeface="Times New Roman" panose="02020603050405020304" pitchFamily="18" charset="0"/>
              </a:rPr>
              <a:t>Dementia</a:t>
            </a:r>
          </a:p>
          <a:p>
            <a:r>
              <a:rPr lang="en-GB" dirty="0" err="1" smtClean="0">
                <a:latin typeface="Times New Roman" panose="02020603050405020304" pitchFamily="18" charset="0"/>
                <a:cs typeface="Times New Roman" panose="02020603050405020304" pitchFamily="18" charset="0"/>
              </a:rPr>
              <a:t>Parkinsons</a:t>
            </a:r>
            <a:endParaRPr lang="en-GB"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Heart Disease</a:t>
            </a:r>
          </a:p>
          <a:p>
            <a:endParaRPr lang="en-GB" dirty="0">
              <a:latin typeface="Times New Roman" panose="02020603050405020304" pitchFamily="18" charset="0"/>
              <a:cs typeface="Times New Roman" panose="02020603050405020304" pitchFamily="18" charset="0"/>
            </a:endParaRPr>
          </a:p>
          <a:p>
            <a:pPr marL="0" indent="0">
              <a:buNone/>
            </a:pPr>
            <a:r>
              <a:rPr lang="en-GB" sz="1200" dirty="0" smtClean="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Ryan and Coughlan, 2013)</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7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latin typeface="Times New Roman" panose="02020603050405020304" pitchFamily="18" charset="0"/>
                <a:cs typeface="Times New Roman" panose="02020603050405020304" pitchFamily="18" charset="0"/>
              </a:rPr>
              <a:t>Biological</a:t>
            </a:r>
            <a:endParaRPr lang="en-GB" dirty="0"/>
          </a:p>
        </p:txBody>
      </p:sp>
      <p:sp>
        <p:nvSpPr>
          <p:cNvPr id="3" name="Content Placeholder 2"/>
          <p:cNvSpPr>
            <a:spLocks noGrp="1"/>
          </p:cNvSpPr>
          <p:nvPr>
            <p:ph idx="1"/>
          </p:nvPr>
        </p:nvSpPr>
        <p:spPr>
          <a:xfrm>
            <a:off x="1176865" y="2490135"/>
            <a:ext cx="6798736" cy="2187373"/>
          </a:xfrm>
        </p:spPr>
        <p:txBody>
          <a:bodyPr/>
          <a:lstStyle/>
          <a:p>
            <a:pPr marL="0" indent="0">
              <a:buNone/>
            </a:pPr>
            <a:r>
              <a:rPr lang="en-GB" sz="2800" b="1" dirty="0" smtClean="0">
                <a:latin typeface="Times New Roman" panose="02020603050405020304" pitchFamily="18" charset="0"/>
                <a:cs typeface="Times New Roman" panose="02020603050405020304" pitchFamily="18" charset="0"/>
              </a:rPr>
              <a:t>Mental Health Problems including…</a:t>
            </a:r>
          </a:p>
          <a:p>
            <a:r>
              <a:rPr lang="en-GB" dirty="0" smtClean="0">
                <a:latin typeface="Times New Roman" panose="02020603050405020304" pitchFamily="18" charset="0"/>
                <a:cs typeface="Times New Roman" panose="02020603050405020304" pitchFamily="18" charset="0"/>
              </a:rPr>
              <a:t>Depression</a:t>
            </a:r>
          </a:p>
          <a:p>
            <a:r>
              <a:rPr lang="en-GB" dirty="0" smtClean="0">
                <a:latin typeface="Times New Roman" panose="02020603050405020304" pitchFamily="18" charset="0"/>
                <a:cs typeface="Times New Roman" panose="02020603050405020304" pitchFamily="18" charset="0"/>
              </a:rPr>
              <a:t>Helplessness</a:t>
            </a:r>
          </a:p>
          <a:p>
            <a:r>
              <a:rPr lang="en-GB" dirty="0" smtClean="0">
                <a:latin typeface="Times New Roman" panose="02020603050405020304" pitchFamily="18" charset="0"/>
                <a:cs typeface="Times New Roman" panose="02020603050405020304" pitchFamily="18" charset="0"/>
              </a:rPr>
              <a:t>Suicide…</a:t>
            </a:r>
          </a:p>
          <a:p>
            <a:endParaRPr lang="en-GB" dirty="0" smtClean="0">
              <a:latin typeface="Times New Roman" panose="02020603050405020304" pitchFamily="18" charset="0"/>
              <a:cs typeface="Times New Roman" panose="02020603050405020304" pitchFamily="18" charset="0"/>
            </a:endParaRPr>
          </a:p>
          <a:p>
            <a:endParaRPr lang="en-GB" dirty="0" smtClean="0"/>
          </a:p>
          <a:p>
            <a:endParaRPr lang="en-GB" dirty="0"/>
          </a:p>
        </p:txBody>
      </p:sp>
      <p:sp>
        <p:nvSpPr>
          <p:cNvPr id="5" name="TextBox 4"/>
          <p:cNvSpPr txBox="1"/>
          <p:nvPr/>
        </p:nvSpPr>
        <p:spPr>
          <a:xfrm>
            <a:off x="7051430" y="5671039"/>
            <a:ext cx="1705708" cy="276999"/>
          </a:xfrm>
          <a:prstGeom prst="rect">
            <a:avLst/>
          </a:prstGeom>
          <a:noFill/>
        </p:spPr>
        <p:txBody>
          <a:bodyPr wrap="square" rtlCol="0">
            <a:spAutoFit/>
          </a:bodyPr>
          <a:lstStyle/>
          <a:p>
            <a:r>
              <a:rPr lang="en-GB" sz="1200" dirty="0" smtClean="0">
                <a:latin typeface="Times New Roman" panose="02020603050405020304" pitchFamily="18" charset="0"/>
                <a:cs typeface="Times New Roman" panose="02020603050405020304" pitchFamily="18" charset="0"/>
              </a:rPr>
              <a:t>(NHS England, 2017)</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627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Biological</a:t>
            </a:r>
          </a:p>
        </p:txBody>
      </p:sp>
      <p:sp>
        <p:nvSpPr>
          <p:cNvPr id="16387" name="Rectangle 3"/>
          <p:cNvSpPr>
            <a:spLocks noGrp="1" noChangeArrowheads="1"/>
          </p:cNvSpPr>
          <p:nvPr>
            <p:ph sz="half" idx="1"/>
          </p:nvPr>
        </p:nvSpPr>
        <p:spPr>
          <a:xfrm>
            <a:off x="518899" y="2349396"/>
            <a:ext cx="8079978" cy="3409566"/>
          </a:xfrm>
        </p:spPr>
        <p:txBody>
          <a:bodyPr>
            <a:normAutofit fontScale="25000" lnSpcReduction="20000"/>
          </a:bodyPr>
          <a:lstStyle/>
          <a:p>
            <a:pPr marL="0" indent="0">
              <a:buNone/>
            </a:pPr>
            <a:endParaRPr lang="en-GB" altLang="en-US" sz="1600" dirty="0"/>
          </a:p>
          <a:p>
            <a:pPr lvl="1">
              <a:buFont typeface="Arial" panose="020B0604020202020204" pitchFamily="34" charset="0"/>
              <a:buChar char="•"/>
            </a:pPr>
            <a:r>
              <a:rPr lang="en-GB" sz="9600" dirty="0">
                <a:latin typeface="Times New Roman" panose="02020603050405020304" pitchFamily="18" charset="0"/>
                <a:cs typeface="Times New Roman" panose="02020603050405020304" pitchFamily="18" charset="0"/>
              </a:rPr>
              <a:t>Although ageing is not itself a disease, it carries with it with an increased risk of many life-threatening diseases and shares several biological mechanisms that are important in the development of chronic diseases, such as heart disease, diabetes and dementia</a:t>
            </a:r>
            <a:r>
              <a:rPr lang="en-GB" dirty="0" smtClean="0">
                <a:latin typeface="Times New Roman" panose="02020603050405020304" pitchFamily="18" charset="0"/>
                <a:cs typeface="Times New Roman" panose="02020603050405020304" pitchFamily="18" charset="0"/>
              </a:rPr>
              <a:t>.</a:t>
            </a:r>
          </a:p>
          <a:p>
            <a:pPr lvl="1">
              <a:buFont typeface="Arial" panose="020B0604020202020204" pitchFamily="34" charset="0"/>
              <a:buChar char="•"/>
            </a:pPr>
            <a:endParaRPr lang="en-GB" dirty="0"/>
          </a:p>
          <a:p>
            <a:pPr lvl="1">
              <a:buFont typeface="Arial" panose="020B0604020202020204" pitchFamily="34" charset="0"/>
              <a:buChar char="•"/>
            </a:pPr>
            <a:r>
              <a:rPr lang="en-GB" sz="9600" dirty="0">
                <a:latin typeface="Times New Roman" panose="02020603050405020304" pitchFamily="18" charset="0"/>
                <a:cs typeface="Times New Roman" panose="02020603050405020304" pitchFamily="18" charset="0"/>
              </a:rPr>
              <a:t>Thus, if ageing can be delayed it should also be possible to also delay the development of disease, increasing longevity and minimising poor health in old age.</a:t>
            </a:r>
            <a:endParaRPr lang="en-GB" sz="9600" dirty="0" smtClean="0">
              <a:latin typeface="Times New Roman" panose="02020603050405020304" pitchFamily="18" charset="0"/>
              <a:cs typeface="Times New Roman" panose="02020603050405020304" pitchFamily="18" charset="0"/>
            </a:endParaRPr>
          </a:p>
          <a:p>
            <a:pPr marL="457200" lvl="1" indent="0">
              <a:buNone/>
            </a:pPr>
            <a:endParaRPr lang="en-GB" altLang="en-US" dirty="0" smtClean="0"/>
          </a:p>
          <a:p>
            <a:endParaRPr lang="en-GB" altLang="en-US" dirty="0" smtClean="0"/>
          </a:p>
          <a:p>
            <a:pPr lvl="1"/>
            <a:endParaRPr lang="en-GB" altLang="en-US" dirty="0" smtClean="0"/>
          </a:p>
        </p:txBody>
      </p:sp>
      <p:sp>
        <p:nvSpPr>
          <p:cNvPr id="2" name="Content Placeholder 1"/>
          <p:cNvSpPr>
            <a:spLocks noGrp="1"/>
          </p:cNvSpPr>
          <p:nvPr>
            <p:ph sz="half" idx="2"/>
          </p:nvPr>
        </p:nvSpPr>
        <p:spPr>
          <a:xfrm>
            <a:off x="5301762" y="5650596"/>
            <a:ext cx="3659358" cy="750204"/>
          </a:xfrm>
        </p:spPr>
        <p:txBody>
          <a:bodyPr>
            <a:noAutofit/>
          </a:bodyPr>
          <a:lstStyle/>
          <a:p>
            <a:pPr marL="0" indent="0">
              <a:buNone/>
            </a:pPr>
            <a:r>
              <a:rPr lang="en-GB" sz="1400" dirty="0" smtClean="0"/>
              <a:t>   </a:t>
            </a:r>
            <a:r>
              <a:rPr lang="en-GB" sz="1200" dirty="0" smtClean="0"/>
              <a:t>    </a:t>
            </a:r>
            <a:r>
              <a:rPr lang="en-GB" sz="1200" dirty="0" smtClean="0">
                <a:latin typeface="Times New Roman" panose="02020603050405020304" pitchFamily="18" charset="0"/>
                <a:cs typeface="Times New Roman" panose="02020603050405020304" pitchFamily="18" charset="0"/>
              </a:rPr>
              <a:t>(British Society for Research on Ageing, 2020)</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4486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Cognitive</a:t>
            </a:r>
          </a:p>
        </p:txBody>
      </p:sp>
      <p:sp>
        <p:nvSpPr>
          <p:cNvPr id="17411" name="Rectangle 3"/>
          <p:cNvSpPr>
            <a:spLocks noGrp="1" noChangeArrowheads="1"/>
          </p:cNvSpPr>
          <p:nvPr>
            <p:ph idx="1"/>
          </p:nvPr>
        </p:nvSpPr>
        <p:spPr>
          <a:xfrm>
            <a:off x="1176864" y="2662863"/>
            <a:ext cx="6798736" cy="3562091"/>
          </a:xfrm>
        </p:spPr>
        <p:txBody>
          <a:bodyPr>
            <a:normAutofit/>
          </a:bodyPr>
          <a:lstStyle/>
          <a:p>
            <a:pPr marL="0" indent="0">
              <a:buNone/>
            </a:pPr>
            <a:r>
              <a:rPr lang="en-GB" altLang="en-US" b="1" dirty="0" smtClean="0">
                <a:latin typeface="Times New Roman" panose="02020603050405020304" pitchFamily="18" charset="0"/>
                <a:cs typeface="Times New Roman" panose="02020603050405020304" pitchFamily="18" charset="0"/>
              </a:rPr>
              <a:t>    </a:t>
            </a:r>
            <a:r>
              <a:rPr lang="en-GB" altLang="en-US" sz="2800" b="1" dirty="0" smtClean="0">
                <a:latin typeface="Times New Roman" panose="02020603050405020304" pitchFamily="18" charset="0"/>
                <a:cs typeface="Times New Roman" panose="02020603050405020304" pitchFamily="18" charset="0"/>
              </a:rPr>
              <a:t>Memory</a:t>
            </a:r>
            <a:endParaRPr lang="en-GB" altLang="en-US" dirty="0" smtClean="0">
              <a:latin typeface="Times New Roman" panose="02020603050405020304" pitchFamily="18" charset="0"/>
              <a:cs typeface="Times New Roman" panose="02020603050405020304" pitchFamily="18" charset="0"/>
            </a:endParaRPr>
          </a:p>
          <a:p>
            <a:pPr lvl="1"/>
            <a:r>
              <a:rPr lang="en-GB" altLang="en-US" dirty="0" smtClean="0">
                <a:latin typeface="Times New Roman" panose="02020603050405020304" pitchFamily="18" charset="0"/>
                <a:cs typeface="Times New Roman" panose="02020603050405020304" pitchFamily="18" charset="0"/>
              </a:rPr>
              <a:t>Becoming more forgetful</a:t>
            </a:r>
          </a:p>
          <a:p>
            <a:pPr lvl="1"/>
            <a:r>
              <a:rPr lang="en-GB" altLang="en-US" dirty="0" smtClean="0">
                <a:latin typeface="Times New Roman" panose="02020603050405020304" pitchFamily="18" charset="0"/>
                <a:cs typeface="Times New Roman" panose="02020603050405020304" pitchFamily="18" charset="0"/>
              </a:rPr>
              <a:t>Short-term memory malfunction</a:t>
            </a:r>
          </a:p>
          <a:p>
            <a:pPr lvl="1"/>
            <a:r>
              <a:rPr lang="en-GB" altLang="en-US" dirty="0" smtClean="0">
                <a:latin typeface="Times New Roman" panose="02020603050405020304" pitchFamily="18" charset="0"/>
                <a:cs typeface="Times New Roman" panose="02020603050405020304" pitchFamily="18" charset="0"/>
              </a:rPr>
              <a:t>Long term memory not impaired – may even improve</a:t>
            </a:r>
          </a:p>
          <a:p>
            <a:pPr marL="0" indent="0">
              <a:buNone/>
            </a:pPr>
            <a:r>
              <a:rPr lang="en-GB" altLang="en-US" sz="1200" dirty="0" smtClean="0">
                <a:latin typeface="Times New Roman" panose="02020603050405020304" pitchFamily="18" charset="0"/>
                <a:cs typeface="Times New Roman" panose="02020603050405020304" pitchFamily="18" charset="0"/>
              </a:rPr>
              <a:t>     </a:t>
            </a:r>
          </a:p>
          <a:p>
            <a:pPr marL="0" indent="0">
              <a:buNone/>
            </a:pPr>
            <a:r>
              <a:rPr lang="en-GB" altLang="en-US" sz="1200" dirty="0">
                <a:latin typeface="Times New Roman" panose="02020603050405020304" pitchFamily="18" charset="0"/>
                <a:cs typeface="Times New Roman" panose="02020603050405020304" pitchFamily="18" charset="0"/>
              </a:rPr>
              <a:t> </a:t>
            </a:r>
            <a:r>
              <a:rPr lang="en-GB" altLang="en-US" sz="1200" dirty="0" smtClean="0">
                <a:latin typeface="Times New Roman" panose="02020603050405020304" pitchFamily="18" charset="0"/>
                <a:cs typeface="Times New Roman" panose="02020603050405020304" pitchFamily="18" charset="0"/>
              </a:rPr>
              <a:t>                                                                                                                      </a:t>
            </a:r>
          </a:p>
          <a:p>
            <a:pPr marL="0" indent="0">
              <a:buNone/>
            </a:pPr>
            <a:endParaRPr lang="en-GB" altLang="en-US" sz="1200" dirty="0">
              <a:latin typeface="Times New Roman" panose="02020603050405020304" pitchFamily="18" charset="0"/>
              <a:cs typeface="Times New Roman" panose="02020603050405020304" pitchFamily="18" charset="0"/>
            </a:endParaRPr>
          </a:p>
          <a:p>
            <a:pPr marL="0" indent="0">
              <a:buNone/>
            </a:pPr>
            <a:endParaRPr lang="en-GB" altLang="en-US" sz="1200" dirty="0" smtClean="0">
              <a:latin typeface="Times New Roman" panose="02020603050405020304" pitchFamily="18" charset="0"/>
              <a:cs typeface="Times New Roman" panose="02020603050405020304" pitchFamily="18" charset="0"/>
            </a:endParaRPr>
          </a:p>
          <a:p>
            <a:pPr marL="0" indent="0">
              <a:buNone/>
            </a:pPr>
            <a:r>
              <a:rPr lang="en-GB" altLang="en-US" sz="1200" dirty="0">
                <a:latin typeface="Times New Roman" panose="02020603050405020304" pitchFamily="18" charset="0"/>
                <a:cs typeface="Times New Roman" panose="02020603050405020304" pitchFamily="18" charset="0"/>
              </a:rPr>
              <a:t> </a:t>
            </a:r>
            <a:r>
              <a:rPr lang="en-GB" altLang="en-US" sz="1200" dirty="0" smtClean="0">
                <a:latin typeface="Times New Roman" panose="02020603050405020304" pitchFamily="18" charset="0"/>
                <a:cs typeface="Times New Roman" panose="02020603050405020304" pitchFamily="18" charset="0"/>
              </a:rPr>
              <a:t>                                                                                                                         (Coleman and O’Hanlon, 2017</a:t>
            </a:r>
            <a:r>
              <a:rPr lang="en-GB" altLang="en-US" sz="1200" dirty="0" smtClean="0"/>
              <a:t>)  </a:t>
            </a:r>
            <a:endParaRPr lang="en-GB" altLang="en-US" sz="1200" dirty="0"/>
          </a:p>
          <a:p>
            <a:pPr marL="0" indent="0">
              <a:buNone/>
            </a:pPr>
            <a:endParaRPr lang="en-GB" altLang="en-US" dirty="0" smtClean="0"/>
          </a:p>
        </p:txBody>
      </p:sp>
    </p:spTree>
    <p:extLst>
      <p:ext uri="{BB962C8B-B14F-4D97-AF65-F5344CB8AC3E}">
        <p14:creationId xmlns:p14="http://schemas.microsoft.com/office/powerpoint/2010/main" val="1577316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Cognitive</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735" y="2305469"/>
            <a:ext cx="6798736" cy="3444997"/>
          </a:xfrm>
        </p:spPr>
        <p:txBody>
          <a:bodyPr/>
          <a:lstStyle/>
          <a:p>
            <a:pPr marL="457200" lvl="1" indent="0">
              <a:buNone/>
            </a:pPr>
            <a:r>
              <a:rPr lang="en-GB" altLang="en-US" dirty="0"/>
              <a:t> </a:t>
            </a:r>
          </a:p>
          <a:p>
            <a:pPr marL="457200" lvl="1" indent="0">
              <a:buNone/>
            </a:pPr>
            <a:r>
              <a:rPr lang="en-GB" altLang="en-US" sz="2800" b="1" dirty="0" smtClean="0">
                <a:latin typeface="Times New Roman" panose="02020603050405020304" pitchFamily="18" charset="0"/>
                <a:cs typeface="Times New Roman" panose="02020603050405020304" pitchFamily="18" charset="0"/>
              </a:rPr>
              <a:t>Positive Changes</a:t>
            </a:r>
            <a:endParaRPr lang="en-GB" altLang="en-US" sz="2800" b="1" dirty="0">
              <a:latin typeface="Times New Roman" panose="02020603050405020304" pitchFamily="18" charset="0"/>
              <a:cs typeface="Times New Roman" panose="02020603050405020304" pitchFamily="18" charset="0"/>
            </a:endParaRPr>
          </a:p>
          <a:p>
            <a:pPr lvl="1"/>
            <a:r>
              <a:rPr lang="en-GB" altLang="en-US" dirty="0" smtClean="0">
                <a:latin typeface="Times New Roman" panose="02020603050405020304" pitchFamily="18" charset="0"/>
                <a:cs typeface="Times New Roman" panose="02020603050405020304" pitchFamily="18" charset="0"/>
              </a:rPr>
              <a:t>Wisdom </a:t>
            </a:r>
            <a:r>
              <a:rPr lang="en-GB" altLang="en-US" dirty="0">
                <a:latin typeface="Times New Roman" panose="02020603050405020304" pitchFamily="18" charset="0"/>
                <a:cs typeface="Times New Roman" panose="02020603050405020304" pitchFamily="18" charset="0"/>
              </a:rPr>
              <a:t>– accumulative knowledge</a:t>
            </a:r>
          </a:p>
          <a:p>
            <a:pPr lvl="1"/>
            <a:r>
              <a:rPr lang="en-GB" altLang="en-US" dirty="0">
                <a:latin typeface="Times New Roman" panose="02020603050405020304" pitchFamily="18" charset="0"/>
                <a:cs typeface="Times New Roman" panose="02020603050405020304" pitchFamily="18" charset="0"/>
              </a:rPr>
              <a:t>Creativity – particularly in areas such as </a:t>
            </a:r>
            <a:r>
              <a:rPr lang="en-GB" altLang="en-US" dirty="0" smtClean="0">
                <a:latin typeface="Times New Roman" panose="02020603050405020304" pitchFamily="18" charset="0"/>
                <a:cs typeface="Times New Roman" panose="02020603050405020304" pitchFamily="18" charset="0"/>
              </a:rPr>
              <a:t>music</a:t>
            </a:r>
            <a:endParaRPr lang="en-GB" altLang="en-US" dirty="0">
              <a:latin typeface="Times New Roman" panose="02020603050405020304" pitchFamily="18" charset="0"/>
              <a:cs typeface="Times New Roman" panose="02020603050405020304" pitchFamily="18" charset="0"/>
            </a:endParaRPr>
          </a:p>
          <a:p>
            <a:pPr lvl="1"/>
            <a:r>
              <a:rPr lang="en-GB" altLang="en-US" dirty="0" smtClean="0">
                <a:latin typeface="Times New Roman" panose="02020603050405020304" pitchFamily="18" charset="0"/>
                <a:cs typeface="Times New Roman" panose="02020603050405020304" pitchFamily="18" charset="0"/>
              </a:rPr>
              <a:t>‘Ordinary</a:t>
            </a:r>
            <a:r>
              <a:rPr lang="en-GB" altLang="en-US" dirty="0">
                <a:latin typeface="Times New Roman" panose="02020603050405020304" pitchFamily="18" charset="0"/>
                <a:cs typeface="Times New Roman" panose="02020603050405020304" pitchFamily="18" charset="0"/>
              </a:rPr>
              <a:t>’ people, because they have more knowledge can </a:t>
            </a:r>
            <a:r>
              <a:rPr lang="en-GB" altLang="en-US" dirty="0" smtClean="0">
                <a:latin typeface="Times New Roman" panose="02020603050405020304" pitchFamily="18" charset="0"/>
                <a:cs typeface="Times New Roman" panose="02020603050405020304" pitchFamily="18" charset="0"/>
              </a:rPr>
              <a:t>become </a:t>
            </a:r>
            <a:r>
              <a:rPr lang="en-GB" altLang="en-US" dirty="0">
                <a:latin typeface="Times New Roman" panose="02020603050405020304" pitchFamily="18" charset="0"/>
                <a:cs typeface="Times New Roman" panose="02020603050405020304" pitchFamily="18" charset="0"/>
              </a:rPr>
              <a:t>more creative</a:t>
            </a:r>
          </a:p>
          <a:p>
            <a:endParaRPr lang="en-GB" dirty="0"/>
          </a:p>
        </p:txBody>
      </p:sp>
      <p:sp>
        <p:nvSpPr>
          <p:cNvPr id="4" name="Rectangle 3"/>
          <p:cNvSpPr/>
          <p:nvPr/>
        </p:nvSpPr>
        <p:spPr>
          <a:xfrm>
            <a:off x="6362759" y="5750466"/>
            <a:ext cx="2241319" cy="369332"/>
          </a:xfrm>
          <a:prstGeom prst="rect">
            <a:avLst/>
          </a:prstGeom>
        </p:spPr>
        <p:txBody>
          <a:bodyPr wrap="none">
            <a:spAutoFit/>
          </a:bodyPr>
          <a:lstStyle/>
          <a:p>
            <a:r>
              <a:rPr lang="en-GB" altLang="en-US" dirty="0">
                <a:latin typeface="Times New Roman" panose="02020603050405020304" pitchFamily="18" charset="0"/>
                <a:cs typeface="Times New Roman" panose="02020603050405020304" pitchFamily="18" charset="0"/>
              </a:rPr>
              <a:t> </a:t>
            </a:r>
            <a:r>
              <a:rPr lang="en-GB" altLang="en-US" sz="1200" dirty="0">
                <a:latin typeface="Times New Roman" panose="02020603050405020304" pitchFamily="18" charset="0"/>
                <a:cs typeface="Times New Roman" panose="02020603050405020304" pitchFamily="18" charset="0"/>
              </a:rPr>
              <a:t>(Coleman and O’Hanlon, 2017) </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59988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Why do We Age?</a:t>
            </a:r>
          </a:p>
        </p:txBody>
      </p:sp>
      <p:sp>
        <p:nvSpPr>
          <p:cNvPr id="24579" name="Rectangle 3"/>
          <p:cNvSpPr>
            <a:spLocks noGrp="1" noChangeArrowheads="1"/>
          </p:cNvSpPr>
          <p:nvPr>
            <p:ph idx="1"/>
          </p:nvPr>
        </p:nvSpPr>
        <p:spPr>
          <a:xfrm>
            <a:off x="970734" y="2411004"/>
            <a:ext cx="7210997" cy="3866703"/>
          </a:xfrm>
        </p:spPr>
        <p:txBody>
          <a:bodyPr>
            <a:normAutofit fontScale="92500" lnSpcReduction="10000"/>
          </a:bodyPr>
          <a:lstStyle/>
          <a:p>
            <a:pPr marL="0" indent="0">
              <a:buNone/>
            </a:pPr>
            <a:r>
              <a:rPr lang="en-GB" altLang="en-US" b="1" dirty="0" smtClean="0">
                <a:latin typeface="Times New Roman" panose="02020603050405020304" pitchFamily="18" charset="0"/>
                <a:cs typeface="Times New Roman" panose="02020603050405020304" pitchFamily="18" charset="0"/>
              </a:rPr>
              <a:t>Most likely explanations…</a:t>
            </a:r>
          </a:p>
          <a:p>
            <a:pPr lvl="1"/>
            <a:r>
              <a:rPr lang="en-GB" altLang="en-US" dirty="0" smtClean="0">
                <a:latin typeface="Times New Roman" panose="02020603050405020304" pitchFamily="18" charset="0"/>
                <a:cs typeface="Times New Roman" panose="02020603050405020304" pitchFamily="18" charset="0"/>
              </a:rPr>
              <a:t>Genetically programmed ‘programmed senescent theory’ suggests that age related physical declines result from species-specific genes for aging. </a:t>
            </a:r>
          </a:p>
          <a:p>
            <a:pPr lvl="1"/>
            <a:r>
              <a:rPr lang="en-GB" altLang="en-US" dirty="0" smtClean="0">
                <a:latin typeface="Times New Roman" panose="02020603050405020304" pitchFamily="18" charset="0"/>
                <a:cs typeface="Times New Roman" panose="02020603050405020304" pitchFamily="18" charset="0"/>
              </a:rPr>
              <a:t>Evolutionary theorists are that the decline occurs to prevent older people procreating and then being unable to raise children to maturity – thus we have a ‘built-in aging clock’ that switches on when we are past reproductive peak </a:t>
            </a:r>
          </a:p>
          <a:p>
            <a:pPr lvl="1"/>
            <a:r>
              <a:rPr lang="en-GB" altLang="en-US" dirty="0" smtClean="0">
                <a:latin typeface="Times New Roman" panose="02020603050405020304" pitchFamily="18" charset="0"/>
                <a:cs typeface="Times New Roman" panose="02020603050405020304" pitchFamily="18" charset="0"/>
              </a:rPr>
              <a:t>Research also suggests that body cells’ ability to repair breaks in DNA and over time this accumulates and function decreases causing aging.</a:t>
            </a:r>
          </a:p>
          <a:p>
            <a:pPr marL="457200" lvl="1" indent="0">
              <a:buNone/>
            </a:pPr>
            <a:r>
              <a:rPr lang="en-GB" altLang="en-US" dirty="0" smtClean="0">
                <a:latin typeface="Times New Roman" panose="02020603050405020304" pitchFamily="18" charset="0"/>
                <a:cs typeface="Times New Roman" panose="02020603050405020304" pitchFamily="18" charset="0"/>
              </a:rPr>
              <a:t>                                                                                          </a:t>
            </a:r>
            <a:r>
              <a:rPr lang="en-GB" altLang="en-US" sz="1400" dirty="0" smtClean="0">
                <a:latin typeface="Times New Roman" panose="02020603050405020304" pitchFamily="18" charset="0"/>
                <a:cs typeface="Times New Roman" panose="02020603050405020304" pitchFamily="18" charset="0"/>
              </a:rPr>
              <a:t>(</a:t>
            </a:r>
            <a:r>
              <a:rPr lang="en-GB" altLang="en-US" sz="1400" dirty="0" err="1" smtClean="0">
                <a:latin typeface="Times New Roman" panose="02020603050405020304" pitchFamily="18" charset="0"/>
                <a:cs typeface="Times New Roman" panose="02020603050405020304" pitchFamily="18" charset="0"/>
              </a:rPr>
              <a:t>Arking</a:t>
            </a:r>
            <a:r>
              <a:rPr lang="en-GB" altLang="en-US" sz="1400" dirty="0" smtClean="0">
                <a:latin typeface="Times New Roman" panose="02020603050405020304" pitchFamily="18" charset="0"/>
                <a:cs typeface="Times New Roman" panose="02020603050405020304" pitchFamily="18" charset="0"/>
              </a:rPr>
              <a:t>, 2006)</a:t>
            </a:r>
          </a:p>
        </p:txBody>
      </p:sp>
    </p:spTree>
    <p:extLst>
      <p:ext uri="{BB962C8B-B14F-4D97-AF65-F5344CB8AC3E}">
        <p14:creationId xmlns:p14="http://schemas.microsoft.com/office/powerpoint/2010/main" val="19280444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24579">
                                            <p:txEl>
                                              <p:pRg st="1" end="1"/>
                                            </p:txEl>
                                          </p:spTgt>
                                        </p:tgtEl>
                                        <p:attrNameLst>
                                          <p:attrName>style.visibility</p:attrName>
                                        </p:attrNameLst>
                                      </p:cBhvr>
                                      <p:to>
                                        <p:strVal val="visible"/>
                                      </p:to>
                                    </p:set>
                                    <p:animEffect transition="in" filter="circle(in)">
                                      <p:cBhvr>
                                        <p:cTn id="7" dur="2000"/>
                                        <p:tgtEl>
                                          <p:spTgt spid="24579">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ntr" presetSubtype="16" fill="hold" nodeType="clickEffect">
                                  <p:stCondLst>
                                    <p:cond delay="0"/>
                                  </p:stCondLst>
                                  <p:childTnLst>
                                    <p:set>
                                      <p:cBhvr>
                                        <p:cTn id="11" dur="1" fill="hold">
                                          <p:stCondLst>
                                            <p:cond delay="0"/>
                                          </p:stCondLst>
                                        </p:cTn>
                                        <p:tgtEl>
                                          <p:spTgt spid="24579">
                                            <p:txEl>
                                              <p:pRg st="2" end="2"/>
                                            </p:txEl>
                                          </p:spTgt>
                                        </p:tgtEl>
                                        <p:attrNameLst>
                                          <p:attrName>style.visibility</p:attrName>
                                        </p:attrNameLst>
                                      </p:cBhvr>
                                      <p:to>
                                        <p:strVal val="visible"/>
                                      </p:to>
                                    </p:set>
                                    <p:animEffect transition="in" filter="circle(in)">
                                      <p:cBhvr>
                                        <p:cTn id="12" dur="2000"/>
                                        <p:tgtEl>
                                          <p:spTgt spid="2457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6" presetClass="entr" presetSubtype="16"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animEffect transition="in" filter="circle(in)">
                                      <p:cBhvr>
                                        <p:cTn id="17" dur="2000"/>
                                        <p:tgtEl>
                                          <p:spTgt spid="24579">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6" presetClass="entr" presetSubtype="16" fill="hold" nodeType="clickEffect">
                                  <p:stCondLst>
                                    <p:cond delay="0"/>
                                  </p:stCondLst>
                                  <p:childTnLst>
                                    <p:set>
                                      <p:cBhvr>
                                        <p:cTn id="21" dur="1" fill="hold">
                                          <p:stCondLst>
                                            <p:cond delay="0"/>
                                          </p:stCondLst>
                                        </p:cTn>
                                        <p:tgtEl>
                                          <p:spTgt spid="24579">
                                            <p:txEl>
                                              <p:pRg st="4" end="4"/>
                                            </p:txEl>
                                          </p:spTgt>
                                        </p:tgtEl>
                                        <p:attrNameLst>
                                          <p:attrName>style.visibility</p:attrName>
                                        </p:attrNameLst>
                                      </p:cBhvr>
                                      <p:to>
                                        <p:strVal val="visible"/>
                                      </p:to>
                                    </p:set>
                                    <p:animEffect transition="in" filter="circle(in)">
                                      <p:cBhvr>
                                        <p:cTn id="22" dur="20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Times New Roman" panose="02020603050405020304" pitchFamily="18" charset="0"/>
                <a:cs typeface="Times New Roman" panose="02020603050405020304" pitchFamily="18" charset="0"/>
              </a:rPr>
              <a:t>Health and Well-being</a:t>
            </a:r>
          </a:p>
        </p:txBody>
      </p:sp>
      <p:sp>
        <p:nvSpPr>
          <p:cNvPr id="3" name="Content Placeholder 2"/>
          <p:cNvSpPr>
            <a:spLocks noGrp="1"/>
          </p:cNvSpPr>
          <p:nvPr>
            <p:ph idx="1"/>
          </p:nvPr>
        </p:nvSpPr>
        <p:spPr/>
        <p:txBody>
          <a:bodyPr>
            <a:normAutofit fontScale="92500"/>
          </a:bodyPr>
          <a:lstStyle/>
          <a:p>
            <a:r>
              <a:rPr lang="en-GB" dirty="0" smtClean="0">
                <a:latin typeface="Times New Roman" panose="02020603050405020304" pitchFamily="18" charset="0"/>
                <a:cs typeface="Times New Roman" panose="02020603050405020304" pitchFamily="18" charset="0"/>
              </a:rPr>
              <a:t>Women live longer than men, (in 2016 the figures were 82.9 years for women and 79.2 years for men)</a:t>
            </a:r>
          </a:p>
          <a:p>
            <a:r>
              <a:rPr lang="en-GB" dirty="0">
                <a:latin typeface="Times New Roman" panose="02020603050405020304" pitchFamily="18" charset="0"/>
                <a:cs typeface="Times New Roman" panose="02020603050405020304" pitchFamily="18" charset="0"/>
              </a:rPr>
              <a:t>W</a:t>
            </a:r>
            <a:r>
              <a:rPr lang="en-GB" dirty="0" smtClean="0">
                <a:latin typeface="Times New Roman" panose="02020603050405020304" pitchFamily="18" charset="0"/>
                <a:cs typeface="Times New Roman" panose="02020603050405020304" pitchFamily="18" charset="0"/>
              </a:rPr>
              <a:t>omen </a:t>
            </a:r>
            <a:r>
              <a:rPr lang="en-GB" dirty="0">
                <a:latin typeface="Times New Roman" panose="02020603050405020304" pitchFamily="18" charset="0"/>
                <a:cs typeface="Times New Roman" panose="02020603050405020304" pitchFamily="18" charset="0"/>
              </a:rPr>
              <a:t>are more likely to have more years in poor health than </a:t>
            </a:r>
            <a:r>
              <a:rPr lang="en-GB" dirty="0" smtClean="0">
                <a:latin typeface="Times New Roman" panose="02020603050405020304" pitchFamily="18" charset="0"/>
                <a:cs typeface="Times New Roman" panose="02020603050405020304" pitchFamily="18" charset="0"/>
              </a:rPr>
              <a:t>men (19 years for females, 16.1 for males)</a:t>
            </a:r>
          </a:p>
          <a:p>
            <a:pPr marL="0" indent="0">
              <a:buNone/>
            </a:pP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a:t>
            </a:r>
            <a:r>
              <a:rPr lang="en-GB" sz="1400" dirty="0" smtClean="0">
                <a:latin typeface="Times New Roman" panose="02020603050405020304" pitchFamily="18" charset="0"/>
                <a:cs typeface="Times New Roman" panose="02020603050405020304" pitchFamily="18" charset="0"/>
              </a:rPr>
              <a:t>(GOV.UK, 2017) </a:t>
            </a:r>
          </a:p>
          <a:p>
            <a:r>
              <a:rPr lang="en-GB" dirty="0">
                <a:latin typeface="Times New Roman" panose="02020603050405020304" pitchFamily="18" charset="0"/>
                <a:cs typeface="Times New Roman" panose="02020603050405020304" pitchFamily="18" charset="0"/>
              </a:rPr>
              <a:t>Key factor in health tends to be SES (socio-economic </a:t>
            </a:r>
            <a:r>
              <a:rPr lang="en-GB" dirty="0" smtClean="0">
                <a:latin typeface="Times New Roman" panose="02020603050405020304" pitchFamily="18" charset="0"/>
                <a:cs typeface="Times New Roman" panose="02020603050405020304" pitchFamily="18" charset="0"/>
              </a:rPr>
              <a:t>status)                                        </a:t>
            </a:r>
          </a:p>
          <a:p>
            <a:pPr marL="0" indent="0">
              <a:buNone/>
            </a:pPr>
            <a:r>
              <a:rPr lang="en-GB" sz="1800" dirty="0">
                <a:latin typeface="Times New Roman" panose="02020603050405020304" pitchFamily="18" charset="0"/>
                <a:cs typeface="Times New Roman" panose="02020603050405020304" pitchFamily="18" charset="0"/>
              </a:rPr>
              <a:t> </a:t>
            </a:r>
            <a:r>
              <a:rPr lang="en-GB" sz="1800" dirty="0" smtClean="0">
                <a:latin typeface="Times New Roman" panose="02020603050405020304" pitchFamily="18" charset="0"/>
                <a:cs typeface="Times New Roman" panose="02020603050405020304" pitchFamily="18" charset="0"/>
              </a:rPr>
              <a:t>                                                                                                 </a:t>
            </a:r>
            <a:r>
              <a:rPr lang="en-GB" sz="1500" dirty="0" smtClean="0">
                <a:latin typeface="Times New Roman" panose="02020603050405020304" pitchFamily="18" charset="0"/>
                <a:cs typeface="Times New Roman" panose="02020603050405020304" pitchFamily="18" charset="0"/>
              </a:rPr>
              <a:t>(ONS, 2015)</a:t>
            </a:r>
          </a:p>
          <a:p>
            <a:endParaRPr lang="en-GB" dirty="0"/>
          </a:p>
          <a:p>
            <a:endParaRPr lang="en-GB" dirty="0" smtClean="0"/>
          </a:p>
          <a:p>
            <a:endParaRPr lang="en-GB" dirty="0" smtClean="0"/>
          </a:p>
        </p:txBody>
      </p:sp>
    </p:spTree>
    <p:extLst>
      <p:ext uri="{BB962C8B-B14F-4D97-AF65-F5344CB8AC3E}">
        <p14:creationId xmlns:p14="http://schemas.microsoft.com/office/powerpoint/2010/main" val="386542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Long-Term Limiting Illness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66338" y="2490135"/>
            <a:ext cx="7219789" cy="3444997"/>
          </a:xfrm>
        </p:spPr>
        <p:txBody>
          <a:bodyPr>
            <a:normAutofit fontScale="92500" lnSpcReduction="10000"/>
          </a:bodyPr>
          <a:lstStyle/>
          <a:p>
            <a:r>
              <a:rPr lang="en-GB" dirty="0">
                <a:latin typeface="Times New Roman" panose="02020603050405020304" pitchFamily="18" charset="0"/>
                <a:cs typeface="Times New Roman" panose="02020603050405020304" pitchFamily="18" charset="0"/>
              </a:rPr>
              <a:t>40% of all people aged 65</a:t>
            </a:r>
            <a:r>
              <a:rPr lang="en-GB" dirty="0" smtClean="0">
                <a:latin typeface="Times New Roman" panose="02020603050405020304" pitchFamily="18" charset="0"/>
                <a:cs typeface="Times New Roman" panose="02020603050405020304" pitchFamily="18" charset="0"/>
              </a:rPr>
              <a:t>+ have </a:t>
            </a:r>
            <a:r>
              <a:rPr lang="en-GB" dirty="0">
                <a:latin typeface="Times New Roman" panose="02020603050405020304" pitchFamily="18" charset="0"/>
                <a:cs typeface="Times New Roman" panose="02020603050405020304" pitchFamily="18" charset="0"/>
              </a:rPr>
              <a:t>a limiting longstanding </a:t>
            </a:r>
            <a:r>
              <a:rPr lang="en-GB" dirty="0" smtClean="0">
                <a:latin typeface="Times New Roman" panose="02020603050405020304" pitchFamily="18" charset="0"/>
                <a:cs typeface="Times New Roman" panose="02020603050405020304" pitchFamily="18" charset="0"/>
              </a:rPr>
              <a:t>illness</a:t>
            </a:r>
          </a:p>
          <a:p>
            <a:r>
              <a:rPr lang="en-GB" dirty="0" smtClean="0">
                <a:latin typeface="Times New Roman" panose="02020603050405020304" pitchFamily="18" charset="0"/>
                <a:cs typeface="Times New Roman" panose="02020603050405020304" pitchFamily="18" charset="0"/>
              </a:rPr>
              <a:t>If </a:t>
            </a:r>
            <a:r>
              <a:rPr lang="en-GB" dirty="0">
                <a:latin typeface="Times New Roman" panose="02020603050405020304" pitchFamily="18" charset="0"/>
                <a:cs typeface="Times New Roman" panose="02020603050405020304" pitchFamily="18" charset="0"/>
              </a:rPr>
              <a:t>nothing is done about age-related disease, there will be over 6.25 million older people with </a:t>
            </a:r>
            <a:r>
              <a:rPr lang="en-GB" dirty="0" smtClean="0">
                <a:latin typeface="Times New Roman" panose="02020603050405020304" pitchFamily="18" charset="0"/>
                <a:cs typeface="Times New Roman" panose="02020603050405020304" pitchFamily="18" charset="0"/>
              </a:rPr>
              <a:t>a long-term </a:t>
            </a:r>
            <a:r>
              <a:rPr lang="en-GB" dirty="0">
                <a:latin typeface="Times New Roman" panose="02020603050405020304" pitchFamily="18" charset="0"/>
                <a:cs typeface="Times New Roman" panose="02020603050405020304" pitchFamily="18" charset="0"/>
              </a:rPr>
              <a:t>limiting illness or disability by 2030: nearly 9% of the total population</a:t>
            </a:r>
            <a:r>
              <a:rPr lang="en-GB" dirty="0" smtClean="0">
                <a:latin typeface="Times New Roman" panose="02020603050405020304" pitchFamily="18" charset="0"/>
                <a:cs typeface="Times New Roman" panose="02020603050405020304" pitchFamily="18" charset="0"/>
              </a:rPr>
              <a:t>.</a:t>
            </a:r>
          </a:p>
          <a:p>
            <a:r>
              <a:rPr lang="en-GB" dirty="0">
                <a:latin typeface="Times New Roman" panose="02020603050405020304" pitchFamily="18" charset="0"/>
                <a:cs typeface="Times New Roman" panose="02020603050405020304" pitchFamily="18" charset="0"/>
              </a:rPr>
              <a:t>Almost two thirds (59%) of people aged 80 and over in the UK have </a:t>
            </a:r>
            <a:r>
              <a:rPr lang="en-GB" dirty="0" smtClean="0">
                <a:latin typeface="Times New Roman" panose="02020603050405020304" pitchFamily="18" charset="0"/>
                <a:cs typeface="Times New Roman" panose="02020603050405020304" pitchFamily="18" charset="0"/>
              </a:rPr>
              <a:t>an [age related] </a:t>
            </a:r>
            <a:r>
              <a:rPr lang="en-GB" dirty="0">
                <a:latin typeface="Times New Roman" panose="02020603050405020304" pitchFamily="18" charset="0"/>
                <a:cs typeface="Times New Roman" panose="02020603050405020304" pitchFamily="18" charset="0"/>
              </a:rPr>
              <a:t>disability</a:t>
            </a:r>
            <a:r>
              <a:rPr lang="en-GB" dirty="0" smtClean="0">
                <a:latin typeface="Times New Roman" panose="02020603050405020304" pitchFamily="18" charset="0"/>
                <a:cs typeface="Times New Roman" panose="02020603050405020304" pitchFamily="18" charset="0"/>
              </a:rPr>
              <a:t>.</a:t>
            </a:r>
          </a:p>
          <a:p>
            <a:pPr marL="0" indent="0">
              <a:buNone/>
            </a:pPr>
            <a:r>
              <a:rPr lang="en-GB" sz="1900" dirty="0" smtClean="0">
                <a:latin typeface="Times New Roman" panose="02020603050405020304" pitchFamily="18" charset="0"/>
                <a:cs typeface="Times New Roman" panose="02020603050405020304" pitchFamily="18" charset="0"/>
              </a:rPr>
              <a:t>                                                                                                         </a:t>
            </a:r>
            <a:r>
              <a:rPr lang="en-GB" sz="1300" dirty="0" smtClean="0">
                <a:latin typeface="Times New Roman" panose="02020603050405020304" pitchFamily="18" charset="0"/>
                <a:cs typeface="Times New Roman" panose="02020603050405020304" pitchFamily="18" charset="0"/>
              </a:rPr>
              <a:t>(</a:t>
            </a:r>
            <a:r>
              <a:rPr lang="en-GB" sz="1300" dirty="0" err="1" smtClean="0">
                <a:latin typeface="Times New Roman" panose="02020603050405020304" pitchFamily="18" charset="0"/>
                <a:cs typeface="Times New Roman" panose="02020603050405020304" pitchFamily="18" charset="0"/>
              </a:rPr>
              <a:t>AgeUK</a:t>
            </a:r>
            <a:r>
              <a:rPr lang="en-GB" sz="1300" dirty="0" smtClean="0">
                <a:latin typeface="Times New Roman" panose="02020603050405020304" pitchFamily="18" charset="0"/>
                <a:cs typeface="Times New Roman" panose="02020603050405020304" pitchFamily="18" charset="0"/>
              </a:rPr>
              <a:t>, 2018)</a:t>
            </a:r>
            <a:endParaRPr lang="en-GB" sz="1300" dirty="0">
              <a:latin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63210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00952" y="2686722"/>
            <a:ext cx="7039428" cy="923330"/>
          </a:xfrm>
          <a:prstGeom prst="rect">
            <a:avLst/>
          </a:prstGeom>
        </p:spPr>
        <p:txBody>
          <a:bodyPr wrap="none">
            <a:spAutoFit/>
          </a:bodyPr>
          <a:lstStyle/>
          <a:p>
            <a:r>
              <a:rPr lang="en-GB" altLang="en-US" sz="5400" b="1" dirty="0">
                <a:latin typeface="Times New Roman" panose="02020603050405020304" pitchFamily="18" charset="0"/>
                <a:cs typeface="Times New Roman" panose="02020603050405020304" pitchFamily="18" charset="0"/>
              </a:rPr>
              <a:t>Health and Social Care</a:t>
            </a:r>
            <a:endParaRPr lang="en-GB" sz="5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878518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Health and Social Care</a:t>
            </a:r>
          </a:p>
        </p:txBody>
      </p:sp>
      <p:sp>
        <p:nvSpPr>
          <p:cNvPr id="4" name="Content Placeholder 3"/>
          <p:cNvSpPr>
            <a:spLocks noGrp="1"/>
          </p:cNvSpPr>
          <p:nvPr>
            <p:ph idx="1"/>
          </p:nvPr>
        </p:nvSpPr>
        <p:spPr/>
        <p:txBody>
          <a:bodyPr>
            <a:normAutofit lnSpcReduction="10000"/>
          </a:bodyPr>
          <a:lstStyle/>
          <a:p>
            <a:r>
              <a:rPr lang="en-GB" dirty="0" smtClean="0">
                <a:latin typeface="Times New Roman" panose="02020603050405020304" pitchFamily="18" charset="0"/>
                <a:cs typeface="Times New Roman" panose="02020603050405020304" pitchFamily="18" charset="0"/>
              </a:rPr>
              <a:t>As we get older, general health declines, use of health services increases  </a:t>
            </a:r>
          </a:p>
          <a:p>
            <a:r>
              <a:rPr lang="en-GB" dirty="0" smtClean="0">
                <a:latin typeface="Times New Roman" panose="02020603050405020304" pitchFamily="18" charset="0"/>
                <a:cs typeface="Times New Roman" panose="02020603050405020304" pitchFamily="18" charset="0"/>
              </a:rPr>
              <a:t>12% of those over 65 receive home-care</a:t>
            </a:r>
          </a:p>
          <a:p>
            <a:r>
              <a:rPr lang="en-GB" dirty="0">
                <a:latin typeface="Times New Roman" panose="02020603050405020304" pitchFamily="18" charset="0"/>
                <a:cs typeface="Times New Roman" panose="02020603050405020304" pitchFamily="18" charset="0"/>
              </a:rPr>
              <a:t>There are </a:t>
            </a:r>
            <a:r>
              <a:rPr lang="en-GB" dirty="0" smtClean="0">
                <a:latin typeface="Times New Roman" panose="02020603050405020304" pitchFamily="18" charset="0"/>
                <a:cs typeface="Times New Roman" panose="02020603050405020304" pitchFamily="18" charset="0"/>
              </a:rPr>
              <a:t>more than 400,000 older </a:t>
            </a:r>
            <a:r>
              <a:rPr lang="en-GB" dirty="0">
                <a:latin typeface="Times New Roman" panose="02020603050405020304" pitchFamily="18" charset="0"/>
                <a:cs typeface="Times New Roman" panose="02020603050405020304" pitchFamily="18" charset="0"/>
              </a:rPr>
              <a:t>people in residential care in the </a:t>
            </a:r>
            <a:r>
              <a:rPr lang="en-GB" dirty="0" smtClean="0">
                <a:latin typeface="Times New Roman" panose="02020603050405020304" pitchFamily="18" charset="0"/>
                <a:cs typeface="Times New Roman" panose="02020603050405020304" pitchFamily="18" charset="0"/>
              </a:rPr>
              <a:t>UK</a:t>
            </a:r>
          </a:p>
          <a:p>
            <a:r>
              <a:rPr lang="en-GB" dirty="0" smtClean="0">
                <a:latin typeface="Times New Roman" panose="02020603050405020304" pitchFamily="18" charset="0"/>
                <a:cs typeface="Times New Roman" panose="02020603050405020304" pitchFamily="18" charset="0"/>
              </a:rPr>
              <a:t>Older people, particularly women, provide the majority of unpaid care                          </a:t>
            </a:r>
          </a:p>
          <a:p>
            <a:pPr marL="0" indent="0">
              <a:buNone/>
            </a:pPr>
            <a:r>
              <a:rPr lang="en-GB" dirty="0">
                <a:latin typeface="Times New Roman" panose="02020603050405020304" pitchFamily="18" charset="0"/>
                <a:cs typeface="Times New Roman" panose="02020603050405020304" pitchFamily="18" charset="0"/>
              </a:rPr>
              <a:t> </a:t>
            </a:r>
            <a:r>
              <a:rPr lang="en-GB" dirty="0" smtClean="0">
                <a:latin typeface="Times New Roman" panose="02020603050405020304" pitchFamily="18" charset="0"/>
                <a:cs typeface="Times New Roman" panose="02020603050405020304" pitchFamily="18" charset="0"/>
              </a:rPr>
              <a:t>                                                                        </a:t>
            </a:r>
            <a:r>
              <a:rPr lang="en-GB" sz="1200" dirty="0" smtClean="0">
                <a:latin typeface="Times New Roman" panose="02020603050405020304" pitchFamily="18" charset="0"/>
                <a:cs typeface="Times New Roman" panose="02020603050405020304" pitchFamily="18" charset="0"/>
              </a:rPr>
              <a:t>(</a:t>
            </a:r>
            <a:r>
              <a:rPr lang="en-GB" sz="1200" dirty="0" err="1" smtClean="0">
                <a:latin typeface="Times New Roman" panose="02020603050405020304" pitchFamily="18" charset="0"/>
                <a:cs typeface="Times New Roman" panose="02020603050405020304" pitchFamily="18" charset="0"/>
              </a:rPr>
              <a:t>AgeUK</a:t>
            </a:r>
            <a:r>
              <a:rPr lang="en-GB" sz="1200" dirty="0" smtClean="0">
                <a:latin typeface="Times New Roman" panose="02020603050405020304" pitchFamily="18" charset="0"/>
                <a:cs typeface="Times New Roman" panose="02020603050405020304" pitchFamily="18" charset="0"/>
              </a:rPr>
              <a:t>, 2018a)</a:t>
            </a:r>
          </a:p>
          <a:p>
            <a:endParaRPr lang="en-GB" dirty="0" smtClean="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39219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24090" y="844999"/>
            <a:ext cx="7904285" cy="1303867"/>
          </a:xfrm>
        </p:spPr>
        <p:txBody>
          <a:bodyPr>
            <a:noAutofit/>
          </a:bodyPr>
          <a:lstStyle/>
          <a:p>
            <a:r>
              <a:rPr lang="en-GB" altLang="en-US" b="1" dirty="0" smtClean="0">
                <a:latin typeface="Times New Roman" panose="02020603050405020304" pitchFamily="18" charset="0"/>
                <a:cs typeface="Times New Roman" panose="02020603050405020304" pitchFamily="18" charset="0"/>
              </a:rPr>
              <a:t>Health and Social Care: </a:t>
            </a:r>
            <a:br>
              <a:rPr lang="en-GB" altLang="en-US" b="1" dirty="0" smtClean="0">
                <a:latin typeface="Times New Roman" panose="02020603050405020304" pitchFamily="18" charset="0"/>
                <a:cs typeface="Times New Roman" panose="02020603050405020304" pitchFamily="18" charset="0"/>
              </a:rPr>
            </a:br>
            <a:r>
              <a:rPr lang="en-GB" altLang="en-US" b="1" dirty="0" smtClean="0">
                <a:latin typeface="Times New Roman" panose="02020603050405020304" pitchFamily="18" charset="0"/>
                <a:cs typeface="Times New Roman" panose="02020603050405020304" pitchFamily="18" charset="0"/>
              </a:rPr>
              <a:t>What Do We Need to Think About?</a:t>
            </a:r>
          </a:p>
        </p:txBody>
      </p:sp>
      <p:sp>
        <p:nvSpPr>
          <p:cNvPr id="23555" name="Rectangle 3"/>
          <p:cNvSpPr>
            <a:spLocks noGrp="1" noChangeArrowheads="1"/>
          </p:cNvSpPr>
          <p:nvPr>
            <p:ph idx="1"/>
          </p:nvPr>
        </p:nvSpPr>
        <p:spPr>
          <a:xfrm>
            <a:off x="759718" y="2492047"/>
            <a:ext cx="7633027" cy="3444997"/>
          </a:xfrm>
        </p:spPr>
        <p:txBody>
          <a:bodyPr>
            <a:normAutofit fontScale="85000" lnSpcReduction="20000"/>
          </a:bodyPr>
          <a:lstStyle/>
          <a:p>
            <a:r>
              <a:rPr lang="en-GB" altLang="en-US" dirty="0" smtClean="0">
                <a:latin typeface="Times New Roman" panose="02020603050405020304" pitchFamily="18" charset="0"/>
                <a:cs typeface="Times New Roman" panose="02020603050405020304" pitchFamily="18" charset="0"/>
              </a:rPr>
              <a:t>What do we mean by this term?</a:t>
            </a:r>
          </a:p>
          <a:p>
            <a:r>
              <a:rPr lang="en-GB" altLang="en-US" dirty="0" smtClean="0">
                <a:latin typeface="Times New Roman" panose="02020603050405020304" pitchFamily="18" charset="0"/>
                <a:cs typeface="Times New Roman" panose="02020603050405020304" pitchFamily="18" charset="0"/>
              </a:rPr>
              <a:t>What support do we provide for the elderly?</a:t>
            </a:r>
          </a:p>
          <a:p>
            <a:r>
              <a:rPr lang="en-GB" altLang="en-US" dirty="0" smtClean="0">
                <a:latin typeface="Times New Roman" panose="02020603050405020304" pitchFamily="18" charset="0"/>
                <a:cs typeface="Times New Roman" panose="02020603050405020304" pitchFamily="18" charset="0"/>
              </a:rPr>
              <a:t>Are there barriers in terms of age discrimination in terms of employment, lifestyle?</a:t>
            </a:r>
          </a:p>
          <a:p>
            <a:r>
              <a:rPr lang="en-GB" altLang="en-US" dirty="0" smtClean="0">
                <a:latin typeface="Times New Roman" panose="02020603050405020304" pitchFamily="18" charset="0"/>
                <a:cs typeface="Times New Roman" panose="02020603050405020304" pitchFamily="18" charset="0"/>
              </a:rPr>
              <a:t>Is there age discrimination in terms of health provision and/or care provision?</a:t>
            </a:r>
          </a:p>
          <a:p>
            <a:r>
              <a:rPr lang="en-GB" altLang="en-US" dirty="0" smtClean="0">
                <a:latin typeface="Times New Roman" panose="02020603050405020304" pitchFamily="18" charset="0"/>
                <a:cs typeface="Times New Roman" panose="02020603050405020304" pitchFamily="18" charset="0"/>
              </a:rPr>
              <a:t>What changes have taken place in terms of caring for the old and infirm?</a:t>
            </a:r>
          </a:p>
          <a:p>
            <a:r>
              <a:rPr lang="en-GB" altLang="en-US" dirty="0" smtClean="0">
                <a:latin typeface="Times New Roman" panose="02020603050405020304" pitchFamily="18" charset="0"/>
                <a:cs typeface="Times New Roman" panose="02020603050405020304" pitchFamily="18" charset="0"/>
              </a:rPr>
              <a:t>If, as is widely reported, the ageing population is a financial ‘time bomb’ what may happen to services for the elderly infirm?</a:t>
            </a:r>
          </a:p>
          <a:p>
            <a:endParaRPr lang="en-GB" altLang="en-US" dirty="0" smtClean="0">
              <a:latin typeface="Times New Roman" panose="02020603050405020304" pitchFamily="18" charset="0"/>
              <a:cs typeface="Times New Roman" panose="02020603050405020304" pitchFamily="18" charset="0"/>
            </a:endParaRPr>
          </a:p>
          <a:p>
            <a:endParaRPr lang="en-GB" altLang="en-US"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427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anose="02020603050405020304" pitchFamily="18" charset="0"/>
                <a:cs typeface="Times New Roman" panose="02020603050405020304" pitchFamily="18" charset="0"/>
              </a:rPr>
              <a:t>A Poem….</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p:txBody>
          <a:bodyPr>
            <a:normAutofit lnSpcReduction="10000"/>
          </a:bodyPr>
          <a:lstStyle/>
          <a:p>
            <a:r>
              <a:rPr lang="en-US" dirty="0" smtClean="0">
                <a:latin typeface="Times New Roman" panose="02020603050405020304" pitchFamily="18" charset="0"/>
                <a:cs typeface="Times New Roman" panose="02020603050405020304" pitchFamily="18" charset="0"/>
              </a:rPr>
              <a:t>Crabbit Old Woman</a:t>
            </a:r>
          </a:p>
          <a:p>
            <a:r>
              <a:rPr lang="en-US" sz="1600" dirty="0" smtClean="0">
                <a:latin typeface="Times New Roman" panose="02020603050405020304" pitchFamily="18" charset="0"/>
                <a:cs typeface="Times New Roman" panose="02020603050405020304" pitchFamily="18" charset="0"/>
              </a:rPr>
              <a:t>Was written from the perspective of an old lady in a residential home</a:t>
            </a:r>
          </a:p>
          <a:p>
            <a:r>
              <a:rPr lang="en-US" sz="1600" dirty="0" smtClean="0">
                <a:latin typeface="Times New Roman" panose="02020603050405020304" pitchFamily="18" charset="0"/>
                <a:cs typeface="Times New Roman" panose="02020603050405020304" pitchFamily="18" charset="0"/>
              </a:rPr>
              <a:t>Has entered into ‘caring’ folk law</a:t>
            </a:r>
          </a:p>
          <a:p>
            <a:endParaRPr lang="en-US" sz="1600" dirty="0">
              <a:latin typeface="Times New Roman" panose="02020603050405020304" pitchFamily="18" charset="0"/>
              <a:cs typeface="Times New Roman" panose="02020603050405020304" pitchFamily="18" charset="0"/>
            </a:endParaRPr>
          </a:p>
          <a:p>
            <a:r>
              <a:rPr lang="en-US" sz="1600" dirty="0" smtClean="0">
                <a:latin typeface="Times New Roman" panose="02020603050405020304" pitchFamily="18" charset="0"/>
                <a:cs typeface="Times New Roman" panose="02020603050405020304" pitchFamily="18" charset="0"/>
              </a:rPr>
              <a:t> </a:t>
            </a:r>
            <a:r>
              <a:rPr lang="en-GB" altLang="en-US" sz="1600" dirty="0" smtClean="0">
                <a:latin typeface="Times New Roman" panose="02020603050405020304" pitchFamily="18" charset="0"/>
                <a:cs typeface="Times New Roman" panose="02020603050405020304" pitchFamily="18" charset="0"/>
                <a:hlinkClick r:id="rId2"/>
              </a:rPr>
              <a:t>https</a:t>
            </a:r>
            <a:r>
              <a:rPr lang="en-GB" altLang="en-US" sz="1600" dirty="0">
                <a:latin typeface="Times New Roman" panose="02020603050405020304" pitchFamily="18" charset="0"/>
                <a:cs typeface="Times New Roman" panose="02020603050405020304" pitchFamily="18" charset="0"/>
                <a:hlinkClick r:id="rId2"/>
              </a:rPr>
              <a:t>://</a:t>
            </a:r>
            <a:r>
              <a:rPr lang="en-GB" altLang="en-US" sz="1600" dirty="0" smtClean="0">
                <a:latin typeface="Times New Roman" panose="02020603050405020304" pitchFamily="18" charset="0"/>
                <a:cs typeface="Times New Roman" panose="02020603050405020304" pitchFamily="18" charset="0"/>
                <a:hlinkClick r:id="rId2"/>
              </a:rPr>
              <a:t>vts.wm.hee.nhs.uk/Portals/5/Presentations/Full%20Day/Crabbit%20Old%20Woman.pdf</a:t>
            </a:r>
            <a:r>
              <a:rPr lang="en-GB" altLang="en-US" sz="1600" dirty="0" smtClean="0">
                <a:latin typeface="Times New Roman" panose="02020603050405020304" pitchFamily="18" charset="0"/>
                <a:cs typeface="Times New Roman" panose="02020603050405020304" pitchFamily="18" charset="0"/>
              </a:rPr>
              <a:t> </a:t>
            </a:r>
            <a:endParaRPr lang="en-GB" altLang="en-US" sz="1600" dirty="0">
              <a:latin typeface="Times New Roman" panose="02020603050405020304" pitchFamily="18" charset="0"/>
              <a:cs typeface="Times New Roman" panose="02020603050405020304" pitchFamily="18" charset="0"/>
            </a:endParaRPr>
          </a:p>
          <a:p>
            <a:pPr marL="0" indent="0">
              <a:buNone/>
            </a:pPr>
            <a:r>
              <a:rPr lang="en-US" sz="1800" dirty="0">
                <a:solidFill>
                  <a:schemeClr val="tx1"/>
                </a:solidFill>
                <a:latin typeface="Times New Roman" panose="02020603050405020304" pitchFamily="18" charset="0"/>
                <a:cs typeface="Times New Roman" panose="02020603050405020304" pitchFamily="18" charset="0"/>
              </a:rPr>
              <a:t> </a:t>
            </a:r>
            <a:r>
              <a:rPr lang="en-US" sz="1800" dirty="0" smtClean="0">
                <a:solidFill>
                  <a:schemeClr val="tx1"/>
                </a:solidFill>
                <a:latin typeface="Times New Roman" panose="02020603050405020304" pitchFamily="18" charset="0"/>
                <a:cs typeface="Times New Roman" panose="02020603050405020304" pitchFamily="18" charset="0"/>
              </a:rPr>
              <a:t>                              </a:t>
            </a:r>
            <a:r>
              <a:rPr lang="en-US" sz="1200" dirty="0" smtClean="0">
                <a:solidFill>
                  <a:schemeClr val="tx1"/>
                </a:solidFill>
                <a:latin typeface="Times New Roman" panose="02020603050405020304" pitchFamily="18" charset="0"/>
                <a:cs typeface="Times New Roman" panose="02020603050405020304" pitchFamily="18" charset="0"/>
              </a:rPr>
              <a:t>(McCormack, 1966)</a:t>
            </a:r>
            <a:endParaRPr lang="en-US" sz="1200" dirty="0">
              <a:solidFill>
                <a:schemeClr val="tx1"/>
              </a:solidFill>
              <a:latin typeface="Times New Roman" panose="02020603050405020304" pitchFamily="18" charset="0"/>
              <a:cs typeface="Times New Roman" panose="02020603050405020304" pitchFamily="18" charset="0"/>
            </a:endParaRPr>
          </a:p>
        </p:txBody>
      </p:sp>
      <p:pic>
        <p:nvPicPr>
          <p:cNvPr id="5" name="Content Placeholder 4" descr="Elderly-Person.bmp"/>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70630" y="2890209"/>
            <a:ext cx="3085714" cy="2641270"/>
          </a:xfrm>
        </p:spPr>
      </p:pic>
    </p:spTree>
    <p:extLst>
      <p:ext uri="{BB962C8B-B14F-4D97-AF65-F5344CB8AC3E}">
        <p14:creationId xmlns:p14="http://schemas.microsoft.com/office/powerpoint/2010/main" val="297754481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anose="02020603050405020304" pitchFamily="18" charset="0"/>
                <a:cs typeface="Times New Roman" panose="02020603050405020304" pitchFamily="18" charset="0"/>
              </a:rPr>
              <a:t>What Do You Think and/or </a:t>
            </a:r>
            <a:br>
              <a:rPr lang="en-US" b="1" dirty="0" smtClean="0">
                <a:latin typeface="Times New Roman" panose="02020603050405020304" pitchFamily="18" charset="0"/>
                <a:cs typeface="Times New Roman" panose="02020603050405020304" pitchFamily="18" charset="0"/>
              </a:rPr>
            </a:br>
            <a:r>
              <a:rPr lang="en-US" b="1" dirty="0" smtClean="0">
                <a:latin typeface="Times New Roman" panose="02020603050405020304" pitchFamily="18" charset="0"/>
                <a:cs typeface="Times New Roman" panose="02020603050405020304" pitchFamily="18" charset="0"/>
              </a:rPr>
              <a:t>Feel About this Poem?</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1179576" y="2487168"/>
            <a:ext cx="6997270" cy="3447288"/>
          </a:xfrm>
        </p:spPr>
        <p:txBody>
          <a:bodyPr>
            <a:normAutofit/>
          </a:bodyPr>
          <a:lstStyle/>
          <a:p>
            <a:r>
              <a:rPr lang="en-US" dirty="0" smtClean="0">
                <a:latin typeface="Times New Roman" panose="02020603050405020304" pitchFamily="18" charset="0"/>
                <a:cs typeface="Times New Roman" panose="02020603050405020304" pitchFamily="18" charset="0"/>
              </a:rPr>
              <a:t>Has it changed your opinion?</a:t>
            </a:r>
          </a:p>
          <a:p>
            <a:r>
              <a:rPr lang="en-US" dirty="0" smtClean="0">
                <a:latin typeface="Times New Roman" panose="02020603050405020304" pitchFamily="18" charset="0"/>
                <a:cs typeface="Times New Roman" panose="02020603050405020304" pitchFamily="18" charset="0"/>
              </a:rPr>
              <a:t>Do you think professionals need empathy?</a:t>
            </a:r>
          </a:p>
          <a:p>
            <a:r>
              <a:rPr lang="en-US" dirty="0" smtClean="0">
                <a:latin typeface="Times New Roman" panose="02020603050405020304" pitchFamily="18" charset="0"/>
                <a:cs typeface="Times New Roman" panose="02020603050405020304" pitchFamily="18" charset="0"/>
              </a:rPr>
              <a:t>Or practical care-giving skills?</a:t>
            </a:r>
          </a:p>
          <a:p>
            <a:r>
              <a:rPr lang="en-US" dirty="0" smtClean="0">
                <a:latin typeface="Times New Roman" panose="02020603050405020304" pitchFamily="18" charset="0"/>
                <a:cs typeface="Times New Roman" panose="02020603050405020304" pitchFamily="18" charset="0"/>
              </a:rPr>
              <a:t>What do you think about the role of CARER?</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952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49240" y="2878574"/>
            <a:ext cx="6339428" cy="1015663"/>
          </a:xfrm>
          <a:prstGeom prst="rect">
            <a:avLst/>
          </a:prstGeom>
        </p:spPr>
        <p:txBody>
          <a:bodyPr wrap="none">
            <a:spAutoFit/>
          </a:bodyPr>
          <a:lstStyle/>
          <a:p>
            <a:r>
              <a:rPr lang="en-GB" sz="6000" b="1" dirty="0">
                <a:latin typeface="Times New Roman" panose="02020603050405020304" pitchFamily="18" charset="0"/>
                <a:cs typeface="Times New Roman" panose="02020603050405020304" pitchFamily="18" charset="0"/>
              </a:rPr>
              <a:t>Theories of Ageing</a:t>
            </a:r>
          </a:p>
        </p:txBody>
      </p:sp>
    </p:spTree>
    <p:extLst>
      <p:ext uri="{BB962C8B-B14F-4D97-AF65-F5344CB8AC3E}">
        <p14:creationId xmlns:p14="http://schemas.microsoft.com/office/powerpoint/2010/main" val="3737205037"/>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303" y="906545"/>
            <a:ext cx="7404427" cy="1303867"/>
          </a:xfrm>
        </p:spPr>
        <p:txBody>
          <a:bodyPr>
            <a:noAutofit/>
          </a:bodyPr>
          <a:lstStyle/>
          <a:p>
            <a:r>
              <a:rPr lang="en-GB" b="1" dirty="0">
                <a:latin typeface="Times New Roman" panose="02020603050405020304" pitchFamily="18" charset="0"/>
                <a:cs typeface="Times New Roman" panose="02020603050405020304" pitchFamily="18" charset="0"/>
              </a:rPr>
              <a:t>Social and Psychosocial Lenses</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of Gerontology</a:t>
            </a:r>
          </a:p>
        </p:txBody>
      </p:sp>
      <p:sp>
        <p:nvSpPr>
          <p:cNvPr id="3" name="Content Placeholder 2"/>
          <p:cNvSpPr>
            <a:spLocks noGrp="1"/>
          </p:cNvSpPr>
          <p:nvPr>
            <p:ph idx="1"/>
          </p:nvPr>
        </p:nvSpPr>
        <p:spPr>
          <a:xfrm>
            <a:off x="2027655" y="2847944"/>
            <a:ext cx="6798736" cy="3444997"/>
          </a:xfrm>
        </p:spPr>
        <p:txBody>
          <a:bodyPr/>
          <a:lstStyle/>
          <a:p>
            <a:r>
              <a:rPr lang="en-GB" sz="2800" dirty="0" smtClean="0">
                <a:latin typeface="Times New Roman" panose="02020603050405020304" pitchFamily="18" charset="0"/>
                <a:cs typeface="Times New Roman" panose="02020603050405020304" pitchFamily="18" charset="0"/>
              </a:rPr>
              <a:t>Structural Functionalist</a:t>
            </a:r>
          </a:p>
          <a:p>
            <a:r>
              <a:rPr lang="en-GB" sz="2800" dirty="0" smtClean="0">
                <a:latin typeface="Times New Roman" panose="02020603050405020304" pitchFamily="18" charset="0"/>
                <a:cs typeface="Times New Roman" panose="02020603050405020304" pitchFamily="18" charset="0"/>
              </a:rPr>
              <a:t>Symbolic Interactionist</a:t>
            </a:r>
          </a:p>
          <a:p>
            <a:r>
              <a:rPr lang="en-GB" sz="2800" dirty="0" smtClean="0">
                <a:latin typeface="Times New Roman" panose="02020603050405020304" pitchFamily="18" charset="0"/>
                <a:cs typeface="Times New Roman" panose="02020603050405020304" pitchFamily="18" charset="0"/>
              </a:rPr>
              <a:t>(Social) Conflict Perspective</a:t>
            </a:r>
          </a:p>
          <a:p>
            <a:endParaRPr lang="en-GB" dirty="0"/>
          </a:p>
        </p:txBody>
      </p:sp>
      <p:sp>
        <p:nvSpPr>
          <p:cNvPr id="4" name="Rectangle 3"/>
          <p:cNvSpPr/>
          <p:nvPr/>
        </p:nvSpPr>
        <p:spPr>
          <a:xfrm>
            <a:off x="6406599" y="5577525"/>
            <a:ext cx="1669752" cy="276999"/>
          </a:xfrm>
          <a:prstGeom prst="rect">
            <a:avLst/>
          </a:prstGeom>
        </p:spPr>
        <p:txBody>
          <a:bodyPr wrap="none">
            <a:spAutoFit/>
          </a:bodyPr>
          <a:lstStyle/>
          <a:p>
            <a:r>
              <a:rPr lang="en-GB" sz="1200" dirty="0">
                <a:latin typeface="Times New Roman" panose="02020603050405020304" pitchFamily="18" charset="0"/>
                <a:cs typeface="Times New Roman" panose="02020603050405020304" pitchFamily="18" charset="0"/>
              </a:rPr>
              <a:t>(Stuart-Hamilton, 2011)</a:t>
            </a:r>
          </a:p>
        </p:txBody>
      </p:sp>
    </p:spTree>
    <p:extLst>
      <p:ext uri="{BB962C8B-B14F-4D97-AF65-F5344CB8AC3E}">
        <p14:creationId xmlns:p14="http://schemas.microsoft.com/office/powerpoint/2010/main" val="224028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Structural Functional</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59719" y="2474462"/>
            <a:ext cx="7633027" cy="3444997"/>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Parts of society work together to meet the needs of its members and keep things running smoothly and older people are a part of this ‘structure’ </a:t>
            </a:r>
            <a:endParaRPr lang="en-GB" dirty="0" smtClean="0">
              <a:latin typeface="Times New Roman" panose="02020603050405020304" pitchFamily="18" charset="0"/>
              <a:cs typeface="Times New Roman" panose="02020603050405020304" pitchFamily="18" charset="0"/>
            </a:endParaRPr>
          </a:p>
          <a:p>
            <a:pPr marL="0" indent="0">
              <a:buNone/>
            </a:pPr>
            <a:r>
              <a:rPr lang="en-GB" dirty="0" smtClean="0">
                <a:latin typeface="Times New Roman" panose="02020603050405020304" pitchFamily="18" charset="0"/>
                <a:cs typeface="Times New Roman" panose="02020603050405020304" pitchFamily="18" charset="0"/>
              </a:rPr>
              <a:t>Structural Functionalism proposes </a:t>
            </a:r>
            <a:r>
              <a:rPr lang="en-GB" dirty="0">
                <a:latin typeface="Times New Roman" panose="02020603050405020304" pitchFamily="18" charset="0"/>
                <a:cs typeface="Times New Roman" panose="02020603050405020304" pitchFamily="18" charset="0"/>
              </a:rPr>
              <a:t>three </a:t>
            </a:r>
            <a:r>
              <a:rPr lang="en-GB" dirty="0" smtClean="0">
                <a:latin typeface="Times New Roman" panose="02020603050405020304" pitchFamily="18" charset="0"/>
                <a:cs typeface="Times New Roman" panose="02020603050405020304" pitchFamily="18" charset="0"/>
              </a:rPr>
              <a:t>theories;</a:t>
            </a:r>
            <a:endParaRPr lang="en-GB" b="1"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Disengagement Theory- </a:t>
            </a:r>
            <a:r>
              <a:rPr lang="en-GB" sz="1600" dirty="0">
                <a:solidFill>
                  <a:schemeClr val="accent1">
                    <a:lumMod val="75000"/>
                  </a:schemeClr>
                </a:solidFill>
                <a:latin typeface="Times New Roman" panose="02020603050405020304" pitchFamily="18" charset="0"/>
                <a:cs typeface="Times New Roman" panose="02020603050405020304" pitchFamily="18" charset="0"/>
              </a:rPr>
              <a:t>Cumming and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Henry (1961)</a:t>
            </a:r>
            <a:endParaRPr lang="en-GB" sz="1600" dirty="0">
              <a:solidFill>
                <a:schemeClr val="accent1">
                  <a:lumMod val="75000"/>
                </a:schemeClr>
              </a:solidFill>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Activity Theory- </a:t>
            </a:r>
            <a:r>
              <a:rPr lang="en-GB" sz="1600" dirty="0" err="1">
                <a:solidFill>
                  <a:schemeClr val="accent1">
                    <a:lumMod val="75000"/>
                  </a:schemeClr>
                </a:solidFill>
                <a:latin typeface="Times New Roman" panose="02020603050405020304" pitchFamily="18" charset="0"/>
                <a:cs typeface="Times New Roman" panose="02020603050405020304" pitchFamily="18" charset="0"/>
              </a:rPr>
              <a:t>Havighurst</a:t>
            </a:r>
            <a:r>
              <a:rPr lang="en-GB" sz="1600" dirty="0">
                <a:solidFill>
                  <a:schemeClr val="accent1">
                    <a:lumMod val="75000"/>
                  </a:schemeClr>
                </a:solidFill>
                <a:latin typeface="Times New Roman" panose="02020603050405020304" pitchFamily="18" charset="0"/>
                <a:cs typeface="Times New Roman" panose="02020603050405020304" pitchFamily="18" charset="0"/>
              </a:rPr>
              <a:t>,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(1961); </a:t>
            </a:r>
            <a:r>
              <a:rPr lang="en-GB" sz="1600" dirty="0" err="1" smtClean="0">
                <a:solidFill>
                  <a:schemeClr val="accent1">
                    <a:lumMod val="75000"/>
                  </a:schemeClr>
                </a:solidFill>
                <a:latin typeface="Times New Roman" panose="02020603050405020304" pitchFamily="18" charset="0"/>
                <a:cs typeface="Times New Roman" panose="02020603050405020304" pitchFamily="18" charset="0"/>
              </a:rPr>
              <a:t>Neugarten</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 (1964)</a:t>
            </a:r>
            <a:endParaRPr lang="en-GB" sz="1600" dirty="0">
              <a:solidFill>
                <a:schemeClr val="accent1">
                  <a:lumMod val="75000"/>
                </a:schemeClr>
              </a:solidFill>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Continuity Theory - </a:t>
            </a:r>
            <a:r>
              <a:rPr lang="en-GB" sz="1600" dirty="0">
                <a:solidFill>
                  <a:schemeClr val="accent1">
                    <a:lumMod val="75000"/>
                  </a:schemeClr>
                </a:solidFill>
                <a:latin typeface="Times New Roman" panose="02020603050405020304" pitchFamily="18" charset="0"/>
                <a:cs typeface="Times New Roman" panose="02020603050405020304" pitchFamily="18" charset="0"/>
              </a:rPr>
              <a:t>Maddox,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(1968); </a:t>
            </a:r>
            <a:r>
              <a:rPr lang="en-GB" sz="1600" dirty="0" err="1">
                <a:solidFill>
                  <a:schemeClr val="accent1">
                    <a:lumMod val="75000"/>
                  </a:schemeClr>
                </a:solidFill>
                <a:latin typeface="Times New Roman" panose="02020603050405020304" pitchFamily="18" charset="0"/>
                <a:cs typeface="Times New Roman" panose="02020603050405020304" pitchFamily="18" charset="0"/>
              </a:rPr>
              <a:t>Atchley</a:t>
            </a:r>
            <a:r>
              <a:rPr lang="en-GB" sz="1600" dirty="0">
                <a:solidFill>
                  <a:schemeClr val="accent1">
                    <a:lumMod val="75000"/>
                  </a:schemeClr>
                </a:solidFill>
                <a:latin typeface="Times New Roman" panose="02020603050405020304" pitchFamily="18" charset="0"/>
                <a:cs typeface="Times New Roman" panose="02020603050405020304" pitchFamily="18" charset="0"/>
              </a:rPr>
              <a:t>,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(1971); </a:t>
            </a:r>
            <a:r>
              <a:rPr lang="en-GB" sz="1600" dirty="0">
                <a:solidFill>
                  <a:schemeClr val="accent1">
                    <a:lumMod val="75000"/>
                  </a:schemeClr>
                </a:solidFill>
                <a:latin typeface="Times New Roman" panose="02020603050405020304" pitchFamily="18" charset="0"/>
                <a:cs typeface="Times New Roman" panose="02020603050405020304" pitchFamily="18" charset="0"/>
              </a:rPr>
              <a:t>Hyde, Higgs,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(2016)</a:t>
            </a:r>
            <a:endParaRPr lang="en-GB" sz="1600" dirty="0">
              <a:solidFill>
                <a:schemeClr val="accent1">
                  <a:lumMod val="75000"/>
                </a:schemeClr>
              </a:solidFill>
              <a:latin typeface="Times New Roman" panose="02020603050405020304" pitchFamily="18" charset="0"/>
              <a:cs typeface="Times New Roman" panose="02020603050405020304" pitchFamily="18" charset="0"/>
            </a:endParaRPr>
          </a:p>
          <a:p>
            <a:endParaRPr lang="en-GB" dirty="0" smtClean="0"/>
          </a:p>
          <a:p>
            <a:endParaRPr lang="en-GB" dirty="0" smtClean="0"/>
          </a:p>
        </p:txBody>
      </p:sp>
    </p:spTree>
    <p:extLst>
      <p:ext uri="{BB962C8B-B14F-4D97-AF65-F5344CB8AC3E}">
        <p14:creationId xmlns:p14="http://schemas.microsoft.com/office/powerpoint/2010/main" val="2912576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Times New Roman" panose="02020603050405020304" pitchFamily="18" charset="0"/>
                <a:cs typeface="Times New Roman" panose="02020603050405020304" pitchFamily="18" charset="0"/>
              </a:rPr>
              <a:t>Symbolic-Interaction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48408" y="2490135"/>
            <a:ext cx="8185637" cy="3444997"/>
          </a:xfrm>
        </p:spPr>
        <p:txBody>
          <a:bodyPr>
            <a:normAutofit fontScale="85000" lnSpcReduction="10000"/>
          </a:bodyPr>
          <a:lstStyle/>
          <a:p>
            <a:r>
              <a:rPr lang="en-GB" dirty="0" smtClean="0">
                <a:latin typeface="Times New Roman" panose="02020603050405020304" pitchFamily="18" charset="0"/>
                <a:cs typeface="Times New Roman" panose="02020603050405020304" pitchFamily="18" charset="0"/>
              </a:rPr>
              <a:t>While ageing itself is a biological process, being deemed old or young is a social construction.</a:t>
            </a:r>
          </a:p>
          <a:p>
            <a:r>
              <a:rPr lang="en-GB" dirty="0" smtClean="0">
                <a:latin typeface="Times New Roman" panose="02020603050405020304" pitchFamily="18" charset="0"/>
                <a:cs typeface="Times New Roman" panose="02020603050405020304" pitchFamily="18" charset="0"/>
              </a:rPr>
              <a:t>Culture attaches meanings and certain behaviours to age groups.                                                                  For example, an elderly person engaging in a dangerous activity, such as rock climbing, may be deemed inappropriate, but the same activity would be appropriate for someone younger.</a:t>
            </a:r>
          </a:p>
          <a:p>
            <a:r>
              <a:rPr lang="en-GB" dirty="0" smtClean="0">
                <a:latin typeface="Times New Roman" panose="02020603050405020304" pitchFamily="18" charset="0"/>
                <a:cs typeface="Times New Roman" panose="02020603050405020304" pitchFamily="18" charset="0"/>
              </a:rPr>
              <a:t>Ageing is viewed differently in different cultures. For example, in most eastern cultures, age is associated with wisdom, but in Western cultures, aging is viewed in a more negative light. Many people in Western cultures attempt to hide their physical age with plastic surgery or makeup.</a:t>
            </a:r>
          </a:p>
          <a:p>
            <a:pPr marL="0" indent="0" algn="r">
              <a:buNone/>
            </a:pPr>
            <a:r>
              <a:rPr lang="en-GB" sz="1400" dirty="0">
                <a:solidFill>
                  <a:schemeClr val="tx1"/>
                </a:solidFill>
                <a:latin typeface="Times New Roman" panose="02020603050405020304" pitchFamily="18" charset="0"/>
                <a:cs typeface="Times New Roman" panose="02020603050405020304" pitchFamily="18" charset="0"/>
              </a:rPr>
              <a:t> </a:t>
            </a:r>
            <a:r>
              <a:rPr lang="en-GB" sz="1400" dirty="0" smtClean="0">
                <a:solidFill>
                  <a:schemeClr val="tx1"/>
                </a:solidFill>
                <a:latin typeface="Times New Roman" panose="02020603050405020304" pitchFamily="18" charset="0"/>
                <a:cs typeface="Times New Roman" panose="02020603050405020304" pitchFamily="18" charset="0"/>
              </a:rPr>
              <a:t>(</a:t>
            </a:r>
            <a:r>
              <a:rPr lang="en-GB" sz="1400" dirty="0" err="1" smtClean="0">
                <a:solidFill>
                  <a:schemeClr val="tx1"/>
                </a:solidFill>
                <a:latin typeface="Times New Roman" panose="02020603050405020304" pitchFamily="18" charset="0"/>
                <a:cs typeface="Times New Roman" panose="02020603050405020304" pitchFamily="18" charset="0"/>
              </a:rPr>
              <a:t>Settersten</a:t>
            </a:r>
            <a:r>
              <a:rPr lang="en-GB" sz="1400" dirty="0" smtClean="0">
                <a:solidFill>
                  <a:schemeClr val="tx1"/>
                </a:solidFill>
                <a:latin typeface="Times New Roman" panose="02020603050405020304" pitchFamily="18" charset="0"/>
                <a:cs typeface="Times New Roman" panose="02020603050405020304" pitchFamily="18" charset="0"/>
              </a:rPr>
              <a:t> and Angel, 2012; Fung, 2013)</a:t>
            </a:r>
            <a:endParaRPr lang="en-GB" sz="1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65839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Symbolic-Interaction</a:t>
            </a:r>
          </a:p>
        </p:txBody>
      </p:sp>
      <p:sp>
        <p:nvSpPr>
          <p:cNvPr id="3" name="Content Placeholder 2"/>
          <p:cNvSpPr>
            <a:spLocks noGrp="1"/>
          </p:cNvSpPr>
          <p:nvPr>
            <p:ph idx="1"/>
          </p:nvPr>
        </p:nvSpPr>
        <p:spPr>
          <a:xfrm>
            <a:off x="1176864" y="2490135"/>
            <a:ext cx="7562689" cy="3444997"/>
          </a:xfrm>
        </p:spPr>
        <p:txBody>
          <a:bodyPr/>
          <a:lstStyle/>
          <a:p>
            <a:r>
              <a:rPr lang="en-GB" b="1" dirty="0" smtClean="0">
                <a:latin typeface="Times New Roman" panose="02020603050405020304" pitchFamily="18" charset="0"/>
                <a:cs typeface="Times New Roman" panose="02020603050405020304" pitchFamily="18" charset="0"/>
              </a:rPr>
              <a:t>Subculture of Ageing Theory-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Rose (1962)</a:t>
            </a:r>
          </a:p>
          <a:p>
            <a:endParaRPr lang="en-GB" dirty="0">
              <a:solidFill>
                <a:schemeClr val="accent1">
                  <a:lumMod val="75000"/>
                </a:schemeClr>
              </a:solidFill>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S</a:t>
            </a:r>
            <a:r>
              <a:rPr lang="en-GB" b="1" dirty="0" smtClean="0">
                <a:latin typeface="Times New Roman" panose="02020603050405020304" pitchFamily="18" charset="0"/>
                <a:cs typeface="Times New Roman" panose="02020603050405020304" pitchFamily="18" charset="0"/>
              </a:rPr>
              <a:t>elective </a:t>
            </a:r>
            <a:r>
              <a:rPr lang="en-GB" b="1" dirty="0">
                <a:latin typeface="Times New Roman" panose="02020603050405020304" pitchFamily="18" charset="0"/>
                <a:cs typeface="Times New Roman" panose="02020603050405020304" pitchFamily="18" charset="0"/>
              </a:rPr>
              <a:t>O</a:t>
            </a:r>
            <a:r>
              <a:rPr lang="en-GB" b="1" dirty="0" smtClean="0">
                <a:latin typeface="Times New Roman" panose="02020603050405020304" pitchFamily="18" charset="0"/>
                <a:cs typeface="Times New Roman" panose="02020603050405020304" pitchFamily="18" charset="0"/>
              </a:rPr>
              <a:t>ptimization </a:t>
            </a:r>
            <a:r>
              <a:rPr lang="en-GB" b="1" dirty="0">
                <a:latin typeface="Times New Roman" panose="02020603050405020304" pitchFamily="18" charset="0"/>
                <a:cs typeface="Times New Roman" panose="02020603050405020304" pitchFamily="18" charset="0"/>
              </a:rPr>
              <a:t>with </a:t>
            </a:r>
            <a:r>
              <a:rPr lang="en-GB" b="1" dirty="0" smtClean="0">
                <a:latin typeface="Times New Roman" panose="02020603050405020304" pitchFamily="18" charset="0"/>
                <a:cs typeface="Times New Roman" panose="02020603050405020304" pitchFamily="18" charset="0"/>
              </a:rPr>
              <a:t>Compensation Theory-</a:t>
            </a:r>
            <a:r>
              <a:rPr lang="en-GB" b="1" dirty="0">
                <a:solidFill>
                  <a:schemeClr val="accent1">
                    <a:lumMod val="75000"/>
                  </a:schemeClr>
                </a:solidFill>
                <a:latin typeface="Times New Roman" panose="02020603050405020304" pitchFamily="18" charset="0"/>
                <a:cs typeface="Times New Roman" panose="02020603050405020304" pitchFamily="18" charset="0"/>
              </a:rPr>
              <a:t> </a:t>
            </a:r>
            <a:r>
              <a:rPr lang="en-GB" sz="1600" dirty="0" err="1" smtClean="0">
                <a:solidFill>
                  <a:schemeClr val="accent1">
                    <a:lumMod val="75000"/>
                  </a:schemeClr>
                </a:solidFill>
                <a:latin typeface="Times New Roman" panose="02020603050405020304" pitchFamily="18" charset="0"/>
                <a:cs typeface="Times New Roman" panose="02020603050405020304" pitchFamily="18" charset="0"/>
              </a:rPr>
              <a:t>Baltes</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 and </a:t>
            </a:r>
            <a:r>
              <a:rPr lang="en-GB" sz="1600" dirty="0" err="1" smtClean="0">
                <a:solidFill>
                  <a:schemeClr val="accent1">
                    <a:lumMod val="75000"/>
                  </a:schemeClr>
                </a:solidFill>
                <a:latin typeface="Times New Roman" panose="02020603050405020304" pitchFamily="18" charset="0"/>
                <a:cs typeface="Times New Roman" panose="02020603050405020304" pitchFamily="18" charset="0"/>
              </a:rPr>
              <a:t>Baltes</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 (1990)</a:t>
            </a:r>
            <a:r>
              <a:rPr lang="en-GB" sz="1600" dirty="0" smtClean="0">
                <a:latin typeface="Times New Roman" panose="02020603050405020304" pitchFamily="18" charset="0"/>
                <a:cs typeface="Times New Roman" panose="02020603050405020304" pitchFamily="18" charset="0"/>
              </a:rPr>
              <a:t> </a:t>
            </a:r>
          </a:p>
          <a:p>
            <a:endParaRPr lang="en-GB" sz="1600" dirty="0" smtClean="0">
              <a:solidFill>
                <a:schemeClr val="accent1">
                  <a:lumMod val="75000"/>
                </a:schemeClr>
              </a:solidFill>
              <a:latin typeface="Times New Roman" panose="02020603050405020304" pitchFamily="18" charset="0"/>
              <a:cs typeface="Times New Roman" panose="02020603050405020304" pitchFamily="18" charset="0"/>
            </a:endParaRPr>
          </a:p>
          <a:p>
            <a:r>
              <a:rPr lang="en-GB" b="1" dirty="0" err="1" smtClean="0">
                <a:solidFill>
                  <a:schemeClr val="tx1"/>
                </a:solidFill>
                <a:latin typeface="Times New Roman" panose="02020603050405020304" pitchFamily="18" charset="0"/>
                <a:cs typeface="Times New Roman" panose="02020603050405020304" pitchFamily="18" charset="0"/>
              </a:rPr>
              <a:t>Gerotranscendence</a:t>
            </a:r>
            <a:r>
              <a:rPr lang="en-GB" b="1" dirty="0" smtClean="0">
                <a:solidFill>
                  <a:schemeClr val="tx1"/>
                </a:solidFill>
                <a:latin typeface="Times New Roman" panose="02020603050405020304" pitchFamily="18" charset="0"/>
                <a:cs typeface="Times New Roman" panose="02020603050405020304" pitchFamily="18" charset="0"/>
              </a:rPr>
              <a:t>-</a:t>
            </a:r>
            <a:r>
              <a:rPr lang="en-GB" dirty="0" smtClean="0">
                <a:solidFill>
                  <a:schemeClr val="tx1"/>
                </a:solidFill>
                <a:latin typeface="Times New Roman" panose="02020603050405020304" pitchFamily="18" charset="0"/>
                <a:cs typeface="Times New Roman" panose="02020603050405020304" pitchFamily="18" charset="0"/>
              </a:rPr>
              <a:t>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 </a:t>
            </a:r>
            <a:r>
              <a:rPr lang="en-GB" sz="1600" dirty="0" err="1" smtClean="0">
                <a:solidFill>
                  <a:schemeClr val="accent1">
                    <a:lumMod val="75000"/>
                  </a:schemeClr>
                </a:solidFill>
                <a:latin typeface="Times New Roman" panose="02020603050405020304" pitchFamily="18" charset="0"/>
                <a:cs typeface="Times New Roman" panose="02020603050405020304" pitchFamily="18" charset="0"/>
              </a:rPr>
              <a:t>Tornstam</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 (2005)</a:t>
            </a:r>
            <a:endParaRPr lang="en-GB" sz="1600" dirty="0">
              <a:solidFill>
                <a:schemeClr val="accent1">
                  <a:lumMod val="75000"/>
                </a:schemeClr>
              </a:solidFill>
              <a:latin typeface="Times New Roman" panose="02020603050405020304" pitchFamily="18" charset="0"/>
              <a:cs typeface="Times New Roman" panose="02020603050405020304" pitchFamily="18" charset="0"/>
            </a:endParaRPr>
          </a:p>
          <a:p>
            <a:pPr marL="0" indent="0">
              <a:buNone/>
            </a:pPr>
            <a:endParaRPr lang="en-GB" sz="1600" dirty="0">
              <a:solidFill>
                <a:schemeClr val="accent1">
                  <a:lumMod val="75000"/>
                </a:schemeClr>
              </a:solidFill>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79595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latin typeface="Times New Roman" panose="02020603050405020304" pitchFamily="18" charset="0"/>
                <a:cs typeface="Times New Roman" panose="02020603050405020304" pitchFamily="18" charset="0"/>
              </a:rPr>
              <a:t>(Social) Conflict Perspective</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r>
              <a:rPr lang="en-GB" dirty="0" smtClean="0">
                <a:latin typeface="Times New Roman" panose="02020603050405020304" pitchFamily="18" charset="0"/>
                <a:cs typeface="Times New Roman" panose="02020603050405020304" pitchFamily="18" charset="0"/>
              </a:rPr>
              <a:t>Theorists working the conflict perspective view society as inherently unstable.</a:t>
            </a:r>
          </a:p>
          <a:p>
            <a:r>
              <a:rPr lang="en-GB" dirty="0" smtClean="0">
                <a:latin typeface="Times New Roman" panose="02020603050405020304" pitchFamily="18" charset="0"/>
                <a:cs typeface="Times New Roman" panose="02020603050405020304" pitchFamily="18" charset="0"/>
              </a:rPr>
              <a:t>According to the guiding principle of conflict theory, social groups compete with other groups for power and scarce resources. </a:t>
            </a:r>
          </a:p>
          <a:p>
            <a:r>
              <a:rPr lang="en-GB" dirty="0" smtClean="0">
                <a:latin typeface="Times New Roman" panose="02020603050405020304" pitchFamily="18" charset="0"/>
                <a:cs typeface="Times New Roman" panose="02020603050405020304" pitchFamily="18" charset="0"/>
              </a:rPr>
              <a:t>Applied to society’s aging population, the principle means that the elderly struggle with other groups—for example, younger society members—to retain a certain share of resources. At some point, this competition may become conflict </a:t>
            </a:r>
          </a:p>
          <a:p>
            <a:pPr marL="0" indent="0" algn="r">
              <a:buNone/>
            </a:pPr>
            <a:r>
              <a:rPr lang="en-GB" dirty="0" smtClean="0">
                <a:latin typeface="Times New Roman" panose="02020603050405020304" pitchFamily="18" charset="0"/>
                <a:cs typeface="Times New Roman" panose="02020603050405020304" pitchFamily="18" charset="0"/>
              </a:rPr>
              <a:t>                               </a:t>
            </a:r>
            <a:r>
              <a:rPr lang="en-GB" sz="1400" dirty="0" smtClean="0">
                <a:latin typeface="Times New Roman" panose="02020603050405020304" pitchFamily="18" charset="0"/>
                <a:cs typeface="Times New Roman" panose="02020603050405020304" pitchFamily="18" charset="0"/>
              </a:rPr>
              <a:t>(</a:t>
            </a:r>
            <a:r>
              <a:rPr lang="en-GB" sz="1400" dirty="0" err="1" smtClean="0">
                <a:latin typeface="Times New Roman" panose="02020603050405020304" pitchFamily="18" charset="0"/>
                <a:cs typeface="Times New Roman" panose="02020603050405020304" pitchFamily="18" charset="0"/>
              </a:rPr>
              <a:t>Ingleby</a:t>
            </a:r>
            <a:r>
              <a:rPr lang="en-GB" sz="1400" dirty="0" smtClean="0">
                <a:latin typeface="Times New Roman" panose="02020603050405020304" pitchFamily="18" charset="0"/>
                <a:cs typeface="Times New Roman" panose="02020603050405020304" pitchFamily="18" charset="0"/>
              </a:rPr>
              <a:t>, 2018)</a:t>
            </a: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0450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Social Conflict Perspective</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80231" y="2760479"/>
            <a:ext cx="6798736" cy="3444997"/>
          </a:xfrm>
        </p:spPr>
        <p:txBody>
          <a:bodyPr>
            <a:normAutofit fontScale="85000" lnSpcReduction="20000"/>
          </a:bodyPr>
          <a:lstStyle/>
          <a:p>
            <a:r>
              <a:rPr lang="en-GB" sz="2800" b="1" dirty="0" smtClean="0">
                <a:latin typeface="Times New Roman" panose="02020603050405020304" pitchFamily="18" charset="0"/>
                <a:cs typeface="Times New Roman" panose="02020603050405020304" pitchFamily="18" charset="0"/>
              </a:rPr>
              <a:t>Modernisation Theory-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Cowgill and Holmes </a:t>
            </a:r>
            <a:r>
              <a:rPr lang="en-GB" sz="1600" dirty="0">
                <a:solidFill>
                  <a:schemeClr val="accent1">
                    <a:lumMod val="75000"/>
                  </a:schemeClr>
                </a:solidFill>
                <a:latin typeface="Times New Roman" panose="02020603050405020304" pitchFamily="18" charset="0"/>
                <a:cs typeface="Times New Roman" panose="02020603050405020304" pitchFamily="18" charset="0"/>
              </a:rPr>
              <a:t>(</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1972)</a:t>
            </a:r>
          </a:p>
          <a:p>
            <a:endParaRPr lang="en-GB" sz="1600" dirty="0" smtClean="0">
              <a:solidFill>
                <a:schemeClr val="accent1">
                  <a:lumMod val="75000"/>
                </a:schemeClr>
              </a:solidFill>
              <a:latin typeface="Times New Roman" panose="02020603050405020304" pitchFamily="18" charset="0"/>
              <a:cs typeface="Times New Roman" panose="02020603050405020304" pitchFamily="18" charset="0"/>
            </a:endParaRPr>
          </a:p>
          <a:p>
            <a:r>
              <a:rPr lang="en-GB" sz="2800" b="1" dirty="0" smtClean="0">
                <a:latin typeface="Times New Roman" panose="02020603050405020304" pitchFamily="18" charset="0"/>
                <a:cs typeface="Times New Roman" panose="02020603050405020304" pitchFamily="18" charset="0"/>
              </a:rPr>
              <a:t>Age Stratification Theory-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Riley, Johnson, and </a:t>
            </a:r>
            <a:r>
              <a:rPr lang="en-GB" sz="1600" dirty="0" err="1" smtClean="0">
                <a:solidFill>
                  <a:schemeClr val="accent1">
                    <a:lumMod val="75000"/>
                  </a:schemeClr>
                </a:solidFill>
                <a:latin typeface="Times New Roman" panose="02020603050405020304" pitchFamily="18" charset="0"/>
                <a:cs typeface="Times New Roman" panose="02020603050405020304" pitchFamily="18" charset="0"/>
              </a:rPr>
              <a:t>Foner</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 (1972)</a:t>
            </a:r>
          </a:p>
          <a:p>
            <a:pPr marL="0" indent="0">
              <a:buNone/>
            </a:pPr>
            <a:endParaRPr lang="en-GB" sz="1600" dirty="0" smtClean="0">
              <a:solidFill>
                <a:schemeClr val="accent1">
                  <a:lumMod val="75000"/>
                </a:schemeClr>
              </a:solidFill>
              <a:latin typeface="Times New Roman" panose="02020603050405020304" pitchFamily="18" charset="0"/>
              <a:cs typeface="Times New Roman" panose="02020603050405020304" pitchFamily="18" charset="0"/>
            </a:endParaRPr>
          </a:p>
          <a:p>
            <a:r>
              <a:rPr lang="en-GB" sz="2800" b="1" dirty="0" smtClean="0">
                <a:latin typeface="Times New Roman" panose="02020603050405020304" pitchFamily="18" charset="0"/>
                <a:cs typeface="Times New Roman" panose="02020603050405020304" pitchFamily="18" charset="0"/>
              </a:rPr>
              <a:t>Exchange Theory- </a:t>
            </a:r>
            <a:r>
              <a:rPr lang="en-GB" sz="1600" dirty="0" smtClean="0">
                <a:solidFill>
                  <a:schemeClr val="accent1">
                    <a:lumMod val="75000"/>
                  </a:schemeClr>
                </a:solidFill>
                <a:latin typeface="Times New Roman" panose="02020603050405020304" pitchFamily="18" charset="0"/>
                <a:cs typeface="Times New Roman" panose="02020603050405020304" pitchFamily="18" charset="0"/>
              </a:rPr>
              <a:t>Dowd, (1975)</a:t>
            </a:r>
          </a:p>
          <a:p>
            <a:endParaRPr lang="en-GB" sz="1600" dirty="0" smtClean="0">
              <a:solidFill>
                <a:schemeClr val="accent1">
                  <a:lumMod val="75000"/>
                </a:schemeClr>
              </a:solidFill>
              <a:latin typeface="Times New Roman" panose="02020603050405020304" pitchFamily="18" charset="0"/>
              <a:cs typeface="Times New Roman" panose="02020603050405020304" pitchFamily="18" charset="0"/>
            </a:endParaRPr>
          </a:p>
          <a:p>
            <a:endParaRPr lang="en-GB" dirty="0" smtClean="0">
              <a:latin typeface="Times New Roman" panose="02020603050405020304" pitchFamily="18" charset="0"/>
              <a:cs typeface="Times New Roman" panose="02020603050405020304" pitchFamily="18" charset="0"/>
            </a:endParaRPr>
          </a:p>
          <a:p>
            <a:pPr marL="0" indent="0" algn="r">
              <a:buNone/>
            </a:pPr>
            <a:endParaRPr lang="en-GB" sz="1300" dirty="0" smtClean="0">
              <a:latin typeface="Times New Roman" panose="02020603050405020304" pitchFamily="18" charset="0"/>
              <a:cs typeface="Times New Roman" panose="02020603050405020304" pitchFamily="18" charset="0"/>
            </a:endParaRPr>
          </a:p>
          <a:p>
            <a:pPr marL="0" indent="0" algn="r">
              <a:buNone/>
            </a:pPr>
            <a:r>
              <a:rPr lang="en-GB" sz="1300" dirty="0" smtClean="0">
                <a:latin typeface="Times New Roman" panose="02020603050405020304" pitchFamily="18" charset="0"/>
                <a:cs typeface="Times New Roman" panose="02020603050405020304" pitchFamily="18" charset="0"/>
              </a:rPr>
              <a:t>(</a:t>
            </a:r>
            <a:r>
              <a:rPr lang="en-GB" sz="1300" dirty="0" err="1">
                <a:latin typeface="Times New Roman" panose="02020603050405020304" pitchFamily="18" charset="0"/>
                <a:cs typeface="Times New Roman" panose="02020603050405020304" pitchFamily="18" charset="0"/>
              </a:rPr>
              <a:t>Ingleby</a:t>
            </a:r>
            <a:r>
              <a:rPr lang="en-GB" sz="1300" dirty="0">
                <a:latin typeface="Times New Roman" panose="02020603050405020304" pitchFamily="18" charset="0"/>
                <a:cs typeface="Times New Roman" panose="02020603050405020304" pitchFamily="18" charset="0"/>
              </a:rPr>
              <a:t>, 2018)</a:t>
            </a:r>
          </a:p>
          <a:p>
            <a:pPr marL="0" indent="0" algn="r">
              <a:buNone/>
            </a:pPr>
            <a:r>
              <a:rPr lang="en-GB" dirty="0" smtClean="0"/>
              <a:t> </a:t>
            </a:r>
          </a:p>
        </p:txBody>
      </p:sp>
    </p:spTree>
    <p:extLst>
      <p:ext uri="{BB962C8B-B14F-4D97-AF65-F5344CB8AC3E}">
        <p14:creationId xmlns:p14="http://schemas.microsoft.com/office/powerpoint/2010/main" val="131008858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Directed Study</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76865" y="2490135"/>
            <a:ext cx="7474766" cy="3444997"/>
          </a:xfrm>
        </p:spPr>
        <p:txBody>
          <a:bodyPr>
            <a:normAutofit/>
          </a:bodyPr>
          <a:lstStyle/>
          <a:p>
            <a:r>
              <a:rPr lang="en-GB" dirty="0" smtClean="0">
                <a:latin typeface="Times New Roman" panose="02020603050405020304" pitchFamily="18" charset="0"/>
                <a:cs typeface="Times New Roman" panose="02020603050405020304" pitchFamily="18" charset="0"/>
              </a:rPr>
              <a:t>Look at newspaper articles, journals and/or reports on the treatment of elderly people in social care settings from the 1990’s to the present day</a:t>
            </a:r>
          </a:p>
          <a:p>
            <a:r>
              <a:rPr lang="en-GB" dirty="0" smtClean="0">
                <a:latin typeface="Times New Roman" panose="02020603050405020304" pitchFamily="18" charset="0"/>
                <a:cs typeface="Times New Roman" panose="02020603050405020304" pitchFamily="18" charset="0"/>
              </a:rPr>
              <a:t>Consider whether there have been changes in the provision of elderly care in recent years in light of this evidence</a:t>
            </a:r>
          </a:p>
          <a:p>
            <a:r>
              <a:rPr lang="en-GB" dirty="0" smtClean="0">
                <a:latin typeface="Times New Roman" panose="02020603050405020304" pitchFamily="18" charset="0"/>
                <a:cs typeface="Times New Roman" panose="02020603050405020304" pitchFamily="18" charset="0"/>
              </a:rPr>
              <a:t>Ask yourself how you, if you had the power would address the issues raised</a:t>
            </a:r>
          </a:p>
          <a:p>
            <a:endParaRPr lang="en-GB" sz="2800" dirty="0" smtClean="0"/>
          </a:p>
          <a:p>
            <a:endParaRPr lang="en-GB" sz="2800" dirty="0"/>
          </a:p>
        </p:txBody>
      </p:sp>
    </p:spTree>
    <p:extLst>
      <p:ext uri="{BB962C8B-B14F-4D97-AF65-F5344CB8AC3E}">
        <p14:creationId xmlns:p14="http://schemas.microsoft.com/office/powerpoint/2010/main" val="233509669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References</a:t>
            </a:r>
            <a:endParaRPr lang="en-US" altLang="en-US" b="1" dirty="0" smtClean="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p:txBody>
          <a:bodyPr>
            <a:noAutofit/>
          </a:bodyPr>
          <a:lstStyle/>
          <a:p>
            <a:r>
              <a:rPr lang="en-GB" altLang="en-US" sz="1000" dirty="0" err="1" smtClean="0">
                <a:latin typeface="Times New Roman" panose="02020603050405020304" pitchFamily="18" charset="0"/>
                <a:cs typeface="Times New Roman" panose="02020603050405020304" pitchFamily="18" charset="0"/>
              </a:rPr>
              <a:t>AgeUK</a:t>
            </a:r>
            <a:r>
              <a:rPr lang="en-GB" altLang="en-US" sz="1000" dirty="0" smtClean="0">
                <a:latin typeface="Times New Roman" panose="02020603050405020304" pitchFamily="18" charset="0"/>
                <a:cs typeface="Times New Roman" panose="02020603050405020304" pitchFamily="18" charset="0"/>
              </a:rPr>
              <a:t>. </a:t>
            </a:r>
            <a:r>
              <a:rPr lang="en-GB" altLang="en-US" sz="1000" dirty="0">
                <a:latin typeface="Times New Roman" panose="02020603050405020304" pitchFamily="18" charset="0"/>
                <a:cs typeface="Times New Roman" panose="02020603050405020304" pitchFamily="18" charset="0"/>
              </a:rPr>
              <a:t>(2018) </a:t>
            </a:r>
            <a:r>
              <a:rPr lang="en-GB" altLang="en-US" sz="1000" i="1" dirty="0">
                <a:latin typeface="Times New Roman" panose="02020603050405020304" pitchFamily="18" charset="0"/>
                <a:cs typeface="Times New Roman" panose="02020603050405020304" pitchFamily="18" charset="0"/>
              </a:rPr>
              <a:t>Later Life in the United </a:t>
            </a:r>
            <a:r>
              <a:rPr lang="en-GB" altLang="en-US" sz="1000" i="1" dirty="0" smtClean="0">
                <a:latin typeface="Times New Roman" panose="02020603050405020304" pitchFamily="18" charset="0"/>
                <a:cs typeface="Times New Roman" panose="02020603050405020304" pitchFamily="18" charset="0"/>
              </a:rPr>
              <a:t>Kingdom </a:t>
            </a:r>
            <a:r>
              <a:rPr lang="en-GB" altLang="en-US" sz="1000" dirty="0">
                <a:latin typeface="Times New Roman" panose="02020603050405020304" pitchFamily="18" charset="0"/>
                <a:cs typeface="Times New Roman" panose="02020603050405020304" pitchFamily="18" charset="0"/>
              </a:rPr>
              <a:t>Available at: </a:t>
            </a:r>
            <a:r>
              <a:rPr lang="en-GB" altLang="en-US" sz="1000" dirty="0">
                <a:latin typeface="Times New Roman" panose="02020603050405020304" pitchFamily="18" charset="0"/>
                <a:cs typeface="Times New Roman" panose="02020603050405020304" pitchFamily="18" charset="0"/>
                <a:hlinkClick r:id="rId2"/>
              </a:rPr>
              <a:t>https://</a:t>
            </a:r>
            <a:r>
              <a:rPr lang="en-GB" altLang="en-US" sz="1000" dirty="0" smtClean="0">
                <a:latin typeface="Times New Roman" panose="02020603050405020304" pitchFamily="18" charset="0"/>
                <a:cs typeface="Times New Roman" panose="02020603050405020304" pitchFamily="18" charset="0"/>
                <a:hlinkClick r:id="rId2"/>
              </a:rPr>
              <a:t>www.ageuk.org.uk/globalassets/age-uk/documents/reports-and-publications/later_life_uk_factsheet.pdf</a:t>
            </a:r>
            <a:r>
              <a:rPr lang="en-GB" altLang="en-US" sz="1000" dirty="0" smtClean="0">
                <a:latin typeface="Times New Roman" panose="02020603050405020304" pitchFamily="18" charset="0"/>
                <a:cs typeface="Times New Roman" panose="02020603050405020304" pitchFamily="18" charset="0"/>
              </a:rPr>
              <a:t> (Accessed: 17 December 2018).</a:t>
            </a:r>
          </a:p>
          <a:p>
            <a:r>
              <a:rPr lang="en-GB" altLang="en-US" sz="1000" dirty="0" err="1" smtClean="0">
                <a:latin typeface="Times New Roman" panose="02020603050405020304" pitchFamily="18" charset="0"/>
                <a:cs typeface="Times New Roman" panose="02020603050405020304" pitchFamily="18" charset="0"/>
              </a:rPr>
              <a:t>AgeUK</a:t>
            </a:r>
            <a:r>
              <a:rPr lang="en-GB" altLang="en-US" sz="1000" dirty="0" smtClean="0">
                <a:latin typeface="Times New Roman" panose="02020603050405020304" pitchFamily="18" charset="0"/>
                <a:cs typeface="Times New Roman" panose="02020603050405020304" pitchFamily="18" charset="0"/>
              </a:rPr>
              <a:t>. </a:t>
            </a:r>
            <a:r>
              <a:rPr lang="en-GB" altLang="en-US" sz="1000" dirty="0">
                <a:latin typeface="Times New Roman" panose="02020603050405020304" pitchFamily="18" charset="0"/>
                <a:cs typeface="Times New Roman" panose="02020603050405020304" pitchFamily="18" charset="0"/>
              </a:rPr>
              <a:t>(2017) </a:t>
            </a:r>
            <a:r>
              <a:rPr lang="en-GB" altLang="en-US" sz="1000" i="1" dirty="0">
                <a:latin typeface="Times New Roman" panose="02020603050405020304" pitchFamily="18" charset="0"/>
                <a:cs typeface="Times New Roman" panose="02020603050405020304" pitchFamily="18" charset="0"/>
              </a:rPr>
              <a:t>Changes to State Pension </a:t>
            </a:r>
            <a:r>
              <a:rPr lang="en-GB" altLang="en-US" sz="1000" i="1" dirty="0" smtClean="0">
                <a:latin typeface="Times New Roman" panose="02020603050405020304" pitchFamily="18" charset="0"/>
                <a:cs typeface="Times New Roman" panose="02020603050405020304" pitchFamily="18" charset="0"/>
              </a:rPr>
              <a:t>Age </a:t>
            </a:r>
            <a:r>
              <a:rPr lang="en-GB" altLang="en-US" sz="1000" dirty="0">
                <a:latin typeface="Times New Roman" panose="02020603050405020304" pitchFamily="18" charset="0"/>
                <a:cs typeface="Times New Roman" panose="02020603050405020304" pitchFamily="18" charset="0"/>
              </a:rPr>
              <a:t>Available at: </a:t>
            </a:r>
            <a:r>
              <a:rPr lang="en-GB" altLang="en-US" sz="1000" dirty="0">
                <a:latin typeface="Times New Roman" panose="02020603050405020304" pitchFamily="18" charset="0"/>
                <a:cs typeface="Times New Roman" panose="02020603050405020304" pitchFamily="18" charset="0"/>
                <a:hlinkClick r:id="rId3"/>
              </a:rPr>
              <a:t>https://www.ageuk.org.uk/information-advice/money-legal/pensions/state-pension/changes-to-state-pension-age</a:t>
            </a:r>
            <a:r>
              <a:rPr lang="en-GB" altLang="en-US" sz="1000" dirty="0" smtClean="0">
                <a:latin typeface="Times New Roman" panose="02020603050405020304" pitchFamily="18" charset="0"/>
                <a:cs typeface="Times New Roman" panose="02020603050405020304" pitchFamily="18" charset="0"/>
                <a:hlinkClick r:id="rId3"/>
              </a:rPr>
              <a:t>/</a:t>
            </a:r>
            <a:r>
              <a:rPr lang="en-GB" altLang="en-US" sz="1000" dirty="0" smtClean="0">
                <a:latin typeface="Times New Roman" panose="02020603050405020304" pitchFamily="18" charset="0"/>
                <a:cs typeface="Times New Roman" panose="02020603050405020304" pitchFamily="18" charset="0"/>
              </a:rPr>
              <a:t> (Accessed: 17 December 2018).</a:t>
            </a:r>
            <a:endParaRPr lang="en-GB" altLang="en-US" sz="1000" i="1" dirty="0">
              <a:latin typeface="Times New Roman" panose="02020603050405020304" pitchFamily="18" charset="0"/>
              <a:cs typeface="Times New Roman" panose="02020603050405020304" pitchFamily="18" charset="0"/>
            </a:endParaRPr>
          </a:p>
          <a:p>
            <a:r>
              <a:rPr lang="en-GB" altLang="en-US" sz="1000" dirty="0" smtClean="0">
                <a:latin typeface="Times New Roman" panose="02020603050405020304" pitchFamily="18" charset="0"/>
                <a:cs typeface="Times New Roman" panose="02020603050405020304" pitchFamily="18" charset="0"/>
              </a:rPr>
              <a:t>Arking, R. (2006) Biology of Aging: Observations and Principles. 3rd Edition. Oxford: OUP</a:t>
            </a:r>
          </a:p>
          <a:p>
            <a:r>
              <a:rPr lang="en-GB" altLang="en-US" sz="1000" dirty="0">
                <a:latin typeface="Times New Roman" panose="02020603050405020304" pitchFamily="18" charset="0"/>
                <a:cs typeface="Times New Roman" panose="02020603050405020304" pitchFamily="18" charset="0"/>
              </a:rPr>
              <a:t>Author Unknown. (2016) Theoretical Perspectives on Aging, Philschatz.com </a:t>
            </a:r>
            <a:r>
              <a:rPr lang="en-GB" altLang="en-US" sz="1000" dirty="0">
                <a:latin typeface="Times New Roman" panose="02020603050405020304" pitchFamily="18" charset="0"/>
                <a:cs typeface="Times New Roman" panose="02020603050405020304" pitchFamily="18" charset="0"/>
                <a:hlinkClick r:id="rId4"/>
              </a:rPr>
              <a:t>http://</a:t>
            </a:r>
            <a:r>
              <a:rPr lang="en-GB" altLang="en-US" sz="1000" dirty="0" smtClean="0">
                <a:latin typeface="Times New Roman" panose="02020603050405020304" pitchFamily="18" charset="0"/>
                <a:cs typeface="Times New Roman" panose="02020603050405020304" pitchFamily="18" charset="0"/>
                <a:hlinkClick r:id="rId4"/>
              </a:rPr>
              <a:t>philschatz.com/sociology-book/contents/m42973.html</a:t>
            </a:r>
            <a:endParaRPr lang="en-GB" altLang="en-US" sz="1000" dirty="0" smtClean="0">
              <a:latin typeface="Times New Roman" panose="02020603050405020304" pitchFamily="18" charset="0"/>
              <a:cs typeface="Times New Roman" panose="02020603050405020304" pitchFamily="18" charset="0"/>
            </a:endParaRPr>
          </a:p>
          <a:p>
            <a:r>
              <a:rPr lang="en-GB" altLang="en-US" sz="1000" dirty="0" smtClean="0">
                <a:latin typeface="Times New Roman" panose="02020603050405020304" pitchFamily="18" charset="0"/>
                <a:cs typeface="Times New Roman" panose="02020603050405020304" pitchFamily="18" charset="0"/>
              </a:rPr>
              <a:t>Bond, J., Peace, SM., </a:t>
            </a:r>
            <a:r>
              <a:rPr lang="en-GB" altLang="en-US" sz="1000" dirty="0" err="1" smtClean="0">
                <a:latin typeface="Times New Roman" panose="02020603050405020304" pitchFamily="18" charset="0"/>
                <a:cs typeface="Times New Roman" panose="02020603050405020304" pitchFamily="18" charset="0"/>
              </a:rPr>
              <a:t>Dittmann-Kohli</a:t>
            </a:r>
            <a:r>
              <a:rPr lang="en-GB" altLang="en-US" sz="1000" dirty="0" smtClean="0">
                <a:latin typeface="Times New Roman" panose="02020603050405020304" pitchFamily="18" charset="0"/>
                <a:cs typeface="Times New Roman" panose="02020603050405020304" pitchFamily="18" charset="0"/>
              </a:rPr>
              <a:t>, F. and </a:t>
            </a:r>
            <a:r>
              <a:rPr lang="en-GB" altLang="en-US" sz="1000" dirty="0" err="1" smtClean="0">
                <a:latin typeface="Times New Roman" panose="02020603050405020304" pitchFamily="18" charset="0"/>
                <a:cs typeface="Times New Roman" panose="02020603050405020304" pitchFamily="18" charset="0"/>
              </a:rPr>
              <a:t>Westerhof</a:t>
            </a:r>
            <a:r>
              <a:rPr lang="en-GB" altLang="en-US" sz="1000" dirty="0" smtClean="0">
                <a:latin typeface="Times New Roman" panose="02020603050405020304" pitchFamily="18" charset="0"/>
                <a:cs typeface="Times New Roman" panose="02020603050405020304" pitchFamily="18" charset="0"/>
              </a:rPr>
              <a:t>, G.(eds.) (2007) London: Sage Publishing Ltd.</a:t>
            </a:r>
          </a:p>
          <a:p>
            <a:r>
              <a:rPr lang="en-GB" altLang="en-US" sz="1000" dirty="0" smtClean="0">
                <a:latin typeface="Times New Roman" panose="02020603050405020304" pitchFamily="18" charset="0"/>
                <a:cs typeface="Times New Roman" panose="02020603050405020304" pitchFamily="18" charset="0"/>
              </a:rPr>
              <a:t>Boyd, D. &amp; Bee, H. (2011) Lifespan Development, London: Pearson Education Ltd.</a:t>
            </a:r>
          </a:p>
          <a:p>
            <a:r>
              <a:rPr lang="en-GB" altLang="en-US" sz="1000" dirty="0" smtClean="0">
                <a:latin typeface="Times New Roman" panose="02020603050405020304" pitchFamily="18" charset="0"/>
                <a:cs typeface="Times New Roman" panose="02020603050405020304" pitchFamily="18" charset="0"/>
              </a:rPr>
              <a:t>British Society for Research on Ageing (2020) </a:t>
            </a:r>
            <a:r>
              <a:rPr lang="en-GB" altLang="en-US" sz="1000" i="1" dirty="0" smtClean="0">
                <a:latin typeface="Times New Roman" panose="02020603050405020304" pitchFamily="18" charset="0"/>
                <a:cs typeface="Times New Roman" panose="02020603050405020304" pitchFamily="18" charset="0"/>
              </a:rPr>
              <a:t>About Ageing. </a:t>
            </a:r>
            <a:r>
              <a:rPr lang="en-GB" altLang="en-US" sz="1000" dirty="0" smtClean="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5"/>
              </a:rPr>
              <a:t>https://</a:t>
            </a:r>
            <a:r>
              <a:rPr lang="en-GB" sz="1000" dirty="0" smtClean="0">
                <a:latin typeface="Times New Roman" panose="02020603050405020304" pitchFamily="18" charset="0"/>
                <a:cs typeface="Times New Roman" panose="02020603050405020304" pitchFamily="18" charset="0"/>
                <a:hlinkClick r:id="rId5"/>
              </a:rPr>
              <a:t>bsra.org.uk/about-ageing/</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(Accessed: 12 January 2020).</a:t>
            </a:r>
          </a:p>
          <a:p>
            <a:r>
              <a:rPr lang="en-GB" sz="1000" dirty="0" smtClean="0">
                <a:latin typeface="Times New Roman" panose="02020603050405020304" pitchFamily="18" charset="0"/>
                <a:cs typeface="Times New Roman" panose="02020603050405020304" pitchFamily="18" charset="0"/>
              </a:rPr>
              <a:t>Coleman</a:t>
            </a:r>
            <a:r>
              <a:rPr lang="en-GB" sz="1000" dirty="0">
                <a:latin typeface="Times New Roman" panose="02020603050405020304" pitchFamily="18" charset="0"/>
                <a:cs typeface="Times New Roman" panose="02020603050405020304" pitchFamily="18" charset="0"/>
              </a:rPr>
              <a:t>, J. and Hendry, L. (1999) </a:t>
            </a:r>
            <a:r>
              <a:rPr lang="en-GB" sz="1000" i="1" dirty="0">
                <a:latin typeface="Times New Roman" panose="02020603050405020304" pitchFamily="18" charset="0"/>
                <a:cs typeface="Times New Roman" panose="02020603050405020304" pitchFamily="18" charset="0"/>
              </a:rPr>
              <a:t>The Nature of Adolescence</a:t>
            </a:r>
            <a:r>
              <a:rPr lang="en-GB" sz="1000" dirty="0">
                <a:latin typeface="Times New Roman" panose="02020603050405020304" pitchFamily="18" charset="0"/>
                <a:cs typeface="Times New Roman" panose="02020603050405020304" pitchFamily="18" charset="0"/>
              </a:rPr>
              <a:t>, London: </a:t>
            </a:r>
            <a:r>
              <a:rPr lang="en-GB" sz="1000" dirty="0" smtClean="0">
                <a:latin typeface="Times New Roman" panose="02020603050405020304" pitchFamily="18" charset="0"/>
                <a:cs typeface="Times New Roman" panose="02020603050405020304" pitchFamily="18" charset="0"/>
              </a:rPr>
              <a:t>Routledge</a:t>
            </a:r>
          </a:p>
          <a:p>
            <a:r>
              <a:rPr lang="en-GB" sz="1000" dirty="0" smtClean="0">
                <a:latin typeface="Times New Roman" panose="02020603050405020304" pitchFamily="18" charset="0"/>
                <a:cs typeface="Times New Roman" panose="02020603050405020304" pitchFamily="18" charset="0"/>
              </a:rPr>
              <a:t>Coleman, P. and O’Hanlon, A. (2017</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Aging and Development: Social and Emotional </a:t>
            </a:r>
            <a:r>
              <a:rPr lang="en-GB" sz="1000" i="1" dirty="0" smtClean="0">
                <a:latin typeface="Times New Roman" panose="02020603050405020304" pitchFamily="18" charset="0"/>
                <a:cs typeface="Times New Roman" panose="02020603050405020304" pitchFamily="18" charset="0"/>
              </a:rPr>
              <a:t>Perspectives 2</a:t>
            </a:r>
            <a:r>
              <a:rPr lang="en-GB" sz="1000" i="1" baseline="30000" dirty="0" smtClean="0">
                <a:latin typeface="Times New Roman" panose="02020603050405020304" pitchFamily="18" charset="0"/>
                <a:cs typeface="Times New Roman" panose="02020603050405020304" pitchFamily="18" charset="0"/>
              </a:rPr>
              <a:t>nd</a:t>
            </a:r>
            <a:r>
              <a:rPr lang="en-GB" sz="1000" i="1" dirty="0" smtClean="0">
                <a:latin typeface="Times New Roman" panose="02020603050405020304" pitchFamily="18" charset="0"/>
                <a:cs typeface="Times New Roman" panose="02020603050405020304" pitchFamily="18" charset="0"/>
              </a:rPr>
              <a:t> </a:t>
            </a:r>
            <a:r>
              <a:rPr lang="en-GB" sz="1000" i="1" dirty="0" err="1" smtClean="0">
                <a:latin typeface="Times New Roman" panose="02020603050405020304" pitchFamily="18" charset="0"/>
                <a:cs typeface="Times New Roman" panose="02020603050405020304" pitchFamily="18" charset="0"/>
              </a:rPr>
              <a:t>edn</a:t>
            </a:r>
            <a:r>
              <a:rPr lang="en-GB" sz="1000" dirty="0" smtClean="0">
                <a:latin typeface="Times New Roman" panose="02020603050405020304" pitchFamily="18" charset="0"/>
                <a:cs typeface="Times New Roman" panose="02020603050405020304" pitchFamily="18" charset="0"/>
              </a:rPr>
              <a:t>. Oxon: Routledge.</a:t>
            </a:r>
          </a:p>
          <a:p>
            <a:r>
              <a:rPr lang="en-GB" sz="1000" dirty="0">
                <a:latin typeface="Times New Roman" panose="02020603050405020304" pitchFamily="18" charset="0"/>
                <a:cs typeface="Times New Roman" panose="02020603050405020304" pitchFamily="18" charset="0"/>
              </a:rPr>
              <a:t>Department of Health (2001)</a:t>
            </a:r>
            <a:r>
              <a:rPr lang="en-GB" sz="1000" i="1" dirty="0">
                <a:latin typeface="Times New Roman" panose="02020603050405020304" pitchFamily="18" charset="0"/>
                <a:cs typeface="Times New Roman" panose="02020603050405020304" pitchFamily="18" charset="0"/>
              </a:rPr>
              <a:t> National service framework for older people: [main report]; executive summary; and Medicines for older people: implementing medicines‐related aspects of the NSF for older people, </a:t>
            </a:r>
            <a:r>
              <a:rPr lang="en-GB" sz="1000" dirty="0">
                <a:latin typeface="Times New Roman" panose="02020603050405020304" pitchFamily="18" charset="0"/>
                <a:cs typeface="Times New Roman" panose="02020603050405020304" pitchFamily="18" charset="0"/>
              </a:rPr>
              <a:t>London: Department of Health: 3vols</a:t>
            </a:r>
            <a:r>
              <a:rPr lang="en-GB" sz="1000" dirty="0" smtClean="0">
                <a:latin typeface="Times New Roman" panose="02020603050405020304" pitchFamily="18" charset="0"/>
                <a:cs typeface="Times New Roman" panose="02020603050405020304" pitchFamily="18" charset="0"/>
              </a:rPr>
              <a:t>.</a:t>
            </a:r>
          </a:p>
          <a:p>
            <a:r>
              <a:rPr lang="en-GB" sz="1000" dirty="0" smtClean="0">
                <a:latin typeface="Times New Roman" panose="02020603050405020304" pitchFamily="18" charset="0"/>
                <a:cs typeface="Times New Roman" panose="02020603050405020304" pitchFamily="18" charset="0"/>
              </a:rPr>
              <a:t>Fung, H. </a:t>
            </a:r>
            <a:r>
              <a:rPr lang="en-GB" sz="1000" dirty="0">
                <a:latin typeface="Times New Roman" panose="02020603050405020304" pitchFamily="18" charset="0"/>
                <a:cs typeface="Times New Roman" panose="02020603050405020304" pitchFamily="18" charset="0"/>
              </a:rPr>
              <a:t>(2013) ‘Aging in </a:t>
            </a:r>
            <a:r>
              <a:rPr lang="en-GB" sz="1000" dirty="0" smtClean="0">
                <a:latin typeface="Times New Roman" panose="02020603050405020304" pitchFamily="18" charset="0"/>
                <a:cs typeface="Times New Roman" panose="02020603050405020304" pitchFamily="18" charset="0"/>
              </a:rPr>
              <a:t>Culture</a:t>
            </a:r>
            <a:r>
              <a:rPr lang="en-GB" sz="1000" dirty="0">
                <a:latin typeface="Times New Roman" panose="02020603050405020304" pitchFamily="18" charset="0"/>
                <a:cs typeface="Times New Roman" panose="02020603050405020304" pitchFamily="18" charset="0"/>
              </a:rPr>
              <a:t>’ </a:t>
            </a:r>
            <a:r>
              <a:rPr lang="en-GB" sz="1000" i="1" dirty="0">
                <a:latin typeface="Times New Roman" panose="02020603050405020304" pitchFamily="18" charset="0"/>
                <a:cs typeface="Times New Roman" panose="02020603050405020304" pitchFamily="18" charset="0"/>
              </a:rPr>
              <a:t>The Gerontologist</a:t>
            </a:r>
            <a:r>
              <a:rPr lang="en-GB" sz="1000" i="1" dirty="0" smtClean="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53(3), pp. </a:t>
            </a:r>
            <a:r>
              <a:rPr lang="en-GB" sz="1000" dirty="0" smtClean="0">
                <a:latin typeface="Times New Roman" panose="02020603050405020304" pitchFamily="18" charset="0"/>
                <a:cs typeface="Times New Roman" panose="02020603050405020304" pitchFamily="18" charset="0"/>
              </a:rPr>
              <a:t>369–377.</a:t>
            </a:r>
            <a:endParaRPr lang="en-GB" sz="1000" i="1" dirty="0">
              <a:latin typeface="Times New Roman" panose="02020603050405020304" pitchFamily="18" charset="0"/>
              <a:cs typeface="Times New Roman" panose="02020603050405020304" pitchFamily="18" charset="0"/>
            </a:endParaRPr>
          </a:p>
          <a:p>
            <a:endParaRPr lang="en-GB" altLang="en-US" sz="1200" dirty="0" smtClean="0"/>
          </a:p>
        </p:txBody>
      </p:sp>
    </p:spTree>
    <p:extLst>
      <p:ext uri="{BB962C8B-B14F-4D97-AF65-F5344CB8AC3E}">
        <p14:creationId xmlns:p14="http://schemas.microsoft.com/office/powerpoint/2010/main" val="336734649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b="1" dirty="0" smtClean="0">
                <a:latin typeface="Times New Roman" panose="02020603050405020304" pitchFamily="18" charset="0"/>
                <a:cs typeface="Times New Roman" panose="02020603050405020304" pitchFamily="18" charset="0"/>
              </a:rPr>
              <a:t>References</a:t>
            </a:r>
            <a:endParaRPr lang="en-US" altLang="en-US" b="1" dirty="0" smtClean="0">
              <a:latin typeface="Times New Roman" panose="02020603050405020304" pitchFamily="18" charset="0"/>
              <a:cs typeface="Times New Roman" panose="02020603050405020304" pitchFamily="18" charset="0"/>
            </a:endParaRPr>
          </a:p>
        </p:txBody>
      </p:sp>
      <p:sp>
        <p:nvSpPr>
          <p:cNvPr id="30723" name="Content Placeholder 2"/>
          <p:cNvSpPr>
            <a:spLocks noGrp="1"/>
          </p:cNvSpPr>
          <p:nvPr>
            <p:ph idx="1"/>
          </p:nvPr>
        </p:nvSpPr>
        <p:spPr/>
        <p:txBody>
          <a:bodyPr>
            <a:noAutofit/>
          </a:bodyPr>
          <a:lstStyle/>
          <a:p>
            <a:pPr lvl="0">
              <a:buClr>
                <a:srgbClr val="D9B247"/>
              </a:buClr>
            </a:pP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rPr>
              <a:t>Gorman M. (2000) </a:t>
            </a:r>
            <a:r>
              <a:rPr lang="en-GB" altLang="en-US" sz="800" i="1" dirty="0">
                <a:solidFill>
                  <a:prstClr val="black">
                    <a:lumMod val="85000"/>
                    <a:lumOff val="15000"/>
                  </a:prstClr>
                </a:solidFill>
                <a:latin typeface="Times New Roman" panose="02020603050405020304" pitchFamily="18" charset="0"/>
                <a:cs typeface="Times New Roman" panose="02020603050405020304" pitchFamily="18" charset="0"/>
              </a:rPr>
              <a:t>Development and the Rights of Older People</a:t>
            </a: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rPr>
              <a:t>. In: Randel J, et al., Eds. The ageing and development report: poverty, independence and the world's older people. London, </a:t>
            </a:r>
            <a:r>
              <a:rPr lang="en-GB" altLang="en-US" sz="800" dirty="0" err="1">
                <a:solidFill>
                  <a:prstClr val="black">
                    <a:lumMod val="85000"/>
                    <a:lumOff val="15000"/>
                  </a:prstClr>
                </a:solidFill>
                <a:latin typeface="Times New Roman" panose="02020603050405020304" pitchFamily="18" charset="0"/>
                <a:cs typeface="Times New Roman" panose="02020603050405020304" pitchFamily="18" charset="0"/>
              </a:rPr>
              <a:t>Earthscan</a:t>
            </a: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rPr>
              <a:t> Publications Ltd.,1999:3-21. </a:t>
            </a:r>
          </a:p>
          <a:p>
            <a:pPr lvl="0">
              <a:buClr>
                <a:srgbClr val="D9B247"/>
              </a:buClr>
            </a:pP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rPr>
              <a:t>GOV.UK, (2017)</a:t>
            </a:r>
            <a:r>
              <a:rPr lang="en-GB" altLang="en-US" sz="800" i="1" dirty="0">
                <a:solidFill>
                  <a:prstClr val="black">
                    <a:lumMod val="85000"/>
                    <a:lumOff val="15000"/>
                  </a:prstClr>
                </a:solidFill>
                <a:latin typeface="Times New Roman" panose="02020603050405020304" pitchFamily="18" charset="0"/>
                <a:cs typeface="Times New Roman" panose="02020603050405020304" pitchFamily="18" charset="0"/>
              </a:rPr>
              <a:t> Life Expectancy and Healthy Life Expectancy, </a:t>
            </a: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rPr>
              <a:t>Available at: </a:t>
            </a: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hlinkClick r:id="rId2"/>
              </a:rPr>
              <a:t>https://www.gov.uk/government/publications/health-profile-for-england/chapter-1-life-expectancy-and-healthy-life-expectancy</a:t>
            </a:r>
            <a:r>
              <a:rPr lang="en-GB" altLang="en-US" sz="800" dirty="0">
                <a:solidFill>
                  <a:prstClr val="black">
                    <a:lumMod val="85000"/>
                    <a:lumOff val="15000"/>
                  </a:prstClr>
                </a:solidFill>
                <a:latin typeface="Times New Roman" panose="02020603050405020304" pitchFamily="18" charset="0"/>
                <a:cs typeface="Times New Roman" panose="02020603050405020304" pitchFamily="18" charset="0"/>
              </a:rPr>
              <a:t> (Accessed: 17 December 2018</a:t>
            </a:r>
            <a:r>
              <a:rPr lang="en-GB" altLang="en-US" sz="800" dirty="0" smtClean="0">
                <a:solidFill>
                  <a:prstClr val="black">
                    <a:lumMod val="85000"/>
                    <a:lumOff val="15000"/>
                  </a:prstClr>
                </a:solidFill>
                <a:latin typeface="Times New Roman" panose="02020603050405020304" pitchFamily="18" charset="0"/>
                <a:cs typeface="Times New Roman" panose="02020603050405020304" pitchFamily="18" charset="0"/>
              </a:rPr>
              <a:t>).</a:t>
            </a:r>
            <a:endParaRPr lang="en-GB" altLang="en-US" sz="800" dirty="0" smtClean="0">
              <a:latin typeface="Times New Roman" panose="02020603050405020304" pitchFamily="18" charset="0"/>
              <a:cs typeface="Times New Roman" panose="02020603050405020304" pitchFamily="18" charset="0"/>
            </a:endParaRPr>
          </a:p>
          <a:p>
            <a:r>
              <a:rPr lang="en-GB" altLang="en-US" sz="800" dirty="0" smtClean="0">
                <a:latin typeface="Times New Roman" panose="02020603050405020304" pitchFamily="18" charset="0"/>
                <a:cs typeface="Times New Roman" panose="02020603050405020304" pitchFamily="18" charset="0"/>
              </a:rPr>
              <a:t>Hyde</a:t>
            </a:r>
            <a:r>
              <a:rPr lang="en-GB" altLang="en-US" sz="800" dirty="0">
                <a:latin typeface="Times New Roman" panose="02020603050405020304" pitchFamily="18" charset="0"/>
                <a:cs typeface="Times New Roman" panose="02020603050405020304" pitchFamily="18" charset="0"/>
              </a:rPr>
              <a:t>, M., and Higgs, P. (2016). </a:t>
            </a:r>
            <a:r>
              <a:rPr lang="en-GB" altLang="en-US" sz="800" i="1" dirty="0">
                <a:latin typeface="Times New Roman" panose="02020603050405020304" pitchFamily="18" charset="0"/>
                <a:cs typeface="Times New Roman" panose="02020603050405020304" pitchFamily="18" charset="0"/>
              </a:rPr>
              <a:t>Ageing and Globalisation</a:t>
            </a:r>
            <a:r>
              <a:rPr lang="en-GB" altLang="en-US" sz="800" dirty="0">
                <a:latin typeface="Times New Roman" panose="02020603050405020304" pitchFamily="18" charset="0"/>
                <a:cs typeface="Times New Roman" panose="02020603050405020304" pitchFamily="18" charset="0"/>
              </a:rPr>
              <a:t>, Bristol: Policy </a:t>
            </a:r>
            <a:r>
              <a:rPr lang="en-GB" altLang="en-US" sz="800" dirty="0" smtClean="0">
                <a:latin typeface="Times New Roman" panose="02020603050405020304" pitchFamily="18" charset="0"/>
                <a:cs typeface="Times New Roman" panose="02020603050405020304" pitchFamily="18" charset="0"/>
              </a:rPr>
              <a:t>Press</a:t>
            </a:r>
          </a:p>
          <a:p>
            <a:r>
              <a:rPr lang="en-GB" altLang="en-US" sz="800" dirty="0" err="1" smtClean="0">
                <a:latin typeface="Times New Roman" panose="02020603050405020304" pitchFamily="18" charset="0"/>
                <a:cs typeface="Times New Roman" panose="02020603050405020304" pitchFamily="18" charset="0"/>
              </a:rPr>
              <a:t>Ingleby</a:t>
            </a:r>
            <a:r>
              <a:rPr lang="en-GB" altLang="en-US" sz="800" dirty="0" smtClean="0">
                <a:latin typeface="Times New Roman" panose="02020603050405020304" pitchFamily="18" charset="0"/>
                <a:cs typeface="Times New Roman" panose="02020603050405020304" pitchFamily="18" charset="0"/>
              </a:rPr>
              <a:t>, E. </a:t>
            </a:r>
            <a:r>
              <a:rPr lang="en-GB" altLang="en-US" sz="800" dirty="0">
                <a:latin typeface="Times New Roman" panose="02020603050405020304" pitchFamily="18" charset="0"/>
                <a:cs typeface="Times New Roman" panose="02020603050405020304" pitchFamily="18" charset="0"/>
              </a:rPr>
              <a:t>(</a:t>
            </a:r>
            <a:r>
              <a:rPr lang="en-GB" altLang="en-US" sz="800" dirty="0" smtClean="0">
                <a:latin typeface="Times New Roman" panose="02020603050405020304" pitchFamily="18" charset="0"/>
                <a:cs typeface="Times New Roman" panose="02020603050405020304" pitchFamily="18" charset="0"/>
              </a:rPr>
              <a:t>2018) </a:t>
            </a:r>
            <a:r>
              <a:rPr lang="en-GB" altLang="en-US" sz="800" i="1" dirty="0">
                <a:latin typeface="Times New Roman" panose="02020603050405020304" pitchFamily="18" charset="0"/>
                <a:cs typeface="Times New Roman" panose="02020603050405020304" pitchFamily="18" charset="0"/>
              </a:rPr>
              <a:t>Applied Sociology for Social </a:t>
            </a:r>
            <a:r>
              <a:rPr lang="en-GB" altLang="en-US" sz="800" i="1" dirty="0" smtClean="0">
                <a:latin typeface="Times New Roman" panose="02020603050405020304" pitchFamily="18" charset="0"/>
                <a:cs typeface="Times New Roman" panose="02020603050405020304" pitchFamily="18" charset="0"/>
              </a:rPr>
              <a:t>Work. </a:t>
            </a:r>
            <a:r>
              <a:rPr lang="en-GB" altLang="en-US" sz="800" dirty="0" smtClean="0">
                <a:latin typeface="Times New Roman" panose="02020603050405020304" pitchFamily="18" charset="0"/>
                <a:cs typeface="Times New Roman" panose="02020603050405020304" pitchFamily="18" charset="0"/>
              </a:rPr>
              <a:t>London: Sage.</a:t>
            </a:r>
            <a:endParaRPr lang="en-GB" altLang="en-US" sz="800" dirty="0">
              <a:latin typeface="Times New Roman" panose="02020603050405020304" pitchFamily="18" charset="0"/>
              <a:cs typeface="Times New Roman" panose="02020603050405020304" pitchFamily="18" charset="0"/>
            </a:endParaRPr>
          </a:p>
          <a:p>
            <a:r>
              <a:rPr lang="en-GB" altLang="en-US" sz="800" dirty="0">
                <a:latin typeface="Times New Roman" panose="02020603050405020304" pitchFamily="18" charset="0"/>
                <a:cs typeface="Times New Roman" panose="02020603050405020304" pitchFamily="18" charset="0"/>
              </a:rPr>
              <a:t>Kloep, M. and Hendry, L.B., (2007) </a:t>
            </a:r>
            <a:r>
              <a:rPr lang="en-GB" altLang="en-US" sz="800" i="1" dirty="0">
                <a:latin typeface="Times New Roman" panose="02020603050405020304" pitchFamily="18" charset="0"/>
                <a:cs typeface="Times New Roman" panose="02020603050405020304" pitchFamily="18" charset="0"/>
              </a:rPr>
              <a:t>Transitions to adulthood for young Welsh people not in education</a:t>
            </a:r>
            <a:r>
              <a:rPr lang="en-GB" altLang="en-US" sz="800" dirty="0">
                <a:latin typeface="Times New Roman" panose="02020603050405020304" pitchFamily="18" charset="0"/>
                <a:cs typeface="Times New Roman" panose="02020603050405020304" pitchFamily="18" charset="0"/>
              </a:rPr>
              <a:t>. Manuscript in preparation</a:t>
            </a:r>
            <a:r>
              <a:rPr lang="en-GB" altLang="en-US" sz="800" dirty="0" smtClean="0">
                <a:latin typeface="Times New Roman" panose="02020603050405020304" pitchFamily="18" charset="0"/>
                <a:cs typeface="Times New Roman" panose="02020603050405020304" pitchFamily="18" charset="0"/>
              </a:rPr>
              <a:t>.</a:t>
            </a:r>
          </a:p>
          <a:p>
            <a:r>
              <a:rPr lang="en-GB" sz="800" dirty="0">
                <a:latin typeface="Times New Roman" panose="02020603050405020304" pitchFamily="18" charset="0"/>
                <a:cs typeface="Times New Roman" panose="02020603050405020304" pitchFamily="18" charset="0"/>
              </a:rPr>
              <a:t>Leech, J.(1888) </a:t>
            </a:r>
            <a:r>
              <a:rPr lang="en-GB" sz="800" dirty="0" smtClean="0">
                <a:latin typeface="Times New Roman" panose="02020603050405020304" pitchFamily="18" charset="0"/>
                <a:cs typeface="Times New Roman" panose="02020603050405020304" pitchFamily="18" charset="0"/>
              </a:rPr>
              <a:t> </a:t>
            </a:r>
            <a:r>
              <a:rPr lang="en-GB" sz="800" i="1" dirty="0" smtClean="0">
                <a:latin typeface="Times New Roman" panose="02020603050405020304" pitchFamily="18" charset="0"/>
                <a:cs typeface="Times New Roman" panose="02020603050405020304" pitchFamily="18" charset="0"/>
              </a:rPr>
              <a:t>Mr </a:t>
            </a:r>
            <a:r>
              <a:rPr lang="en-GB" sz="800" i="1" dirty="0">
                <a:latin typeface="Times New Roman" panose="02020603050405020304" pitchFamily="18" charset="0"/>
                <a:cs typeface="Times New Roman" panose="02020603050405020304" pitchFamily="18" charset="0"/>
              </a:rPr>
              <a:t>Bumble Refusing </a:t>
            </a:r>
            <a:r>
              <a:rPr lang="en-GB" sz="800" dirty="0">
                <a:latin typeface="Times New Roman" panose="02020603050405020304" pitchFamily="18" charset="0"/>
                <a:cs typeface="Times New Roman" panose="02020603050405020304" pitchFamily="18" charset="0"/>
              </a:rPr>
              <a:t>Darby and Joan Entry to the Workhouse </a:t>
            </a:r>
            <a:r>
              <a:rPr lang="en-GB" sz="800" dirty="0" smtClean="0">
                <a:latin typeface="Times New Roman" panose="02020603050405020304" pitchFamily="18" charset="0"/>
                <a:cs typeface="Times New Roman" panose="02020603050405020304" pitchFamily="18" charset="0"/>
              </a:rPr>
              <a:t>Together:[Pencil Drawing] Punch, </a:t>
            </a:r>
            <a:r>
              <a:rPr lang="en-GB" sz="800" dirty="0">
                <a:latin typeface="Times New Roman" panose="02020603050405020304" pitchFamily="18" charset="0"/>
                <a:cs typeface="Times New Roman" panose="02020603050405020304" pitchFamily="18" charset="0"/>
              </a:rPr>
              <a:t>London </a:t>
            </a:r>
            <a:r>
              <a:rPr lang="en-GB" sz="800" dirty="0" smtClean="0">
                <a:latin typeface="Times New Roman" panose="02020603050405020304" pitchFamily="18" charset="0"/>
                <a:cs typeface="Times New Roman" panose="02020603050405020304" pitchFamily="18" charset="0"/>
              </a:rPr>
              <a:t> Available </a:t>
            </a:r>
            <a:r>
              <a:rPr lang="en-GB" sz="800" dirty="0">
                <a:latin typeface="Times New Roman" panose="02020603050405020304" pitchFamily="18" charset="0"/>
                <a:cs typeface="Times New Roman" panose="02020603050405020304" pitchFamily="18" charset="0"/>
              </a:rPr>
              <a:t>at:  </a:t>
            </a:r>
            <a:r>
              <a:rPr lang="en-GB" sz="800" u="sng" dirty="0">
                <a:latin typeface="Times New Roman" panose="02020603050405020304" pitchFamily="18" charset="0"/>
                <a:cs typeface="Times New Roman" panose="02020603050405020304" pitchFamily="18" charset="0"/>
                <a:hlinkClick r:id="rId3"/>
              </a:rPr>
              <a:t>http://www.alamy.com/stock-photo-mr-bumble-refusing-darby-and-joan-entry-to-the-workhouse-together-57346148.html</a:t>
            </a:r>
            <a:r>
              <a:rPr lang="en-GB" sz="800" dirty="0">
                <a:latin typeface="Times New Roman" panose="02020603050405020304" pitchFamily="18" charset="0"/>
                <a:cs typeface="Times New Roman" panose="02020603050405020304" pitchFamily="18" charset="0"/>
              </a:rPr>
              <a:t> (Accessed: </a:t>
            </a:r>
            <a:r>
              <a:rPr lang="en-GB" sz="800" dirty="0" smtClean="0">
                <a:latin typeface="Times New Roman" panose="02020603050405020304" pitchFamily="18" charset="0"/>
                <a:cs typeface="Times New Roman" panose="02020603050405020304" pitchFamily="18" charset="0"/>
              </a:rPr>
              <a:t>16 January 2020).</a:t>
            </a:r>
            <a:endParaRPr lang="en-GB" altLang="en-US" sz="800" dirty="0" smtClean="0">
              <a:latin typeface="Times New Roman" panose="02020603050405020304" pitchFamily="18" charset="0"/>
              <a:cs typeface="Times New Roman" panose="02020603050405020304" pitchFamily="18" charset="0"/>
            </a:endParaRPr>
          </a:p>
          <a:p>
            <a:r>
              <a:rPr lang="en-GB" altLang="en-US" sz="800" dirty="0" smtClean="0">
                <a:latin typeface="Times New Roman" panose="02020603050405020304" pitchFamily="18" charset="0"/>
                <a:cs typeface="Times New Roman" panose="02020603050405020304" pitchFamily="18" charset="0"/>
              </a:rPr>
              <a:t>McCormack, P. (1966</a:t>
            </a:r>
            <a:r>
              <a:rPr lang="en-GB" altLang="en-US" sz="800" dirty="0">
                <a:latin typeface="Times New Roman" panose="02020603050405020304" pitchFamily="18" charset="0"/>
                <a:cs typeface="Times New Roman" panose="02020603050405020304" pitchFamily="18" charset="0"/>
              </a:rPr>
              <a:t>) </a:t>
            </a:r>
            <a:r>
              <a:rPr lang="en-GB" altLang="en-US" sz="800" i="1" dirty="0">
                <a:latin typeface="Times New Roman" panose="02020603050405020304" pitchFamily="18" charset="0"/>
                <a:cs typeface="Times New Roman" panose="02020603050405020304" pitchFamily="18" charset="0"/>
              </a:rPr>
              <a:t>Crabbit Old </a:t>
            </a:r>
            <a:r>
              <a:rPr lang="en-GB" altLang="en-US" sz="800" i="1" dirty="0" smtClean="0">
                <a:latin typeface="Times New Roman" panose="02020603050405020304" pitchFamily="18" charset="0"/>
                <a:cs typeface="Times New Roman" panose="02020603050405020304" pitchFamily="18" charset="0"/>
              </a:rPr>
              <a:t>Woman </a:t>
            </a:r>
            <a:r>
              <a:rPr lang="en-GB" altLang="en-US" sz="800" dirty="0" smtClean="0">
                <a:latin typeface="Times New Roman" panose="02020603050405020304" pitchFamily="18" charset="0"/>
                <a:cs typeface="Times New Roman" panose="02020603050405020304" pitchFamily="18" charset="0"/>
              </a:rPr>
              <a:t>[Online</a:t>
            </a:r>
            <a:r>
              <a:rPr lang="en-GB" altLang="en-US" sz="800" dirty="0">
                <a:latin typeface="Times New Roman" panose="02020603050405020304" pitchFamily="18" charset="0"/>
                <a:cs typeface="Times New Roman" panose="02020603050405020304" pitchFamily="18" charset="0"/>
              </a:rPr>
              <a:t>] Available at: </a:t>
            </a:r>
            <a:r>
              <a:rPr lang="en-GB" altLang="en-US" sz="800" dirty="0">
                <a:latin typeface="Times New Roman" panose="02020603050405020304" pitchFamily="18" charset="0"/>
                <a:cs typeface="Times New Roman" panose="02020603050405020304" pitchFamily="18" charset="0"/>
                <a:hlinkClick r:id="rId4"/>
              </a:rPr>
              <a:t>https://</a:t>
            </a:r>
            <a:r>
              <a:rPr lang="en-GB" altLang="en-US" sz="800" dirty="0" smtClean="0">
                <a:latin typeface="Times New Roman" panose="02020603050405020304" pitchFamily="18" charset="0"/>
                <a:cs typeface="Times New Roman" panose="02020603050405020304" pitchFamily="18" charset="0"/>
                <a:hlinkClick r:id="rId4"/>
              </a:rPr>
              <a:t>vts.wm.hee.nhs.uk/Portals/5/Presentations/Full%20Day/Crabbit%20Old%20Woman.pdf</a:t>
            </a:r>
            <a:r>
              <a:rPr lang="en-GB" altLang="en-US" sz="800" dirty="0" smtClean="0">
                <a:latin typeface="Times New Roman" panose="02020603050405020304" pitchFamily="18" charset="0"/>
                <a:cs typeface="Times New Roman" panose="02020603050405020304" pitchFamily="18" charset="0"/>
              </a:rPr>
              <a:t> (Accessed: 19 December 2018).</a:t>
            </a:r>
            <a:endParaRPr lang="en-GB" altLang="en-US" sz="800" i="1" dirty="0">
              <a:latin typeface="Times New Roman" panose="02020603050405020304" pitchFamily="18" charset="0"/>
              <a:cs typeface="Times New Roman" panose="02020603050405020304" pitchFamily="18" charset="0"/>
            </a:endParaRPr>
          </a:p>
          <a:p>
            <a:r>
              <a:rPr lang="en-GB" altLang="en-US" sz="800" dirty="0">
                <a:latin typeface="Times New Roman" panose="02020603050405020304" pitchFamily="18" charset="0"/>
                <a:cs typeface="Times New Roman" panose="02020603050405020304" pitchFamily="18" charset="0"/>
              </a:rPr>
              <a:t>Mullen, P. (</a:t>
            </a:r>
            <a:r>
              <a:rPr lang="en-GB" altLang="en-US" sz="800" dirty="0" smtClean="0">
                <a:latin typeface="Times New Roman" panose="02020603050405020304" pitchFamily="18" charset="0"/>
                <a:cs typeface="Times New Roman" panose="02020603050405020304" pitchFamily="18" charset="0"/>
              </a:rPr>
              <a:t>2002) </a:t>
            </a:r>
            <a:r>
              <a:rPr lang="en-GB" altLang="en-US" sz="800" i="1" dirty="0">
                <a:latin typeface="Times New Roman" panose="02020603050405020304" pitchFamily="18" charset="0"/>
                <a:cs typeface="Times New Roman" panose="02020603050405020304" pitchFamily="18" charset="0"/>
              </a:rPr>
              <a:t>The Imaginary Time Bomb: Why an Ageing Population is Not a Social Problem</a:t>
            </a:r>
            <a:r>
              <a:rPr lang="en-GB" altLang="en-US" sz="800" dirty="0">
                <a:latin typeface="Times New Roman" panose="02020603050405020304" pitchFamily="18" charset="0"/>
                <a:cs typeface="Times New Roman" panose="02020603050405020304" pitchFamily="18" charset="0"/>
              </a:rPr>
              <a:t>, London: </a:t>
            </a:r>
            <a:r>
              <a:rPr lang="en-GB" altLang="en-US" sz="800" dirty="0" err="1" smtClean="0">
                <a:latin typeface="Times New Roman" panose="02020603050405020304" pitchFamily="18" charset="0"/>
                <a:cs typeface="Times New Roman" panose="02020603050405020304" pitchFamily="18" charset="0"/>
              </a:rPr>
              <a:t>I.B.Tauris</a:t>
            </a:r>
            <a:endParaRPr lang="en-GB" altLang="en-US" sz="800" dirty="0" smtClean="0">
              <a:latin typeface="Times New Roman" panose="02020603050405020304" pitchFamily="18" charset="0"/>
              <a:cs typeface="Times New Roman" panose="02020603050405020304" pitchFamily="18" charset="0"/>
            </a:endParaRPr>
          </a:p>
          <a:p>
            <a:r>
              <a:rPr lang="en-GB" altLang="en-US" sz="800" dirty="0" smtClean="0">
                <a:latin typeface="Times New Roman" panose="02020603050405020304" pitchFamily="18" charset="0"/>
                <a:cs typeface="Times New Roman" panose="02020603050405020304" pitchFamily="18" charset="0"/>
              </a:rPr>
              <a:t>NHS England. </a:t>
            </a:r>
            <a:r>
              <a:rPr lang="en-GB" altLang="en-US" sz="800" dirty="0">
                <a:latin typeface="Times New Roman" panose="02020603050405020304" pitchFamily="18" charset="0"/>
                <a:cs typeface="Times New Roman" panose="02020603050405020304" pitchFamily="18" charset="0"/>
              </a:rPr>
              <a:t>(2017) </a:t>
            </a:r>
            <a:r>
              <a:rPr lang="en-GB" altLang="en-US" sz="800" i="1" dirty="0">
                <a:latin typeface="Times New Roman" panose="02020603050405020304" pitchFamily="18" charset="0"/>
                <a:cs typeface="Times New Roman" panose="02020603050405020304" pitchFamily="18" charset="0"/>
              </a:rPr>
              <a:t>Mental Health in Older </a:t>
            </a:r>
            <a:r>
              <a:rPr lang="en-GB" altLang="en-US" sz="800" i="1" dirty="0" smtClean="0">
                <a:latin typeface="Times New Roman" panose="02020603050405020304" pitchFamily="18" charset="0"/>
                <a:cs typeface="Times New Roman" panose="02020603050405020304" pitchFamily="18" charset="0"/>
              </a:rPr>
              <a:t>People: A </a:t>
            </a:r>
            <a:r>
              <a:rPr lang="en-GB" altLang="en-US" sz="800" i="1" dirty="0">
                <a:latin typeface="Times New Roman" panose="02020603050405020304" pitchFamily="18" charset="0"/>
                <a:cs typeface="Times New Roman" panose="02020603050405020304" pitchFamily="18" charset="0"/>
              </a:rPr>
              <a:t>Practice </a:t>
            </a:r>
            <a:r>
              <a:rPr lang="en-GB" altLang="en-US" sz="800" i="1" dirty="0" smtClean="0">
                <a:latin typeface="Times New Roman" panose="02020603050405020304" pitchFamily="18" charset="0"/>
                <a:cs typeface="Times New Roman" panose="02020603050405020304" pitchFamily="18" charset="0"/>
              </a:rPr>
              <a:t>Primer </a:t>
            </a:r>
            <a:r>
              <a:rPr lang="en-GB" altLang="en-US" sz="800" dirty="0">
                <a:latin typeface="Times New Roman" panose="02020603050405020304" pitchFamily="18" charset="0"/>
                <a:cs typeface="Times New Roman" panose="02020603050405020304" pitchFamily="18" charset="0"/>
              </a:rPr>
              <a:t>Available at: </a:t>
            </a:r>
            <a:r>
              <a:rPr lang="en-GB" altLang="en-US" sz="800" dirty="0">
                <a:latin typeface="Times New Roman" panose="02020603050405020304" pitchFamily="18" charset="0"/>
                <a:cs typeface="Times New Roman" panose="02020603050405020304" pitchFamily="18" charset="0"/>
                <a:hlinkClick r:id="rId5"/>
              </a:rPr>
              <a:t>https://</a:t>
            </a:r>
            <a:r>
              <a:rPr lang="en-GB" altLang="en-US" sz="800" dirty="0" smtClean="0">
                <a:latin typeface="Times New Roman" panose="02020603050405020304" pitchFamily="18" charset="0"/>
                <a:cs typeface="Times New Roman" panose="02020603050405020304" pitchFamily="18" charset="0"/>
                <a:hlinkClick r:id="rId5"/>
              </a:rPr>
              <a:t>www.england.nhs.uk/wp-content/uploads/2017/09/practice-primer.pdf</a:t>
            </a:r>
            <a:r>
              <a:rPr lang="en-GB" altLang="en-US" sz="800" dirty="0" smtClean="0">
                <a:latin typeface="Times New Roman" panose="02020603050405020304" pitchFamily="18" charset="0"/>
                <a:cs typeface="Times New Roman" panose="02020603050405020304" pitchFamily="18" charset="0"/>
              </a:rPr>
              <a:t> (Accessed: 18 December 2018).</a:t>
            </a:r>
            <a:endParaRPr lang="en-US" altLang="en-US" sz="800" i="1" dirty="0" smtClean="0">
              <a:latin typeface="Times New Roman" panose="02020603050405020304" pitchFamily="18" charset="0"/>
              <a:cs typeface="Times New Roman" panose="02020603050405020304" pitchFamily="18" charset="0"/>
            </a:endParaRPr>
          </a:p>
          <a:p>
            <a:r>
              <a:rPr lang="en-US" altLang="en-US" sz="800" dirty="0" smtClean="0">
                <a:latin typeface="Times New Roman" panose="02020603050405020304" pitchFamily="18" charset="0"/>
                <a:cs typeface="Times New Roman" panose="02020603050405020304" pitchFamily="18" charset="0"/>
              </a:rPr>
              <a:t>ONS, (2015) </a:t>
            </a:r>
            <a:r>
              <a:rPr lang="en-GB" altLang="en-US" sz="800" i="1" dirty="0">
                <a:latin typeface="Times New Roman" panose="02020603050405020304" pitchFamily="18" charset="0"/>
                <a:cs typeface="Times New Roman" panose="02020603050405020304" pitchFamily="18" charset="0"/>
              </a:rPr>
              <a:t>Trend in life expectancy at birth and at age 65 by socio-economic </a:t>
            </a:r>
            <a:r>
              <a:rPr lang="en-GB" altLang="en-US" sz="800" i="1" dirty="0" smtClean="0">
                <a:latin typeface="Times New Roman" panose="02020603050405020304" pitchFamily="18" charset="0"/>
                <a:cs typeface="Times New Roman" panose="02020603050405020304" pitchFamily="18" charset="0"/>
              </a:rPr>
              <a:t>position, </a:t>
            </a:r>
            <a:r>
              <a:rPr lang="en-GB" altLang="en-US" sz="800" dirty="0">
                <a:latin typeface="Times New Roman" panose="02020603050405020304" pitchFamily="18" charset="0"/>
                <a:cs typeface="Times New Roman" panose="02020603050405020304" pitchFamily="18" charset="0"/>
              </a:rPr>
              <a:t>Available at: https://</a:t>
            </a:r>
            <a:r>
              <a:rPr lang="en-GB" altLang="en-US" sz="800" dirty="0" smtClean="0">
                <a:latin typeface="Times New Roman" panose="02020603050405020304" pitchFamily="18" charset="0"/>
                <a:cs typeface="Times New Roman" panose="02020603050405020304" pitchFamily="18" charset="0"/>
              </a:rPr>
              <a:t>www.ons.gov.uk/peoplepopulationandcommunity/birthsdeathsandmarriages/lifeexpectancies/bulletins/trendinlifeexpectancyatbirthandatage65bysocioeconomicpositionbasedonthenationalstatisticssocioeconomicclassificationenglandandwales/2015-10-21#the-socio-economic-gap-in-male-life-expectancy-at-age-65-persists-at-43-years-using-the-slope-index-of-inequality (Accessed: 17 December 2018).</a:t>
            </a:r>
          </a:p>
          <a:p>
            <a:r>
              <a:rPr lang="en-GB" altLang="en-US" sz="800" dirty="0" smtClean="0">
                <a:latin typeface="Times New Roman" panose="02020603050405020304" pitchFamily="18" charset="0"/>
                <a:cs typeface="Times New Roman" panose="02020603050405020304" pitchFamily="18" charset="0"/>
              </a:rPr>
              <a:t>ONS, (2019) </a:t>
            </a:r>
            <a:r>
              <a:rPr lang="en-GB" altLang="en-US" sz="800" i="1" dirty="0" smtClean="0">
                <a:latin typeface="Times New Roman" panose="02020603050405020304" pitchFamily="18" charset="0"/>
                <a:cs typeface="Times New Roman" panose="02020603050405020304" pitchFamily="18" charset="0"/>
              </a:rPr>
              <a:t>Living Longer: Is 70 the New Age 65? </a:t>
            </a:r>
            <a:r>
              <a:rPr lang="en-GB" altLang="en-US" sz="800" dirty="0" smtClean="0">
                <a:latin typeface="Times New Roman" panose="02020603050405020304" pitchFamily="18" charset="0"/>
                <a:cs typeface="Times New Roman" panose="02020603050405020304" pitchFamily="18" charset="0"/>
              </a:rPr>
              <a:t>Available at: </a:t>
            </a:r>
            <a:r>
              <a:rPr lang="en-GB" sz="800" dirty="0">
                <a:latin typeface="Times New Roman" panose="02020603050405020304" pitchFamily="18" charset="0"/>
                <a:cs typeface="Times New Roman" panose="02020603050405020304" pitchFamily="18" charset="0"/>
                <a:hlinkClick r:id="rId6"/>
              </a:rPr>
              <a:t>https://</a:t>
            </a:r>
            <a:r>
              <a:rPr lang="en-GB" sz="800" dirty="0" smtClean="0">
                <a:latin typeface="Times New Roman" panose="02020603050405020304" pitchFamily="18" charset="0"/>
                <a:cs typeface="Times New Roman" panose="02020603050405020304" pitchFamily="18" charset="0"/>
                <a:hlinkClick r:id="rId6"/>
              </a:rPr>
              <a:t>www.ons.gov.uk/peoplepopulationandcommunity/birthsdeathsandmarriages/ageing/articles/livinglongerisage70thenewage65/2019-11-19</a:t>
            </a:r>
            <a:r>
              <a:rPr lang="en-GB" sz="800" dirty="0" smtClean="0">
                <a:latin typeface="Times New Roman" panose="02020603050405020304" pitchFamily="18" charset="0"/>
                <a:cs typeface="Times New Roman" panose="02020603050405020304" pitchFamily="18" charset="0"/>
              </a:rPr>
              <a:t> (Accessed: 12 January 2020).</a:t>
            </a:r>
            <a:endParaRPr lang="en-GB" altLang="en-US" sz="8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4697256"/>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Times New Roman" panose="02020603050405020304" pitchFamily="18" charset="0"/>
                <a:cs typeface="Times New Roman" panose="02020603050405020304" pitchFamily="18" charset="0"/>
              </a:rPr>
              <a:t>References</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10000"/>
          </a:bodyPr>
          <a:lstStyle/>
          <a:p>
            <a:r>
              <a:rPr lang="en-GB" sz="1200" dirty="0" smtClean="0">
                <a:latin typeface="Times New Roman" panose="02020603050405020304" pitchFamily="18" charset="0"/>
                <a:cs typeface="Times New Roman" panose="02020603050405020304" pitchFamily="18" charset="0"/>
              </a:rPr>
              <a:t>Robertson, G. (2014) </a:t>
            </a:r>
            <a:r>
              <a:rPr lang="en-GB" sz="1200" i="1" dirty="0" smtClean="0">
                <a:latin typeface="Times New Roman" panose="02020603050405020304" pitchFamily="18" charset="0"/>
                <a:cs typeface="Times New Roman" panose="02020603050405020304" pitchFamily="18" charset="0"/>
              </a:rPr>
              <a:t>Transitions in Later Life. </a:t>
            </a:r>
            <a:r>
              <a:rPr lang="en-GB" sz="1200" dirty="0" smtClean="0">
                <a:latin typeface="Times New Roman" panose="02020603050405020304" pitchFamily="18" charset="0"/>
                <a:cs typeface="Times New Roman" panose="02020603050405020304" pitchFamily="18" charset="0"/>
              </a:rPr>
              <a:t>Available at: </a:t>
            </a:r>
            <a:r>
              <a:rPr lang="en-GB" sz="1200" dirty="0">
                <a:latin typeface="Times New Roman" panose="02020603050405020304" pitchFamily="18" charset="0"/>
                <a:cs typeface="Times New Roman" panose="02020603050405020304" pitchFamily="18" charset="0"/>
                <a:hlinkClick r:id="rId2"/>
              </a:rPr>
              <a:t>https://</a:t>
            </a:r>
            <a:r>
              <a:rPr lang="en-GB" sz="1200" dirty="0" smtClean="0">
                <a:latin typeface="Times New Roman" panose="02020603050405020304" pitchFamily="18" charset="0"/>
                <a:cs typeface="Times New Roman" panose="02020603050405020304" pitchFamily="18" charset="0"/>
                <a:hlinkClick r:id="rId2"/>
              </a:rPr>
              <a:t>transitionsinlaterlife.files.wordpress.com/2014/09/cgf-transitions-in-later-life-guy-robertson.pdf</a:t>
            </a:r>
            <a:r>
              <a:rPr lang="en-GB" sz="1200" dirty="0" smtClean="0">
                <a:latin typeface="Times New Roman" panose="02020603050405020304" pitchFamily="18" charset="0"/>
                <a:cs typeface="Times New Roman" panose="02020603050405020304" pitchFamily="18" charset="0"/>
              </a:rPr>
              <a:t> (Accessed: 14 January 2020).</a:t>
            </a:r>
          </a:p>
          <a:p>
            <a:r>
              <a:rPr lang="en-GB" altLang="en-US" sz="1200" dirty="0" smtClean="0">
                <a:latin typeface="Times New Roman" panose="02020603050405020304" pitchFamily="18" charset="0"/>
                <a:cs typeface="Times New Roman" panose="02020603050405020304" pitchFamily="18" charset="0"/>
              </a:rPr>
              <a:t> </a:t>
            </a:r>
            <a:r>
              <a:rPr lang="en-GB" altLang="en-US" sz="1200" dirty="0">
                <a:latin typeface="Times New Roman" panose="02020603050405020304" pitchFamily="18" charset="0"/>
                <a:cs typeface="Times New Roman" panose="02020603050405020304" pitchFamily="18" charset="0"/>
              </a:rPr>
              <a:t>Ryan</a:t>
            </a:r>
            <a:r>
              <a:rPr lang="en-GB" altLang="en-US" sz="1200" dirty="0" smtClean="0">
                <a:latin typeface="Times New Roman" panose="02020603050405020304" pitchFamily="18" charset="0"/>
                <a:cs typeface="Times New Roman" panose="02020603050405020304" pitchFamily="18" charset="0"/>
              </a:rPr>
              <a:t>, P. and Coughlan, P.J. (</a:t>
            </a:r>
            <a:r>
              <a:rPr lang="en-GB" altLang="en-US" sz="1200" dirty="0" err="1" smtClean="0">
                <a:latin typeface="Times New Roman" panose="02020603050405020304" pitchFamily="18" charset="0"/>
                <a:cs typeface="Times New Roman" panose="02020603050405020304" pitchFamily="18" charset="0"/>
              </a:rPr>
              <a:t>eds</a:t>
            </a:r>
            <a:r>
              <a:rPr lang="en-GB" altLang="en-US" sz="1200" dirty="0" smtClean="0">
                <a:latin typeface="Times New Roman" panose="02020603050405020304" pitchFamily="18" charset="0"/>
                <a:cs typeface="Times New Roman" panose="02020603050405020304" pitchFamily="18" charset="0"/>
              </a:rPr>
              <a:t>) (2013</a:t>
            </a:r>
            <a:r>
              <a:rPr lang="en-GB" altLang="en-US" sz="1200" dirty="0">
                <a:latin typeface="Times New Roman" panose="02020603050405020304" pitchFamily="18" charset="0"/>
                <a:cs typeface="Times New Roman" panose="02020603050405020304" pitchFamily="18" charset="0"/>
              </a:rPr>
              <a:t>) </a:t>
            </a:r>
            <a:r>
              <a:rPr lang="en-GB" altLang="en-US" sz="1200" i="1" dirty="0">
                <a:latin typeface="Times New Roman" panose="02020603050405020304" pitchFamily="18" charset="0"/>
                <a:cs typeface="Times New Roman" panose="02020603050405020304" pitchFamily="18" charset="0"/>
              </a:rPr>
              <a:t>Ageing and Older Adult Mental Health: Issues and Implications for </a:t>
            </a:r>
            <a:r>
              <a:rPr lang="en-GB" altLang="en-US" sz="1200" i="1" dirty="0" smtClean="0">
                <a:latin typeface="Times New Roman" panose="02020603050405020304" pitchFamily="18" charset="0"/>
                <a:cs typeface="Times New Roman" panose="02020603050405020304" pitchFamily="18" charset="0"/>
              </a:rPr>
              <a:t>Practice London: Routledge.  </a:t>
            </a:r>
            <a:endParaRPr lang="en-GB" altLang="en-US" sz="1200" i="1" dirty="0">
              <a:latin typeface="Times New Roman" panose="02020603050405020304" pitchFamily="18" charset="0"/>
              <a:cs typeface="Times New Roman" panose="02020603050405020304" pitchFamily="18" charset="0"/>
            </a:endParaRPr>
          </a:p>
          <a:p>
            <a:r>
              <a:rPr lang="en-GB" altLang="en-US" sz="1200" dirty="0" smtClean="0">
                <a:latin typeface="Times New Roman" panose="02020603050405020304" pitchFamily="18" charset="0"/>
                <a:cs typeface="Times New Roman" panose="02020603050405020304" pitchFamily="18" charset="0"/>
              </a:rPr>
              <a:t>Saxon, S.V., </a:t>
            </a:r>
            <a:r>
              <a:rPr lang="en-GB" altLang="en-US" sz="1200" dirty="0" err="1" smtClean="0">
                <a:latin typeface="Times New Roman" panose="02020603050405020304" pitchFamily="18" charset="0"/>
                <a:cs typeface="Times New Roman" panose="02020603050405020304" pitchFamily="18" charset="0"/>
              </a:rPr>
              <a:t>Etten</a:t>
            </a:r>
            <a:r>
              <a:rPr lang="en-GB" altLang="en-US" sz="1200" dirty="0" smtClean="0">
                <a:latin typeface="Times New Roman" panose="02020603050405020304" pitchFamily="18" charset="0"/>
                <a:cs typeface="Times New Roman" panose="02020603050405020304" pitchFamily="18" charset="0"/>
              </a:rPr>
              <a:t>, M.J. and Perkins, A.E. </a:t>
            </a:r>
            <a:r>
              <a:rPr lang="en-GB" altLang="en-US" sz="1200" dirty="0">
                <a:latin typeface="Times New Roman" panose="02020603050405020304" pitchFamily="18" charset="0"/>
                <a:cs typeface="Times New Roman" panose="02020603050405020304" pitchFamily="18" charset="0"/>
              </a:rPr>
              <a:t>(</a:t>
            </a:r>
            <a:r>
              <a:rPr lang="en-GB" altLang="en-US" sz="1200" dirty="0" smtClean="0">
                <a:latin typeface="Times New Roman" panose="02020603050405020304" pitchFamily="18" charset="0"/>
                <a:cs typeface="Times New Roman" panose="02020603050405020304" pitchFamily="18" charset="0"/>
              </a:rPr>
              <a:t>2015) </a:t>
            </a:r>
            <a:r>
              <a:rPr lang="en-GB" altLang="en-US" sz="1200" i="1" dirty="0">
                <a:latin typeface="Times New Roman" panose="02020603050405020304" pitchFamily="18" charset="0"/>
                <a:cs typeface="Times New Roman" panose="02020603050405020304" pitchFamily="18" charset="0"/>
              </a:rPr>
              <a:t>Physical Change and Aging, Sixth Edition: A Guide for the Helping </a:t>
            </a:r>
            <a:r>
              <a:rPr lang="en-GB" altLang="en-US" sz="1200" i="1" dirty="0" smtClean="0">
                <a:latin typeface="Times New Roman" panose="02020603050405020304" pitchFamily="18" charset="0"/>
                <a:cs typeface="Times New Roman" panose="02020603050405020304" pitchFamily="18" charset="0"/>
              </a:rPr>
              <a:t>Professions </a:t>
            </a:r>
            <a:r>
              <a:rPr lang="en-GB" altLang="en-US" sz="1200" dirty="0" smtClean="0">
                <a:latin typeface="Times New Roman" panose="02020603050405020304" pitchFamily="18" charset="0"/>
                <a:cs typeface="Times New Roman" panose="02020603050405020304" pitchFamily="18" charset="0"/>
              </a:rPr>
              <a:t>New York: Springer Publishing Company.</a:t>
            </a:r>
          </a:p>
          <a:p>
            <a:r>
              <a:rPr lang="en-GB" altLang="en-US" sz="1200" dirty="0" err="1" smtClean="0">
                <a:latin typeface="Times New Roman" panose="02020603050405020304" pitchFamily="18" charset="0"/>
                <a:cs typeface="Times New Roman" panose="02020603050405020304" pitchFamily="18" charset="0"/>
              </a:rPr>
              <a:t>Settersten</a:t>
            </a:r>
            <a:r>
              <a:rPr lang="en-GB" altLang="en-US" sz="1200" dirty="0" smtClean="0">
                <a:latin typeface="Times New Roman" panose="02020603050405020304" pitchFamily="18" charset="0"/>
                <a:cs typeface="Times New Roman" panose="02020603050405020304" pitchFamily="18" charset="0"/>
              </a:rPr>
              <a:t>, R.A. and Angel, J.L. </a:t>
            </a:r>
            <a:r>
              <a:rPr lang="en-GB" altLang="en-US" sz="1200" dirty="0">
                <a:latin typeface="Times New Roman" panose="02020603050405020304" pitchFamily="18" charset="0"/>
                <a:cs typeface="Times New Roman" panose="02020603050405020304" pitchFamily="18" charset="0"/>
              </a:rPr>
              <a:t>(eds</a:t>
            </a:r>
            <a:r>
              <a:rPr lang="en-GB" altLang="en-US" sz="1200" dirty="0" smtClean="0">
                <a:latin typeface="Times New Roman" panose="02020603050405020304" pitchFamily="18" charset="0"/>
                <a:cs typeface="Times New Roman" panose="02020603050405020304" pitchFamily="18" charset="0"/>
              </a:rPr>
              <a:t>.) (2012) </a:t>
            </a:r>
            <a:r>
              <a:rPr lang="en-GB" altLang="en-US" sz="1200" i="1" dirty="0">
                <a:latin typeface="Times New Roman" panose="02020603050405020304" pitchFamily="18" charset="0"/>
                <a:cs typeface="Times New Roman" panose="02020603050405020304" pitchFamily="18" charset="0"/>
              </a:rPr>
              <a:t>Handbook of Sociology of </a:t>
            </a:r>
            <a:r>
              <a:rPr lang="en-GB" altLang="en-US" sz="1200" i="1" dirty="0" smtClean="0">
                <a:latin typeface="Times New Roman" panose="02020603050405020304" pitchFamily="18" charset="0"/>
                <a:cs typeface="Times New Roman" panose="02020603050405020304" pitchFamily="18" charset="0"/>
              </a:rPr>
              <a:t>Aging. </a:t>
            </a:r>
            <a:r>
              <a:rPr lang="en-GB" altLang="en-US" sz="1200" dirty="0" smtClean="0">
                <a:latin typeface="Times New Roman" panose="02020603050405020304" pitchFamily="18" charset="0"/>
                <a:cs typeface="Times New Roman" panose="02020603050405020304" pitchFamily="18" charset="0"/>
              </a:rPr>
              <a:t>New York: Springer </a:t>
            </a:r>
            <a:endParaRPr lang="en-GB" altLang="en-US" sz="1200" i="1" dirty="0" smtClean="0">
              <a:latin typeface="Times New Roman" panose="02020603050405020304" pitchFamily="18" charset="0"/>
              <a:cs typeface="Times New Roman" panose="02020603050405020304" pitchFamily="18" charset="0"/>
            </a:endParaRPr>
          </a:p>
          <a:p>
            <a:r>
              <a:rPr lang="en-GB" altLang="en-US" sz="1200" dirty="0" smtClean="0">
                <a:latin typeface="Times New Roman" panose="02020603050405020304" pitchFamily="18" charset="0"/>
                <a:cs typeface="Times New Roman" panose="02020603050405020304" pitchFamily="18" charset="0"/>
              </a:rPr>
              <a:t>Stuart-Hamilton, I.(ed.) (2011</a:t>
            </a:r>
            <a:r>
              <a:rPr lang="en-GB" altLang="en-US" sz="1200" dirty="0">
                <a:latin typeface="Times New Roman" panose="02020603050405020304" pitchFamily="18" charset="0"/>
                <a:cs typeface="Times New Roman" panose="02020603050405020304" pitchFamily="18" charset="0"/>
              </a:rPr>
              <a:t>) </a:t>
            </a:r>
            <a:r>
              <a:rPr lang="en-GB" altLang="en-US" sz="1200" i="1" dirty="0">
                <a:latin typeface="Times New Roman" panose="02020603050405020304" pitchFamily="18" charset="0"/>
                <a:cs typeface="Times New Roman" panose="02020603050405020304" pitchFamily="18" charset="0"/>
              </a:rPr>
              <a:t>An Introduction to </a:t>
            </a:r>
            <a:r>
              <a:rPr lang="en-GB" altLang="en-US" sz="1200" i="1" dirty="0" smtClean="0">
                <a:latin typeface="Times New Roman" panose="02020603050405020304" pitchFamily="18" charset="0"/>
                <a:cs typeface="Times New Roman" panose="02020603050405020304" pitchFamily="18" charset="0"/>
              </a:rPr>
              <a:t>Gerontology </a:t>
            </a:r>
            <a:r>
              <a:rPr lang="en-GB" altLang="en-US" sz="1200" dirty="0" smtClean="0">
                <a:latin typeface="Times New Roman" panose="02020603050405020304" pitchFamily="18" charset="0"/>
                <a:cs typeface="Times New Roman" panose="02020603050405020304" pitchFamily="18" charset="0"/>
              </a:rPr>
              <a:t>Cambridge: Cambridge University Press.</a:t>
            </a:r>
            <a:endParaRPr lang="en-GB" altLang="en-US" sz="1200" i="1" dirty="0" smtClean="0">
              <a:latin typeface="Times New Roman" panose="02020603050405020304" pitchFamily="18" charset="0"/>
              <a:cs typeface="Times New Roman" panose="02020603050405020304" pitchFamily="18" charset="0"/>
            </a:endParaRPr>
          </a:p>
          <a:p>
            <a:r>
              <a:rPr lang="en-GB" altLang="en-US" sz="1200" dirty="0" smtClean="0">
                <a:latin typeface="Times New Roman" panose="02020603050405020304" pitchFamily="18" charset="0"/>
                <a:cs typeface="Times New Roman" panose="02020603050405020304" pitchFamily="18" charset="0"/>
              </a:rPr>
              <a:t>Study.com </a:t>
            </a:r>
            <a:r>
              <a:rPr lang="en-GB" altLang="en-US" sz="1200" dirty="0">
                <a:latin typeface="Times New Roman" panose="02020603050405020304" pitchFamily="18" charset="0"/>
                <a:cs typeface="Times New Roman" panose="02020603050405020304" pitchFamily="18" charset="0"/>
              </a:rPr>
              <a:t>(2016) </a:t>
            </a:r>
            <a:r>
              <a:rPr lang="en-GB" altLang="en-US" sz="1200" i="1" dirty="0">
                <a:latin typeface="Times New Roman" panose="02020603050405020304" pitchFamily="18" charset="0"/>
                <a:cs typeface="Times New Roman" panose="02020603050405020304" pitchFamily="18" charset="0"/>
              </a:rPr>
              <a:t>Psychology of Ageing  </a:t>
            </a:r>
            <a:r>
              <a:rPr lang="en-GB" altLang="en-US" sz="1200" dirty="0">
                <a:latin typeface="Times New Roman" panose="02020603050405020304" pitchFamily="18" charset="0"/>
                <a:cs typeface="Times New Roman" panose="02020603050405020304" pitchFamily="18" charset="0"/>
              </a:rPr>
              <a:t>Available at: http://study.com/academy/lesson/theories-of-aging-structural-functional-symbolic-interaction-social-conflict.html (Accessed: 17 December 2018</a:t>
            </a:r>
            <a:r>
              <a:rPr lang="en-GB" altLang="en-US" sz="1200" dirty="0" smtClean="0">
                <a:latin typeface="Times New Roman" panose="02020603050405020304" pitchFamily="18" charset="0"/>
                <a:cs typeface="Times New Roman" panose="02020603050405020304" pitchFamily="18" charset="0"/>
              </a:rPr>
              <a:t>).</a:t>
            </a:r>
          </a:p>
          <a:p>
            <a:r>
              <a:rPr lang="en-GB" altLang="en-US" sz="1100" dirty="0" smtClean="0">
                <a:latin typeface="Times New Roman" panose="02020603050405020304" pitchFamily="18" charset="0"/>
                <a:cs typeface="Times New Roman" panose="02020603050405020304" pitchFamily="18" charset="0"/>
              </a:rPr>
              <a:t>Thane, P. </a:t>
            </a:r>
            <a:r>
              <a:rPr lang="en-GB" altLang="en-US" sz="1100" dirty="0">
                <a:latin typeface="Times New Roman" panose="02020603050405020304" pitchFamily="18" charset="0"/>
                <a:cs typeface="Times New Roman" panose="02020603050405020304" pitchFamily="18" charset="0"/>
              </a:rPr>
              <a:t>(2003) ‘Social Histories of Old Age and </a:t>
            </a:r>
            <a:r>
              <a:rPr lang="en-GB" altLang="en-US" sz="1100" dirty="0" smtClean="0">
                <a:latin typeface="Times New Roman" panose="02020603050405020304" pitchFamily="18" charset="0"/>
                <a:cs typeface="Times New Roman" panose="02020603050405020304" pitchFamily="18" charset="0"/>
              </a:rPr>
              <a:t>Aging’ </a:t>
            </a:r>
            <a:r>
              <a:rPr lang="en-GB" sz="1100" i="1" dirty="0" smtClean="0">
                <a:latin typeface="Times New Roman" panose="02020603050405020304" pitchFamily="18" charset="0"/>
                <a:cs typeface="Times New Roman" panose="02020603050405020304" pitchFamily="18" charset="0"/>
              </a:rPr>
              <a:t>Journal </a:t>
            </a:r>
            <a:r>
              <a:rPr lang="en-GB" sz="1100" i="1" dirty="0">
                <a:latin typeface="Times New Roman" panose="02020603050405020304" pitchFamily="18" charset="0"/>
                <a:cs typeface="Times New Roman" panose="02020603050405020304" pitchFamily="18" charset="0"/>
              </a:rPr>
              <a:t>of Social </a:t>
            </a:r>
            <a:r>
              <a:rPr lang="en-GB" sz="1100" i="1" dirty="0" smtClean="0">
                <a:latin typeface="Times New Roman" panose="02020603050405020304" pitchFamily="18" charset="0"/>
                <a:cs typeface="Times New Roman" panose="02020603050405020304" pitchFamily="18" charset="0"/>
              </a:rPr>
              <a:t>History </a:t>
            </a:r>
            <a:r>
              <a:rPr lang="en-GB" sz="1100" dirty="0" smtClean="0">
                <a:latin typeface="Times New Roman" panose="02020603050405020304" pitchFamily="18" charset="0"/>
                <a:cs typeface="Times New Roman" panose="02020603050405020304" pitchFamily="18" charset="0"/>
              </a:rPr>
              <a:t>37(1) pp.93-111. Available </a:t>
            </a:r>
            <a:r>
              <a:rPr lang="en-GB" sz="1100" dirty="0" err="1" smtClean="0">
                <a:latin typeface="Times New Roman" panose="02020603050405020304" pitchFamily="18" charset="0"/>
                <a:cs typeface="Times New Roman" panose="02020603050405020304" pitchFamily="18" charset="0"/>
              </a:rPr>
              <a:t>at:</a:t>
            </a:r>
            <a:r>
              <a:rPr lang="en-GB" sz="1100" dirty="0" err="1">
                <a:latin typeface="Times New Roman" panose="02020603050405020304" pitchFamily="18" charset="0"/>
                <a:cs typeface="Times New Roman" panose="02020603050405020304" pitchFamily="18" charset="0"/>
                <a:hlinkClick r:id="rId3"/>
              </a:rPr>
              <a:t>https</a:t>
            </a:r>
            <a:r>
              <a:rPr lang="en-GB" sz="1100" dirty="0">
                <a:latin typeface="Times New Roman" panose="02020603050405020304" pitchFamily="18" charset="0"/>
                <a:cs typeface="Times New Roman" panose="02020603050405020304" pitchFamily="18" charset="0"/>
                <a:hlinkClick r:id="rId3"/>
              </a:rPr>
              <a:t>://</a:t>
            </a:r>
            <a:r>
              <a:rPr lang="en-GB" sz="1100" dirty="0" smtClean="0">
                <a:latin typeface="Times New Roman" panose="02020603050405020304" pitchFamily="18" charset="0"/>
                <a:cs typeface="Times New Roman" panose="02020603050405020304" pitchFamily="18" charset="0"/>
                <a:hlinkClick r:id="rId3"/>
              </a:rPr>
              <a:t>www.jstor.org/stable/3790315?seq=8#metadata_info_tab_contents</a:t>
            </a:r>
            <a:r>
              <a:rPr lang="en-GB" sz="1100" dirty="0" smtClean="0">
                <a:latin typeface="Times New Roman" panose="02020603050405020304" pitchFamily="18" charset="0"/>
                <a:cs typeface="Times New Roman" panose="02020603050405020304" pitchFamily="18" charset="0"/>
              </a:rPr>
              <a:t> (Accessed: 16 January 2020).</a:t>
            </a:r>
            <a:endParaRPr lang="en-GB" altLang="en-US" sz="1100" dirty="0">
              <a:latin typeface="Times New Roman" panose="02020603050405020304" pitchFamily="18" charset="0"/>
              <a:cs typeface="Times New Roman" panose="02020603050405020304" pitchFamily="18" charset="0"/>
            </a:endParaRPr>
          </a:p>
          <a:p>
            <a:r>
              <a:rPr lang="en-US" altLang="en-US" sz="1200" dirty="0">
                <a:latin typeface="Times New Roman" panose="02020603050405020304" pitchFamily="18" charset="0"/>
                <a:cs typeface="Times New Roman" panose="02020603050405020304" pitchFamily="18" charset="0"/>
              </a:rPr>
              <a:t>WAG. (2006) </a:t>
            </a:r>
            <a:r>
              <a:rPr lang="en-US" altLang="en-US" sz="1200" i="1" dirty="0">
                <a:latin typeface="Times New Roman" panose="02020603050405020304" pitchFamily="18" charset="0"/>
                <a:cs typeface="Times New Roman" panose="02020603050405020304" pitchFamily="18" charset="0"/>
              </a:rPr>
              <a:t>National Service Framework for Older People </a:t>
            </a:r>
            <a:r>
              <a:rPr lang="en-US" altLang="en-US" sz="1200" dirty="0">
                <a:latin typeface="Times New Roman" panose="02020603050405020304" pitchFamily="18" charset="0"/>
                <a:cs typeface="Times New Roman" panose="02020603050405020304" pitchFamily="18" charset="0"/>
              </a:rPr>
              <a:t>Available at: </a:t>
            </a:r>
            <a:r>
              <a:rPr lang="en-US" altLang="en-US" sz="1200" dirty="0">
                <a:latin typeface="Times New Roman" panose="02020603050405020304" pitchFamily="18" charset="0"/>
                <a:cs typeface="Times New Roman" panose="02020603050405020304" pitchFamily="18" charset="0"/>
                <a:hlinkClick r:id="rId4"/>
              </a:rPr>
              <a:t>http://www.wales.nhs.uk/documents/nsf%20for%20older%20people.pdf</a:t>
            </a:r>
            <a:r>
              <a:rPr lang="en-US" altLang="en-US" sz="1200" dirty="0">
                <a:latin typeface="Times New Roman" panose="02020603050405020304" pitchFamily="18" charset="0"/>
                <a:cs typeface="Times New Roman" panose="02020603050405020304" pitchFamily="18" charset="0"/>
              </a:rPr>
              <a:t> (Accessed: 17 December 2018</a:t>
            </a:r>
            <a:r>
              <a:rPr lang="en-US" altLang="en-US" sz="1200" dirty="0" smtClean="0">
                <a:latin typeface="Times New Roman" panose="02020603050405020304" pitchFamily="18" charset="0"/>
                <a:cs typeface="Times New Roman" panose="02020603050405020304" pitchFamily="18" charset="0"/>
              </a:rPr>
              <a:t>).</a:t>
            </a:r>
            <a:endParaRPr lang="en-GB" sz="1200" dirty="0" smtClean="0">
              <a:latin typeface="Times New Roman" panose="02020603050405020304" pitchFamily="18" charset="0"/>
              <a:cs typeface="Times New Roman" panose="02020603050405020304" pitchFamily="18" charset="0"/>
            </a:endParaRPr>
          </a:p>
          <a:p>
            <a:r>
              <a:rPr lang="en-GB" sz="1200" dirty="0" smtClean="0">
                <a:latin typeface="Times New Roman" panose="02020603050405020304" pitchFamily="18" charset="0"/>
                <a:cs typeface="Times New Roman" panose="02020603050405020304" pitchFamily="18" charset="0"/>
              </a:rPr>
              <a:t>WHO. </a:t>
            </a:r>
            <a:r>
              <a:rPr lang="en-GB" sz="1200" dirty="0">
                <a:latin typeface="Times New Roman" panose="02020603050405020304" pitchFamily="18" charset="0"/>
                <a:cs typeface="Times New Roman" panose="02020603050405020304" pitchFamily="18" charset="0"/>
              </a:rPr>
              <a:t>(2015) </a:t>
            </a:r>
            <a:r>
              <a:rPr lang="en-GB" sz="1200" i="1" dirty="0">
                <a:latin typeface="Times New Roman" panose="02020603050405020304" pitchFamily="18" charset="0"/>
                <a:cs typeface="Times New Roman" panose="02020603050405020304" pitchFamily="18" charset="0"/>
              </a:rPr>
              <a:t>World report on ageing and health. </a:t>
            </a:r>
            <a:r>
              <a:rPr lang="en-GB" sz="1200" dirty="0">
                <a:latin typeface="Times New Roman" panose="02020603050405020304" pitchFamily="18" charset="0"/>
                <a:cs typeface="Times New Roman" panose="02020603050405020304" pitchFamily="18" charset="0"/>
              </a:rPr>
              <a:t>Geneva: </a:t>
            </a:r>
            <a:r>
              <a:rPr lang="en-GB" sz="1200" dirty="0" smtClean="0">
                <a:latin typeface="Times New Roman" panose="02020603050405020304" pitchFamily="18" charset="0"/>
                <a:cs typeface="Times New Roman" panose="02020603050405020304" pitchFamily="18" charset="0"/>
              </a:rPr>
              <a:t>World Health </a:t>
            </a:r>
            <a:r>
              <a:rPr lang="en-GB" sz="1200" dirty="0">
                <a:latin typeface="Times New Roman" panose="02020603050405020304" pitchFamily="18" charset="0"/>
                <a:cs typeface="Times New Roman" panose="02020603050405020304" pitchFamily="18" charset="0"/>
              </a:rPr>
              <a:t>Organization</a:t>
            </a:r>
          </a:p>
          <a:p>
            <a:r>
              <a:rPr lang="en-GB" sz="1200" dirty="0" smtClean="0">
                <a:latin typeface="Times New Roman" panose="02020603050405020304" pitchFamily="18" charset="0"/>
                <a:cs typeface="Times New Roman" panose="02020603050405020304" pitchFamily="18" charset="0"/>
              </a:rPr>
              <a:t>WHO (2002), </a:t>
            </a:r>
            <a:r>
              <a:rPr lang="en-GB" sz="1200" i="1" dirty="0" smtClean="0">
                <a:latin typeface="Times New Roman" panose="02020603050405020304" pitchFamily="18" charset="0"/>
                <a:cs typeface="Times New Roman" panose="02020603050405020304" pitchFamily="18" charset="0"/>
              </a:rPr>
              <a:t>Proposed working definition of an older person in Africa for the MDS Project, Health Statistics and information systems</a:t>
            </a:r>
            <a:r>
              <a:rPr lang="en-GB" sz="1200" dirty="0" smtClean="0">
                <a:latin typeface="Times New Roman" panose="02020603050405020304" pitchFamily="18" charset="0"/>
                <a:cs typeface="Times New Roman" panose="02020603050405020304" pitchFamily="18" charset="0"/>
              </a:rPr>
              <a:t>, © WHO, 2017 http:www.who.int/healthinfo/survey/ageingdefnolder/en/</a:t>
            </a:r>
          </a:p>
          <a:p>
            <a:endParaRPr lang="en-GB" dirty="0" smtClean="0"/>
          </a:p>
        </p:txBody>
      </p:sp>
    </p:spTree>
    <p:extLst>
      <p:ext uri="{BB962C8B-B14F-4D97-AF65-F5344CB8AC3E}">
        <p14:creationId xmlns:p14="http://schemas.microsoft.com/office/powerpoint/2010/main" val="32737191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4"/>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3972</TotalTime>
  <Words>3965</Words>
  <Application>Microsoft Office PowerPoint</Application>
  <PresentationFormat>On-screen Show (4:3)</PresentationFormat>
  <Paragraphs>373</Paragraphs>
  <Slides>65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65</vt:i4>
      </vt:variant>
    </vt:vector>
  </HeadingPairs>
  <TitlesOfParts>
    <vt:vector size="70" baseType="lpstr">
      <vt:lpstr>Arial</vt:lpstr>
      <vt:lpstr>Calibri</vt:lpstr>
      <vt:lpstr>Garamond</vt:lpstr>
      <vt:lpstr>Times New Roman</vt:lpstr>
      <vt:lpstr>Organic</vt:lpstr>
      <vt:lpstr>SJSI6020</vt:lpstr>
      <vt:lpstr>Introduction and Setting the Scene</vt:lpstr>
      <vt:lpstr>A Thought……</vt:lpstr>
      <vt:lpstr>What Could be the Barriers to Your Aspirations?</vt:lpstr>
      <vt:lpstr>Schedule</vt:lpstr>
      <vt:lpstr>Module Content </vt:lpstr>
      <vt:lpstr>Module Aims</vt:lpstr>
      <vt:lpstr>Learning Outcomes</vt:lpstr>
      <vt:lpstr>Assignment 1</vt:lpstr>
      <vt:lpstr>Assignment 2</vt:lpstr>
      <vt:lpstr>Issues to Think About . . .</vt:lpstr>
      <vt:lpstr>How Would You Define Old Age? (Discuss in groups/Pairs) </vt:lpstr>
      <vt:lpstr>How Would You Define Old Age? (Discuss in groups/Pairs) Look Online… </vt:lpstr>
      <vt:lpstr>How Would You Define Old Age?</vt:lpstr>
      <vt:lpstr>Old Age?</vt:lpstr>
      <vt:lpstr>Official Definitions of Old Age</vt:lpstr>
      <vt:lpstr>When Does Old Age Begin?</vt:lpstr>
      <vt:lpstr>Meanings of Old Age</vt:lpstr>
      <vt:lpstr>Definition of Ageing: a Global Context </vt:lpstr>
      <vt:lpstr>Can you Think of different ways that Old Age is Perceived in Other Cultures?</vt:lpstr>
      <vt:lpstr>African Example</vt:lpstr>
      <vt:lpstr>Transitions? (Rites of Passage)</vt:lpstr>
      <vt:lpstr>Transitions (Rites of Passage or Life Events)</vt:lpstr>
      <vt:lpstr>To Illustrate…</vt:lpstr>
      <vt:lpstr>Transition ‘Experiences’ Depend on a Number of Factors </vt:lpstr>
      <vt:lpstr>PowerPoint Presentation</vt:lpstr>
      <vt:lpstr>Characteristics  of the Elderly Population</vt:lpstr>
      <vt:lpstr>Subgroups</vt:lpstr>
      <vt:lpstr>The Oldest Old</vt:lpstr>
      <vt:lpstr>Class Exercise</vt:lpstr>
      <vt:lpstr>Historical Perspectives on Ageing</vt:lpstr>
      <vt:lpstr>Historical Perspectives on Old Age</vt:lpstr>
      <vt:lpstr>Mr Bumble refusing Darby and-Joan entry to the Workhouse Together</vt:lpstr>
      <vt:lpstr> 20th Century Perspectives on Ageing</vt:lpstr>
      <vt:lpstr>Phil Mullan </vt:lpstr>
      <vt:lpstr>Mullan Argues…</vt:lpstr>
      <vt:lpstr>PowerPoint Presentation</vt:lpstr>
      <vt:lpstr>Life Course Changes in the Elderly</vt:lpstr>
      <vt:lpstr>Physical</vt:lpstr>
      <vt:lpstr>Physical</vt:lpstr>
      <vt:lpstr>Biological</vt:lpstr>
      <vt:lpstr>Biological</vt:lpstr>
      <vt:lpstr>Biological</vt:lpstr>
      <vt:lpstr>Biological</vt:lpstr>
      <vt:lpstr>Cognitive</vt:lpstr>
      <vt:lpstr>Cognitive</vt:lpstr>
      <vt:lpstr>Why do We Age?</vt:lpstr>
      <vt:lpstr>Health and Well-being</vt:lpstr>
      <vt:lpstr>Long-Term Limiting Illness</vt:lpstr>
      <vt:lpstr>PowerPoint Presentation</vt:lpstr>
      <vt:lpstr>Health and Social Care</vt:lpstr>
      <vt:lpstr>Health and Social Care:  What Do We Need to Think About?</vt:lpstr>
      <vt:lpstr>A Poem….</vt:lpstr>
      <vt:lpstr>What Do You Think and/or  Feel About this Poem?</vt:lpstr>
      <vt:lpstr>PowerPoint Presentation</vt:lpstr>
      <vt:lpstr>Social and Psychosocial Lenses of Gerontology</vt:lpstr>
      <vt:lpstr>Structural Functional</vt:lpstr>
      <vt:lpstr>Symbolic-Interaction</vt:lpstr>
      <vt:lpstr>Symbolic-Interaction</vt:lpstr>
      <vt:lpstr>(Social) Conflict Perspective</vt:lpstr>
      <vt:lpstr>Social Conflict Perspective</vt:lpstr>
      <vt:lpstr>Directed Study</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dc:title>
  <dc:creator>Jane Booth</dc:creator>
  <cp:lastModifiedBy>Joanne Davies (Yr Athrofa)</cp:lastModifiedBy>
  <cp:revision>110</cp:revision>
  <dcterms:created xsi:type="dcterms:W3CDTF">2014-01-27T19:14:25Z</dcterms:created>
  <dcterms:modified xsi:type="dcterms:W3CDTF">2021-01-11T16:07:56Z</dcterms:modified>
</cp:coreProperties>
</file>