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9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920834" y="134694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0834" y="429969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920834" y="1484779"/>
            <a:ext cx="10222992" cy="274320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10" name="Group 9"/>
          <p:cNvGrpSpPr/>
          <p:nvPr/>
        </p:nvGrpSpPr>
        <p:grpSpPr>
          <a:xfrm>
            <a:off x="9649215" y="4068923"/>
            <a:ext cx="1080904" cy="1080902"/>
            <a:chOff x="9685338" y="4460675"/>
            <a:chExt cx="1080904" cy="1080902"/>
          </a:xfrm>
        </p:grpSpPr>
        <p:sp>
          <p:nvSpPr>
            <p:cNvPr id="11" name="Oval 10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2" name="Oval 11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51560" y="1432223"/>
            <a:ext cx="9966960" cy="3035808"/>
          </a:xfrm>
        </p:spPr>
        <p:txBody>
          <a:bodyPr anchor="ctr">
            <a:noAutofit/>
          </a:bodyPr>
          <a:lstStyle>
            <a:lvl1pPr algn="l">
              <a:lnSpc>
                <a:spcPct val="80000"/>
              </a:lnSpc>
              <a:defRPr sz="9600" cap="all" baseline="0">
                <a:blipFill dpi="0" rotWithShape="1">
                  <a:blip r:embed="rId4"/>
                  <a:srcRect/>
                  <a:tile tx="6350" ty="-127000" sx="65000" sy="64000" flip="none" algn="tl"/>
                </a:blip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9848" y="4389120"/>
            <a:ext cx="7891272" cy="1069848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1"/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02F3A-76B6-42AC-8569-AEDA56080CE7}" type="datetimeFigureOut">
              <a:rPr lang="en-US" smtClean="0"/>
              <a:t>23-Nov-17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592733" y="4289334"/>
            <a:ext cx="1193868" cy="640080"/>
          </a:xfrm>
        </p:spPr>
        <p:txBody>
          <a:bodyPr/>
          <a:lstStyle>
            <a:lvl1pPr>
              <a:defRPr sz="2800"/>
            </a:lvl1pPr>
          </a:lstStyle>
          <a:p>
            <a:fld id="{23123CA3-8986-44C9-9FBE-8C165CFE75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1603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02F3A-76B6-42AC-8569-AEDA56080CE7}" type="datetimeFigureOut">
              <a:rPr lang="en-US" smtClean="0"/>
              <a:t>23-Nov-17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123CA3-8986-44C9-9FBE-8C165CFE75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51284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4917989"/>
            <a:ext cx="12192000" cy="194001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7128" y="1225296"/>
            <a:ext cx="9281160" cy="3520440"/>
          </a:xfrm>
        </p:spPr>
        <p:txBody>
          <a:bodyPr anchor="ctr">
            <a:normAutofit/>
          </a:bodyPr>
          <a:lstStyle>
            <a:lvl1pPr>
              <a:lnSpc>
                <a:spcPct val="80000"/>
              </a:lnSpc>
              <a:defRPr sz="8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65774" y="5020056"/>
            <a:ext cx="9052560" cy="1066800"/>
          </a:xfrm>
        </p:spPr>
        <p:txBody>
          <a:bodyPr anchor="t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593667" y="6272784"/>
            <a:ext cx="2644309" cy="365125"/>
          </a:xfrm>
        </p:spPr>
        <p:txBody>
          <a:bodyPr/>
          <a:lstStyle/>
          <a:p>
            <a:fld id="{47C02F3A-76B6-42AC-8569-AEDA56080CE7}" type="datetimeFigureOut">
              <a:rPr lang="en-US" smtClean="0"/>
              <a:t>23-Nov-17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182708" y="6272784"/>
            <a:ext cx="6327648" cy="365125"/>
          </a:xfrm>
        </p:spPr>
        <p:txBody>
          <a:bodyPr/>
          <a:lstStyle/>
          <a:p>
            <a:endParaRPr lang="en-US"/>
          </a:p>
        </p:txBody>
      </p:sp>
      <p:grpSp>
        <p:nvGrpSpPr>
          <p:cNvPr id="8" name="Group 7"/>
          <p:cNvGrpSpPr/>
          <p:nvPr/>
        </p:nvGrpSpPr>
        <p:grpSpPr>
          <a:xfrm>
            <a:off x="897399" y="2325848"/>
            <a:ext cx="1080904" cy="1080902"/>
            <a:chOff x="9685338" y="4460675"/>
            <a:chExt cx="1080904" cy="1080902"/>
          </a:xfrm>
        </p:grpSpPr>
        <p:sp>
          <p:nvSpPr>
            <p:cNvPr id="9" name="Oval 8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0" name="Oval 9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43702" y="2506133"/>
            <a:ext cx="1188298" cy="720332"/>
          </a:xfrm>
        </p:spPr>
        <p:txBody>
          <a:bodyPr/>
          <a:lstStyle>
            <a:lvl1pPr>
              <a:defRPr sz="2800"/>
            </a:lvl1pPr>
          </a:lstStyle>
          <a:p>
            <a:fld id="{23123CA3-8986-44C9-9FBE-8C165CFE75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35717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9848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64224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02F3A-76B6-42AC-8569-AEDA56080CE7}" type="datetimeFigureOut">
              <a:rPr lang="en-US" smtClean="0"/>
              <a:t>23-Nov-17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123CA3-8986-44C9-9FBE-8C165CFE75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628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64224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64224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02F3A-76B6-42AC-8569-AEDA56080CE7}" type="datetimeFigureOut">
              <a:rPr lang="en-US" smtClean="0"/>
              <a:t>23-Nov-17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123CA3-8986-44C9-9FBE-8C165CFE75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00647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02F3A-76B6-42AC-8569-AEDA56080CE7}" type="datetimeFigureOut">
              <a:rPr lang="en-US" smtClean="0"/>
              <a:t>23-Nov-17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123CA3-8986-44C9-9FBE-8C165CFE75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28443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02F3A-76B6-42AC-8569-AEDA56080CE7}" type="datetimeFigureOut">
              <a:rPr lang="en-US" smtClean="0"/>
              <a:t>23-Nov-17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123CA3-8986-44C9-9FBE-8C165CFE75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54487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0"/>
            <a:ext cx="6711696" cy="5020056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02F3A-76B6-42AC-8569-AEDA56080CE7}" type="datetimeFigureOut">
              <a:rPr lang="en-US" smtClean="0"/>
              <a:t>23-Nov-17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0" name="Oval 9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1" name="Oval 10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123CA3-8986-44C9-9FBE-8C165CFE75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69424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8303740" cy="6858000"/>
          </a:xfrm>
          <a:solidFill>
            <a:schemeClr val="tx2">
              <a:lumMod val="20000"/>
              <a:lumOff val="80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02F3A-76B6-42AC-8569-AEDA56080CE7}" type="datetimeFigureOut">
              <a:rPr lang="en-US" smtClean="0"/>
              <a:t>23-Nov-17</a:t>
            </a:fld>
            <a:endParaRPr lang="en-US"/>
          </a:p>
        </p:txBody>
      </p:sp>
      <p:grpSp>
        <p:nvGrpSpPr>
          <p:cNvPr id="8" name="Group 7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9" name="Oval 8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0" name="Oval 9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123CA3-8986-44C9-9FBE-8C165CFE75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35760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02F3A-76B6-42AC-8569-AEDA56080CE7}" type="datetimeFigureOut">
              <a:rPr lang="en-US" smtClean="0"/>
              <a:t>23-Nov-17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123CA3-8986-44C9-9FBE-8C165CFE75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2893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533400"/>
            <a:ext cx="2552700" cy="5638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66800" y="533400"/>
            <a:ext cx="7505700" cy="563880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02F3A-76B6-42AC-8569-AEDA56080CE7}" type="datetimeFigureOut">
              <a:rPr lang="en-US" smtClean="0"/>
              <a:t>23-Nov-17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123CA3-8986-44C9-9FBE-8C165CFE75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35676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microsoft.com/office/2007/relationships/hdphoto" Target="../media/hdphoto1.wdp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121408"/>
            <a:ext cx="10058400" cy="40507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964424" y="6272784"/>
            <a:ext cx="32735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2"/>
                </a:solidFill>
              </a:defRPr>
            </a:lvl1pPr>
          </a:lstStyle>
          <a:p>
            <a:fld id="{47C02F3A-76B6-42AC-8569-AEDA56080CE7}" type="datetimeFigureOut">
              <a:rPr lang="en-US" smtClean="0"/>
              <a:t>23-Nov-17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88136" y="6272784"/>
            <a:ext cx="63276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grpSp>
        <p:nvGrpSpPr>
          <p:cNvPr id="7" name="Group 6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8" name="Oval 7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13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14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9" name="Oval 8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</p:sp>
      </p:grp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311128" y="6272784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 b="1">
                <a:solidFill>
                  <a:srgbClr val="FFFFFF"/>
                </a:solidFill>
                <a:latin typeface="+mj-lt"/>
              </a:defRPr>
            </a:lvl1pPr>
          </a:lstStyle>
          <a:p>
            <a:fld id="{23123CA3-8986-44C9-9FBE-8C165CFE75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96086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kern="1200" cap="all" baseline="0">
          <a:blipFill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tile tx="6350" ty="-127000" sx="65000" sy="64000" flip="none" algn="tl"/>
          </a:blip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701DCA-E281-4F16-8952-53611D31D0A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Curriculum Studies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8C0BAEE-4836-49F5-80BD-4D6CEB5BDA9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02370" y="3398183"/>
            <a:ext cx="7891272" cy="1069848"/>
          </a:xfrm>
        </p:spPr>
        <p:txBody>
          <a:bodyPr/>
          <a:lstStyle/>
          <a:p>
            <a:r>
              <a:rPr lang="en-GB" dirty="0"/>
              <a:t>By Ashley Thomas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1934079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1FCA50-89B4-43EF-97AD-AB9B986944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2192000" cy="1815681"/>
          </a:xfrm>
        </p:spPr>
        <p:txBody>
          <a:bodyPr/>
          <a:lstStyle/>
          <a:p>
            <a:pPr algn="ctr"/>
            <a:r>
              <a:rPr lang="en-GB" dirty="0"/>
              <a:t>My Chosen Curriculum – China </a:t>
            </a:r>
            <a:endParaRPr lang="en-US" dirty="0"/>
          </a:p>
        </p:txBody>
      </p:sp>
      <p:pic>
        <p:nvPicPr>
          <p:cNvPr id="1026" name="Picture 2" descr="http://www.vpncompare.co.uk/wp-content/uploads/2014/04/chinese-map.png">
            <a:extLst>
              <a:ext uri="{FF2B5EF4-FFF2-40B4-BE49-F238E27FC236}">
                <a16:creationId xmlns:a16="http://schemas.microsoft.com/office/drawing/2014/main" id="{9374E6EC-851C-4898-9C5D-B4795EF1454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28660" y="2789195"/>
            <a:ext cx="3617641" cy="28639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515ECFBB-0D02-43F7-BA21-F6EBE61D83CE}"/>
              </a:ext>
            </a:extLst>
          </p:cNvPr>
          <p:cNvCxnSpPr/>
          <p:nvPr/>
        </p:nvCxnSpPr>
        <p:spPr>
          <a:xfrm>
            <a:off x="2504661" y="3114261"/>
            <a:ext cx="1417982" cy="38431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066708D2-07A5-4CBA-A033-4FEAEAF48771}"/>
              </a:ext>
            </a:extLst>
          </p:cNvPr>
          <p:cNvSpPr txBox="1"/>
          <p:nvPr/>
        </p:nvSpPr>
        <p:spPr>
          <a:xfrm>
            <a:off x="0" y="2744929"/>
            <a:ext cx="40021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They have a national curriculum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E6BE7FA-6A4F-4691-B66A-0EF8771D220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9586635">
            <a:off x="2827813" y="4498455"/>
            <a:ext cx="1499746" cy="469433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B909F2C-7A53-4F1B-9DE4-2B7FCFD5352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7023861">
            <a:off x="4521223" y="5203772"/>
            <a:ext cx="826199" cy="469433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B85E6552-ABB4-4EBD-8036-E6445440B99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7655948">
            <a:off x="5296917" y="2340665"/>
            <a:ext cx="1499746" cy="469433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798CA6D7-B37A-4E29-8C7B-93F906634ED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9548210">
            <a:off x="7629219" y="3424253"/>
            <a:ext cx="1499746" cy="469433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F0AAC3D6-72D1-44B4-A97A-9E7409ABFF0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0800000">
            <a:off x="7418483" y="4751171"/>
            <a:ext cx="1499746" cy="469433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9C77A426-7C65-4031-9C99-B99351EC8A37}"/>
              </a:ext>
            </a:extLst>
          </p:cNvPr>
          <p:cNvSpPr txBox="1"/>
          <p:nvPr/>
        </p:nvSpPr>
        <p:spPr>
          <a:xfrm>
            <a:off x="41459" y="4853171"/>
            <a:ext cx="34651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Came into effect in 1985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162F07B-0BD7-48F0-A4E7-502F3E112285}"/>
              </a:ext>
            </a:extLst>
          </p:cNvPr>
          <p:cNvSpPr txBox="1"/>
          <p:nvPr/>
        </p:nvSpPr>
        <p:spPr>
          <a:xfrm>
            <a:off x="2884991" y="5805970"/>
            <a:ext cx="409866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For all children throughout education</a:t>
            </a:r>
          </a:p>
          <a:p>
            <a:endParaRPr lang="en-US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936E2BB-92B6-40E0-A016-F7FDDF9F3468}"/>
              </a:ext>
            </a:extLst>
          </p:cNvPr>
          <p:cNvSpPr txBox="1"/>
          <p:nvPr/>
        </p:nvSpPr>
        <p:spPr>
          <a:xfrm>
            <a:off x="7646301" y="5366616"/>
            <a:ext cx="323823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Doing well on the PISA table</a:t>
            </a:r>
          </a:p>
          <a:p>
            <a:endParaRPr lang="en-US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355CD4F9-2CC9-44CA-93BB-F6807D6A2870}"/>
              </a:ext>
            </a:extLst>
          </p:cNvPr>
          <p:cNvSpPr txBox="1"/>
          <p:nvPr/>
        </p:nvSpPr>
        <p:spPr>
          <a:xfrm>
            <a:off x="8553930" y="3185939"/>
            <a:ext cx="38701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Very high standards of education</a:t>
            </a:r>
          </a:p>
          <a:p>
            <a:endParaRPr lang="en-US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F84F5053-A546-425C-902C-D2B8A8109D85}"/>
              </a:ext>
            </a:extLst>
          </p:cNvPr>
          <p:cNvSpPr txBox="1"/>
          <p:nvPr/>
        </p:nvSpPr>
        <p:spPr>
          <a:xfrm>
            <a:off x="5081309" y="1746693"/>
            <a:ext cx="359133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Positivity about the curriculum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163807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7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43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59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75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91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07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23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39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5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55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7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71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87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0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2" grpId="0"/>
      <p:bldP spid="13" grpId="0"/>
      <p:bldP spid="15" grpId="0"/>
      <p:bldP spid="16" grpId="0"/>
      <p:bldP spid="1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71F940-01AE-4640-B442-B64416FC8A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4961" y="0"/>
            <a:ext cx="10058400" cy="1609344"/>
          </a:xfrm>
        </p:spPr>
        <p:txBody>
          <a:bodyPr/>
          <a:lstStyle/>
          <a:p>
            <a:r>
              <a:rPr lang="en-GB" dirty="0"/>
              <a:t>How the curriculum works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38F919-C8E6-4DB5-A387-B2BCA0883A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2581" y="1334800"/>
            <a:ext cx="7500731" cy="5453270"/>
          </a:xfrm>
        </p:spPr>
        <p:txBody>
          <a:bodyPr>
            <a:normAutofit/>
          </a:bodyPr>
          <a:lstStyle/>
          <a:p>
            <a:r>
              <a:rPr lang="en-GB" sz="2200" dirty="0"/>
              <a:t>move away from the high-pressure exam system and increase the quality of education (Singmaster, 2017).</a:t>
            </a:r>
          </a:p>
          <a:p>
            <a:r>
              <a:rPr lang="en-GB" sz="2200" dirty="0"/>
              <a:t>changed exams and tests, so they tested the application of real-life skills. Multiple choice questions no longer appear on the city’s exams (Singmaster, 2017</a:t>
            </a:r>
            <a:r>
              <a:rPr lang="en-US" sz="2200" dirty="0"/>
              <a:t>)</a:t>
            </a:r>
          </a:p>
          <a:p>
            <a:r>
              <a:rPr lang="en-GB" sz="2200" dirty="0"/>
              <a:t>well balanced curriculum and created an integrated curriculum that was adaptive to the learners choices (</a:t>
            </a:r>
            <a:r>
              <a:rPr lang="en-GB" sz="2200" dirty="0" err="1"/>
              <a:t>Unesco</a:t>
            </a:r>
            <a:r>
              <a:rPr lang="en-GB" sz="2200" dirty="0"/>
              <a:t>, 2017)</a:t>
            </a:r>
          </a:p>
          <a:p>
            <a:r>
              <a:rPr lang="en-GB" sz="2200" dirty="0"/>
              <a:t>Brought subjects like art, Music and physical education back into the curriculum (NCEE, 2017)</a:t>
            </a:r>
          </a:p>
          <a:p>
            <a:r>
              <a:rPr lang="en-GB" sz="2200" dirty="0"/>
              <a:t>Focus on conceptual and experiential learning (NCEE, 2017)</a:t>
            </a:r>
          </a:p>
          <a:p>
            <a:r>
              <a:rPr lang="en-GB" sz="2200" dirty="0"/>
              <a:t>Now a compulsory 9-year education for all students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7FBA0D4-A01F-4E30-855D-061041C2BDD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35692" y="632435"/>
            <a:ext cx="4257645" cy="543833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161D850-DC7C-4E03-8ECE-F4BA5B7C3D8C}"/>
              </a:ext>
            </a:extLst>
          </p:cNvPr>
          <p:cNvSpPr txBox="1"/>
          <p:nvPr/>
        </p:nvSpPr>
        <p:spPr>
          <a:xfrm>
            <a:off x="7735692" y="6070771"/>
            <a:ext cx="18986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(NCEE, 2017)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1715800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45D896-7245-4B99-A24C-7DA387A5F7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1796" y="312354"/>
            <a:ext cx="10058400" cy="1609344"/>
          </a:xfrm>
        </p:spPr>
        <p:txBody>
          <a:bodyPr/>
          <a:lstStyle/>
          <a:p>
            <a:r>
              <a:rPr lang="en-GB" dirty="0"/>
              <a:t>Positives to the curriculum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C01B63-0E5C-4885-A408-E7F850BE24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07244" y="1921698"/>
            <a:ext cx="10221004" cy="4050792"/>
          </a:xfrm>
        </p:spPr>
        <p:txBody>
          <a:bodyPr>
            <a:normAutofit lnSpcReduction="10000"/>
          </a:bodyPr>
          <a:lstStyle/>
          <a:p>
            <a:r>
              <a:rPr lang="en-GB" sz="2400" dirty="0"/>
              <a:t>Children are learning, with over 97% in Shanghai going into university (NCEE, 2017)</a:t>
            </a:r>
          </a:p>
          <a:p>
            <a:r>
              <a:rPr lang="en-GB" sz="2400" dirty="0"/>
              <a:t>The new curriculum is focusing more on the child's development </a:t>
            </a:r>
          </a:p>
          <a:p>
            <a:r>
              <a:rPr lang="en-GB" sz="2400" dirty="0"/>
              <a:t>Wanted to create a lot less stress for children </a:t>
            </a:r>
          </a:p>
          <a:p>
            <a:r>
              <a:rPr lang="en-GB" sz="2400" dirty="0"/>
              <a:t>A lot more group based working which is beneficial in a variety of ways</a:t>
            </a:r>
          </a:p>
          <a:p>
            <a:r>
              <a:rPr lang="en-GB" sz="2400" dirty="0"/>
              <a:t>Its been created in order to not segregate people and involve them within the curriculum </a:t>
            </a:r>
          </a:p>
          <a:p>
            <a:r>
              <a:rPr lang="en-GB" sz="2400" dirty="0"/>
              <a:t>shape people’s characters and abilities, to help them deal with the challenges facing their generation (Zhao, 2015)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3833995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96F4B8-AE63-41B3-8FF0-B3F972F13F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585" y="0"/>
            <a:ext cx="10058400" cy="1609344"/>
          </a:xfrm>
        </p:spPr>
        <p:txBody>
          <a:bodyPr/>
          <a:lstStyle/>
          <a:p>
            <a:r>
              <a:rPr lang="en-GB" dirty="0"/>
              <a:t>Negatives to the curriculum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58F814-3CC0-490C-9C35-A52BE40587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142" y="1912686"/>
            <a:ext cx="5940551" cy="4050792"/>
          </a:xfrm>
        </p:spPr>
        <p:txBody>
          <a:bodyPr/>
          <a:lstStyle/>
          <a:p>
            <a:r>
              <a:rPr lang="en-GB" sz="2400" dirty="0"/>
              <a:t>School days are extremely long</a:t>
            </a:r>
          </a:p>
          <a:p>
            <a:r>
              <a:rPr lang="en-GB" sz="2400" dirty="0"/>
              <a:t>Still very exam based</a:t>
            </a:r>
          </a:p>
          <a:p>
            <a:r>
              <a:rPr lang="en-GB" sz="2400" dirty="0"/>
              <a:t>Parents involvement is very high</a:t>
            </a:r>
          </a:p>
          <a:p>
            <a:r>
              <a:rPr lang="en-GB" sz="2400" dirty="0"/>
              <a:t>Very strict rules within the schools</a:t>
            </a:r>
          </a:p>
          <a:p>
            <a:r>
              <a:rPr lang="en-GB" sz="2400" dirty="0"/>
              <a:t>The amount of work the students do in a day is unbelievable</a:t>
            </a:r>
          </a:p>
          <a:p>
            <a:endParaRPr lang="en-US" dirty="0"/>
          </a:p>
        </p:txBody>
      </p:sp>
      <p:pic>
        <p:nvPicPr>
          <p:cNvPr id="2050" name="Picture 2" descr="https://image.slidesharecdn.com/schoolsystem-151128001541-lva1-app6891/95/school-system-of-china-6-638.jpg?cb=1448669767">
            <a:extLst>
              <a:ext uri="{FF2B5EF4-FFF2-40B4-BE49-F238E27FC236}">
                <a16:creationId xmlns:a16="http://schemas.microsoft.com/office/drawing/2014/main" id="{2B33AD8A-9C85-4049-8BE6-6356686C0F7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84693" y="1609344"/>
            <a:ext cx="5600806" cy="42049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09E51AA-6C6D-4C47-A49F-0E7C50B42A0E}"/>
              </a:ext>
            </a:extLst>
          </p:cNvPr>
          <p:cNvSpPr txBox="1"/>
          <p:nvPr/>
        </p:nvSpPr>
        <p:spPr>
          <a:xfrm>
            <a:off x="6679096" y="5963478"/>
            <a:ext cx="16167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(Chen, 2017)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8040322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EFD65D-B92E-4BB4-9C6B-82A4DBDF01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it compares to our national curriculum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0C4933-521E-4924-A03F-EE22782B7C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63831" y="2346695"/>
            <a:ext cx="10058400" cy="4050792"/>
          </a:xfrm>
        </p:spPr>
        <p:txBody>
          <a:bodyPr/>
          <a:lstStyle/>
          <a:p>
            <a:r>
              <a:rPr lang="en-GB" dirty="0"/>
              <a:t>Our national curriculum helps children a lot more, and a lot of children enjoy going to school within Wales.</a:t>
            </a:r>
          </a:p>
          <a:p>
            <a:r>
              <a:rPr lang="en-GB" dirty="0"/>
              <a:t>Exams aren’t seen as the main focus of education</a:t>
            </a:r>
          </a:p>
          <a:p>
            <a:r>
              <a:rPr lang="en-GB" dirty="0"/>
              <a:t>A lot more independent learning happens within our national curriculum</a:t>
            </a:r>
          </a:p>
          <a:p>
            <a:r>
              <a:rPr lang="en-GB" dirty="0"/>
              <a:t>One of the aims of our national curriculum is to ensure all students are taught the essential knowledge in key subjects (</a:t>
            </a:r>
            <a:r>
              <a:rPr lang="en-GB" dirty="0" err="1"/>
              <a:t>Oxfordowl</a:t>
            </a:r>
            <a:r>
              <a:rPr lang="en-GB" dirty="0"/>
              <a:t>, 2017)</a:t>
            </a:r>
          </a:p>
          <a:p>
            <a:r>
              <a:rPr lang="en-GB" dirty="0"/>
              <a:t>The Layout of the day is a lot easier than in Shanghai</a:t>
            </a:r>
          </a:p>
          <a:p>
            <a:r>
              <a:rPr lang="en-GB" dirty="0"/>
              <a:t>Far behind in the way children develop, but way ahead in the performance of children academically.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1727179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59B581-F330-4C6E-8B8F-0FEBC9139C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2192000" cy="1609344"/>
          </a:xfrm>
        </p:spPr>
        <p:txBody>
          <a:bodyPr/>
          <a:lstStyle/>
          <a:p>
            <a:pPr algn="ctr"/>
            <a:r>
              <a:rPr lang="en-GB" dirty="0"/>
              <a:t>Which one works better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75A418-3866-43C9-8155-6853198768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86070" y="1180014"/>
            <a:ext cx="10058400" cy="4050792"/>
          </a:xfrm>
        </p:spPr>
        <p:txBody>
          <a:bodyPr>
            <a:normAutofit/>
          </a:bodyPr>
          <a:lstStyle/>
          <a:p>
            <a:r>
              <a:rPr lang="en-GB" sz="2400" dirty="0"/>
              <a:t>Both work well in their own ways</a:t>
            </a:r>
          </a:p>
          <a:p>
            <a:r>
              <a:rPr lang="en-GB" sz="2400" dirty="0"/>
              <a:t>Shanghai curriculum is producing better academic results</a:t>
            </a:r>
          </a:p>
          <a:p>
            <a:r>
              <a:rPr lang="en-GB" sz="2400" dirty="0"/>
              <a:t>Welsh national curriculum focuses more on the process of development instead of the results that come at the end. </a:t>
            </a:r>
          </a:p>
          <a:p>
            <a:r>
              <a:rPr lang="en-GB" sz="2400" dirty="0"/>
              <a:t>Both have room to be improved in the future.</a:t>
            </a:r>
            <a:endParaRPr lang="en-US" sz="24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22CF322-8CD3-4346-B435-94EBE8F5F15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86070" y="3572651"/>
            <a:ext cx="3583028" cy="2838169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05D29084-6E4D-4C67-AA47-3FF78E549900}"/>
              </a:ext>
            </a:extLst>
          </p:cNvPr>
          <p:cNvSpPr/>
          <p:nvPr/>
        </p:nvSpPr>
        <p:spPr>
          <a:xfrm>
            <a:off x="5145377" y="4769141"/>
            <a:ext cx="115768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OR</a:t>
            </a:r>
          </a:p>
        </p:txBody>
      </p:sp>
      <p:pic>
        <p:nvPicPr>
          <p:cNvPr id="1028" name="Picture 4" descr="http://images1.wikia.nocookie.net/__cb20110629125259/future/images/e/e1/Wales_Flag_Map.png">
            <a:extLst>
              <a:ext uri="{FF2B5EF4-FFF2-40B4-BE49-F238E27FC236}">
                <a16:creationId xmlns:a16="http://schemas.microsoft.com/office/drawing/2014/main" id="{F16D7ECD-3F06-4869-8D75-13F9FC175D2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79346" y="3438195"/>
            <a:ext cx="2654876" cy="2972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6355808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7A855B-B66F-4357-B465-E904CAB259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24E310-6408-431F-89A8-976AE7B4253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The Shanghai national curriculum is well in progress and it is having some remarkable results academically. </a:t>
            </a:r>
          </a:p>
          <a:p>
            <a:r>
              <a:rPr lang="en-GB" sz="2400" dirty="0"/>
              <a:t>Still a lot of ways it could be improved to make it even better</a:t>
            </a:r>
          </a:p>
          <a:p>
            <a:r>
              <a:rPr lang="en-GB" sz="2400" dirty="0"/>
              <a:t>A lot of countries could incorporate some elements of the Shanghai curriculum in order to improve their own.</a:t>
            </a:r>
          </a:p>
          <a:p>
            <a:r>
              <a:rPr lang="en-GB" sz="2400" dirty="0"/>
              <a:t>Chinese government seem extremely determined to make their education become one of the nest in the world. </a:t>
            </a:r>
          </a:p>
          <a:p>
            <a:endParaRPr lang="en-GB" sz="2400" dirty="0"/>
          </a:p>
          <a:p>
            <a:pPr marL="0" indent="0">
              <a:buNone/>
            </a:pPr>
            <a:r>
              <a:rPr lang="en-GB" sz="2400" dirty="0"/>
              <a:t>Any Questions I would be happy to answer them?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55990493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02FAD0-7A94-4D8E-BF76-D947F3E83F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6752" y="-85344"/>
            <a:ext cx="10058400" cy="1609344"/>
          </a:xfrm>
        </p:spPr>
        <p:txBody>
          <a:bodyPr/>
          <a:lstStyle/>
          <a:p>
            <a:r>
              <a:rPr lang="en-GB" dirty="0"/>
              <a:t>Reference list: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C12E6B-5C89-4103-A9F5-A58FFE96FF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1548" y="1524000"/>
            <a:ext cx="11131826" cy="533400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Chen, L. (2017). </a:t>
            </a:r>
            <a:r>
              <a:rPr lang="en-GB" i="1" dirty="0"/>
              <a:t>School system of China</a:t>
            </a:r>
            <a:r>
              <a:rPr lang="en-GB" dirty="0"/>
              <a:t>. [online] Slideshare.net. Available at: https://www.slideshare.net/sulaoshi/school-system-of-china [Accessed 17 Nov. 2017].</a:t>
            </a:r>
          </a:p>
          <a:p>
            <a:r>
              <a:rPr lang="en-GB" dirty="0" err="1"/>
              <a:t>Ncee</a:t>
            </a:r>
            <a:r>
              <a:rPr lang="en-GB" dirty="0"/>
              <a:t>. (2017). </a:t>
            </a:r>
            <a:r>
              <a:rPr lang="en-GB" i="1" dirty="0"/>
              <a:t>NCEE | Shanghai-China: Instructional Systems</a:t>
            </a:r>
            <a:r>
              <a:rPr lang="en-GB" dirty="0"/>
              <a:t>. [online] Available at: http://ncee.org/what-we-do/center-on-international-education-benchmarking/top-performing-countries/shanghai-china/shanghai-china-instructional-systems/ [Accessed 17 Nov. 2017].</a:t>
            </a:r>
          </a:p>
          <a:p>
            <a:r>
              <a:rPr lang="en-GB" dirty="0" err="1"/>
              <a:t>Oxfordowl</a:t>
            </a:r>
            <a:r>
              <a:rPr lang="en-GB" dirty="0"/>
              <a:t>. (2017). </a:t>
            </a:r>
            <a:r>
              <a:rPr lang="en-GB" i="1" dirty="0"/>
              <a:t>What are the aims of the National Curriculum?</a:t>
            </a:r>
            <a:r>
              <a:rPr lang="en-GB" dirty="0"/>
              <a:t>. [online] Available at: https://www.oxfordowl.co.uk/welcome/for-school/pathways-page/pathwayslist/managing-and-implementing-the-national-curriculum-2014/background-questions-nc/content/what-are-the-aims-of-the-national-curriculum [Accessed 17 Nov. 2017].</a:t>
            </a:r>
          </a:p>
          <a:p>
            <a:r>
              <a:rPr lang="en-GB" dirty="0"/>
              <a:t>Singmaster, H. (2017). </a:t>
            </a:r>
            <a:r>
              <a:rPr lang="en-GB" i="1" dirty="0"/>
              <a:t>Shanghai: The World's Best School System</a:t>
            </a:r>
            <a:r>
              <a:rPr lang="en-GB" dirty="0"/>
              <a:t>. [online] Asia Society. Available at: http://asiasociety.org/global-cities-education-network/shanghai-worlds-best-school-system [Accessed 15 Nov. 2017].</a:t>
            </a:r>
          </a:p>
          <a:p>
            <a:r>
              <a:rPr lang="en-GB" dirty="0" err="1"/>
              <a:t>Unesco</a:t>
            </a:r>
            <a:r>
              <a:rPr lang="en-GB" dirty="0"/>
              <a:t>. (2017). </a:t>
            </a:r>
            <a:r>
              <a:rPr lang="en-GB" i="1" dirty="0"/>
              <a:t>China</a:t>
            </a:r>
            <a:r>
              <a:rPr lang="en-GB" dirty="0"/>
              <a:t>. [online] Available at: http://www.ibe.unesco.org/curriculum/Asia%20Networkpdf/CHINA.pdf [Accessed 16 Nov. 2017].</a:t>
            </a:r>
          </a:p>
          <a:p>
            <a:r>
              <a:rPr lang="en-GB" dirty="0"/>
              <a:t>Zhao, Y. (2015). </a:t>
            </a:r>
            <a:r>
              <a:rPr lang="en-GB" i="1" dirty="0"/>
              <a:t>Positive Education in China</a:t>
            </a:r>
            <a:r>
              <a:rPr lang="en-GB" dirty="0"/>
              <a:t>. [online] Ipositive-education.net. Available at: http://www.ipositive-education.net/positive-education-in-china/ [Accessed 17 Nov. 2017].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103398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Wood Type">
  <a:themeElements>
    <a:clrScheme name="Wood Type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Wood Type">
      <a:majorFont>
        <a:latin typeface="Rockwell Condensed" panose="02060603050405020104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 panose="02060603020205020403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Wood Type">
      <a: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hade val="63000"/>
              </a:schemeClr>
              <a:schemeClr val="phClr">
                <a:tint val="10000"/>
                <a:satMod val="150000"/>
              </a:schemeClr>
            </a:duotone>
          </a:blip>
          <a:tile tx="0" ty="0" sx="60000" sy="59000" flip="none" algn="tl"/>
        </a:blipFill>
        <a:blipFill rotWithShape="1">
          <a:blip xmlns:r="http://schemas.openxmlformats.org/officeDocument/2006/relationships" r:embed="rId1">
            <a:duotone>
              <a:schemeClr val="phClr">
                <a:shade val="36000"/>
                <a:satMod val="120000"/>
              </a:schemeClr>
              <a:schemeClr val="phClr">
                <a:tint val="40000"/>
              </a:schemeClr>
            </a:duotone>
          </a:blip>
          <a:tile tx="0" ty="0" sx="60000" sy="59000" flip="none" algn="tl"/>
        </a:blip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softEdge rad="12700"/>
          </a:effectLst>
        </a:effectStyle>
        <a:effectStyle>
          <a:effectLst>
            <a:outerShdw blurRad="50800" dist="19050" dir="5400000" algn="tl" rotWithShape="0">
              <a:srgbClr val="000000">
                <a:alpha val="60000"/>
              </a:srgbClr>
            </a:outerShdw>
            <a:softEdge rad="12700"/>
          </a:effectLst>
        </a:effectStyle>
      </a:effectStyleLst>
      <a:bgFillStyleLst>
        <a:solidFill>
          <a:schemeClr val="phClr"/>
        </a:solidFill>
        <a:solidFill>
          <a:schemeClr val="phClr">
            <a:shade val="97000"/>
            <a:satMod val="15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5000"/>
                <a:shade val="58000"/>
                <a:satMod val="120000"/>
              </a:schemeClr>
              <a:schemeClr val="phClr">
                <a:tint val="50000"/>
                <a:shade val="96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ood Type" id="{7ACABC62-BF99-48CF-A9DC-4DB89C7B13DC}" vid="{142A1326-48AB-42A9-8428-CB14AA30176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Wood Type</Template>
  <TotalTime>1256</TotalTime>
  <Words>526</Words>
  <Application>Microsoft Office PowerPoint</Application>
  <PresentationFormat>Widescreen</PresentationFormat>
  <Paragraphs>58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Rockwell</vt:lpstr>
      <vt:lpstr>Rockwell Condensed</vt:lpstr>
      <vt:lpstr>Wingdings</vt:lpstr>
      <vt:lpstr>Wood Type</vt:lpstr>
      <vt:lpstr>Curriculum Studies</vt:lpstr>
      <vt:lpstr>My Chosen Curriculum – China </vt:lpstr>
      <vt:lpstr>How the curriculum works </vt:lpstr>
      <vt:lpstr>Positives to the curriculum </vt:lpstr>
      <vt:lpstr>Negatives to the curriculum</vt:lpstr>
      <vt:lpstr>How it compares to our national curriculum</vt:lpstr>
      <vt:lpstr>Which one works better</vt:lpstr>
      <vt:lpstr>Conclusion </vt:lpstr>
      <vt:lpstr>Reference list: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Curriculum Studies</dc:title>
  <dc:creator>Ashley Thomas (P145033)</dc:creator>
  <cp:lastModifiedBy>Ashley Thomas (P145033)</cp:lastModifiedBy>
  <cp:revision>22</cp:revision>
  <dcterms:created xsi:type="dcterms:W3CDTF">2017-11-17T20:13:14Z</dcterms:created>
  <dcterms:modified xsi:type="dcterms:W3CDTF">2017-11-23T21:44:14Z</dcterms:modified>
</cp:coreProperties>
</file>