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9" r:id="rId3"/>
    <p:sldId id="257" r:id="rId4"/>
    <p:sldId id="262" r:id="rId5"/>
    <p:sldId id="258" r:id="rId6"/>
    <p:sldId id="260" r:id="rId7"/>
    <p:sldId id="261" r:id="rId8"/>
    <p:sldId id="263" r:id="rId9"/>
    <p:sldId id="266" r:id="rId10"/>
    <p:sldId id="264" r:id="rId11"/>
    <p:sldId id="265" r:id="rId12"/>
    <p:sldId id="267" r:id="rId13"/>
    <p:sldId id="271" r:id="rId14"/>
    <p:sldId id="268" r:id="rId15"/>
    <p:sldId id="269" r:id="rId16"/>
    <p:sldId id="272"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11/18/2019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11/18/2019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11/18/2019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11/18/2019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11/18/2019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ZkDGevwDq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Enterprise Journey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4728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Enterprise</a:t>
            </a:r>
            <a:endParaRPr lang="en-GB" dirty="0"/>
          </a:p>
        </p:txBody>
      </p:sp>
      <p:sp>
        <p:nvSpPr>
          <p:cNvPr id="3" name="Content Placeholder 2"/>
          <p:cNvSpPr>
            <a:spLocks noGrp="1"/>
          </p:cNvSpPr>
          <p:nvPr>
            <p:ph idx="1"/>
          </p:nvPr>
        </p:nvSpPr>
        <p:spPr/>
        <p:txBody>
          <a:bodyPr/>
          <a:lstStyle/>
          <a:p>
            <a:pPr marL="0" indent="0">
              <a:buNone/>
            </a:pPr>
            <a:r>
              <a:rPr lang="en-GB" dirty="0" smtClean="0"/>
              <a:t>Criteria:</a:t>
            </a:r>
          </a:p>
          <a:p>
            <a:pPr>
              <a:buFont typeface="Wingdings" panose="05000000000000000000" pitchFamily="2" charset="2"/>
              <a:buChar char="Ø"/>
            </a:pPr>
            <a:r>
              <a:rPr lang="en-GB" dirty="0" smtClean="0"/>
              <a:t>Have a Social Mission written into their company</a:t>
            </a:r>
          </a:p>
          <a:p>
            <a:pPr>
              <a:buFont typeface="Wingdings" panose="05000000000000000000" pitchFamily="2" charset="2"/>
              <a:buChar char="Ø"/>
            </a:pPr>
            <a:r>
              <a:rPr lang="en-GB" dirty="0" smtClean="0"/>
              <a:t>They make more than 50% of their money from trading</a:t>
            </a:r>
          </a:p>
          <a:p>
            <a:pPr>
              <a:buFont typeface="Wingdings" panose="05000000000000000000" pitchFamily="2" charset="2"/>
              <a:buChar char="Ø"/>
            </a:pPr>
            <a:r>
              <a:rPr lang="en-GB" dirty="0" smtClean="0"/>
              <a:t>They reinvest or give away more than 50% od their profits to further their social mission</a:t>
            </a:r>
          </a:p>
          <a:p>
            <a:pPr>
              <a:buFont typeface="Wingdings" panose="05000000000000000000" pitchFamily="2" charset="2"/>
              <a:buChar char="Ø"/>
            </a:pPr>
            <a:r>
              <a:rPr lang="en-GB" dirty="0" smtClean="0"/>
              <a:t>They are Independent owned and controlled in the interests of the social mission</a:t>
            </a:r>
          </a:p>
          <a:p>
            <a:pPr>
              <a:buFont typeface="Wingdings" panose="05000000000000000000" pitchFamily="2" charset="2"/>
              <a:buChar char="Ø"/>
            </a:pPr>
            <a:r>
              <a:rPr lang="en-GB" dirty="0" smtClean="0"/>
              <a:t>They are transparent in how they report their social impact and how they operate</a:t>
            </a:r>
            <a:endParaRPr lang="en-GB" dirty="0"/>
          </a:p>
        </p:txBody>
      </p:sp>
    </p:spTree>
    <p:extLst>
      <p:ext uri="{BB962C8B-B14F-4D97-AF65-F5344CB8AC3E}">
        <p14:creationId xmlns:p14="http://schemas.microsoft.com/office/powerpoint/2010/main" val="3040848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a:t>
            </a:r>
            <a:endParaRPr lang="en-GB" dirty="0"/>
          </a:p>
        </p:txBody>
      </p:sp>
      <p:sp>
        <p:nvSpPr>
          <p:cNvPr id="3" name="Content Placeholder 2"/>
          <p:cNvSpPr>
            <a:spLocks noGrp="1"/>
          </p:cNvSpPr>
          <p:nvPr>
            <p:ph idx="1"/>
          </p:nvPr>
        </p:nvSpPr>
        <p:spPr/>
        <p:txBody>
          <a:bodyPr/>
          <a:lstStyle/>
          <a:p>
            <a:pPr marL="0" indent="0">
              <a:buNone/>
            </a:pPr>
            <a:r>
              <a:rPr lang="en-GB" dirty="0" smtClean="0"/>
              <a:t>How do we spot an opportunity?</a:t>
            </a:r>
          </a:p>
          <a:p>
            <a:pPr marL="0" indent="0">
              <a:buNone/>
            </a:pPr>
            <a:r>
              <a:rPr lang="en-GB" dirty="0" smtClean="0"/>
              <a:t>In the early stages those setting up a Social Enterprise need to ask themselves the following questions:</a:t>
            </a:r>
          </a:p>
          <a:p>
            <a:pPr marL="0" indent="0">
              <a:buNone/>
            </a:pPr>
            <a:endParaRPr lang="en-GB" dirty="0" smtClean="0"/>
          </a:p>
          <a:p>
            <a:pPr marL="342900" indent="-342900">
              <a:buAutoNum type="arabicPeriod"/>
            </a:pPr>
            <a:r>
              <a:rPr lang="en-GB" dirty="0" smtClean="0"/>
              <a:t>Is the problem being tackled by anyone else?</a:t>
            </a:r>
          </a:p>
          <a:p>
            <a:pPr marL="342900" indent="-342900">
              <a:buAutoNum type="arabicPeriod"/>
            </a:pPr>
            <a:r>
              <a:rPr lang="en-GB" dirty="0" smtClean="0"/>
              <a:t>Who is going to pay (or who are the customers)?</a:t>
            </a:r>
          </a:p>
          <a:p>
            <a:pPr marL="342900" indent="-342900">
              <a:buAutoNum type="arabicPeriod"/>
            </a:pPr>
            <a:endParaRPr lang="en-GB" dirty="0"/>
          </a:p>
          <a:p>
            <a:pPr marL="0" indent="0">
              <a:buNone/>
            </a:pPr>
            <a:r>
              <a:rPr lang="en-GB" dirty="0" smtClean="0"/>
              <a:t>Both questions require some market research, this can be </a:t>
            </a:r>
            <a:r>
              <a:rPr lang="en-GB" dirty="0" smtClean="0"/>
              <a:t>done </a:t>
            </a:r>
            <a:r>
              <a:rPr lang="en-GB" dirty="0" smtClean="0"/>
              <a:t>by speaking to people or by online research.</a:t>
            </a:r>
          </a:p>
          <a:p>
            <a:pPr marL="0" indent="0">
              <a:buNone/>
            </a:pPr>
            <a:endParaRPr lang="en-GB" dirty="0" smtClean="0"/>
          </a:p>
        </p:txBody>
      </p:sp>
    </p:spTree>
    <p:extLst>
      <p:ext uri="{BB962C8B-B14F-4D97-AF65-F5344CB8AC3E}">
        <p14:creationId xmlns:p14="http://schemas.microsoft.com/office/powerpoint/2010/main" val="376303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Using your Social Enterprise, answer these two questions.</a:t>
            </a:r>
            <a:endParaRPr lang="en-GB" dirty="0"/>
          </a:p>
        </p:txBody>
      </p:sp>
    </p:spTree>
    <p:extLst>
      <p:ext uri="{BB962C8B-B14F-4D97-AF65-F5344CB8AC3E}">
        <p14:creationId xmlns:p14="http://schemas.microsoft.com/office/powerpoint/2010/main" val="546429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Mission Statement</a:t>
            </a:r>
            <a:endParaRPr lang="en-GB" dirty="0"/>
          </a:p>
        </p:txBody>
      </p:sp>
      <p:sp>
        <p:nvSpPr>
          <p:cNvPr id="3" name="Content Placeholder 2"/>
          <p:cNvSpPr>
            <a:spLocks noGrp="1"/>
          </p:cNvSpPr>
          <p:nvPr>
            <p:ph idx="1"/>
          </p:nvPr>
        </p:nvSpPr>
        <p:spPr/>
        <p:txBody>
          <a:bodyPr/>
          <a:lstStyle/>
          <a:p>
            <a:pPr marL="0" indent="0">
              <a:buNone/>
            </a:pPr>
            <a:r>
              <a:rPr lang="en-GB" sz="2800" dirty="0" smtClean="0"/>
              <a:t>“A social mission is another way of saying the central purpose of the social enterprise you are setting up.  It is important because it helps social enterprises with planning, in making sure they are on course and in knowing whether they are achieving what they set out to do.  It is also what makes social enterprises different from mainstream businesses, whose central purpose is to make as much money as possible”.</a:t>
            </a:r>
          </a:p>
          <a:p>
            <a:pPr marL="0" indent="0">
              <a:buNone/>
            </a:pPr>
            <a:endParaRPr lang="en-GB" dirty="0"/>
          </a:p>
        </p:txBody>
      </p:sp>
    </p:spTree>
    <p:extLst>
      <p:ext uri="{BB962C8B-B14F-4D97-AF65-F5344CB8AC3E}">
        <p14:creationId xmlns:p14="http://schemas.microsoft.com/office/powerpoint/2010/main" val="143466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What is your organisations mission statement?  If you do not have an organisation, research the mission of a social enterprise you know.</a:t>
            </a:r>
          </a:p>
          <a:p>
            <a:pPr marL="0" indent="0">
              <a:buNone/>
            </a:pPr>
            <a:endParaRPr lang="en-GB" dirty="0"/>
          </a:p>
          <a:p>
            <a:pPr marL="0" indent="0">
              <a:buNone/>
            </a:pPr>
            <a:r>
              <a:rPr lang="en-GB" dirty="0" smtClean="0"/>
              <a:t>If you do not have one, have a go at creating one.</a:t>
            </a:r>
          </a:p>
          <a:p>
            <a:pPr marL="0" indent="0">
              <a:buNone/>
            </a:pPr>
            <a:endParaRPr lang="en-GB" dirty="0"/>
          </a:p>
          <a:p>
            <a:pPr marL="0" indent="0">
              <a:buNone/>
            </a:pPr>
            <a:r>
              <a:rPr lang="en-GB" dirty="0">
                <a:hlinkClick r:id="rId2"/>
              </a:rPr>
              <a:t>https://</a:t>
            </a:r>
            <a:r>
              <a:rPr lang="en-GB" dirty="0" smtClean="0">
                <a:hlinkClick r:id="rId2"/>
              </a:rPr>
              <a:t>www.youtube.com/watch?v=NZkDGevwDqI</a:t>
            </a:r>
            <a:endParaRPr lang="en-GB" dirty="0" smtClean="0"/>
          </a:p>
          <a:p>
            <a:pPr marL="0" indent="0">
              <a:buNone/>
            </a:pPr>
            <a:endParaRPr lang="en-GB" dirty="0"/>
          </a:p>
          <a:p>
            <a:pPr marL="0" indent="0">
              <a:buNone/>
            </a:pPr>
            <a:r>
              <a:rPr lang="en-GB" dirty="0" err="1" smtClean="0"/>
              <a:t>Eg.the</a:t>
            </a:r>
            <a:r>
              <a:rPr lang="en-GB" dirty="0" smtClean="0"/>
              <a:t> </a:t>
            </a:r>
            <a:r>
              <a:rPr lang="en-GB" dirty="0"/>
              <a:t>mission of Furniture Recycling CIC might be: “To reduce the amount of waste which goes to landfill and to provide local people with work.” You will see that this talks about the problems the organisation wants to tackle: the lack of employment for local people, and the environmental waste currently happening.</a:t>
            </a:r>
            <a:endParaRPr lang="en-GB" dirty="0" smtClean="0"/>
          </a:p>
          <a:p>
            <a:pPr marL="0" indent="0">
              <a:buNone/>
            </a:pPr>
            <a:endParaRPr lang="en-GB" dirty="0"/>
          </a:p>
        </p:txBody>
      </p:sp>
    </p:spTree>
    <p:extLst>
      <p:ext uri="{BB962C8B-B14F-4D97-AF65-F5344CB8AC3E}">
        <p14:creationId xmlns:p14="http://schemas.microsoft.com/office/powerpoint/2010/main" val="1110658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a:t>
            </a:r>
            <a:endParaRPr lang="en-GB" dirty="0"/>
          </a:p>
        </p:txBody>
      </p:sp>
      <p:sp>
        <p:nvSpPr>
          <p:cNvPr id="3" name="Content Placeholder 2"/>
          <p:cNvSpPr>
            <a:spLocks noGrp="1"/>
          </p:cNvSpPr>
          <p:nvPr>
            <p:ph idx="1"/>
          </p:nvPr>
        </p:nvSpPr>
        <p:spPr/>
        <p:txBody>
          <a:bodyPr/>
          <a:lstStyle/>
          <a:p>
            <a:pPr marL="0" indent="0">
              <a:buNone/>
            </a:pPr>
            <a:r>
              <a:rPr lang="en-GB" dirty="0" smtClean="0"/>
              <a:t>Managing your finances is essential!</a:t>
            </a:r>
          </a:p>
          <a:p>
            <a:pPr marL="0" indent="0">
              <a:buNone/>
            </a:pPr>
            <a:r>
              <a:rPr lang="en-GB" dirty="0" smtClean="0"/>
              <a:t>Following on from who are your customers, what will be your organisations income streams?</a:t>
            </a:r>
          </a:p>
          <a:p>
            <a:pPr marL="0" indent="0">
              <a:buNone/>
            </a:pPr>
            <a:r>
              <a:rPr lang="en-GB" dirty="0" smtClean="0"/>
              <a:t>Split them down into Grant based, commercial or contracts, etc.</a:t>
            </a:r>
          </a:p>
          <a:p>
            <a:pPr marL="0" indent="0">
              <a:buNone/>
            </a:pPr>
            <a:endParaRPr lang="en-GB" dirty="0"/>
          </a:p>
          <a:p>
            <a:pPr marL="0" indent="0">
              <a:buNone/>
            </a:pPr>
            <a:r>
              <a:rPr lang="en-GB" dirty="0" smtClean="0"/>
              <a:t>Can you do a basic budget?</a:t>
            </a:r>
          </a:p>
          <a:p>
            <a:pPr marL="0" indent="0">
              <a:buNone/>
            </a:pPr>
            <a:r>
              <a:rPr lang="en-GB" dirty="0" smtClean="0"/>
              <a:t>What do you know about </a:t>
            </a:r>
            <a:r>
              <a:rPr lang="en-GB" dirty="0" err="1" smtClean="0"/>
              <a:t>cashflow</a:t>
            </a:r>
            <a:r>
              <a:rPr lang="en-GB" dirty="0" smtClean="0"/>
              <a:t>?</a:t>
            </a:r>
          </a:p>
          <a:p>
            <a:pPr marL="0" indent="0">
              <a:buNone/>
            </a:pPr>
            <a:endParaRPr lang="en-GB" dirty="0"/>
          </a:p>
          <a:p>
            <a:pPr marL="0" indent="0">
              <a:buNone/>
            </a:pPr>
            <a:r>
              <a:rPr lang="en-GB" dirty="0" smtClean="0"/>
              <a:t>We will be covering more about this in the finance module next semester, but it has to be noted in the initial set up of a Social Enterprise.</a:t>
            </a:r>
            <a:endParaRPr lang="en-GB" dirty="0"/>
          </a:p>
        </p:txBody>
      </p:sp>
    </p:spTree>
    <p:extLst>
      <p:ext uri="{BB962C8B-B14F-4D97-AF65-F5344CB8AC3E}">
        <p14:creationId xmlns:p14="http://schemas.microsoft.com/office/powerpoint/2010/main" val="2253373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Impact</a:t>
            </a:r>
            <a:endParaRPr lang="en-GB" dirty="0"/>
          </a:p>
        </p:txBody>
      </p:sp>
      <p:sp>
        <p:nvSpPr>
          <p:cNvPr id="3" name="Content Placeholder 2"/>
          <p:cNvSpPr>
            <a:spLocks noGrp="1"/>
          </p:cNvSpPr>
          <p:nvPr>
            <p:ph idx="1"/>
          </p:nvPr>
        </p:nvSpPr>
        <p:spPr/>
        <p:txBody>
          <a:bodyPr/>
          <a:lstStyle/>
          <a:p>
            <a:pPr marL="0" indent="0">
              <a:buNone/>
            </a:pPr>
            <a:r>
              <a:rPr lang="en-GB" dirty="0" smtClean="0"/>
              <a:t>Every social enterprise is trying to make a difference; to a community, to particular individuals, to the world at large.  So it is important to think about how you might know that your enterprise has made a difference.  The positive difference or change you have made is often referred to as Social Impact.</a:t>
            </a:r>
          </a:p>
          <a:p>
            <a:pPr marL="0" indent="0">
              <a:buNone/>
            </a:pPr>
            <a:endParaRPr lang="en-GB" dirty="0"/>
          </a:p>
          <a:p>
            <a:pPr marL="0" indent="0">
              <a:buNone/>
            </a:pPr>
            <a:r>
              <a:rPr lang="en-GB" dirty="0" smtClean="0"/>
              <a:t>Being able to record your social impact, is really important.</a:t>
            </a:r>
          </a:p>
          <a:p>
            <a:pPr>
              <a:buFont typeface="Wingdings" panose="05000000000000000000" pitchFamily="2" charset="2"/>
              <a:buChar char="§"/>
            </a:pPr>
            <a:r>
              <a:rPr lang="en-GB" dirty="0" smtClean="0"/>
              <a:t>So that you can plan what you hope to achieve</a:t>
            </a:r>
          </a:p>
          <a:p>
            <a:pPr>
              <a:buFont typeface="Wingdings" panose="05000000000000000000" pitchFamily="2" charset="2"/>
              <a:buChar char="§"/>
            </a:pPr>
            <a:r>
              <a:rPr lang="en-GB" dirty="0" smtClean="0"/>
              <a:t>So that you can prove to others who support you that it works (including potential funders and investors)</a:t>
            </a:r>
          </a:p>
          <a:p>
            <a:pPr>
              <a:buFont typeface="Wingdings" panose="05000000000000000000" pitchFamily="2" charset="2"/>
              <a:buChar char="§"/>
            </a:pPr>
            <a:r>
              <a:rPr lang="en-GB" dirty="0" smtClean="0"/>
              <a:t>So you can get better and improve your product or service</a:t>
            </a:r>
            <a:endParaRPr lang="en-GB" dirty="0"/>
          </a:p>
        </p:txBody>
      </p:sp>
    </p:spTree>
    <p:extLst>
      <p:ext uri="{BB962C8B-B14F-4D97-AF65-F5344CB8AC3E}">
        <p14:creationId xmlns:p14="http://schemas.microsoft.com/office/powerpoint/2010/main" val="2637212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Who does your organisation benefit?</a:t>
            </a:r>
          </a:p>
          <a:p>
            <a:pPr marL="0" indent="0">
              <a:buNone/>
            </a:pPr>
            <a:r>
              <a:rPr lang="en-GB" dirty="0" smtClean="0"/>
              <a:t>Expand upon this, does it benefit people outside the initial target group.</a:t>
            </a:r>
          </a:p>
          <a:p>
            <a:pPr marL="0" indent="0">
              <a:buNone/>
            </a:pPr>
            <a:endParaRPr lang="en-GB" dirty="0"/>
          </a:p>
          <a:p>
            <a:pPr marL="0" indent="0">
              <a:buNone/>
            </a:pPr>
            <a:r>
              <a:rPr lang="en-GB" dirty="0" smtClean="0"/>
              <a:t>Remember, </a:t>
            </a:r>
            <a:r>
              <a:rPr lang="en-GB" dirty="0" err="1" smtClean="0"/>
              <a:t>ismooth</a:t>
            </a:r>
            <a:r>
              <a:rPr lang="en-GB" dirty="0" smtClean="0"/>
              <a:t> café who provided volunteer posts to those with additional learning needs?  Who else do they benefit?  The community, the families of those using the service?</a:t>
            </a:r>
            <a:endParaRPr lang="en-GB" dirty="0"/>
          </a:p>
        </p:txBody>
      </p:sp>
    </p:spTree>
    <p:extLst>
      <p:ext uri="{BB962C8B-B14F-4D97-AF65-F5344CB8AC3E}">
        <p14:creationId xmlns:p14="http://schemas.microsoft.com/office/powerpoint/2010/main" val="362158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a:t>
            </a:r>
            <a:endParaRPr lang="en-GB" dirty="0"/>
          </a:p>
        </p:txBody>
      </p:sp>
      <p:sp>
        <p:nvSpPr>
          <p:cNvPr id="3" name="Content Placeholder 2"/>
          <p:cNvSpPr>
            <a:spLocks noGrp="1"/>
          </p:cNvSpPr>
          <p:nvPr>
            <p:ph idx="1"/>
          </p:nvPr>
        </p:nvSpPr>
        <p:spPr/>
        <p:txBody>
          <a:bodyPr/>
          <a:lstStyle/>
          <a:p>
            <a:pPr marL="0" indent="0">
              <a:buNone/>
            </a:pPr>
            <a:r>
              <a:rPr lang="en-GB" dirty="0" smtClean="0"/>
              <a:t>The People within your organisation are the single most important part of your business.</a:t>
            </a:r>
          </a:p>
          <a:p>
            <a:pPr marL="0" indent="0">
              <a:buNone/>
            </a:pPr>
            <a:r>
              <a:rPr lang="en-GB" dirty="0" smtClean="0"/>
              <a:t>How do you get the right people in post? What does your recruitment campaign look like?</a:t>
            </a:r>
          </a:p>
          <a:p>
            <a:pPr marL="0" indent="0">
              <a:buNone/>
            </a:pPr>
            <a:r>
              <a:rPr lang="en-GB" dirty="0" smtClean="0"/>
              <a:t>Each organisation needs the right balance of Volunteers and Employees.</a:t>
            </a:r>
          </a:p>
          <a:p>
            <a:pPr marL="0" indent="0">
              <a:buNone/>
            </a:pPr>
            <a:endParaRPr lang="en-GB" dirty="0"/>
          </a:p>
          <a:p>
            <a:pPr marL="0" indent="0">
              <a:buNone/>
            </a:pPr>
            <a:r>
              <a:rPr lang="en-GB" dirty="0"/>
              <a:t>You can recruit people through your networks, through social media, or through local newspapers and websites - depending on how much money you have to spend. Members of Social Enterprise UK can post any jobs up on our jobs board - you can also use the hashtag #</a:t>
            </a:r>
            <a:r>
              <a:rPr lang="en-GB" dirty="0" err="1"/>
              <a:t>socent</a:t>
            </a:r>
            <a:r>
              <a:rPr lang="en-GB" dirty="0"/>
              <a:t> on Twitter for anything social </a:t>
            </a:r>
            <a:r>
              <a:rPr lang="en-GB" dirty="0" err="1"/>
              <a:t>enterpriserelated</a:t>
            </a:r>
            <a:r>
              <a:rPr lang="en-GB" dirty="0"/>
              <a:t>. Try and think about the balance of skills in your organisation and what will be required to ensure success - if your background is in a commercial role you may need someone with more social sector skills, and vice versa. </a:t>
            </a:r>
            <a:endParaRPr lang="en-GB" dirty="0"/>
          </a:p>
        </p:txBody>
      </p:sp>
    </p:spTree>
    <p:extLst>
      <p:ext uri="{BB962C8B-B14F-4D97-AF65-F5344CB8AC3E}">
        <p14:creationId xmlns:p14="http://schemas.microsoft.com/office/powerpoint/2010/main" val="2745638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 Branding, Marketing</a:t>
            </a:r>
            <a:endParaRPr lang="en-GB" dirty="0"/>
          </a:p>
        </p:txBody>
      </p:sp>
      <p:sp>
        <p:nvSpPr>
          <p:cNvPr id="3" name="Content Placeholder 2"/>
          <p:cNvSpPr>
            <a:spLocks noGrp="1"/>
          </p:cNvSpPr>
          <p:nvPr>
            <p:ph idx="1"/>
          </p:nvPr>
        </p:nvSpPr>
        <p:spPr/>
        <p:txBody>
          <a:bodyPr/>
          <a:lstStyle/>
          <a:p>
            <a:pPr marL="0" indent="0">
              <a:buNone/>
            </a:pPr>
            <a:r>
              <a:rPr lang="en-GB" dirty="0" smtClean="0"/>
              <a:t>You will now have a good sense of what you are doing?  What the overall mission of your organisation does.</a:t>
            </a:r>
          </a:p>
          <a:p>
            <a:pPr marL="0" indent="0">
              <a:buNone/>
            </a:pPr>
            <a:r>
              <a:rPr lang="en-GB" dirty="0" smtClean="0"/>
              <a:t>Useful questions to ask yourself during a marketing campaign are:</a:t>
            </a:r>
          </a:p>
          <a:p>
            <a:pPr>
              <a:buFont typeface="Wingdings" panose="05000000000000000000" pitchFamily="2" charset="2"/>
              <a:buChar char="q"/>
            </a:pPr>
            <a:r>
              <a:rPr lang="en-GB" dirty="0"/>
              <a:t>Your unique selling proposition (USP) - what are you offering that others aren’t? How does what you are offering compare to other organisations? </a:t>
            </a:r>
            <a:endParaRPr lang="en-GB" dirty="0" smtClean="0"/>
          </a:p>
          <a:p>
            <a:pPr>
              <a:buFont typeface="Wingdings" panose="05000000000000000000" pitchFamily="2" charset="2"/>
              <a:buChar char="q"/>
            </a:pPr>
            <a:r>
              <a:rPr lang="en-GB" dirty="0" smtClean="0"/>
              <a:t>Different </a:t>
            </a:r>
            <a:r>
              <a:rPr lang="en-GB" dirty="0"/>
              <a:t>audiences - you may want to reach the potential users of your service but also potential supporters </a:t>
            </a:r>
            <a:endParaRPr lang="en-GB" dirty="0" smtClean="0"/>
          </a:p>
          <a:p>
            <a:pPr>
              <a:buFont typeface="Wingdings" panose="05000000000000000000" pitchFamily="2" charset="2"/>
              <a:buChar char="q"/>
            </a:pPr>
            <a:r>
              <a:rPr lang="en-GB" dirty="0" smtClean="0"/>
              <a:t>Channels </a:t>
            </a:r>
            <a:r>
              <a:rPr lang="en-GB" dirty="0"/>
              <a:t>of communication - where are people going to find out about you, and how?</a:t>
            </a:r>
          </a:p>
          <a:p>
            <a:pPr marL="0" indent="0">
              <a:buNone/>
            </a:pPr>
            <a:endParaRPr lang="en-GB" dirty="0"/>
          </a:p>
        </p:txBody>
      </p:sp>
    </p:spTree>
    <p:extLst>
      <p:ext uri="{BB962C8B-B14F-4D97-AF65-F5344CB8AC3E}">
        <p14:creationId xmlns:p14="http://schemas.microsoft.com/office/powerpoint/2010/main" val="583031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Structure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What legal structure shoul</a:t>
            </a:r>
            <a:r>
              <a:rPr lang="en-GB" dirty="0" smtClean="0"/>
              <a:t>d you adopt?</a:t>
            </a:r>
          </a:p>
          <a:p>
            <a:pPr>
              <a:buFont typeface="Wingdings" panose="05000000000000000000" pitchFamily="2" charset="2"/>
              <a:buChar char="v"/>
            </a:pPr>
            <a:r>
              <a:rPr lang="en-GB" dirty="0"/>
              <a:t>Companies can either be Companies limited by guarantee (CLG) or Companies limited by shares (CLS); CLGs have no shareholders, only ‘members’ who cannot profit personally from the company. A CLS can be a social enterprise, but will often require adaptation (</a:t>
            </a:r>
            <a:r>
              <a:rPr lang="en-GB" dirty="0" err="1"/>
              <a:t>eg</a:t>
            </a:r>
            <a:r>
              <a:rPr lang="en-GB" dirty="0"/>
              <a:t> stating what will happen with profits, putting social mission in governing documents). </a:t>
            </a:r>
            <a:endParaRPr lang="en-GB" dirty="0" smtClean="0"/>
          </a:p>
          <a:p>
            <a:pPr>
              <a:buFont typeface="Wingdings" panose="05000000000000000000" pitchFamily="2" charset="2"/>
              <a:buChar char="v"/>
            </a:pPr>
            <a:r>
              <a:rPr lang="en-GB" dirty="0"/>
              <a:t>The Community interest company (CIC) is a structure specifically created for social enterprises in 2005; there have been about 1000 registered each year since then. A CIC can either be a CLG or CLS, and it has additional protections in place: every CIC has to report on its social mission (‘community interest’) each year, there are limitations (for CLS) on profit distribution, and all CICs have a clause which means any assets are retained for community benefit. Because of these additional protections, CICs can often get access to some grant funding and are understood as being clearly a social enterprise</a:t>
            </a:r>
            <a:endParaRPr lang="en-GB" dirty="0"/>
          </a:p>
        </p:txBody>
      </p:sp>
    </p:spTree>
    <p:extLst>
      <p:ext uri="{BB962C8B-B14F-4D97-AF65-F5344CB8AC3E}">
        <p14:creationId xmlns:p14="http://schemas.microsoft.com/office/powerpoint/2010/main" val="632543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Registered charities can be social enterprises, as long as the amount of income they earn from trading is more than 50%; the main difference from CICs or companies is that they are more heavily regulated (by the Charity Commission), you have a board of voluntary trustees (rather than directors), and there are some limitations on trading - it generally also takes longer to register. On the positive side, because of the heavier regulation, charities have greater access to tax reliefs (for example on business rates) and grants from foundations. </a:t>
            </a:r>
            <a:endParaRPr lang="en-GB" dirty="0" smtClean="0"/>
          </a:p>
          <a:p>
            <a:pPr marL="0" indent="0">
              <a:buNone/>
            </a:pPr>
            <a:r>
              <a:rPr lang="en-GB" dirty="0"/>
              <a:t>Co-operatives are the other most common form for social enterprises; cooperatives are more participative and democratic in their ownership models. As can be seen from the table below, there are two main types of co-operative, the community benefit society (CBS or ‘</a:t>
            </a:r>
            <a:r>
              <a:rPr lang="en-GB" dirty="0" err="1"/>
              <a:t>BenCom</a:t>
            </a:r>
            <a:r>
              <a:rPr lang="en-GB" dirty="0"/>
              <a:t>’) and the more standard industrial provident co-operative society (IPS). The CBS has social objectives built into its governing documents, so is often chosen, but an IPS can be a social enterprise too.</a:t>
            </a:r>
          </a:p>
        </p:txBody>
      </p:sp>
    </p:spTree>
    <p:extLst>
      <p:ext uri="{BB962C8B-B14F-4D97-AF65-F5344CB8AC3E}">
        <p14:creationId xmlns:p14="http://schemas.microsoft.com/office/powerpoint/2010/main" val="4021820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Plan</a:t>
            </a:r>
            <a:endParaRPr lang="en-GB" dirty="0"/>
          </a:p>
        </p:txBody>
      </p:sp>
      <p:sp>
        <p:nvSpPr>
          <p:cNvPr id="3" name="Content Placeholder 2"/>
          <p:cNvSpPr>
            <a:spLocks noGrp="1"/>
          </p:cNvSpPr>
          <p:nvPr>
            <p:ph idx="1"/>
          </p:nvPr>
        </p:nvSpPr>
        <p:spPr>
          <a:xfrm>
            <a:off x="1066800" y="2103119"/>
            <a:ext cx="10058400" cy="4405745"/>
          </a:xfrm>
        </p:spPr>
        <p:txBody>
          <a:bodyPr>
            <a:normAutofit fontScale="92500" lnSpcReduction="20000"/>
          </a:bodyPr>
          <a:lstStyle/>
          <a:p>
            <a:pPr marL="0" indent="0">
              <a:buNone/>
            </a:pPr>
            <a:r>
              <a:rPr lang="en-GB" dirty="0"/>
              <a:t>A business plan can be useful as a way of bringing all the things into one place - for you, your team and anyone who might be involved in the organisation. Especially when you are starting up, it really doesn’t need to be very </a:t>
            </a:r>
            <a:r>
              <a:rPr lang="en-GB" dirty="0" smtClean="0"/>
              <a:t>long. </a:t>
            </a:r>
            <a:r>
              <a:rPr lang="en-GB" dirty="0"/>
              <a:t>It’s often a good way of clarifying your ideas and making sure you’ve covered all the key areas </a:t>
            </a:r>
            <a:r>
              <a:rPr lang="en-GB" dirty="0" smtClean="0"/>
              <a:t>outlined.</a:t>
            </a:r>
          </a:p>
          <a:p>
            <a:pPr marL="342900" indent="-342900">
              <a:buAutoNum type="alphaUcParenR"/>
            </a:pPr>
            <a:r>
              <a:rPr lang="en-GB" sz="1600" dirty="0" smtClean="0"/>
              <a:t>ORGANISATION </a:t>
            </a:r>
            <a:r>
              <a:rPr lang="en-GB" sz="1600" dirty="0"/>
              <a:t>- your mission, vision, values, structure, history, governance </a:t>
            </a:r>
            <a:endParaRPr lang="en-GB" sz="1600" dirty="0" smtClean="0"/>
          </a:p>
          <a:p>
            <a:pPr marL="342900" indent="-342900">
              <a:buAutoNum type="alphaUcParenR"/>
            </a:pPr>
            <a:r>
              <a:rPr lang="en-GB" sz="1600" dirty="0" smtClean="0"/>
              <a:t>STRATEGY </a:t>
            </a:r>
            <a:r>
              <a:rPr lang="en-GB" sz="1600" dirty="0"/>
              <a:t>- your overall objectives or goals, and what you think the key success factors are; your USP </a:t>
            </a:r>
            <a:endParaRPr lang="en-GB" sz="1600" dirty="0" smtClean="0"/>
          </a:p>
          <a:p>
            <a:pPr marL="342900" indent="-342900">
              <a:buAutoNum type="alphaUcParenR"/>
            </a:pPr>
            <a:r>
              <a:rPr lang="en-GB" sz="1600" dirty="0" smtClean="0"/>
              <a:t>PRODUCTS </a:t>
            </a:r>
            <a:r>
              <a:rPr lang="en-GB" sz="1600" dirty="0"/>
              <a:t>/ SERVICES / ACTIVITIES - the types of activity you intend to do to achieve your goals </a:t>
            </a:r>
            <a:endParaRPr lang="en-GB" sz="1600" dirty="0" smtClean="0"/>
          </a:p>
          <a:p>
            <a:pPr marL="342900" indent="-342900">
              <a:buAutoNum type="alphaUcParenR"/>
            </a:pPr>
            <a:r>
              <a:rPr lang="en-GB" sz="1600" dirty="0" smtClean="0"/>
              <a:t>MARKET </a:t>
            </a:r>
            <a:r>
              <a:rPr lang="en-GB" sz="1600" dirty="0"/>
              <a:t>- what is the need or demand for your enterprise? Who benefits? Who are the competitors? What is the broader environment that your organisation is operating in? </a:t>
            </a:r>
            <a:endParaRPr lang="en-GB" sz="1600" dirty="0" smtClean="0"/>
          </a:p>
          <a:p>
            <a:pPr marL="342900" indent="-342900">
              <a:buAutoNum type="alphaUcParenR"/>
            </a:pPr>
            <a:r>
              <a:rPr lang="en-GB" sz="1600" dirty="0" smtClean="0"/>
              <a:t>SOCIAL </a:t>
            </a:r>
            <a:r>
              <a:rPr lang="en-GB" sz="1600" dirty="0"/>
              <a:t>IMPACT - what are your aims on this, and how do you intend to collect information to prove what you do works and to improve its effectiveness </a:t>
            </a:r>
            <a:endParaRPr lang="en-GB" sz="1600" dirty="0" smtClean="0"/>
          </a:p>
          <a:p>
            <a:pPr marL="342900" indent="-342900">
              <a:buAutoNum type="alphaUcParenR"/>
            </a:pPr>
            <a:r>
              <a:rPr lang="en-GB" sz="1600" dirty="0" smtClean="0"/>
              <a:t>OPERATIONS </a:t>
            </a:r>
            <a:r>
              <a:rPr lang="en-GB" sz="1600" dirty="0"/>
              <a:t>- staffing plans, management, systems and processes, sales and marketing plans </a:t>
            </a:r>
            <a:endParaRPr lang="en-GB" sz="1600" dirty="0" smtClean="0"/>
          </a:p>
          <a:p>
            <a:pPr marL="342900" indent="-342900">
              <a:buAutoNum type="alphaUcParenR"/>
            </a:pPr>
            <a:r>
              <a:rPr lang="en-GB" sz="1600" dirty="0" smtClean="0"/>
              <a:t>FINANCIALS </a:t>
            </a:r>
            <a:r>
              <a:rPr lang="en-GB" sz="1600" dirty="0"/>
              <a:t>- current status, forecast / budget for the year ahead </a:t>
            </a:r>
            <a:endParaRPr lang="en-GB" sz="1600" dirty="0" smtClean="0"/>
          </a:p>
          <a:p>
            <a:pPr marL="0" indent="0">
              <a:buNone/>
            </a:pPr>
            <a:r>
              <a:rPr lang="en-GB" sz="1600" dirty="0" smtClean="0"/>
              <a:t>There </a:t>
            </a:r>
            <a:r>
              <a:rPr lang="en-GB" sz="1600" dirty="0"/>
              <a:t>are different variations on this format, but this gives you a rough guide to the key areas to cover. Generally, for a start-up, this need be no longer than 3 or 4 sides of A4 in total. As an enterprise develops or changes or plans to grow, you can revise and update this plan to keep it relevant.</a:t>
            </a:r>
          </a:p>
          <a:p>
            <a:pPr marL="0" indent="0">
              <a:buNone/>
            </a:pPr>
            <a:endParaRPr lang="en-GB" dirty="0"/>
          </a:p>
        </p:txBody>
      </p:sp>
    </p:spTree>
    <p:extLst>
      <p:ext uri="{BB962C8B-B14F-4D97-AF65-F5344CB8AC3E}">
        <p14:creationId xmlns:p14="http://schemas.microsoft.com/office/powerpoint/2010/main" val="1255252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a:t>
            </a:r>
            <a:endParaRPr lang="en-GB" dirty="0"/>
          </a:p>
        </p:txBody>
      </p:sp>
      <p:sp>
        <p:nvSpPr>
          <p:cNvPr id="3" name="Content Placeholder 2"/>
          <p:cNvSpPr>
            <a:spLocks noGrp="1"/>
          </p:cNvSpPr>
          <p:nvPr>
            <p:ph idx="1"/>
          </p:nvPr>
        </p:nvSpPr>
        <p:spPr/>
        <p:txBody>
          <a:bodyPr/>
          <a:lstStyle/>
          <a:p>
            <a:pPr marL="0" indent="0">
              <a:buNone/>
            </a:pPr>
            <a:r>
              <a:rPr lang="en-GB" dirty="0"/>
              <a:t>Social entrepreneurs tend to be very passionate about their cause: often they or someone close to them will have experienced the problem they are seeking to solve. This passion is important - when things get difficult and a business hits bumps in the road, passion and persistence is often what sees you through.</a:t>
            </a:r>
          </a:p>
          <a:p>
            <a:pPr marL="0" indent="0">
              <a:buNone/>
            </a:pPr>
            <a:r>
              <a:rPr lang="en-GB" dirty="0"/>
              <a:t>Sometimes, though, this passion and commitment can mean that people can overwork, feel isolated, and burn out. And in the early stages, if the entrepreneur burns out, then so does the enterprise.</a:t>
            </a:r>
          </a:p>
          <a:p>
            <a:pPr marL="0" indent="0">
              <a:buNone/>
            </a:pPr>
            <a:endParaRPr lang="en-GB" dirty="0"/>
          </a:p>
        </p:txBody>
      </p:sp>
    </p:spTree>
    <p:extLst>
      <p:ext uri="{BB962C8B-B14F-4D97-AF65-F5344CB8AC3E}">
        <p14:creationId xmlns:p14="http://schemas.microsoft.com/office/powerpoint/2010/main" val="1575524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to be even more effective</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Pay yourself properly - as soon as is practically possible, pay yourself properly; some social entrepreneurs pay other people first in the organisation, but everyone needs to live</a:t>
            </a:r>
          </a:p>
          <a:p>
            <a:pPr marL="0" indent="0">
              <a:buNone/>
            </a:pPr>
            <a:r>
              <a:rPr lang="en-GB" dirty="0"/>
              <a:t>Find a mentor - a mentor is someone independent outside your organisation to talk to who can provide advice and support to you; organisations like </a:t>
            </a:r>
            <a:r>
              <a:rPr lang="en-GB" dirty="0" err="1"/>
              <a:t>UnLtd</a:t>
            </a:r>
            <a:r>
              <a:rPr lang="en-GB" dirty="0"/>
              <a:t> and the School for Social Entrepreneurs will often link you to mentors as part of their support, but you may be able to identify your own</a:t>
            </a:r>
          </a:p>
          <a:p>
            <a:pPr marL="0" indent="0">
              <a:buNone/>
            </a:pPr>
            <a:r>
              <a:rPr lang="en-GB" dirty="0"/>
              <a:t>Be part of networks - there are lots of local, regional and national groups and networks for social enterprises, from national bodies like Social Enterprise UK to the Social Enterprise Places across the country to local and regional networks like SELNET in Lancashire or SEEE in the East of England; they will often run events, send newsletters with information, and provide connections to others</a:t>
            </a:r>
          </a:p>
          <a:p>
            <a:pPr marL="0" indent="0">
              <a:buNone/>
            </a:pPr>
            <a:r>
              <a:rPr lang="en-GB" dirty="0"/>
              <a:t>Don’t neglect family and friends - take time out, spend time with the people you like and love, and you will be better refreshed, more focused and more productive when you return to the enterprise</a:t>
            </a:r>
          </a:p>
          <a:p>
            <a:pPr marL="0" indent="0">
              <a:buNone/>
            </a:pPr>
            <a:r>
              <a:rPr lang="en-GB" dirty="0"/>
              <a:t>Keep learning - this is a fast-moving world, and there are new developments, opportunities and information to find out about; events and newsletters can help with this, as can podcasts or books on business and social enterprise</a:t>
            </a:r>
          </a:p>
        </p:txBody>
      </p:sp>
    </p:spTree>
    <p:extLst>
      <p:ext uri="{BB962C8B-B14F-4D97-AF65-F5344CB8AC3E}">
        <p14:creationId xmlns:p14="http://schemas.microsoft.com/office/powerpoint/2010/main" val="1240471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Vi-ability</a:t>
            </a:r>
            <a:r>
              <a:rPr lang="en-GB" dirty="0"/>
              <a:t> </a:t>
            </a:r>
            <a:endParaRPr lang="en-GB" dirty="0" smtClean="0"/>
          </a:p>
          <a:p>
            <a:pPr marL="0" indent="0">
              <a:buNone/>
            </a:pPr>
            <a:r>
              <a:rPr lang="en-GB" dirty="0" smtClean="0"/>
              <a:t>Kelly </a:t>
            </a:r>
            <a:r>
              <a:rPr lang="en-GB" dirty="0"/>
              <a:t>Davies, a former footballer, wanted to find a way to use sports not only for fun but also as a creative way to address social problems. This led to the idea for Vi-ability, a Wales-based social enterprise that aims to engage young people and help them achieve positive life outcomes. In 2009, Vi-ability started in Colwyn Bay in North Wales. Their mission is twofold: 1) to reduce the number of disengaged young people by motivating them to contribute to their communities, and 2) to help sports clubs be run like businesses and thus create more jobs within local communities. They generate revenue through their “Run the Club” programme, in which they win contracts to deliver sports programmes. They also work with corporates to challenge them to engage more with youth. Being financially sustainable has been important to Kelly since the beginning because it allows Viability to be more competitive for the future and therefore grow and help more young people. After Vi-ability’s initial success in Wales, they expanded their work to London in 2014, showing an example of how social enterprises can scale successfully. While expanding into a new location was challenging, it also offered more opportunities to find financial support from like-minded investors such as </a:t>
            </a:r>
            <a:r>
              <a:rPr lang="en-GB" dirty="0" err="1"/>
              <a:t>Nesta</a:t>
            </a:r>
            <a:r>
              <a:rPr lang="en-GB" dirty="0"/>
              <a:t>, a foundation that seeks to tackle inequality and help marginalised young people. Since winning the “Social Enterprise of the Year” award in 2015, Vi-ability’s reach has continued to grow. They have engaged with thousands of young people and have run programmes on the international level, in places such as Spain, Portugal, Sweden, Italy, and India. They continue to seek opportunities to scale, always searching for new ways to reach more sports clubs and more young people.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6426" y="416069"/>
            <a:ext cx="1676400" cy="1952625"/>
          </a:xfrm>
          <a:prstGeom prst="rect">
            <a:avLst/>
          </a:prstGeom>
        </p:spPr>
      </p:pic>
    </p:spTree>
    <p:extLst>
      <p:ext uri="{BB962C8B-B14F-4D97-AF65-F5344CB8AC3E}">
        <p14:creationId xmlns:p14="http://schemas.microsoft.com/office/powerpoint/2010/main" val="111675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165</TotalTime>
  <Words>2133</Words>
  <Application>Microsoft Office PowerPoint</Application>
  <PresentationFormat>Widescreen</PresentationFormat>
  <Paragraphs>89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Century Gothic</vt:lpstr>
      <vt:lpstr>Garamond</vt:lpstr>
      <vt:lpstr>Wingdings</vt:lpstr>
      <vt:lpstr>Savon</vt:lpstr>
      <vt:lpstr>Social Enterprise Journey</vt:lpstr>
      <vt:lpstr>Social Enterprise</vt:lpstr>
      <vt:lpstr>Market</vt:lpstr>
      <vt:lpstr>Activity</vt:lpstr>
      <vt:lpstr>Mission Statement</vt:lpstr>
      <vt:lpstr>Activity</vt:lpstr>
      <vt:lpstr>Money</vt:lpstr>
      <vt:lpstr>Social Impact</vt:lpstr>
      <vt:lpstr>Activity</vt:lpstr>
      <vt:lpstr>People</vt:lpstr>
      <vt:lpstr>Sales, Branding, Marketing</vt:lpstr>
      <vt:lpstr>Legal Structure</vt:lpstr>
      <vt:lpstr>PowerPoint Presentation</vt:lpstr>
      <vt:lpstr>Business Plan</vt:lpstr>
      <vt:lpstr>Support</vt:lpstr>
      <vt:lpstr>Tips to be even more effective</vt:lpstr>
      <vt:lpstr>Case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Enterprise Journey</dc:title>
  <dc:creator>Jessica Shore</dc:creator>
  <cp:lastModifiedBy>Jessica Shore</cp:lastModifiedBy>
  <cp:revision>9</cp:revision>
  <dcterms:created xsi:type="dcterms:W3CDTF">2019-11-05T11:08:11Z</dcterms:created>
  <dcterms:modified xsi:type="dcterms:W3CDTF">2019-11-18T09:36:55Z</dcterms:modified>
</cp:coreProperties>
</file>