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6"/>
  </p:notesMasterIdLst>
  <p:sldIdLst>
    <p:sldId id="256" r:id="rId2"/>
    <p:sldId id="261" r:id="rId3"/>
    <p:sldId id="260" r:id="rId4"/>
    <p:sldId id="259" r:id="rId5"/>
  </p:sldIdLst>
  <p:sldSz cx="18288000" cy="10287000"/>
  <p:notesSz cx="6858000" cy="9144000"/>
  <p:embeddedFontLst>
    <p:embeddedFont>
      <p:font typeface="Arial Bold" panose="020B0704020202020204" pitchFamily="34" charset="0"/>
      <p:regular r:id="rId7"/>
      <p:bold r:id="rId8"/>
    </p:embeddedFont>
    <p:embeddedFont>
      <p:font typeface="Pompiere" panose="020B0604020202020204" charset="0"/>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1E09B6-E5F6-4963-A5F6-8A3E357DF8B2}" v="154" dt="2026-03-26T00:16:27.0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0" d="100"/>
          <a:sy n="50" d="100"/>
        </p:scale>
        <p:origin x="300"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font" Target="fonts/font3.fntdata"/><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Filipa Vaz Ferraz (2321715)" userId="69214a2e-d336-4b99-92c6-3c1cc275a17f" providerId="ADAL" clId="{C29B0719-5DEE-4445-8C12-302FE65BD81E}"/>
    <pc:docChg chg="undo custSel addSld modSld">
      <pc:chgData name="Ana Filipa Vaz Ferraz (2321715)" userId="69214a2e-d336-4b99-92c6-3c1cc275a17f" providerId="ADAL" clId="{C29B0719-5DEE-4445-8C12-302FE65BD81E}" dt="2026-03-26T00:18:52.254" v="2159" actId="20577"/>
      <pc:docMkLst>
        <pc:docMk/>
      </pc:docMkLst>
      <pc:sldChg chg="addSp delSp modSp mod modTransition modAnim">
        <pc:chgData name="Ana Filipa Vaz Ferraz (2321715)" userId="69214a2e-d336-4b99-92c6-3c1cc275a17f" providerId="ADAL" clId="{C29B0719-5DEE-4445-8C12-302FE65BD81E}" dt="2026-03-25T21:27:46.974" v="264" actId="14100"/>
        <pc:sldMkLst>
          <pc:docMk/>
          <pc:sldMk cId="0" sldId="256"/>
        </pc:sldMkLst>
        <pc:spChg chg="add del mod">
          <ac:chgData name="Ana Filipa Vaz Ferraz (2321715)" userId="69214a2e-d336-4b99-92c6-3c1cc275a17f" providerId="ADAL" clId="{C29B0719-5DEE-4445-8C12-302FE65BD81E}" dt="2026-03-25T20:13:35.846" v="101" actId="478"/>
          <ac:spMkLst>
            <pc:docMk/>
            <pc:sldMk cId="0" sldId="256"/>
            <ac:spMk id="3" creationId="{00000000-0000-0000-0000-000000000000}"/>
          </ac:spMkLst>
        </pc:spChg>
        <pc:spChg chg="add del">
          <ac:chgData name="Ana Filipa Vaz Ferraz (2321715)" userId="69214a2e-d336-4b99-92c6-3c1cc275a17f" providerId="ADAL" clId="{C29B0719-5DEE-4445-8C12-302FE65BD81E}" dt="2026-03-25T20:13:35.846" v="101" actId="478"/>
          <ac:spMkLst>
            <pc:docMk/>
            <pc:sldMk cId="0" sldId="256"/>
            <ac:spMk id="7" creationId="{00000000-0000-0000-0000-000000000000}"/>
          </ac:spMkLst>
        </pc:spChg>
        <pc:spChg chg="mod">
          <ac:chgData name="Ana Filipa Vaz Ferraz (2321715)" userId="69214a2e-d336-4b99-92c6-3c1cc275a17f" providerId="ADAL" clId="{C29B0719-5DEE-4445-8C12-302FE65BD81E}" dt="2026-03-25T20:13:36.688" v="102" actId="1076"/>
          <ac:spMkLst>
            <pc:docMk/>
            <pc:sldMk cId="0" sldId="256"/>
            <ac:spMk id="17" creationId="{4CABBDCF-A75C-312C-FF97-73D450AB3CE0}"/>
          </ac:spMkLst>
        </pc:spChg>
        <pc:spChg chg="del mod">
          <ac:chgData name="Ana Filipa Vaz Ferraz (2321715)" userId="69214a2e-d336-4b99-92c6-3c1cc275a17f" providerId="ADAL" clId="{C29B0719-5DEE-4445-8C12-302FE65BD81E}" dt="2026-03-25T19:40:08.214" v="23"/>
          <ac:spMkLst>
            <pc:docMk/>
            <pc:sldMk cId="0" sldId="256"/>
            <ac:spMk id="18" creationId="{99477494-5C22-825C-FD61-4E23ED623260}"/>
          </ac:spMkLst>
        </pc:spChg>
        <pc:spChg chg="del mod">
          <ac:chgData name="Ana Filipa Vaz Ferraz (2321715)" userId="69214a2e-d336-4b99-92c6-3c1cc275a17f" providerId="ADAL" clId="{C29B0719-5DEE-4445-8C12-302FE65BD81E}" dt="2026-03-25T19:39:57.630" v="19"/>
          <ac:spMkLst>
            <pc:docMk/>
            <pc:sldMk cId="0" sldId="256"/>
            <ac:spMk id="20" creationId="{DD045692-70EA-33A1-C8B6-E41206B61E01}"/>
          </ac:spMkLst>
        </pc:spChg>
        <pc:spChg chg="mod">
          <ac:chgData name="Ana Filipa Vaz Ferraz (2321715)" userId="69214a2e-d336-4b99-92c6-3c1cc275a17f" providerId="ADAL" clId="{C29B0719-5DEE-4445-8C12-302FE65BD81E}" dt="2026-03-25T21:27:46.974" v="264" actId="14100"/>
          <ac:spMkLst>
            <pc:docMk/>
            <pc:sldMk cId="0" sldId="256"/>
            <ac:spMk id="22" creationId="{00000000-0000-0000-0000-000000000000}"/>
          </ac:spMkLst>
        </pc:spChg>
        <pc:spChg chg="add mod">
          <ac:chgData name="Ana Filipa Vaz Ferraz (2321715)" userId="69214a2e-d336-4b99-92c6-3c1cc275a17f" providerId="ADAL" clId="{C29B0719-5DEE-4445-8C12-302FE65BD81E}" dt="2026-03-25T20:27:19.208" v="208" actId="20577"/>
          <ac:spMkLst>
            <pc:docMk/>
            <pc:sldMk cId="0" sldId="256"/>
            <ac:spMk id="30" creationId="{50C961F1-51D0-4CFB-C9FF-7212365B099E}"/>
          </ac:spMkLst>
        </pc:spChg>
        <pc:picChg chg="del">
          <ac:chgData name="Ana Filipa Vaz Ferraz (2321715)" userId="69214a2e-d336-4b99-92c6-3c1cc275a17f" providerId="ADAL" clId="{C29B0719-5DEE-4445-8C12-302FE65BD81E}" dt="2026-03-25T19:40:08.190" v="21" actId="21"/>
          <ac:picMkLst>
            <pc:docMk/>
            <pc:sldMk cId="0" sldId="256"/>
            <ac:picMk id="28" creationId="{D0661CD9-4E44-49BE-8708-DAB55D897B60}"/>
          </ac:picMkLst>
        </pc:picChg>
        <pc:picChg chg="add mod">
          <ac:chgData name="Ana Filipa Vaz Ferraz (2321715)" userId="69214a2e-d336-4b99-92c6-3c1cc275a17f" providerId="ADAL" clId="{C29B0719-5DEE-4445-8C12-302FE65BD81E}" dt="2026-03-25T20:10:00.923" v="89" actId="1076"/>
          <ac:picMkLst>
            <pc:docMk/>
            <pc:sldMk cId="0" sldId="256"/>
            <ac:picMk id="29" creationId="{8A890B86-B928-2989-EE3E-16A6ED265E98}"/>
          </ac:picMkLst>
        </pc:picChg>
      </pc:sldChg>
      <pc:sldChg chg="addSp delSp modSp mod modTransition">
        <pc:chgData name="Ana Filipa Vaz Ferraz (2321715)" userId="69214a2e-d336-4b99-92c6-3c1cc275a17f" providerId="ADAL" clId="{C29B0719-5DEE-4445-8C12-302FE65BD81E}" dt="2026-03-25T21:28:18.391" v="266"/>
        <pc:sldMkLst>
          <pc:docMk/>
          <pc:sldMk cId="2603760226" sldId="259"/>
        </pc:sldMkLst>
        <pc:spChg chg="add del">
          <ac:chgData name="Ana Filipa Vaz Ferraz (2321715)" userId="69214a2e-d336-4b99-92c6-3c1cc275a17f" providerId="ADAL" clId="{C29B0719-5DEE-4445-8C12-302FE65BD81E}" dt="2026-03-25T19:41:24.770" v="28" actId="21"/>
          <ac:spMkLst>
            <pc:docMk/>
            <pc:sldMk cId="2603760226" sldId="259"/>
            <ac:spMk id="3" creationId="{00000000-0000-0000-0000-000000000000}"/>
          </ac:spMkLst>
        </pc:spChg>
        <pc:spChg chg="mod">
          <ac:chgData name="Ana Filipa Vaz Ferraz (2321715)" userId="69214a2e-d336-4b99-92c6-3c1cc275a17f" providerId="ADAL" clId="{C29B0719-5DEE-4445-8C12-302FE65BD81E}" dt="2026-03-25T21:28:18.391" v="266"/>
          <ac:spMkLst>
            <pc:docMk/>
            <pc:sldMk cId="2603760226" sldId="259"/>
            <ac:spMk id="10" creationId="{00000000-0000-0000-0000-000000000000}"/>
          </ac:spMkLst>
        </pc:spChg>
        <pc:spChg chg="mod">
          <ac:chgData name="Ana Filipa Vaz Ferraz (2321715)" userId="69214a2e-d336-4b99-92c6-3c1cc275a17f" providerId="ADAL" clId="{C29B0719-5DEE-4445-8C12-302FE65BD81E}" dt="2026-03-25T19:41:07.968" v="26" actId="1076"/>
          <ac:spMkLst>
            <pc:docMk/>
            <pc:sldMk cId="2603760226" sldId="259"/>
            <ac:spMk id="15" creationId="{00000000-0000-0000-0000-000000000000}"/>
          </ac:spMkLst>
        </pc:spChg>
        <pc:spChg chg="del">
          <ac:chgData name="Ana Filipa Vaz Ferraz (2321715)" userId="69214a2e-d336-4b99-92c6-3c1cc275a17f" providerId="ADAL" clId="{C29B0719-5DEE-4445-8C12-302FE65BD81E}" dt="2026-03-25T19:41:34.679" v="29" actId="21"/>
          <ac:spMkLst>
            <pc:docMk/>
            <pc:sldMk cId="2603760226" sldId="259"/>
            <ac:spMk id="16" creationId="{00000000-0000-0000-0000-000000000000}"/>
          </ac:spMkLst>
        </pc:spChg>
      </pc:sldChg>
      <pc:sldChg chg="addSp delSp modSp mod modTransition">
        <pc:chgData name="Ana Filipa Vaz Ferraz (2321715)" userId="69214a2e-d336-4b99-92c6-3c1cc275a17f" providerId="ADAL" clId="{C29B0719-5DEE-4445-8C12-302FE65BD81E}" dt="2026-03-26T00:18:52.254" v="2159" actId="20577"/>
        <pc:sldMkLst>
          <pc:docMk/>
          <pc:sldMk cId="3318807805" sldId="260"/>
        </pc:sldMkLst>
        <pc:spChg chg="add del mod">
          <ac:chgData name="Ana Filipa Vaz Ferraz (2321715)" userId="69214a2e-d336-4b99-92c6-3c1cc275a17f" providerId="ADAL" clId="{C29B0719-5DEE-4445-8C12-302FE65BD81E}" dt="2026-03-25T23:11:13.308" v="383" actId="20577"/>
          <ac:spMkLst>
            <pc:docMk/>
            <pc:sldMk cId="3318807805" sldId="260"/>
            <ac:spMk id="4" creationId="{2E1DCF88-C64A-4830-B073-4EBB7A887B53}"/>
          </ac:spMkLst>
        </pc:spChg>
        <pc:spChg chg="add">
          <ac:chgData name="Ana Filipa Vaz Ferraz (2321715)" userId="69214a2e-d336-4b99-92c6-3c1cc275a17f" providerId="ADAL" clId="{C29B0719-5DEE-4445-8C12-302FE65BD81E}" dt="2026-03-25T23:08:51.689" v="344"/>
          <ac:spMkLst>
            <pc:docMk/>
            <pc:sldMk cId="3318807805" sldId="260"/>
            <ac:spMk id="5" creationId="{755CC1F2-D1F7-3697-CCC2-C9F379A4EFCB}"/>
          </ac:spMkLst>
        </pc:spChg>
        <pc:spChg chg="add mod">
          <ac:chgData name="Ana Filipa Vaz Ferraz (2321715)" userId="69214a2e-d336-4b99-92c6-3c1cc275a17f" providerId="ADAL" clId="{C29B0719-5DEE-4445-8C12-302FE65BD81E}" dt="2026-03-25T23:09:04.303" v="349"/>
          <ac:spMkLst>
            <pc:docMk/>
            <pc:sldMk cId="3318807805" sldId="260"/>
            <ac:spMk id="6" creationId="{5A1E2762-B00B-831C-D10A-D6F66C0D7405}"/>
          </ac:spMkLst>
        </pc:spChg>
        <pc:spChg chg="mod">
          <ac:chgData name="Ana Filipa Vaz Ferraz (2321715)" userId="69214a2e-d336-4b99-92c6-3c1cc275a17f" providerId="ADAL" clId="{C29B0719-5DEE-4445-8C12-302FE65BD81E}" dt="2026-03-25T23:48:40.713" v="1775" actId="14100"/>
          <ac:spMkLst>
            <pc:docMk/>
            <pc:sldMk cId="3318807805" sldId="260"/>
            <ac:spMk id="7" creationId="{00000000-0000-0000-0000-000000000000}"/>
          </ac:spMkLst>
        </pc:spChg>
        <pc:spChg chg="add">
          <ac:chgData name="Ana Filipa Vaz Ferraz (2321715)" userId="69214a2e-d336-4b99-92c6-3c1cc275a17f" providerId="ADAL" clId="{C29B0719-5DEE-4445-8C12-302FE65BD81E}" dt="2026-03-25T23:09:18.548" v="350"/>
          <ac:spMkLst>
            <pc:docMk/>
            <pc:sldMk cId="3318807805" sldId="260"/>
            <ac:spMk id="8" creationId="{30B46EB7-EED0-3660-F734-A920C24D6576}"/>
          </ac:spMkLst>
        </pc:spChg>
        <pc:spChg chg="add mod">
          <ac:chgData name="Ana Filipa Vaz Ferraz (2321715)" userId="69214a2e-d336-4b99-92c6-3c1cc275a17f" providerId="ADAL" clId="{C29B0719-5DEE-4445-8C12-302FE65BD81E}" dt="2026-03-26T00:18:52.254" v="2159" actId="20577"/>
          <ac:spMkLst>
            <pc:docMk/>
            <pc:sldMk cId="3318807805" sldId="260"/>
            <ac:spMk id="9" creationId="{2D8C01B4-8AE1-0F90-3668-0C93C0687A04}"/>
          </ac:spMkLst>
        </pc:spChg>
        <pc:spChg chg="mod">
          <ac:chgData name="Ana Filipa Vaz Ferraz (2321715)" userId="69214a2e-d336-4b99-92c6-3c1cc275a17f" providerId="ADAL" clId="{C29B0719-5DEE-4445-8C12-302FE65BD81E}" dt="2026-03-25T23:37:08.817" v="1688" actId="20577"/>
          <ac:spMkLst>
            <pc:docMk/>
            <pc:sldMk cId="3318807805" sldId="260"/>
            <ac:spMk id="10" creationId="{00000000-0000-0000-0000-000000000000}"/>
          </ac:spMkLst>
        </pc:spChg>
        <pc:spChg chg="add mod">
          <ac:chgData name="Ana Filipa Vaz Ferraz (2321715)" userId="69214a2e-d336-4b99-92c6-3c1cc275a17f" providerId="ADAL" clId="{C29B0719-5DEE-4445-8C12-302FE65BD81E}" dt="2026-03-25T23:13:52.778" v="454" actId="1076"/>
          <ac:spMkLst>
            <pc:docMk/>
            <pc:sldMk cId="3318807805" sldId="260"/>
            <ac:spMk id="12" creationId="{E071A99D-DB7A-95E3-3D07-C5976698075A}"/>
          </ac:spMkLst>
        </pc:spChg>
        <pc:spChg chg="add mod">
          <ac:chgData name="Ana Filipa Vaz Ferraz (2321715)" userId="69214a2e-d336-4b99-92c6-3c1cc275a17f" providerId="ADAL" clId="{C29B0719-5DEE-4445-8C12-302FE65BD81E}" dt="2026-03-25T23:25:21.730" v="718" actId="14100"/>
          <ac:spMkLst>
            <pc:docMk/>
            <pc:sldMk cId="3318807805" sldId="260"/>
            <ac:spMk id="13" creationId="{2A226703-45AB-EF30-0CDE-7DE8D1692045}"/>
          </ac:spMkLst>
        </pc:spChg>
        <pc:spChg chg="mod">
          <ac:chgData name="Ana Filipa Vaz Ferraz (2321715)" userId="69214a2e-d336-4b99-92c6-3c1cc275a17f" providerId="ADAL" clId="{C29B0719-5DEE-4445-8C12-302FE65BD81E}" dt="2026-03-25T23:38:35.696" v="1702" actId="14100"/>
          <ac:spMkLst>
            <pc:docMk/>
            <pc:sldMk cId="3318807805" sldId="260"/>
            <ac:spMk id="15" creationId="{00000000-0000-0000-0000-000000000000}"/>
          </ac:spMkLst>
        </pc:spChg>
        <pc:spChg chg="add">
          <ac:chgData name="Ana Filipa Vaz Ferraz (2321715)" userId="69214a2e-d336-4b99-92c6-3c1cc275a17f" providerId="ADAL" clId="{C29B0719-5DEE-4445-8C12-302FE65BD81E}" dt="2026-03-25T23:25:31.707" v="719"/>
          <ac:spMkLst>
            <pc:docMk/>
            <pc:sldMk cId="3318807805" sldId="260"/>
            <ac:spMk id="16" creationId="{2780A0F7-F084-F339-B35A-536C32C8F7EA}"/>
          </ac:spMkLst>
        </pc:spChg>
        <pc:spChg chg="mod">
          <ac:chgData name="Ana Filipa Vaz Ferraz (2321715)" userId="69214a2e-d336-4b99-92c6-3c1cc275a17f" providerId="ADAL" clId="{C29B0719-5DEE-4445-8C12-302FE65BD81E}" dt="2026-03-26T00:15:11.977" v="2155" actId="20577"/>
          <ac:spMkLst>
            <pc:docMk/>
            <pc:sldMk cId="3318807805" sldId="260"/>
            <ac:spMk id="17" creationId="{470D5734-3DF2-06DC-F397-4869909D670A}"/>
          </ac:spMkLst>
        </pc:spChg>
        <pc:spChg chg="mod">
          <ac:chgData name="Ana Filipa Vaz Ferraz (2321715)" userId="69214a2e-d336-4b99-92c6-3c1cc275a17f" providerId="ADAL" clId="{C29B0719-5DEE-4445-8C12-302FE65BD81E}" dt="2026-03-26T00:16:19.100" v="2156" actId="1076"/>
          <ac:spMkLst>
            <pc:docMk/>
            <pc:sldMk cId="3318807805" sldId="260"/>
            <ac:spMk id="18" creationId="{421D2CC3-CCB2-1EE2-D799-571ED7D6F89A}"/>
          </ac:spMkLst>
        </pc:spChg>
        <pc:spChg chg="add">
          <ac:chgData name="Ana Filipa Vaz Ferraz (2321715)" userId="69214a2e-d336-4b99-92c6-3c1cc275a17f" providerId="ADAL" clId="{C29B0719-5DEE-4445-8C12-302FE65BD81E}" dt="2026-03-25T23:25:41.909" v="720"/>
          <ac:spMkLst>
            <pc:docMk/>
            <pc:sldMk cId="3318807805" sldId="260"/>
            <ac:spMk id="20" creationId="{F58286DE-46C5-C533-6A2C-80B55E90F6C7}"/>
          </ac:spMkLst>
        </pc:spChg>
        <pc:spChg chg="add del mod">
          <ac:chgData name="Ana Filipa Vaz Ferraz (2321715)" userId="69214a2e-d336-4b99-92c6-3c1cc275a17f" providerId="ADAL" clId="{C29B0719-5DEE-4445-8C12-302FE65BD81E}" dt="2026-03-25T19:50:32.150" v="55" actId="21"/>
          <ac:spMkLst>
            <pc:docMk/>
            <pc:sldMk cId="3318807805" sldId="260"/>
            <ac:spMk id="22" creationId="{7809DAD0-A12D-5ACC-3A41-E7E276CF9BB7}"/>
          </ac:spMkLst>
        </pc:spChg>
        <pc:spChg chg="add del mod">
          <ac:chgData name="Ana Filipa Vaz Ferraz (2321715)" userId="69214a2e-d336-4b99-92c6-3c1cc275a17f" providerId="ADAL" clId="{C29B0719-5DEE-4445-8C12-302FE65BD81E}" dt="2026-03-25T19:49:37.794" v="48" actId="21"/>
          <ac:spMkLst>
            <pc:docMk/>
            <pc:sldMk cId="3318807805" sldId="260"/>
            <ac:spMk id="25" creationId="{26B59A61-2BEC-D74A-59A7-61B739EB58E9}"/>
          </ac:spMkLst>
        </pc:spChg>
        <pc:picChg chg="del mod">
          <ac:chgData name="Ana Filipa Vaz Ferraz (2321715)" userId="69214a2e-d336-4b99-92c6-3c1cc275a17f" providerId="ADAL" clId="{C29B0719-5DEE-4445-8C12-302FE65BD81E}" dt="2026-03-25T23:35:55.172" v="1553" actId="21"/>
          <ac:picMkLst>
            <pc:docMk/>
            <pc:sldMk cId="3318807805" sldId="260"/>
            <ac:picMk id="19" creationId="{C7FF245F-56D4-7269-BFA5-5876B52416E9}"/>
          </ac:picMkLst>
        </pc:picChg>
        <pc:picChg chg="add del mod">
          <ac:chgData name="Ana Filipa Vaz Ferraz (2321715)" userId="69214a2e-d336-4b99-92c6-3c1cc275a17f" providerId="ADAL" clId="{C29B0719-5DEE-4445-8C12-302FE65BD81E}" dt="2026-03-25T19:49:37.794" v="48" actId="21"/>
          <ac:picMkLst>
            <pc:docMk/>
            <pc:sldMk cId="3318807805" sldId="260"/>
            <ac:picMk id="24" creationId="{AD5CFD48-98EC-43C4-5F71-44BDF4D629BE}"/>
          </ac:picMkLst>
        </pc:picChg>
        <pc:picChg chg="add del mod">
          <ac:chgData name="Ana Filipa Vaz Ferraz (2321715)" userId="69214a2e-d336-4b99-92c6-3c1cc275a17f" providerId="ADAL" clId="{C29B0719-5DEE-4445-8C12-302FE65BD81E}" dt="2026-03-25T23:37:51.453" v="1695" actId="21"/>
          <ac:picMkLst>
            <pc:docMk/>
            <pc:sldMk cId="3318807805" sldId="260"/>
            <ac:picMk id="27" creationId="{55B0F55D-8FBA-9AB2-A56B-3FE6D86C0B6E}"/>
          </ac:picMkLst>
        </pc:picChg>
      </pc:sldChg>
      <pc:sldChg chg="addSp modSp add mod modTransition">
        <pc:chgData name="Ana Filipa Vaz Ferraz (2321715)" userId="69214a2e-d336-4b99-92c6-3c1cc275a17f" providerId="ADAL" clId="{C29B0719-5DEE-4445-8C12-302FE65BD81E}" dt="2026-03-26T00:06:57.942" v="2005" actId="20577"/>
        <pc:sldMkLst>
          <pc:docMk/>
          <pc:sldMk cId="2320245617" sldId="261"/>
        </pc:sldMkLst>
        <pc:spChg chg="mod">
          <ac:chgData name="Ana Filipa Vaz Ferraz (2321715)" userId="69214a2e-d336-4b99-92c6-3c1cc275a17f" providerId="ADAL" clId="{C29B0719-5DEE-4445-8C12-302FE65BD81E}" dt="2026-03-25T20:11:56.282" v="97" actId="34135"/>
          <ac:spMkLst>
            <pc:docMk/>
            <pc:sldMk cId="2320245617" sldId="261"/>
            <ac:spMk id="3" creationId="{5BDA41B3-9D49-208E-B6BC-FF9BAB6A886C}"/>
          </ac:spMkLst>
        </pc:spChg>
        <pc:spChg chg="add mod">
          <ac:chgData name="Ana Filipa Vaz Ferraz (2321715)" userId="69214a2e-d336-4b99-92c6-3c1cc275a17f" providerId="ADAL" clId="{C29B0719-5DEE-4445-8C12-302FE65BD81E}" dt="2026-03-25T20:29:40.857" v="215" actId="1076"/>
          <ac:spMkLst>
            <pc:docMk/>
            <pc:sldMk cId="2320245617" sldId="261"/>
            <ac:spMk id="6" creationId="{15170811-730C-2C80-9300-6988BA405066}"/>
          </ac:spMkLst>
        </pc:spChg>
        <pc:spChg chg="mod">
          <ac:chgData name="Ana Filipa Vaz Ferraz (2321715)" userId="69214a2e-d336-4b99-92c6-3c1cc275a17f" providerId="ADAL" clId="{C29B0719-5DEE-4445-8C12-302FE65BD81E}" dt="2026-03-26T00:06:57.942" v="2005" actId="20577"/>
          <ac:spMkLst>
            <pc:docMk/>
            <pc:sldMk cId="2320245617" sldId="261"/>
            <ac:spMk id="17" creationId="{C7C6490B-96B6-7651-066A-B57D02F95B96}"/>
          </ac:spMkLst>
        </pc:spChg>
        <pc:spChg chg="mod">
          <ac:chgData name="Ana Filipa Vaz Ferraz (2321715)" userId="69214a2e-d336-4b99-92c6-3c1cc275a17f" providerId="ADAL" clId="{C29B0719-5DEE-4445-8C12-302FE65BD81E}" dt="2026-03-25T21:29:05.847" v="274" actId="1076"/>
          <ac:spMkLst>
            <pc:docMk/>
            <pc:sldMk cId="2320245617" sldId="261"/>
            <ac:spMk id="22" creationId="{5A8E226A-689A-A6FB-07F3-732960C0B493}"/>
          </ac:spMkLst>
        </pc:spChg>
        <pc:picChg chg="add mod modCrop">
          <ac:chgData name="Ana Filipa Vaz Ferraz (2321715)" userId="69214a2e-d336-4b99-92c6-3c1cc275a17f" providerId="ADAL" clId="{C29B0719-5DEE-4445-8C12-302FE65BD81E}" dt="2026-03-25T20:27:57.296" v="210" actId="208"/>
          <ac:picMkLst>
            <pc:docMk/>
            <pc:sldMk cId="2320245617" sldId="261"/>
            <ac:picMk id="5" creationId="{C0F7102C-D187-507F-D328-3ADE353749E4}"/>
          </ac:picMkLst>
        </pc:picChg>
        <pc:picChg chg="mod">
          <ac:chgData name="Ana Filipa Vaz Ferraz (2321715)" userId="69214a2e-d336-4b99-92c6-3c1cc275a17f" providerId="ADAL" clId="{C29B0719-5DEE-4445-8C12-302FE65BD81E}" dt="2026-03-25T20:29:20.322" v="211" actId="1076"/>
          <ac:picMkLst>
            <pc:docMk/>
            <pc:sldMk cId="2320245617" sldId="261"/>
            <ac:picMk id="28" creationId="{CF1480CF-F33E-78FE-2AE3-D5248ED763D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550895-34B6-4394-826F-45F44438D31F}" type="datetimeFigureOut">
              <a:rPr lang="en-GB" smtClean="0"/>
              <a:t>25/03/2026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9B8FD7-EF7C-4596-9CF7-B07BD96A9305}" type="slidenum">
              <a:rPr lang="en-GB" smtClean="0"/>
              <a:t>‹#›</a:t>
            </a:fld>
            <a:endParaRPr lang="en-GB"/>
          </a:p>
        </p:txBody>
      </p:sp>
    </p:spTree>
    <p:extLst>
      <p:ext uri="{BB962C8B-B14F-4D97-AF65-F5344CB8AC3E}">
        <p14:creationId xmlns:p14="http://schemas.microsoft.com/office/powerpoint/2010/main" val="3805487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9B8FD7-EF7C-4596-9CF7-B07BD96A9305}" type="slidenum">
              <a:rPr lang="en-GB" smtClean="0"/>
              <a:t>2</a:t>
            </a:fld>
            <a:endParaRPr lang="en-GB"/>
          </a:p>
        </p:txBody>
      </p:sp>
    </p:spTree>
    <p:extLst>
      <p:ext uri="{BB962C8B-B14F-4D97-AF65-F5344CB8AC3E}">
        <p14:creationId xmlns:p14="http://schemas.microsoft.com/office/powerpoint/2010/main" val="18257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9B8FD7-EF7C-4596-9CF7-B07BD96A9305}" type="slidenum">
              <a:rPr lang="en-GB" smtClean="0"/>
              <a:t>3</a:t>
            </a:fld>
            <a:endParaRPr lang="en-GB"/>
          </a:p>
        </p:txBody>
      </p:sp>
    </p:spTree>
    <p:extLst>
      <p:ext uri="{BB962C8B-B14F-4D97-AF65-F5344CB8AC3E}">
        <p14:creationId xmlns:p14="http://schemas.microsoft.com/office/powerpoint/2010/main" val="3799918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9B8FD7-EF7C-4596-9CF7-B07BD96A9305}" type="slidenum">
              <a:rPr lang="en-GB" smtClean="0"/>
              <a:t>4</a:t>
            </a:fld>
            <a:endParaRPr lang="en-GB"/>
          </a:p>
        </p:txBody>
      </p:sp>
    </p:spTree>
    <p:extLst>
      <p:ext uri="{BB962C8B-B14F-4D97-AF65-F5344CB8AC3E}">
        <p14:creationId xmlns:p14="http://schemas.microsoft.com/office/powerpoint/2010/main" val="1886232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8707847" y="2956670"/>
            <a:ext cx="2588603" cy="1456089"/>
          </a:xfrm>
          <a:prstGeom prst="rect">
            <a:avLst/>
          </a:prstGeom>
          <a:solidFill>
            <a:srgbClr val="FFFFFF"/>
          </a:solidFill>
        </p:spPr>
        <p:txBody>
          <a:bodyPr/>
          <a:lstStyle/>
          <a:p>
            <a:endParaRPr lang="en-GB"/>
          </a:p>
        </p:txBody>
      </p:sp>
      <p:sp>
        <p:nvSpPr>
          <p:cNvPr id="3" name="AutoShape 3"/>
          <p:cNvSpPr>
            <a:spLocks noGrp="1" noRot="1" noMove="1" noResize="1" noEditPoints="1" noAdjustHandles="1" noChangeArrowheads="1" noChangeShapeType="1"/>
          </p:cNvSpPr>
          <p:nvPr/>
        </p:nvSpPr>
        <p:spPr>
          <a:xfrm>
            <a:off x="0" y="-76221"/>
            <a:ext cx="18321560" cy="10287000"/>
          </a:xfrm>
          <a:prstGeom prst="rect">
            <a:avLst/>
          </a:prstGeom>
          <a:solidFill>
            <a:srgbClr val="DFD7F4"/>
          </a:solidFill>
        </p:spPr>
        <p:txBody>
          <a:bodyPr/>
          <a:lstStyle/>
          <a:p>
            <a:endParaRPr lang="en-GB" dirty="0"/>
          </a:p>
        </p:txBody>
      </p:sp>
      <p:sp>
        <p:nvSpPr>
          <p:cNvPr id="7" name="Freeform 7"/>
          <p:cNvSpPr/>
          <p:nvPr/>
        </p:nvSpPr>
        <p:spPr>
          <a:xfrm>
            <a:off x="0" y="-1"/>
            <a:ext cx="1143000" cy="838615"/>
          </a:xfrm>
          <a:custGeom>
            <a:avLst/>
            <a:gdLst/>
            <a:ahLst/>
            <a:cxnLst/>
            <a:rect l="l" t="t" r="r" b="b"/>
            <a:pathLst>
              <a:path w="274098" h="327314">
                <a:moveTo>
                  <a:pt x="0" y="0"/>
                </a:moveTo>
                <a:lnTo>
                  <a:pt x="274097" y="0"/>
                </a:lnTo>
                <a:lnTo>
                  <a:pt x="274097" y="327314"/>
                </a:lnTo>
                <a:lnTo>
                  <a:pt x="0" y="327314"/>
                </a:lnTo>
                <a:lnTo>
                  <a:pt x="0" y="0"/>
                </a:lnTo>
                <a:close/>
              </a:path>
            </a:pathLst>
          </a:custGeom>
          <a:blipFill>
            <a:blip r:embed="rId2"/>
            <a:stretch>
              <a:fillRect l="-16070" r="-8168" b="-2739"/>
            </a:stretch>
          </a:blipFill>
        </p:spPr>
        <p:txBody>
          <a:bodyPr/>
          <a:lstStyle/>
          <a:p>
            <a:endParaRPr lang="en-GB"/>
          </a:p>
        </p:txBody>
      </p:sp>
      <p:sp>
        <p:nvSpPr>
          <p:cNvPr id="11" name="TextBox 11"/>
          <p:cNvSpPr txBox="1"/>
          <p:nvPr/>
        </p:nvSpPr>
        <p:spPr>
          <a:xfrm>
            <a:off x="9789196" y="4390988"/>
            <a:ext cx="197585" cy="3476"/>
          </a:xfrm>
          <a:prstGeom prst="rect">
            <a:avLst/>
          </a:prstGeom>
        </p:spPr>
        <p:txBody>
          <a:bodyPr lIns="0" tIns="0" rIns="0" bIns="0" rtlCol="0" anchor="t">
            <a:spAutoFit/>
          </a:bodyPr>
          <a:lstStyle/>
          <a:p>
            <a:pPr algn="ctr">
              <a:lnSpc>
                <a:spcPts val="27"/>
              </a:lnSpc>
              <a:spcBef>
                <a:spcPct val="0"/>
              </a:spcBef>
            </a:pPr>
            <a:r>
              <a:rPr lang="en-US" sz="100" spc="0">
                <a:solidFill>
                  <a:srgbClr val="2A2A2A"/>
                </a:solidFill>
                <a:latin typeface="Pompiere"/>
                <a:ea typeface="Pompiere"/>
                <a:cs typeface="Pompiere"/>
                <a:sym typeface="Pompiere"/>
              </a:rPr>
              <a:t>Your paragraph text</a:t>
            </a:r>
          </a:p>
        </p:txBody>
      </p:sp>
      <p:sp>
        <p:nvSpPr>
          <p:cNvPr id="14" name="TextBox 14"/>
          <p:cNvSpPr txBox="1"/>
          <p:nvPr/>
        </p:nvSpPr>
        <p:spPr>
          <a:xfrm>
            <a:off x="9790575" y="3520236"/>
            <a:ext cx="128642" cy="10429"/>
          </a:xfrm>
          <a:prstGeom prst="rect">
            <a:avLst/>
          </a:prstGeom>
        </p:spPr>
        <p:txBody>
          <a:bodyPr lIns="0" tIns="0" rIns="0" bIns="0" rtlCol="0" anchor="t">
            <a:spAutoFit/>
          </a:bodyPr>
          <a:lstStyle/>
          <a:p>
            <a:pPr algn="ctr">
              <a:lnSpc>
                <a:spcPts val="82"/>
              </a:lnSpc>
              <a:spcBef>
                <a:spcPct val="0"/>
              </a:spcBef>
            </a:pPr>
            <a:r>
              <a:rPr lang="en-US" sz="100" b="1" spc="0">
                <a:solidFill>
                  <a:srgbClr val="2A2A2A"/>
                </a:solidFill>
                <a:latin typeface="Arial Bold"/>
                <a:ea typeface="Arial Bold"/>
                <a:cs typeface="Arial Bold"/>
                <a:sym typeface="Arial Bold"/>
              </a:rPr>
              <a:t>(Etsystatic.com, 2026)</a:t>
            </a:r>
          </a:p>
        </p:txBody>
      </p:sp>
      <p:sp>
        <p:nvSpPr>
          <p:cNvPr id="15" name="Freeform 15"/>
          <p:cNvSpPr/>
          <p:nvPr/>
        </p:nvSpPr>
        <p:spPr>
          <a:xfrm>
            <a:off x="17297400" y="71797"/>
            <a:ext cx="998374" cy="967240"/>
          </a:xfrm>
          <a:custGeom>
            <a:avLst/>
            <a:gdLst/>
            <a:ahLst/>
            <a:cxnLst/>
            <a:rect l="l" t="t" r="r" b="b"/>
            <a:pathLst>
              <a:path w="274098" h="255517">
                <a:moveTo>
                  <a:pt x="0" y="0"/>
                </a:moveTo>
                <a:lnTo>
                  <a:pt x="274098" y="0"/>
                </a:lnTo>
                <a:lnTo>
                  <a:pt x="274098" y="255518"/>
                </a:lnTo>
                <a:lnTo>
                  <a:pt x="0" y="255518"/>
                </a:lnTo>
                <a:lnTo>
                  <a:pt x="0" y="0"/>
                </a:lnTo>
                <a:close/>
              </a:path>
            </a:pathLst>
          </a:custGeom>
          <a:blipFill>
            <a:blip r:embed="rId2"/>
            <a:stretch>
              <a:fillRect l="-6791" t="-10109" b="-3016"/>
            </a:stretch>
          </a:blipFill>
        </p:spPr>
        <p:txBody>
          <a:bodyPr/>
          <a:lstStyle/>
          <a:p>
            <a:endParaRPr lang="en-GB"/>
          </a:p>
        </p:txBody>
      </p:sp>
      <p:sp>
        <p:nvSpPr>
          <p:cNvPr id="17" name="TextBox 16">
            <a:extLst>
              <a:ext uri="{FF2B5EF4-FFF2-40B4-BE49-F238E27FC236}">
                <a16:creationId xmlns:a16="http://schemas.microsoft.com/office/drawing/2014/main" id="{4CABBDCF-A75C-312C-FF97-73D450AB3CE0}"/>
              </a:ext>
            </a:extLst>
          </p:cNvPr>
          <p:cNvSpPr txBox="1"/>
          <p:nvPr/>
        </p:nvSpPr>
        <p:spPr>
          <a:xfrm>
            <a:off x="104743" y="1104900"/>
            <a:ext cx="6781799" cy="553998"/>
          </a:xfrm>
          <a:prstGeom prst="rect">
            <a:avLst/>
          </a:prstGeom>
          <a:noFill/>
        </p:spPr>
        <p:txBody>
          <a:bodyPr wrap="square" rtlCol="0">
            <a:spAutoFit/>
          </a:bodyPr>
          <a:lstStyle/>
          <a:p>
            <a:endParaRPr lang="en-GB" sz="14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22" name="TextBox 10"/>
          <p:cNvSpPr txBox="1"/>
          <p:nvPr/>
        </p:nvSpPr>
        <p:spPr>
          <a:xfrm>
            <a:off x="4419600" y="8724900"/>
            <a:ext cx="7742004" cy="595291"/>
          </a:xfrm>
          <a:prstGeom prst="rect">
            <a:avLst/>
          </a:prstGeom>
        </p:spPr>
        <p:txBody>
          <a:bodyPr wrap="square" lIns="0" tIns="0" rIns="0" bIns="0" rtlCol="0" anchor="t">
            <a:spAutoFit/>
          </a:bodyPr>
          <a:lstStyle/>
          <a:p>
            <a:pPr algn="just">
              <a:lnSpc>
                <a:spcPts val="1012"/>
              </a:lnSpc>
              <a:spcBef>
                <a:spcPct val="0"/>
              </a:spcBef>
            </a:pPr>
            <a:r>
              <a:rPr lang="en-US" sz="843" b="1" spc="8" dirty="0">
                <a:solidFill>
                  <a:srgbClr val="2A2A2A"/>
                </a:solidFill>
                <a:latin typeface="Arial" panose="020B0604020202020204" pitchFamily="34" charset="0"/>
                <a:ea typeface="Arial Bold"/>
                <a:cs typeface="Arial" panose="020B0604020202020204" pitchFamily="34" charset="0"/>
                <a:sym typeface="Arial Bold"/>
              </a:rPr>
              <a:t>                                  </a:t>
            </a:r>
            <a:r>
              <a:rPr lang="en-US" sz="2000" b="1" spc="8" dirty="0">
                <a:solidFill>
                  <a:srgbClr val="2A2A2A"/>
                </a:solidFill>
                <a:latin typeface="Arial" panose="020B0604020202020204" pitchFamily="34" charset="0"/>
                <a:ea typeface="Arial Bold"/>
                <a:cs typeface="Arial" panose="020B0604020202020204" pitchFamily="34" charset="0"/>
                <a:sym typeface="Arial Bold"/>
              </a:rPr>
              <a:t>Developmental Motor Coordination Disorder 6A04</a:t>
            </a:r>
          </a:p>
          <a:p>
            <a:pPr algn="just">
              <a:lnSpc>
                <a:spcPts val="1012"/>
              </a:lnSpc>
              <a:spcBef>
                <a:spcPct val="0"/>
              </a:spcBef>
            </a:pPr>
            <a:endParaRPr lang="en-US" sz="2000" b="1" spc="8" dirty="0">
              <a:solidFill>
                <a:srgbClr val="2A2A2A"/>
              </a:solidFill>
              <a:latin typeface="Arial" panose="020B0604020202020204" pitchFamily="34" charset="0"/>
              <a:ea typeface="Arial Bold"/>
              <a:cs typeface="Arial" panose="020B0604020202020204" pitchFamily="34" charset="0"/>
              <a:sym typeface="Arial Bold"/>
            </a:endParaRPr>
          </a:p>
          <a:p>
            <a:pPr algn="just">
              <a:lnSpc>
                <a:spcPts val="1012"/>
              </a:lnSpc>
              <a:spcBef>
                <a:spcPct val="0"/>
              </a:spcBef>
            </a:pPr>
            <a:endParaRPr lang="en-US" sz="2000" b="1" spc="8" dirty="0">
              <a:solidFill>
                <a:srgbClr val="2A2A2A"/>
              </a:solidFill>
              <a:latin typeface="Arial" panose="020B0604020202020204" pitchFamily="34" charset="0"/>
              <a:ea typeface="Arial Bold"/>
              <a:cs typeface="Arial" panose="020B0604020202020204" pitchFamily="34" charset="0"/>
              <a:sym typeface="Arial Bold"/>
            </a:endParaRPr>
          </a:p>
          <a:p>
            <a:pPr algn="just">
              <a:lnSpc>
                <a:spcPts val="1012"/>
              </a:lnSpc>
              <a:spcBef>
                <a:spcPct val="0"/>
              </a:spcBef>
            </a:pPr>
            <a:r>
              <a:rPr lang="en-US" sz="2000" b="1" spc="8" dirty="0">
                <a:solidFill>
                  <a:srgbClr val="2A2A2A"/>
                </a:solidFill>
                <a:latin typeface="Arial" panose="020B0604020202020204" pitchFamily="34" charset="0"/>
                <a:ea typeface="Arial Bold"/>
                <a:cs typeface="Arial" panose="020B0604020202020204" pitchFamily="34" charset="0"/>
                <a:sym typeface="Arial Bold"/>
              </a:rPr>
              <a:t>               Neurodevelopmental Disorder </a:t>
            </a:r>
          </a:p>
          <a:p>
            <a:pPr algn="just">
              <a:lnSpc>
                <a:spcPts val="555"/>
              </a:lnSpc>
              <a:spcBef>
                <a:spcPct val="0"/>
              </a:spcBef>
            </a:pPr>
            <a:endParaRPr lang="en-US" sz="843" b="1" spc="8" dirty="0">
              <a:solidFill>
                <a:srgbClr val="2A2A2A"/>
              </a:solidFill>
              <a:latin typeface="Arial Bold"/>
              <a:ea typeface="Arial Bold"/>
              <a:cs typeface="Arial Bold"/>
              <a:sym typeface="Arial Bold"/>
            </a:endParaRPr>
          </a:p>
        </p:txBody>
      </p:sp>
      <p:pic>
        <p:nvPicPr>
          <p:cNvPr id="29" name="Picture 28">
            <a:extLst>
              <a:ext uri="{FF2B5EF4-FFF2-40B4-BE49-F238E27FC236}">
                <a16:creationId xmlns:a16="http://schemas.microsoft.com/office/drawing/2014/main" id="{8A890B86-B928-2989-EE3E-16A6ED265E98}"/>
              </a:ext>
            </a:extLst>
          </p:cNvPr>
          <p:cNvPicPr>
            <a:picLocks noChangeAspect="1"/>
          </p:cNvPicPr>
          <p:nvPr/>
        </p:nvPicPr>
        <p:blipFill>
          <a:blip r:embed="rId3"/>
          <a:stretch>
            <a:fillRect/>
          </a:stretch>
        </p:blipFill>
        <p:spPr>
          <a:xfrm>
            <a:off x="7842391" y="127661"/>
            <a:ext cx="2603218" cy="914479"/>
          </a:xfrm>
          <a:prstGeom prst="rect">
            <a:avLst/>
          </a:prstGeom>
        </p:spPr>
      </p:pic>
      <p:sp>
        <p:nvSpPr>
          <p:cNvPr id="30" name="TextBox 29">
            <a:extLst>
              <a:ext uri="{FF2B5EF4-FFF2-40B4-BE49-F238E27FC236}">
                <a16:creationId xmlns:a16="http://schemas.microsoft.com/office/drawing/2014/main" id="{50C961F1-51D0-4CFB-C9FF-7212365B099E}"/>
              </a:ext>
            </a:extLst>
          </p:cNvPr>
          <p:cNvSpPr txBox="1"/>
          <p:nvPr/>
        </p:nvSpPr>
        <p:spPr>
          <a:xfrm>
            <a:off x="381000" y="1773056"/>
            <a:ext cx="17449800" cy="6157583"/>
          </a:xfrm>
          <a:prstGeom prst="rect">
            <a:avLst/>
          </a:prstGeom>
          <a:noFill/>
        </p:spPr>
        <p:txBody>
          <a:bodyPr wrap="square" rtlCol="0">
            <a:spAutoFit/>
          </a:bodyPr>
          <a:lstStyle/>
          <a:p>
            <a:r>
              <a:rPr lang="nl-NL" sz="2800" b="1" dirty="0">
                <a:latin typeface="Arial" panose="020B0604020202020204" pitchFamily="34" charset="0"/>
                <a:cs typeface="Arial" panose="020B0604020202020204" pitchFamily="34" charset="0"/>
              </a:rPr>
              <a:t>Student name</a:t>
            </a:r>
            <a:r>
              <a:rPr lang="nl-NL" sz="2800" dirty="0">
                <a:latin typeface="Arial" panose="020B0604020202020204" pitchFamily="34" charset="0"/>
                <a:cs typeface="Arial" panose="020B0604020202020204" pitchFamily="34" charset="0"/>
              </a:rPr>
              <a:t>: Ana Ferraz</a:t>
            </a:r>
            <a:endParaRPr lang="en-GB" sz="2800" dirty="0">
              <a:latin typeface="Arial" panose="020B0604020202020204" pitchFamily="34" charset="0"/>
              <a:cs typeface="Arial" panose="020B0604020202020204" pitchFamily="34" charset="0"/>
            </a:endParaRPr>
          </a:p>
          <a:p>
            <a:r>
              <a:rPr lang="nl-NL" sz="2800" b="1" dirty="0">
                <a:latin typeface="Arial" panose="020B0604020202020204" pitchFamily="34" charset="0"/>
                <a:cs typeface="Arial" panose="020B0604020202020204" pitchFamily="34" charset="0"/>
              </a:rPr>
              <a:t>Student ID</a:t>
            </a:r>
            <a:r>
              <a:rPr lang="nl-NL" sz="2800" dirty="0">
                <a:latin typeface="Arial" panose="020B0604020202020204" pitchFamily="34" charset="0"/>
                <a:cs typeface="Arial" panose="020B0604020202020204" pitchFamily="34" charset="0"/>
              </a:rPr>
              <a:t>: 2321715</a:t>
            </a:r>
            <a:endParaRPr lang="en-GB" sz="2800" dirty="0">
              <a:latin typeface="Arial" panose="020B0604020202020204" pitchFamily="34" charset="0"/>
              <a:cs typeface="Arial" panose="020B0604020202020204" pitchFamily="34" charset="0"/>
            </a:endParaRPr>
          </a:p>
          <a:p>
            <a:r>
              <a:rPr lang="nl-NL" sz="2800" dirty="0">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a:p>
            <a:r>
              <a:rPr lang="nl-NL" sz="2800" b="1" dirty="0">
                <a:latin typeface="Arial" panose="020B0604020202020204" pitchFamily="34" charset="0"/>
                <a:cs typeface="Arial" panose="020B0604020202020204" pitchFamily="34" charset="0"/>
              </a:rPr>
              <a:t>Module name</a:t>
            </a:r>
            <a:r>
              <a:rPr lang="nl-NL" sz="2800" dirty="0">
                <a:latin typeface="Arial" panose="020B0604020202020204" pitchFamily="34" charset="0"/>
                <a:cs typeface="Arial" panose="020B0604020202020204" pitchFamily="34" charset="0"/>
              </a:rPr>
              <a:t>: Psychopathological Classifications and Provisions </a:t>
            </a:r>
            <a:endParaRPr lang="en-GB" sz="2800"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Module code</a:t>
            </a:r>
            <a:r>
              <a:rPr lang="en-US" sz="2800" dirty="0">
                <a:latin typeface="Arial" panose="020B0604020202020204" pitchFamily="34" charset="0"/>
                <a:cs typeface="Arial" panose="020B0604020202020204" pitchFamily="34" charset="0"/>
              </a:rPr>
              <a:t>: (BMHP6029_LON)</a:t>
            </a:r>
          </a:p>
          <a:p>
            <a:r>
              <a:rPr lang="en-US" sz="2800" b="1" dirty="0">
                <a:latin typeface="Arial" panose="020B0604020202020204" pitchFamily="34" charset="0"/>
                <a:cs typeface="Arial" panose="020B0604020202020204" pitchFamily="34" charset="0"/>
              </a:rPr>
              <a:t>Lecture name: </a:t>
            </a:r>
            <a:r>
              <a:rPr lang="en-US" sz="2800" dirty="0">
                <a:latin typeface="Arial" panose="020B0604020202020204" pitchFamily="34" charset="0"/>
                <a:cs typeface="Arial" panose="020B0604020202020204" pitchFamily="34" charset="0"/>
              </a:rPr>
              <a:t>Bianca Sanfilipo</a:t>
            </a:r>
          </a:p>
          <a:p>
            <a:endParaRPr lang="en-US"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pPr marL="342900" lvl="0" indent="-342900" algn="just">
              <a:lnSpc>
                <a:spcPct val="115000"/>
              </a:lnSpc>
              <a:spcAft>
                <a:spcPts val="800"/>
              </a:spcAft>
              <a:buFont typeface="Arial" panose="020B0604020202020204" pitchFamily="34" charset="0"/>
              <a:buChar char="•"/>
              <a:tabLst>
                <a:tab pos="457200" algn="l"/>
              </a:tabLst>
            </a:pPr>
            <a:r>
              <a:rPr lang="en-US" sz="2800" b="1" dirty="0">
                <a:latin typeface="Arial" panose="020B0604020202020204" pitchFamily="34" charset="0"/>
                <a:cs typeface="Arial" panose="020B0604020202020204" pitchFamily="34" charset="0"/>
              </a:rPr>
              <a:t>Acknowledgement of the use/non-use of AI</a:t>
            </a:r>
            <a:r>
              <a:rPr lang="en-US" sz="2800" dirty="0">
                <a:latin typeface="Arial" panose="020B0604020202020204" pitchFamily="34" charset="0"/>
                <a:cs typeface="Arial" panose="020B0604020202020204" pitchFamily="34" charset="0"/>
              </a:rPr>
              <a:t>: </a:t>
            </a:r>
            <a:r>
              <a:rPr lang="en-US" sz="2800" kern="100" dirty="0">
                <a:effectLst/>
                <a:latin typeface="Arial" panose="020B0604020202020204" pitchFamily="34" charset="0"/>
                <a:ea typeface="Times New Roman" panose="02020603050405020304" pitchFamily="18" charset="0"/>
                <a:cs typeface="Times New Roman" panose="02020603050405020304" pitchFamily="18" charset="0"/>
              </a:rPr>
              <a:t>Declaration: I acknowledge using Grammarly (https://www.gramarly,com/) as a DSA student on 14 November 2024.</a:t>
            </a:r>
            <a:endParaRPr lang="en-GB" sz="32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spcAft>
                <a:spcPts val="800"/>
              </a:spcAft>
              <a:buFont typeface="Arial" panose="020B0604020202020204" pitchFamily="34" charset="0"/>
              <a:buChar char="•"/>
              <a:tabLst>
                <a:tab pos="457200" algn="l"/>
              </a:tabLst>
            </a:pPr>
            <a:r>
              <a:rPr lang="en-US" sz="2800" kern="100" dirty="0">
                <a:effectLst/>
                <a:latin typeface="Arial" panose="020B0604020202020204" pitchFamily="34" charset="0"/>
                <a:ea typeface="Times New Roman" panose="02020603050405020304" pitchFamily="18" charset="0"/>
                <a:cs typeface="Times New Roman" panose="02020603050405020304" pitchFamily="18" charset="0"/>
              </a:rPr>
              <a:t>To support and check my work using the prompt(s). Please check the following text for readability, grammar and syntax.</a:t>
            </a:r>
            <a:endParaRPr lang="en-GB" sz="32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sz="28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914D5-3F46-D9F9-CE75-ED7B37BA0EFF}"/>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F1A06D4E-8671-B0C1-0F5C-071D098F54C4}"/>
              </a:ext>
            </a:extLst>
          </p:cNvPr>
          <p:cNvSpPr/>
          <p:nvPr/>
        </p:nvSpPr>
        <p:spPr>
          <a:xfrm>
            <a:off x="8707847" y="2956670"/>
            <a:ext cx="2588603" cy="1456089"/>
          </a:xfrm>
          <a:prstGeom prst="rect">
            <a:avLst/>
          </a:prstGeom>
          <a:solidFill>
            <a:srgbClr val="FFFFFF"/>
          </a:solidFill>
        </p:spPr>
        <p:txBody>
          <a:bodyPr/>
          <a:lstStyle/>
          <a:p>
            <a:endParaRPr lang="en-GB"/>
          </a:p>
        </p:txBody>
      </p:sp>
      <p:sp>
        <p:nvSpPr>
          <p:cNvPr id="3" name="AutoShape 3">
            <a:extLst>
              <a:ext uri="{FF2B5EF4-FFF2-40B4-BE49-F238E27FC236}">
                <a16:creationId xmlns:a16="http://schemas.microsoft.com/office/drawing/2014/main" id="{5BDA41B3-9D49-208E-B6BC-FF9BAB6A886C}"/>
              </a:ext>
            </a:extLst>
          </p:cNvPr>
          <p:cNvSpPr>
            <a:spLocks noGrp="1" noRot="1" noMove="1" noResize="1" noEditPoints="1" noAdjustHandles="1" noChangeArrowheads="1" noChangeShapeType="1"/>
          </p:cNvSpPr>
          <p:nvPr/>
        </p:nvSpPr>
        <p:spPr>
          <a:xfrm>
            <a:off x="0" y="-76222"/>
            <a:ext cx="18321560" cy="10363221"/>
          </a:xfrm>
          <a:prstGeom prst="rect">
            <a:avLst/>
          </a:prstGeom>
          <a:solidFill>
            <a:srgbClr val="DFD7F4"/>
          </a:solidFill>
        </p:spPr>
        <p:txBody>
          <a:bodyPr/>
          <a:lstStyle/>
          <a:p>
            <a:endParaRPr lang="en-GB" dirty="0"/>
          </a:p>
        </p:txBody>
      </p:sp>
      <p:sp>
        <p:nvSpPr>
          <p:cNvPr id="7" name="Freeform 7">
            <a:extLst>
              <a:ext uri="{FF2B5EF4-FFF2-40B4-BE49-F238E27FC236}">
                <a16:creationId xmlns:a16="http://schemas.microsoft.com/office/drawing/2014/main" id="{1A1579D0-A102-67FB-6925-F417EA78F813}"/>
              </a:ext>
            </a:extLst>
          </p:cNvPr>
          <p:cNvSpPr/>
          <p:nvPr/>
        </p:nvSpPr>
        <p:spPr>
          <a:xfrm>
            <a:off x="0" y="-1"/>
            <a:ext cx="1143000" cy="838615"/>
          </a:xfrm>
          <a:custGeom>
            <a:avLst/>
            <a:gdLst/>
            <a:ahLst/>
            <a:cxnLst/>
            <a:rect l="l" t="t" r="r" b="b"/>
            <a:pathLst>
              <a:path w="274098" h="327314">
                <a:moveTo>
                  <a:pt x="0" y="0"/>
                </a:moveTo>
                <a:lnTo>
                  <a:pt x="274097" y="0"/>
                </a:lnTo>
                <a:lnTo>
                  <a:pt x="274097" y="327314"/>
                </a:lnTo>
                <a:lnTo>
                  <a:pt x="0" y="327314"/>
                </a:lnTo>
                <a:lnTo>
                  <a:pt x="0" y="0"/>
                </a:lnTo>
                <a:close/>
              </a:path>
            </a:pathLst>
          </a:custGeom>
          <a:blipFill>
            <a:blip r:embed="rId3"/>
            <a:stretch>
              <a:fillRect l="-16070" r="-8168" b="-2739"/>
            </a:stretch>
          </a:blipFill>
        </p:spPr>
        <p:txBody>
          <a:bodyPr/>
          <a:lstStyle/>
          <a:p>
            <a:endParaRPr lang="en-GB"/>
          </a:p>
        </p:txBody>
      </p:sp>
      <p:sp>
        <p:nvSpPr>
          <p:cNvPr id="11" name="TextBox 11">
            <a:extLst>
              <a:ext uri="{FF2B5EF4-FFF2-40B4-BE49-F238E27FC236}">
                <a16:creationId xmlns:a16="http://schemas.microsoft.com/office/drawing/2014/main" id="{96C22DAF-6E00-48B8-B716-308277142085}"/>
              </a:ext>
            </a:extLst>
          </p:cNvPr>
          <p:cNvSpPr txBox="1"/>
          <p:nvPr/>
        </p:nvSpPr>
        <p:spPr>
          <a:xfrm>
            <a:off x="9789196" y="4390988"/>
            <a:ext cx="197585" cy="3476"/>
          </a:xfrm>
          <a:prstGeom prst="rect">
            <a:avLst/>
          </a:prstGeom>
        </p:spPr>
        <p:txBody>
          <a:bodyPr lIns="0" tIns="0" rIns="0" bIns="0" rtlCol="0" anchor="t">
            <a:spAutoFit/>
          </a:bodyPr>
          <a:lstStyle/>
          <a:p>
            <a:pPr algn="ctr">
              <a:lnSpc>
                <a:spcPts val="27"/>
              </a:lnSpc>
              <a:spcBef>
                <a:spcPct val="0"/>
              </a:spcBef>
            </a:pPr>
            <a:r>
              <a:rPr lang="en-US" sz="100" spc="0">
                <a:solidFill>
                  <a:srgbClr val="2A2A2A"/>
                </a:solidFill>
                <a:latin typeface="Pompiere"/>
                <a:ea typeface="Pompiere"/>
                <a:cs typeface="Pompiere"/>
                <a:sym typeface="Pompiere"/>
              </a:rPr>
              <a:t>Your paragraph text</a:t>
            </a:r>
          </a:p>
        </p:txBody>
      </p:sp>
      <p:sp>
        <p:nvSpPr>
          <p:cNvPr id="14" name="TextBox 14">
            <a:extLst>
              <a:ext uri="{FF2B5EF4-FFF2-40B4-BE49-F238E27FC236}">
                <a16:creationId xmlns:a16="http://schemas.microsoft.com/office/drawing/2014/main" id="{02D97487-A3DA-E557-6C9B-086525E9C8DF}"/>
              </a:ext>
            </a:extLst>
          </p:cNvPr>
          <p:cNvSpPr txBox="1"/>
          <p:nvPr/>
        </p:nvSpPr>
        <p:spPr>
          <a:xfrm>
            <a:off x="9790575" y="3520236"/>
            <a:ext cx="128642" cy="10429"/>
          </a:xfrm>
          <a:prstGeom prst="rect">
            <a:avLst/>
          </a:prstGeom>
        </p:spPr>
        <p:txBody>
          <a:bodyPr lIns="0" tIns="0" rIns="0" bIns="0" rtlCol="0" anchor="t">
            <a:spAutoFit/>
          </a:bodyPr>
          <a:lstStyle/>
          <a:p>
            <a:pPr algn="ctr">
              <a:lnSpc>
                <a:spcPts val="82"/>
              </a:lnSpc>
              <a:spcBef>
                <a:spcPct val="0"/>
              </a:spcBef>
            </a:pPr>
            <a:r>
              <a:rPr lang="en-US" sz="100" b="1" spc="0">
                <a:solidFill>
                  <a:srgbClr val="2A2A2A"/>
                </a:solidFill>
                <a:latin typeface="Arial Bold"/>
                <a:ea typeface="Arial Bold"/>
                <a:cs typeface="Arial Bold"/>
                <a:sym typeface="Arial Bold"/>
              </a:rPr>
              <a:t>(Etsystatic.com, 2026)</a:t>
            </a:r>
          </a:p>
        </p:txBody>
      </p:sp>
      <p:sp>
        <p:nvSpPr>
          <p:cNvPr id="15" name="Freeform 15">
            <a:extLst>
              <a:ext uri="{FF2B5EF4-FFF2-40B4-BE49-F238E27FC236}">
                <a16:creationId xmlns:a16="http://schemas.microsoft.com/office/drawing/2014/main" id="{7C7A83D4-AB00-A163-5E87-18824BC397D0}"/>
              </a:ext>
            </a:extLst>
          </p:cNvPr>
          <p:cNvSpPr/>
          <p:nvPr/>
        </p:nvSpPr>
        <p:spPr>
          <a:xfrm>
            <a:off x="17297400" y="71797"/>
            <a:ext cx="998374" cy="967240"/>
          </a:xfrm>
          <a:custGeom>
            <a:avLst/>
            <a:gdLst/>
            <a:ahLst/>
            <a:cxnLst/>
            <a:rect l="l" t="t" r="r" b="b"/>
            <a:pathLst>
              <a:path w="274098" h="255517">
                <a:moveTo>
                  <a:pt x="0" y="0"/>
                </a:moveTo>
                <a:lnTo>
                  <a:pt x="274098" y="0"/>
                </a:lnTo>
                <a:lnTo>
                  <a:pt x="274098" y="255518"/>
                </a:lnTo>
                <a:lnTo>
                  <a:pt x="0" y="255518"/>
                </a:lnTo>
                <a:lnTo>
                  <a:pt x="0" y="0"/>
                </a:lnTo>
                <a:close/>
              </a:path>
            </a:pathLst>
          </a:custGeom>
          <a:blipFill>
            <a:blip r:embed="rId3"/>
            <a:stretch>
              <a:fillRect l="-6791" t="-10109" b="-3016"/>
            </a:stretch>
          </a:blipFill>
        </p:spPr>
        <p:txBody>
          <a:bodyPr/>
          <a:lstStyle/>
          <a:p>
            <a:endParaRPr lang="en-GB"/>
          </a:p>
        </p:txBody>
      </p:sp>
      <p:sp>
        <p:nvSpPr>
          <p:cNvPr id="17" name="TextBox 16">
            <a:extLst>
              <a:ext uri="{FF2B5EF4-FFF2-40B4-BE49-F238E27FC236}">
                <a16:creationId xmlns:a16="http://schemas.microsoft.com/office/drawing/2014/main" id="{C7C6490B-96B6-7651-066A-B57D02F95B96}"/>
              </a:ext>
            </a:extLst>
          </p:cNvPr>
          <p:cNvSpPr txBox="1"/>
          <p:nvPr/>
        </p:nvSpPr>
        <p:spPr>
          <a:xfrm>
            <a:off x="104743" y="1104900"/>
            <a:ext cx="6781799" cy="892552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Introduction</a:t>
            </a:r>
            <a:endParaRPr lang="en-GB" sz="2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This presentation will discuss Developmental Motor Coordination Disorder (DCD) 6A04, also known as dyspraxia.</a:t>
            </a:r>
          </a:p>
          <a:p>
            <a:pPr marL="171450" indent="-171450" algn="just">
              <a:buFont typeface="Arial" panose="020B0604020202020204" pitchFamily="34" charset="0"/>
              <a:buChar char="•"/>
            </a:pPr>
            <a:r>
              <a:rPr lang="en-GB" dirty="0">
                <a:latin typeface="Arial" panose="020B0604020202020204" pitchFamily="34" charset="0"/>
                <a:cs typeface="Arial" panose="020B0604020202020204" pitchFamily="34" charset="0"/>
              </a:rPr>
              <a:t>It is a Neurodevelopmental Disorder that affects coordination, movement, and organisation.</a:t>
            </a:r>
          </a:p>
          <a:p>
            <a:pPr marL="171450" indent="-171450" algn="just">
              <a:buFont typeface="Arial" panose="020B0604020202020204" pitchFamily="34" charset="0"/>
              <a:buChar char="•"/>
            </a:pPr>
            <a:r>
              <a:rPr lang="en-GB" dirty="0">
                <a:latin typeface="Arial" panose="020B0604020202020204" pitchFamily="34" charset="0"/>
                <a:cs typeface="Arial" panose="020B0604020202020204" pitchFamily="34" charset="0"/>
              </a:rPr>
              <a:t>Although it can make everyday tasks more challenging, it does not affect intelligence (WHO, 2026).</a:t>
            </a:r>
          </a:p>
          <a:p>
            <a:pPr marL="171450" indent="-1714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Developmental coordination disorders (DCD) definition:</a:t>
            </a:r>
            <a:endParaRPr lang="en-GB" sz="20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dirty="0">
                <a:latin typeface="Arial" panose="020B0604020202020204" pitchFamily="34" charset="0"/>
                <a:cs typeface="Arial" panose="020B0604020202020204" pitchFamily="34" charset="0"/>
              </a:rPr>
              <a:t>Developmental coordination disorder, which shows significant delays in the development of gross and fine motor skills, typically in slowness, clumsiness or imprecision in motor performance.</a:t>
            </a:r>
          </a:p>
          <a:p>
            <a:pPr marL="171450" indent="-171450" algn="just">
              <a:buFont typeface="Arial" panose="020B0604020202020204" pitchFamily="34" charset="0"/>
              <a:buChar char="•"/>
            </a:pPr>
            <a:r>
              <a:rPr lang="en-GB" dirty="0">
                <a:latin typeface="Arial" panose="020B0604020202020204" pitchFamily="34" charset="0"/>
                <a:cs typeface="Arial" panose="020B0604020202020204" pitchFamily="34" charset="0"/>
              </a:rPr>
              <a:t>Given the child’s age and intellectual functioning, motor coordination is well below expectations for the child’s age (WHO, 2026). </a:t>
            </a:r>
          </a:p>
          <a:p>
            <a:pPr marL="171450" indent="-171450" algn="just">
              <a:buFont typeface="Arial" panose="020B0604020202020204" pitchFamily="34" charset="0"/>
              <a:buChar char="•"/>
            </a:pPr>
            <a:r>
              <a:rPr lang="en-GB" dirty="0">
                <a:latin typeface="Arial" panose="020B0604020202020204" pitchFamily="34" charset="0"/>
                <a:cs typeface="Arial" panose="020B0604020202020204" pitchFamily="34" charset="0"/>
              </a:rPr>
              <a:t>Early childhood is when these challenges first appear, leading to severe and long-lasting developmental disabilities. (British Dyslexia Association, </a:t>
            </a:r>
            <a:r>
              <a:rPr lang="en-GB" dirty="0" err="1">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which is not explained by another medical condition, such as cerebral palsy (NHS, 2020).</a:t>
            </a:r>
          </a:p>
          <a:p>
            <a:pPr marL="171450" indent="-1714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Causes: </a:t>
            </a: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Unknown or unclear why coordination does not develop normally in children with DCD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Use of illegal drugs or alcohol intake by the mother during pregnancy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Born prematurely,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Low weight at birth</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History of DCD in the family (NHS, 2023)</a:t>
            </a:r>
          </a:p>
          <a:p>
            <a:endParaRPr lang="en-GB" sz="14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FFF79E85-DAA1-AAED-E3B3-02401EB9747D}"/>
              </a:ext>
            </a:extLst>
          </p:cNvPr>
          <p:cNvSpPr txBox="1"/>
          <p:nvPr/>
        </p:nvSpPr>
        <p:spPr>
          <a:xfrm>
            <a:off x="11220304" y="1039037"/>
            <a:ext cx="6781799" cy="9171742"/>
          </a:xfrm>
          <a:prstGeom prst="rect">
            <a:avLst/>
          </a:prstGeom>
          <a:noFill/>
        </p:spPr>
        <p:txBody>
          <a:bodyPr wrap="square" rtlCol="0">
            <a:spAutoFit/>
          </a:bodyPr>
          <a:lstStyle/>
          <a:p>
            <a:endParaRPr lang="en-GB" sz="14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Symptoms:</a:t>
            </a: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Difficulties with fine and gross motor skills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Movement, balance and coordination, such as running, jumping, keep up still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Learning new skills, thinking, short-term memory and dealing with emotions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Difficulties to learn how to drive a car, playing sports (gross motor skills)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Planning, managing time and organisation skills (NHS, 2020).</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addition to motor impairments, the illness is associated with increased risks of social isolation, anxiety, and inactivity(Manchester Metropolitan University, 2025).</a:t>
            </a:r>
          </a:p>
          <a:p>
            <a:endParaRPr lang="en-GB" sz="14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Diagnosis: </a:t>
            </a: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Coordination problems are more severe than would be predicted based on cognitive ability.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Motor skills that are noticeably below average for their age are impacting daily activities.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Despite possible suspicion during the preschool years, a definitive diagnosis is usually not made before age 5 WHO, 2025).</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Lack of academic achievement (NHS, 2020).</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Performance should be assessed using properly established and standardised tests of adaptive behaviour, with a total score at least 2 standard deviations below the average (WHO, 2025).</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While dyspraxia may develop on its own, it often occurs alongside additional disorders such as dyslexia, attention deficit hyperactivity disorder (ADHD), language difficulties, and behavioural, emotional, and social impairments (Dyspraxia UK, n.d.).</a:t>
            </a:r>
          </a:p>
        </p:txBody>
      </p:sp>
      <p:sp>
        <p:nvSpPr>
          <p:cNvPr id="20" name="TextBox 19">
            <a:extLst>
              <a:ext uri="{FF2B5EF4-FFF2-40B4-BE49-F238E27FC236}">
                <a16:creationId xmlns:a16="http://schemas.microsoft.com/office/drawing/2014/main" id="{CE007C32-AB21-B66C-9E02-1DD86DDB6A8D}"/>
              </a:ext>
            </a:extLst>
          </p:cNvPr>
          <p:cNvSpPr txBox="1"/>
          <p:nvPr/>
        </p:nvSpPr>
        <p:spPr>
          <a:xfrm>
            <a:off x="7141488" y="1104965"/>
            <a:ext cx="3701534" cy="2616101"/>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common is the disorder? </a:t>
            </a:r>
            <a:endParaRPr lang="en-GB" sz="2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It is estimated that 3-5% of adults in the population in the UK suffer from dyspraxia </a:t>
            </a: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Many just receive the diagnosis in adulthood (Cambridge University Hospitals, 2026).</a:t>
            </a:r>
          </a:p>
          <a:p>
            <a:pPr algn="just"/>
            <a:endParaRPr lang="en-GB" sz="1600" dirty="0">
              <a:latin typeface="Arial" panose="020B0604020202020204" pitchFamily="34" charset="0"/>
              <a:cs typeface="Arial" panose="020B0604020202020204" pitchFamily="34" charset="0"/>
            </a:endParaRPr>
          </a:p>
        </p:txBody>
      </p:sp>
      <p:sp>
        <p:nvSpPr>
          <p:cNvPr id="22" name="TextBox 10">
            <a:extLst>
              <a:ext uri="{FF2B5EF4-FFF2-40B4-BE49-F238E27FC236}">
                <a16:creationId xmlns:a16="http://schemas.microsoft.com/office/drawing/2014/main" id="{5A8E226A-689A-A6FB-07F3-732960C0B493}"/>
              </a:ext>
            </a:extLst>
          </p:cNvPr>
          <p:cNvSpPr txBox="1"/>
          <p:nvPr/>
        </p:nvSpPr>
        <p:spPr>
          <a:xfrm>
            <a:off x="4686131" y="257771"/>
            <a:ext cx="8043432" cy="595291"/>
          </a:xfrm>
          <a:prstGeom prst="rect">
            <a:avLst/>
          </a:prstGeom>
        </p:spPr>
        <p:txBody>
          <a:bodyPr wrap="square" lIns="0" tIns="0" rIns="0" bIns="0" rtlCol="0" anchor="t">
            <a:spAutoFit/>
          </a:bodyPr>
          <a:lstStyle/>
          <a:p>
            <a:pPr algn="just">
              <a:lnSpc>
                <a:spcPts val="1012"/>
              </a:lnSpc>
              <a:spcBef>
                <a:spcPct val="0"/>
              </a:spcBef>
            </a:pPr>
            <a:r>
              <a:rPr lang="en-US" sz="843" b="1" spc="8" dirty="0">
                <a:solidFill>
                  <a:srgbClr val="2A2A2A"/>
                </a:solidFill>
                <a:latin typeface="Arial Bold"/>
                <a:ea typeface="Arial Bold"/>
                <a:cs typeface="Arial Bold"/>
                <a:sym typeface="Arial Bold"/>
              </a:rPr>
              <a:t>                                  </a:t>
            </a:r>
            <a:r>
              <a:rPr lang="en-US" sz="2000" b="1" spc="8" dirty="0">
                <a:solidFill>
                  <a:srgbClr val="2A2A2A"/>
                </a:solidFill>
                <a:latin typeface="Arial" panose="020B0604020202020204" pitchFamily="34" charset="0"/>
                <a:ea typeface="Arial Bold"/>
                <a:cs typeface="Arial" panose="020B0604020202020204" pitchFamily="34" charset="0"/>
                <a:sym typeface="Arial Bold"/>
              </a:rPr>
              <a:t>Developmental Motor Coordination Disorder 6A04</a:t>
            </a:r>
          </a:p>
          <a:p>
            <a:pPr algn="just">
              <a:lnSpc>
                <a:spcPts val="1012"/>
              </a:lnSpc>
              <a:spcBef>
                <a:spcPct val="0"/>
              </a:spcBef>
            </a:pPr>
            <a:endParaRPr lang="en-US" sz="2000" b="1" spc="8" dirty="0">
              <a:solidFill>
                <a:srgbClr val="2A2A2A"/>
              </a:solidFill>
              <a:latin typeface="Arial Bold"/>
              <a:ea typeface="Arial Bold"/>
              <a:cs typeface="Arial Bold"/>
              <a:sym typeface="Arial Bold"/>
            </a:endParaRPr>
          </a:p>
          <a:p>
            <a:pPr algn="just">
              <a:lnSpc>
                <a:spcPts val="1012"/>
              </a:lnSpc>
              <a:spcBef>
                <a:spcPct val="0"/>
              </a:spcBef>
            </a:pPr>
            <a:endParaRPr lang="en-US" sz="2000" b="1" spc="8" dirty="0">
              <a:solidFill>
                <a:srgbClr val="2A2A2A"/>
              </a:solidFill>
              <a:latin typeface="Arial Bold"/>
              <a:ea typeface="Arial Bold"/>
              <a:cs typeface="Arial Bold"/>
              <a:sym typeface="Arial Bold"/>
            </a:endParaRPr>
          </a:p>
          <a:p>
            <a:pPr algn="just">
              <a:lnSpc>
                <a:spcPts val="1012"/>
              </a:lnSpc>
              <a:spcBef>
                <a:spcPct val="0"/>
              </a:spcBef>
            </a:pPr>
            <a:r>
              <a:rPr lang="en-US" sz="2000" b="1" spc="8" dirty="0">
                <a:solidFill>
                  <a:srgbClr val="2A2A2A"/>
                </a:solidFill>
                <a:latin typeface="Arial Bold"/>
                <a:ea typeface="Arial Bold"/>
                <a:cs typeface="Arial Bold"/>
                <a:sym typeface="Arial Bold"/>
              </a:rPr>
              <a:t>               Neurodevelopmental Disorder </a:t>
            </a:r>
          </a:p>
          <a:p>
            <a:pPr algn="just">
              <a:lnSpc>
                <a:spcPts val="555"/>
              </a:lnSpc>
              <a:spcBef>
                <a:spcPct val="0"/>
              </a:spcBef>
            </a:pPr>
            <a:endParaRPr lang="en-US" sz="843" b="1" spc="8" dirty="0">
              <a:solidFill>
                <a:srgbClr val="2A2A2A"/>
              </a:solidFill>
              <a:latin typeface="Arial Bold"/>
              <a:ea typeface="Arial Bold"/>
              <a:cs typeface="Arial Bold"/>
              <a:sym typeface="Arial Bold"/>
            </a:endParaRPr>
          </a:p>
        </p:txBody>
      </p:sp>
      <p:pic>
        <p:nvPicPr>
          <p:cNvPr id="28" name="Picture 27">
            <a:extLst>
              <a:ext uri="{FF2B5EF4-FFF2-40B4-BE49-F238E27FC236}">
                <a16:creationId xmlns:a16="http://schemas.microsoft.com/office/drawing/2014/main" id="{CF1480CF-F33E-78FE-2AE3-D5248ED763D4}"/>
              </a:ext>
            </a:extLst>
          </p:cNvPr>
          <p:cNvPicPr>
            <a:picLocks noChangeAspect="1"/>
          </p:cNvPicPr>
          <p:nvPr/>
        </p:nvPicPr>
        <p:blipFill>
          <a:blip r:embed="rId4"/>
          <a:stretch>
            <a:fillRect/>
          </a:stretch>
        </p:blipFill>
        <p:spPr>
          <a:xfrm>
            <a:off x="7532488" y="8076384"/>
            <a:ext cx="3223023" cy="2148682"/>
          </a:xfrm>
          <a:prstGeom prst="rect">
            <a:avLst/>
          </a:prstGeom>
        </p:spPr>
      </p:pic>
      <p:pic>
        <p:nvPicPr>
          <p:cNvPr id="5" name="Picture 4">
            <a:extLst>
              <a:ext uri="{FF2B5EF4-FFF2-40B4-BE49-F238E27FC236}">
                <a16:creationId xmlns:a16="http://schemas.microsoft.com/office/drawing/2014/main" id="{C0F7102C-D187-507F-D328-3ADE353749E4}"/>
              </a:ext>
            </a:extLst>
          </p:cNvPr>
          <p:cNvPicPr>
            <a:picLocks noChangeAspect="1"/>
          </p:cNvPicPr>
          <p:nvPr/>
        </p:nvPicPr>
        <p:blipFill>
          <a:blip r:embed="rId5">
            <a:extLst>
              <a:ext uri="{28A0092B-C50C-407E-A947-70E740481C1C}">
                <a14:useLocalDpi xmlns:a14="http://schemas.microsoft.com/office/drawing/2010/main" val="0"/>
              </a:ext>
            </a:extLst>
          </a:blip>
          <a:srcRect l="24635" t="5206" r="24280" b="2414"/>
          <a:stretch>
            <a:fillRect/>
          </a:stretch>
        </p:blipFill>
        <p:spPr>
          <a:xfrm>
            <a:off x="7446765" y="3586575"/>
            <a:ext cx="3090980" cy="3725193"/>
          </a:xfrm>
          <a:prstGeom prst="rect">
            <a:avLst/>
          </a:prstGeom>
          <a:ln>
            <a:solidFill>
              <a:schemeClr val="accent1"/>
            </a:solidFill>
          </a:ln>
        </p:spPr>
      </p:pic>
      <p:sp>
        <p:nvSpPr>
          <p:cNvPr id="6" name="TextBox 5">
            <a:extLst>
              <a:ext uri="{FF2B5EF4-FFF2-40B4-BE49-F238E27FC236}">
                <a16:creationId xmlns:a16="http://schemas.microsoft.com/office/drawing/2014/main" id="{15170811-730C-2C80-9300-6988BA405066}"/>
              </a:ext>
            </a:extLst>
          </p:cNvPr>
          <p:cNvSpPr txBox="1"/>
          <p:nvPr/>
        </p:nvSpPr>
        <p:spPr>
          <a:xfrm>
            <a:off x="7658755" y="7311768"/>
            <a:ext cx="2667000" cy="369332"/>
          </a:xfrm>
          <a:prstGeom prst="rect">
            <a:avLst/>
          </a:prstGeom>
          <a:noFill/>
        </p:spPr>
        <p:txBody>
          <a:bodyPr wrap="square" rtlCol="0">
            <a:spAutoFit/>
          </a:bodyPr>
          <a:lstStyle/>
          <a:p>
            <a:r>
              <a:rPr lang="en-GB" dirty="0"/>
              <a:t>Etsystatic.com. (2026)</a:t>
            </a:r>
          </a:p>
        </p:txBody>
      </p:sp>
    </p:spTree>
    <p:extLst>
      <p:ext uri="{BB962C8B-B14F-4D97-AF65-F5344CB8AC3E}">
        <p14:creationId xmlns:p14="http://schemas.microsoft.com/office/powerpoint/2010/main" val="23202456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8707847" y="2956670"/>
            <a:ext cx="2588603" cy="1456089"/>
          </a:xfrm>
          <a:prstGeom prst="rect">
            <a:avLst/>
          </a:prstGeom>
          <a:solidFill>
            <a:srgbClr val="FFFFFF"/>
          </a:solidFill>
        </p:spPr>
        <p:txBody>
          <a:bodyPr/>
          <a:lstStyle/>
          <a:p>
            <a:endParaRPr lang="en-GB"/>
          </a:p>
        </p:txBody>
      </p:sp>
      <p:sp>
        <p:nvSpPr>
          <p:cNvPr id="3" name="AutoShape 3"/>
          <p:cNvSpPr>
            <a:spLocks noGrp="1" noRot="1" noMove="1" noResize="1" noEditPoints="1" noAdjustHandles="1" noChangeArrowheads="1" noChangeShapeType="1"/>
          </p:cNvSpPr>
          <p:nvPr/>
        </p:nvSpPr>
        <p:spPr>
          <a:xfrm>
            <a:off x="0" y="0"/>
            <a:ext cx="18288000" cy="10287000"/>
          </a:xfrm>
          <a:prstGeom prst="rect">
            <a:avLst/>
          </a:prstGeom>
          <a:solidFill>
            <a:srgbClr val="DFD7F4"/>
          </a:solidFill>
        </p:spPr>
        <p:txBody>
          <a:bodyPr/>
          <a:lstStyle/>
          <a:p>
            <a:endParaRPr lang="en-GB" dirty="0"/>
          </a:p>
        </p:txBody>
      </p:sp>
      <p:sp>
        <p:nvSpPr>
          <p:cNvPr id="7" name="Freeform 7"/>
          <p:cNvSpPr/>
          <p:nvPr/>
        </p:nvSpPr>
        <p:spPr>
          <a:xfrm>
            <a:off x="152400" y="99779"/>
            <a:ext cx="520700" cy="471721"/>
          </a:xfrm>
          <a:custGeom>
            <a:avLst/>
            <a:gdLst/>
            <a:ahLst/>
            <a:cxnLst/>
            <a:rect l="l" t="t" r="r" b="b"/>
            <a:pathLst>
              <a:path w="274098" h="327314">
                <a:moveTo>
                  <a:pt x="0" y="0"/>
                </a:moveTo>
                <a:lnTo>
                  <a:pt x="274097" y="0"/>
                </a:lnTo>
                <a:lnTo>
                  <a:pt x="274097" y="327314"/>
                </a:lnTo>
                <a:lnTo>
                  <a:pt x="0" y="327314"/>
                </a:lnTo>
                <a:lnTo>
                  <a:pt x="0" y="0"/>
                </a:lnTo>
                <a:close/>
              </a:path>
            </a:pathLst>
          </a:custGeom>
          <a:blipFill>
            <a:blip r:embed="rId3"/>
            <a:stretch>
              <a:fillRect l="-16070" r="-8168" b="-2739"/>
            </a:stretch>
          </a:blipFill>
        </p:spPr>
        <p:txBody>
          <a:bodyPr/>
          <a:lstStyle/>
          <a:p>
            <a:endParaRPr lang="en-GB"/>
          </a:p>
        </p:txBody>
      </p:sp>
      <p:sp>
        <p:nvSpPr>
          <p:cNvPr id="10" name="TextBox 10"/>
          <p:cNvSpPr txBox="1"/>
          <p:nvPr/>
        </p:nvSpPr>
        <p:spPr>
          <a:xfrm>
            <a:off x="4950496" y="181413"/>
            <a:ext cx="8079704" cy="210570"/>
          </a:xfrm>
          <a:prstGeom prst="rect">
            <a:avLst/>
          </a:prstGeom>
        </p:spPr>
        <p:txBody>
          <a:bodyPr wrap="square" lIns="0" tIns="0" rIns="0" bIns="0" rtlCol="0" anchor="t">
            <a:spAutoFit/>
          </a:bodyPr>
          <a:lstStyle/>
          <a:p>
            <a:pPr algn="just">
              <a:lnSpc>
                <a:spcPts val="1012"/>
              </a:lnSpc>
              <a:spcBef>
                <a:spcPct val="0"/>
              </a:spcBef>
            </a:pPr>
            <a:r>
              <a:rPr lang="en-US" sz="2000" b="1" spc="8" dirty="0">
                <a:solidFill>
                  <a:srgbClr val="2A2A2A"/>
                </a:solidFill>
                <a:latin typeface="Arial" panose="020B0604020202020204" pitchFamily="34" charset="0"/>
                <a:ea typeface="Arial Bold"/>
                <a:cs typeface="Arial" panose="020B0604020202020204" pitchFamily="34" charset="0"/>
                <a:sym typeface="Arial Bold"/>
              </a:rPr>
              <a:t>r             </a:t>
            </a:r>
          </a:p>
          <a:p>
            <a:pPr algn="just">
              <a:lnSpc>
                <a:spcPts val="555"/>
              </a:lnSpc>
              <a:spcBef>
                <a:spcPct val="0"/>
              </a:spcBef>
            </a:pPr>
            <a:endParaRPr lang="en-US" sz="843" b="1" spc="8" dirty="0">
              <a:solidFill>
                <a:srgbClr val="2A2A2A"/>
              </a:solidFill>
              <a:latin typeface="Arial Bold"/>
              <a:ea typeface="Arial Bold"/>
              <a:cs typeface="Arial Bold"/>
              <a:sym typeface="Arial Bold"/>
            </a:endParaRPr>
          </a:p>
        </p:txBody>
      </p:sp>
      <p:sp>
        <p:nvSpPr>
          <p:cNvPr id="11" name="TextBox 11"/>
          <p:cNvSpPr txBox="1"/>
          <p:nvPr/>
        </p:nvSpPr>
        <p:spPr>
          <a:xfrm>
            <a:off x="9789196" y="4390988"/>
            <a:ext cx="197585" cy="3476"/>
          </a:xfrm>
          <a:prstGeom prst="rect">
            <a:avLst/>
          </a:prstGeom>
        </p:spPr>
        <p:txBody>
          <a:bodyPr lIns="0" tIns="0" rIns="0" bIns="0" rtlCol="0" anchor="t">
            <a:spAutoFit/>
          </a:bodyPr>
          <a:lstStyle/>
          <a:p>
            <a:pPr algn="ctr">
              <a:lnSpc>
                <a:spcPts val="27"/>
              </a:lnSpc>
              <a:spcBef>
                <a:spcPct val="0"/>
              </a:spcBef>
            </a:pPr>
            <a:r>
              <a:rPr lang="en-US" sz="100" spc="0">
                <a:solidFill>
                  <a:srgbClr val="2A2A2A"/>
                </a:solidFill>
                <a:latin typeface="Pompiere"/>
                <a:ea typeface="Pompiere"/>
                <a:cs typeface="Pompiere"/>
                <a:sym typeface="Pompiere"/>
              </a:rPr>
              <a:t>Your paragraph text</a:t>
            </a:r>
          </a:p>
        </p:txBody>
      </p:sp>
      <p:sp>
        <p:nvSpPr>
          <p:cNvPr id="14" name="TextBox 14"/>
          <p:cNvSpPr txBox="1"/>
          <p:nvPr/>
        </p:nvSpPr>
        <p:spPr>
          <a:xfrm>
            <a:off x="9790575" y="3520236"/>
            <a:ext cx="128642" cy="10429"/>
          </a:xfrm>
          <a:prstGeom prst="rect">
            <a:avLst/>
          </a:prstGeom>
        </p:spPr>
        <p:txBody>
          <a:bodyPr lIns="0" tIns="0" rIns="0" bIns="0" rtlCol="0" anchor="t">
            <a:spAutoFit/>
          </a:bodyPr>
          <a:lstStyle/>
          <a:p>
            <a:pPr algn="ctr">
              <a:lnSpc>
                <a:spcPts val="82"/>
              </a:lnSpc>
              <a:spcBef>
                <a:spcPct val="0"/>
              </a:spcBef>
            </a:pPr>
            <a:r>
              <a:rPr lang="en-US" sz="100" b="1" spc="0">
                <a:solidFill>
                  <a:srgbClr val="2A2A2A"/>
                </a:solidFill>
                <a:latin typeface="Arial Bold"/>
                <a:ea typeface="Arial Bold"/>
                <a:cs typeface="Arial Bold"/>
                <a:sym typeface="Arial Bold"/>
              </a:rPr>
              <a:t>(Etsystatic.com, 2026)</a:t>
            </a:r>
          </a:p>
        </p:txBody>
      </p:sp>
      <p:sp>
        <p:nvSpPr>
          <p:cNvPr id="15" name="Freeform 15"/>
          <p:cNvSpPr/>
          <p:nvPr/>
        </p:nvSpPr>
        <p:spPr>
          <a:xfrm>
            <a:off x="17614900" y="135679"/>
            <a:ext cx="520700" cy="435822"/>
          </a:xfrm>
          <a:custGeom>
            <a:avLst/>
            <a:gdLst/>
            <a:ahLst/>
            <a:cxnLst/>
            <a:rect l="l" t="t" r="r" b="b"/>
            <a:pathLst>
              <a:path w="274098" h="255517">
                <a:moveTo>
                  <a:pt x="0" y="0"/>
                </a:moveTo>
                <a:lnTo>
                  <a:pt x="274098" y="0"/>
                </a:lnTo>
                <a:lnTo>
                  <a:pt x="274098" y="255518"/>
                </a:lnTo>
                <a:lnTo>
                  <a:pt x="0" y="255518"/>
                </a:lnTo>
                <a:lnTo>
                  <a:pt x="0" y="0"/>
                </a:lnTo>
                <a:close/>
              </a:path>
            </a:pathLst>
          </a:custGeom>
          <a:blipFill>
            <a:blip r:embed="rId3"/>
            <a:stretch>
              <a:fillRect l="-6791" t="-10109" b="-3016"/>
            </a:stretch>
          </a:blipFill>
        </p:spPr>
        <p:txBody>
          <a:bodyPr/>
          <a:lstStyle/>
          <a:p>
            <a:endParaRPr lang="en-GB"/>
          </a:p>
        </p:txBody>
      </p:sp>
      <p:sp>
        <p:nvSpPr>
          <p:cNvPr id="17" name="TextBox 16">
            <a:extLst>
              <a:ext uri="{FF2B5EF4-FFF2-40B4-BE49-F238E27FC236}">
                <a16:creationId xmlns:a16="http://schemas.microsoft.com/office/drawing/2014/main" id="{470D5734-3DF2-06DC-F397-4869909D670A}"/>
              </a:ext>
            </a:extLst>
          </p:cNvPr>
          <p:cNvSpPr txBox="1"/>
          <p:nvPr/>
        </p:nvSpPr>
        <p:spPr>
          <a:xfrm>
            <a:off x="104309" y="672720"/>
            <a:ext cx="6608326" cy="901785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Historical perspectives and treatments</a:t>
            </a:r>
          </a:p>
          <a:p>
            <a:r>
              <a:rPr lang="en-GB" sz="2000" b="1"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the past, people with dyspraxia were often seen as clumsy, lazy, or unintelligent. Difficulties with coordination were poorly understood, leading to negative judgments.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the late 19th and early 20th centuries, dyspraxia was linked to neurological concepts such as apraxia (Kirby, 2023).</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By 1920, Samuel T. Orton highlighted developmental coordination issues in children, deviating from adult neurological problems. The first treatments were limited and experimental, focusing on sensory-motor exercises and physical training (Kirby, 2023).</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Bad outcomes resulted from a lack of awareness in social services, healthcare, and educational institutions (Manchester Metropolitan University, 2025).</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Advances in neuroscience changed social perspectives towards a more holistic approach to understanding individual needs. Replacing negative judgments with a more informed perspective (Kirby, 2023).</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the 1990s, the Australian sociologist Judy Singer created the term "neurodiversity" to advocate for the equal treatment and inclusion of neurological minorities. Promoting greater acceptance and inclusion of all individuals (</a:t>
            </a:r>
            <a:r>
              <a:rPr lang="en-GB" dirty="0" err="1">
                <a:latin typeface="Arial" panose="020B0604020202020204" pitchFamily="34" charset="0"/>
                <a:cs typeface="Arial" panose="020B0604020202020204" pitchFamily="34" charset="0"/>
              </a:rPr>
              <a:t>Baumer</a:t>
            </a:r>
            <a:r>
              <a:rPr lang="en-GB" dirty="0">
                <a:latin typeface="Arial" panose="020B0604020202020204" pitchFamily="34" charset="0"/>
                <a:cs typeface="Arial" panose="020B0604020202020204" pitchFamily="34" charset="0"/>
              </a:rPr>
              <a:t>, 2021).</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Neurodiversity acknowledges the wide variety of neurological variations that comprise the human experience; the way people think, learn, and interact is unique, emphasising that differences in behaviour and brain function are normal, important, and should be accepted. and rather than viewing these differences as deficiencies, thereby helping build a more inclusive society for all (Together for Neurodiversity, 2026)</a:t>
            </a:r>
          </a:p>
        </p:txBody>
      </p:sp>
      <p:sp>
        <p:nvSpPr>
          <p:cNvPr id="18" name="TextBox 17">
            <a:extLst>
              <a:ext uri="{FF2B5EF4-FFF2-40B4-BE49-F238E27FC236}">
                <a16:creationId xmlns:a16="http://schemas.microsoft.com/office/drawing/2014/main" id="{421D2CC3-CCB2-1EE2-D799-571ED7D6F89A}"/>
              </a:ext>
            </a:extLst>
          </p:cNvPr>
          <p:cNvSpPr txBox="1"/>
          <p:nvPr/>
        </p:nvSpPr>
        <p:spPr>
          <a:xfrm>
            <a:off x="6861517" y="672720"/>
            <a:ext cx="5638800" cy="8740854"/>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 Current services and treatments </a:t>
            </a:r>
          </a:p>
          <a:p>
            <a:endParaRPr lang="en-GB" sz="20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Early diagnosis and individualised therapy programs can help control symptoms. It frequently involves numerous professionals and additional support at school.  A thorough treatment plan can improve physical capabilities, increase self-esteem and confidence, and foster a balanced adulthood (NHS, 2023).</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 paediatric occupational therapist assesses everyday living skills like dressing and using silverware. A paediatric physiotherapist, who focuses on movement-related abilities, and a paediatrician specialising in child healthcare are medical specialists who can help with a child's care.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An educational psychologist deals with educational difficulties related to emotional or behavioural problems. These experts work together to provide individualised treatment programs and strategies(NHS, 2023).</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Cognitive behavioural therapy (CBT) is a talking therapy that can help manage difficulties by changing people’s thoughts and habits (NHS, 2020).</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Occupational therapy to find efficient ways to stay independent and manage daily duties like writing or cooking.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Regular exercise will help with coordination,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Support from programs like Access to Work from Jobcentre Plus (NHS, 2020).</a:t>
            </a:r>
          </a:p>
        </p:txBody>
      </p:sp>
      <p:sp>
        <p:nvSpPr>
          <p:cNvPr id="4" name="TextBox 3">
            <a:extLst>
              <a:ext uri="{FF2B5EF4-FFF2-40B4-BE49-F238E27FC236}">
                <a16:creationId xmlns:a16="http://schemas.microsoft.com/office/drawing/2014/main" id="{2E1DCF88-C64A-4830-B073-4EBB7A887B53}"/>
              </a:ext>
            </a:extLst>
          </p:cNvPr>
          <p:cNvSpPr txBox="1"/>
          <p:nvPr/>
        </p:nvSpPr>
        <p:spPr>
          <a:xfrm>
            <a:off x="14795500" y="1104900"/>
            <a:ext cx="2819400" cy="923330"/>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9" name="Rectangle 4">
            <a:extLst>
              <a:ext uri="{FF2B5EF4-FFF2-40B4-BE49-F238E27FC236}">
                <a16:creationId xmlns:a16="http://schemas.microsoft.com/office/drawing/2014/main" id="{2D8C01B4-8AE1-0F90-3668-0C93C0687A04}"/>
              </a:ext>
            </a:extLst>
          </p:cNvPr>
          <p:cNvSpPr>
            <a:spLocks noChangeArrowheads="1"/>
          </p:cNvSpPr>
          <p:nvPr/>
        </p:nvSpPr>
        <p:spPr bwMode="auto">
          <a:xfrm>
            <a:off x="13004800" y="672720"/>
            <a:ext cx="5105400" cy="89562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GB" b="1" dirty="0">
                <a:latin typeface="Arial" panose="020B0604020202020204" pitchFamily="34" charset="0"/>
                <a:cs typeface="Arial" panose="020B0604020202020204" pitchFamily="34" charset="0"/>
              </a:rPr>
              <a:t>Recommendations</a:t>
            </a:r>
          </a:p>
          <a:p>
            <a:pPr eaLnBrk="0" fontAlgn="base" hangingPunct="0">
              <a:spcBef>
                <a:spcPct val="0"/>
              </a:spcBef>
              <a:spcAft>
                <a:spcPct val="0"/>
              </a:spcAft>
            </a:pPr>
            <a:endParaRPr lang="en-GB" b="1"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latin typeface="Arial" panose="020B0604020202020204" pitchFamily="34" charset="0"/>
              </a:rPr>
              <a:t>It is necessary to increase awareness and assessments in schools and healthcare settings.</a:t>
            </a:r>
          </a:p>
          <a:p>
            <a:pPr lvl="0" eaLnBrk="0" fontAlgn="base" hangingPunct="0">
              <a:spcBef>
                <a:spcPct val="0"/>
              </a:spcBef>
              <a:spcAft>
                <a:spcPct val="0"/>
              </a:spcAft>
            </a:pPr>
            <a:r>
              <a:rPr lang="en-US" altLang="en-US" dirty="0">
                <a:latin typeface="Arial" panose="020B0604020202020204" pitchFamily="34" charset="0"/>
              </a:rPr>
              <a:t>Provide effective support through a multidisciplinary</a:t>
            </a:r>
            <a:r>
              <a:rPr lang="en-GB" altLang="en-US" dirty="0">
                <a:latin typeface="Arial" panose="020B0604020202020204" pitchFamily="34" charset="0"/>
              </a:rPr>
              <a:t> approach that includes physiotherapists, occupational therapists, and educators. Promote changes in classrooms</a:t>
            </a:r>
            <a:r>
              <a:rPr lang="en-US" altLang="en-US" dirty="0">
                <a:latin typeface="Arial" panose="020B0604020202020204" pitchFamily="34" charset="0"/>
              </a:rPr>
              <a:t> and professional settings to promote mental well-being, reduce anxiety, and low self-esteem. It is essential to </a:t>
            </a:r>
            <a:r>
              <a:rPr lang="en-GB" altLang="en-US" dirty="0">
                <a:latin typeface="Arial" panose="020B0604020202020204" pitchFamily="34" charset="0"/>
              </a:rPr>
              <a:t>provide continuous support throughout childhood and adolescence to promote</a:t>
            </a:r>
            <a:r>
              <a:rPr lang="en-US" altLang="en-US" dirty="0">
                <a:latin typeface="Arial" panose="020B0604020202020204" pitchFamily="34" charset="0"/>
              </a:rPr>
              <a:t> independence and life skills. </a:t>
            </a:r>
          </a:p>
          <a:p>
            <a:pPr eaLnBrk="0" fontAlgn="base" hangingPunct="0">
              <a:spcBef>
                <a:spcPct val="0"/>
              </a:spcBef>
              <a:spcAft>
                <a:spcPct val="0"/>
              </a:spcAft>
            </a:pPr>
            <a:r>
              <a:rPr lang="en-US" altLang="en-US" dirty="0">
                <a:latin typeface="Arial" panose="020B0604020202020204" pitchFamily="34" charset="0"/>
              </a:rPr>
              <a:t>It is important to raise awareness and embrace neurodiversity to help lessen the discrimination and stigma </a:t>
            </a:r>
            <a:r>
              <a:rPr lang="en-GB" dirty="0">
                <a:latin typeface="Arial" panose="020B0604020202020204" pitchFamily="34" charset="0"/>
                <a:cs typeface="Arial" panose="020B0604020202020204" pitchFamily="34" charset="0"/>
              </a:rPr>
              <a:t>(Manchester Metropolitan University, 2025).</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Conclusion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dirty="0">
                <a:latin typeface="Arial" panose="020B0604020202020204" pitchFamily="34" charset="0"/>
                <a:cs typeface="Arial" panose="020B0604020202020204" pitchFamily="34" charset="0"/>
              </a:rPr>
              <a:t>Developmental Coordination Disorder is a lifelong condition that affects coordination and daily functioning, but with early diagnosis and appropriate support, individuals can significantly improve their quality of life. Embracing a neurodiversity perspective allows society to recognise strengths rather than focus solely on difficulties. By increasing understanding, providing tailored interventions, and creating inclusive environments, people with DCD can achieve positive outcomes both academically and socially</a:t>
            </a:r>
            <a:r>
              <a:rPr lang="en-US" dirty="0">
                <a:latin typeface="Arial" panose="020B0604020202020204" pitchFamily="34" charset="0"/>
                <a:cs typeface="Arial" panose="020B0604020202020204" pitchFamily="34" charset="0"/>
              </a:rPr>
              <a:t>.</a:t>
            </a:r>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88078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8707847" y="2956670"/>
            <a:ext cx="2588603" cy="1456089"/>
          </a:xfrm>
          <a:prstGeom prst="rect">
            <a:avLst/>
          </a:prstGeom>
          <a:solidFill>
            <a:srgbClr val="FFFFFF"/>
          </a:solidFill>
        </p:spPr>
        <p:txBody>
          <a:bodyPr/>
          <a:lstStyle/>
          <a:p>
            <a:endParaRPr lang="en-GB"/>
          </a:p>
        </p:txBody>
      </p:sp>
      <p:sp>
        <p:nvSpPr>
          <p:cNvPr id="3" name="AutoShape 3"/>
          <p:cNvSpPr>
            <a:spLocks noGrp="1" noRot="1" noMove="1" noResize="1" noEditPoints="1" noAdjustHandles="1" noChangeArrowheads="1" noChangeShapeType="1"/>
          </p:cNvSpPr>
          <p:nvPr/>
        </p:nvSpPr>
        <p:spPr>
          <a:xfrm>
            <a:off x="0" y="0"/>
            <a:ext cx="18288000" cy="10401300"/>
          </a:xfrm>
          <a:prstGeom prst="rect">
            <a:avLst/>
          </a:prstGeom>
          <a:solidFill>
            <a:srgbClr val="DFD7F4"/>
          </a:solidFill>
        </p:spPr>
        <p:txBody>
          <a:bodyPr/>
          <a:lstStyle/>
          <a:p>
            <a:endParaRPr lang="en-GB"/>
          </a:p>
        </p:txBody>
      </p:sp>
      <p:sp>
        <p:nvSpPr>
          <p:cNvPr id="7" name="Freeform 7"/>
          <p:cNvSpPr/>
          <p:nvPr/>
        </p:nvSpPr>
        <p:spPr>
          <a:xfrm>
            <a:off x="152400" y="99780"/>
            <a:ext cx="838200" cy="852720"/>
          </a:xfrm>
          <a:custGeom>
            <a:avLst/>
            <a:gdLst/>
            <a:ahLst/>
            <a:cxnLst/>
            <a:rect l="l" t="t" r="r" b="b"/>
            <a:pathLst>
              <a:path w="274098" h="327314">
                <a:moveTo>
                  <a:pt x="0" y="0"/>
                </a:moveTo>
                <a:lnTo>
                  <a:pt x="274097" y="0"/>
                </a:lnTo>
                <a:lnTo>
                  <a:pt x="274097" y="327314"/>
                </a:lnTo>
                <a:lnTo>
                  <a:pt x="0" y="327314"/>
                </a:lnTo>
                <a:lnTo>
                  <a:pt x="0" y="0"/>
                </a:lnTo>
                <a:close/>
              </a:path>
            </a:pathLst>
          </a:custGeom>
          <a:blipFill>
            <a:blip r:embed="rId3"/>
            <a:stretch>
              <a:fillRect l="-16070" r="-8168" b="-2739"/>
            </a:stretch>
          </a:blipFill>
        </p:spPr>
        <p:txBody>
          <a:bodyPr/>
          <a:lstStyle/>
          <a:p>
            <a:endParaRPr lang="en-GB"/>
          </a:p>
        </p:txBody>
      </p:sp>
      <p:sp>
        <p:nvSpPr>
          <p:cNvPr id="10" name="TextBox 10"/>
          <p:cNvSpPr txBox="1"/>
          <p:nvPr/>
        </p:nvSpPr>
        <p:spPr>
          <a:xfrm>
            <a:off x="5791200" y="116629"/>
            <a:ext cx="8382000" cy="723531"/>
          </a:xfrm>
          <a:prstGeom prst="rect">
            <a:avLst/>
          </a:prstGeom>
        </p:spPr>
        <p:txBody>
          <a:bodyPr wrap="square" lIns="0" tIns="0" rIns="0" bIns="0" rtlCol="0" anchor="t">
            <a:spAutoFit/>
          </a:bodyPr>
          <a:lstStyle/>
          <a:p>
            <a:pPr algn="just">
              <a:lnSpc>
                <a:spcPts val="1012"/>
              </a:lnSpc>
              <a:spcBef>
                <a:spcPct val="0"/>
              </a:spcBef>
            </a:pPr>
            <a:r>
              <a:rPr lang="en-US" sz="843" b="1" spc="8" dirty="0">
                <a:solidFill>
                  <a:srgbClr val="2A2A2A"/>
                </a:solidFill>
                <a:latin typeface="Arial Bold"/>
                <a:ea typeface="Arial Bold"/>
                <a:cs typeface="Arial Bold"/>
                <a:sym typeface="Arial Bold"/>
              </a:rPr>
              <a:t>                                  </a:t>
            </a:r>
          </a:p>
          <a:p>
            <a:pPr algn="just">
              <a:lnSpc>
                <a:spcPts val="1012"/>
              </a:lnSpc>
              <a:spcBef>
                <a:spcPct val="0"/>
              </a:spcBef>
            </a:pPr>
            <a:r>
              <a:rPr lang="en-US" sz="2000" b="1" spc="8" dirty="0">
                <a:solidFill>
                  <a:srgbClr val="2A2A2A"/>
                </a:solidFill>
                <a:latin typeface="Arial" panose="020B0604020202020204" pitchFamily="34" charset="0"/>
                <a:ea typeface="Arial Bold"/>
                <a:cs typeface="Arial" panose="020B0604020202020204" pitchFamily="34" charset="0"/>
                <a:sym typeface="Arial Bold"/>
              </a:rPr>
              <a:t>Developmental Motor Coordination Disorder 6A04</a:t>
            </a:r>
          </a:p>
          <a:p>
            <a:pPr algn="just">
              <a:lnSpc>
                <a:spcPts val="1012"/>
              </a:lnSpc>
              <a:spcBef>
                <a:spcPct val="0"/>
              </a:spcBef>
            </a:pPr>
            <a:endParaRPr lang="en-US" sz="2000" b="1" spc="8" dirty="0">
              <a:solidFill>
                <a:srgbClr val="2A2A2A"/>
              </a:solidFill>
              <a:latin typeface="Arial Bold"/>
              <a:ea typeface="Arial Bold"/>
              <a:cs typeface="Arial Bold"/>
              <a:sym typeface="Arial Bold"/>
            </a:endParaRPr>
          </a:p>
          <a:p>
            <a:pPr algn="just">
              <a:lnSpc>
                <a:spcPts val="1012"/>
              </a:lnSpc>
              <a:spcBef>
                <a:spcPct val="0"/>
              </a:spcBef>
            </a:pPr>
            <a:r>
              <a:rPr lang="en-US" sz="2000" b="1" spc="8" dirty="0">
                <a:solidFill>
                  <a:srgbClr val="2A2A2A"/>
                </a:solidFill>
                <a:latin typeface="Arial Bold"/>
                <a:ea typeface="Arial Bold"/>
                <a:cs typeface="Arial Bold"/>
                <a:sym typeface="Arial Bold"/>
              </a:rPr>
              <a:t>               </a:t>
            </a:r>
          </a:p>
          <a:p>
            <a:pPr algn="just">
              <a:lnSpc>
                <a:spcPts val="1012"/>
              </a:lnSpc>
              <a:spcBef>
                <a:spcPct val="0"/>
              </a:spcBef>
            </a:pPr>
            <a:r>
              <a:rPr lang="en-US" sz="2000" b="1" spc="8" dirty="0">
                <a:solidFill>
                  <a:srgbClr val="2A2A2A"/>
                </a:solidFill>
                <a:latin typeface="Arial Bold"/>
                <a:ea typeface="Arial Bold"/>
                <a:cs typeface="Arial Bold"/>
                <a:sym typeface="Arial Bold"/>
              </a:rPr>
              <a:t>Neurodevelopmental Disorder             </a:t>
            </a:r>
          </a:p>
          <a:p>
            <a:pPr algn="just">
              <a:lnSpc>
                <a:spcPts val="555"/>
              </a:lnSpc>
              <a:spcBef>
                <a:spcPct val="0"/>
              </a:spcBef>
            </a:pPr>
            <a:endParaRPr lang="en-US" sz="843" b="1" spc="8" dirty="0">
              <a:solidFill>
                <a:srgbClr val="2A2A2A"/>
              </a:solidFill>
              <a:latin typeface="Arial Bold"/>
              <a:ea typeface="Arial Bold"/>
              <a:cs typeface="Arial Bold"/>
              <a:sym typeface="Arial Bold"/>
            </a:endParaRPr>
          </a:p>
        </p:txBody>
      </p:sp>
      <p:sp>
        <p:nvSpPr>
          <p:cNvPr id="11" name="TextBox 11"/>
          <p:cNvSpPr txBox="1"/>
          <p:nvPr/>
        </p:nvSpPr>
        <p:spPr>
          <a:xfrm>
            <a:off x="9789196" y="4390988"/>
            <a:ext cx="197585" cy="3476"/>
          </a:xfrm>
          <a:prstGeom prst="rect">
            <a:avLst/>
          </a:prstGeom>
        </p:spPr>
        <p:txBody>
          <a:bodyPr lIns="0" tIns="0" rIns="0" bIns="0" rtlCol="0" anchor="t">
            <a:spAutoFit/>
          </a:bodyPr>
          <a:lstStyle/>
          <a:p>
            <a:pPr algn="ctr">
              <a:lnSpc>
                <a:spcPts val="27"/>
              </a:lnSpc>
              <a:spcBef>
                <a:spcPct val="0"/>
              </a:spcBef>
            </a:pPr>
            <a:r>
              <a:rPr lang="en-US" sz="100" spc="0">
                <a:solidFill>
                  <a:srgbClr val="2A2A2A"/>
                </a:solidFill>
                <a:latin typeface="Pompiere"/>
                <a:ea typeface="Pompiere"/>
                <a:cs typeface="Pompiere"/>
                <a:sym typeface="Pompiere"/>
              </a:rPr>
              <a:t>Your paragraph text</a:t>
            </a:r>
          </a:p>
        </p:txBody>
      </p:sp>
      <p:sp>
        <p:nvSpPr>
          <p:cNvPr id="14" name="TextBox 14"/>
          <p:cNvSpPr txBox="1"/>
          <p:nvPr/>
        </p:nvSpPr>
        <p:spPr>
          <a:xfrm>
            <a:off x="9790575" y="3520236"/>
            <a:ext cx="128642" cy="10429"/>
          </a:xfrm>
          <a:prstGeom prst="rect">
            <a:avLst/>
          </a:prstGeom>
        </p:spPr>
        <p:txBody>
          <a:bodyPr lIns="0" tIns="0" rIns="0" bIns="0" rtlCol="0" anchor="t">
            <a:spAutoFit/>
          </a:bodyPr>
          <a:lstStyle/>
          <a:p>
            <a:pPr algn="ctr">
              <a:lnSpc>
                <a:spcPts val="82"/>
              </a:lnSpc>
              <a:spcBef>
                <a:spcPct val="0"/>
              </a:spcBef>
            </a:pPr>
            <a:r>
              <a:rPr lang="en-US" sz="100" b="1" spc="0">
                <a:solidFill>
                  <a:srgbClr val="2A2A2A"/>
                </a:solidFill>
                <a:latin typeface="Arial Bold"/>
                <a:ea typeface="Arial Bold"/>
                <a:cs typeface="Arial Bold"/>
                <a:sym typeface="Arial Bold"/>
              </a:rPr>
              <a:t>(Etsystatic.com, 2026)</a:t>
            </a:r>
          </a:p>
        </p:txBody>
      </p:sp>
      <p:sp>
        <p:nvSpPr>
          <p:cNvPr id="15" name="Freeform 15"/>
          <p:cNvSpPr/>
          <p:nvPr/>
        </p:nvSpPr>
        <p:spPr>
          <a:xfrm>
            <a:off x="17336805" y="155829"/>
            <a:ext cx="913095" cy="740622"/>
          </a:xfrm>
          <a:custGeom>
            <a:avLst/>
            <a:gdLst/>
            <a:ahLst/>
            <a:cxnLst/>
            <a:rect l="l" t="t" r="r" b="b"/>
            <a:pathLst>
              <a:path w="274098" h="255517">
                <a:moveTo>
                  <a:pt x="0" y="0"/>
                </a:moveTo>
                <a:lnTo>
                  <a:pt x="274098" y="0"/>
                </a:lnTo>
                <a:lnTo>
                  <a:pt x="274098" y="255518"/>
                </a:lnTo>
                <a:lnTo>
                  <a:pt x="0" y="255518"/>
                </a:lnTo>
                <a:lnTo>
                  <a:pt x="0" y="0"/>
                </a:lnTo>
                <a:close/>
              </a:path>
            </a:pathLst>
          </a:custGeom>
          <a:blipFill>
            <a:blip r:embed="rId3"/>
            <a:stretch>
              <a:fillRect l="-6791" t="-10109" b="-3016"/>
            </a:stretch>
          </a:blipFill>
        </p:spPr>
        <p:txBody>
          <a:bodyPr/>
          <a:lstStyle/>
          <a:p>
            <a:endParaRPr lang="en-GB"/>
          </a:p>
        </p:txBody>
      </p:sp>
      <p:sp>
        <p:nvSpPr>
          <p:cNvPr id="17" name="TextBox 16">
            <a:extLst>
              <a:ext uri="{FF2B5EF4-FFF2-40B4-BE49-F238E27FC236}">
                <a16:creationId xmlns:a16="http://schemas.microsoft.com/office/drawing/2014/main" id="{E8BA7DFC-04F4-B0A9-83D9-4F970C26C968}"/>
              </a:ext>
            </a:extLst>
          </p:cNvPr>
          <p:cNvSpPr txBox="1"/>
          <p:nvPr/>
        </p:nvSpPr>
        <p:spPr>
          <a:xfrm>
            <a:off x="2133600" y="1562100"/>
            <a:ext cx="13563600" cy="840230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References</a:t>
            </a:r>
            <a:endParaRPr lang="en-GB" sz="2000"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Baumer</a:t>
            </a:r>
            <a:r>
              <a:rPr lang="en-GB" dirty="0">
                <a:latin typeface="Arial" panose="020B0604020202020204" pitchFamily="34" charset="0"/>
                <a:cs typeface="Arial" panose="020B0604020202020204" pitchFamily="34" charset="0"/>
              </a:rPr>
              <a:t>, N. and Frueh, J. (2021). </a:t>
            </a:r>
            <a:r>
              <a:rPr lang="en-GB" i="1" dirty="0">
                <a:latin typeface="Arial" panose="020B0604020202020204" pitchFamily="34" charset="0"/>
                <a:cs typeface="Arial" panose="020B0604020202020204" pitchFamily="34" charset="0"/>
              </a:rPr>
              <a:t>What is neurodiversity?</a:t>
            </a:r>
            <a:r>
              <a:rPr lang="en-GB" dirty="0">
                <a:latin typeface="Arial" panose="020B0604020202020204" pitchFamily="34" charset="0"/>
                <a:cs typeface="Arial" panose="020B0604020202020204" pitchFamily="34" charset="0"/>
              </a:rPr>
              <a:t> [online] Harvard Health Publishing. Available at: https://www.health.harvard.edu/blog/what-is-neurodiversity-202111232645.[Accessed 18 Mar. 2026].</a:t>
            </a:r>
          </a:p>
          <a:p>
            <a:r>
              <a:rPr lang="en-GB" dirty="0">
                <a:latin typeface="Arial" panose="020B0604020202020204" pitchFamily="34" charset="0"/>
                <a:cs typeface="Arial" panose="020B0604020202020204" pitchFamily="34" charset="0"/>
              </a:rPr>
              <a:t>British Dyslexia Association (n.d.). </a:t>
            </a:r>
            <a:r>
              <a:rPr lang="en-GB" i="1" dirty="0">
                <a:latin typeface="Arial" panose="020B0604020202020204" pitchFamily="34" charset="0"/>
                <a:cs typeface="Arial" panose="020B0604020202020204" pitchFamily="34" charset="0"/>
              </a:rPr>
              <a:t>Dyspraxia (DCD).</a:t>
            </a:r>
            <a:r>
              <a:rPr lang="en-GB" dirty="0">
                <a:latin typeface="Arial" panose="020B0604020202020204" pitchFamily="34" charset="0"/>
                <a:cs typeface="Arial" panose="020B0604020202020204" pitchFamily="34" charset="0"/>
              </a:rPr>
              <a:t> [online] British Dyslexia Association. Available at: https://www.bdadyslexia.org.uk/dyslexia/neurodiversity-and-co-occurring-differences/dyspraxia.[Accessed 17 Mar. 2026].</a:t>
            </a:r>
          </a:p>
          <a:p>
            <a:r>
              <a:rPr lang="en-GB" dirty="0">
                <a:latin typeface="Arial" panose="020B0604020202020204" pitchFamily="34" charset="0"/>
                <a:cs typeface="Arial" panose="020B0604020202020204" pitchFamily="34" charset="0"/>
              </a:rPr>
              <a:t>Cambridge University Hospitals. (2026). </a:t>
            </a:r>
            <a:r>
              <a:rPr lang="en-GB" i="1" dirty="0">
                <a:latin typeface="Arial" panose="020B0604020202020204" pitchFamily="34" charset="0"/>
                <a:cs typeface="Arial" panose="020B0604020202020204" pitchFamily="34" charset="0"/>
              </a:rPr>
              <a:t>Dyspraxia, or Developmental Coordination Disorder (DCD).</a:t>
            </a:r>
            <a:r>
              <a:rPr lang="en-GB" dirty="0">
                <a:latin typeface="Arial" panose="020B0604020202020204" pitchFamily="34" charset="0"/>
                <a:cs typeface="Arial" panose="020B0604020202020204" pitchFamily="34" charset="0"/>
              </a:rPr>
              <a:t> [online] Available at: https://www.cuh.nhs.uk/our-people/neurodiversity-at-cuh/dyspraxia-or-developmental-coordination-disorder-dcd/.[Accessed 18 Mar. 2026].</a:t>
            </a:r>
          </a:p>
          <a:p>
            <a:r>
              <a:rPr lang="en-GB" dirty="0">
                <a:latin typeface="Arial" panose="020B0604020202020204" pitchFamily="34" charset="0"/>
                <a:cs typeface="Arial" panose="020B0604020202020204" pitchFamily="34" charset="0"/>
              </a:rPr>
              <a:t>Dyspraxia Foundation (2013).</a:t>
            </a:r>
            <a:r>
              <a:rPr lang="en-GB" i="1" dirty="0">
                <a:latin typeface="Arial" panose="020B0604020202020204" pitchFamily="34" charset="0"/>
                <a:cs typeface="Arial" panose="020B0604020202020204" pitchFamily="34" charset="0"/>
              </a:rPr>
              <a:t> LATE DIAGNOSIS OF DEVELOPMENTAL DYSPRAXIA (DCD)</a:t>
            </a:r>
            <a:r>
              <a:rPr lang="en-GB" dirty="0">
                <a:latin typeface="Arial" panose="020B0604020202020204" pitchFamily="34" charset="0"/>
                <a:cs typeface="Arial" panose="020B0604020202020204" pitchFamily="34" charset="0"/>
              </a:rPr>
              <a:t>. [online] Available at: https://www.dyspraxiacollective.co.uk/wp-content/uploads/2024/09/dyspraxia-foundation-late-diagnosis.pdf [Accessed 17 Mar. 2026].</a:t>
            </a:r>
          </a:p>
          <a:p>
            <a:r>
              <a:rPr lang="en-GB" dirty="0">
                <a:latin typeface="Arial" panose="020B0604020202020204" pitchFamily="34" charset="0"/>
                <a:cs typeface="Arial" panose="020B0604020202020204" pitchFamily="34" charset="0"/>
              </a:rPr>
              <a:t>Dyspraxia Foundation (2025). </a:t>
            </a:r>
            <a:r>
              <a:rPr lang="en-GB" i="1" dirty="0">
                <a:latin typeface="Arial" panose="020B0604020202020204" pitchFamily="34" charset="0"/>
                <a:cs typeface="Arial" panose="020B0604020202020204" pitchFamily="34" charset="0"/>
              </a:rPr>
              <a:t>Dyspraxia Foundation</a:t>
            </a:r>
            <a:r>
              <a:rPr lang="en-GB" dirty="0">
                <a:latin typeface="Arial" panose="020B0604020202020204" pitchFamily="34" charset="0"/>
                <a:cs typeface="Arial" panose="020B0604020202020204" pitchFamily="34" charset="0"/>
              </a:rPr>
              <a:t>. [online] Dyspraxiafoundation.co.uk. Available at: https://dyspraxiafoundation.co.uk/.[Accessed 17 Mar. 2026].</a:t>
            </a:r>
          </a:p>
          <a:p>
            <a:r>
              <a:rPr lang="en-GB" dirty="0">
                <a:latin typeface="Arial" panose="020B0604020202020204" pitchFamily="34" charset="0"/>
                <a:cs typeface="Arial" panose="020B0604020202020204" pitchFamily="34" charset="0"/>
              </a:rPr>
              <a:t>Dyspraxia UK. (n.d.). Dyspraxia UK -</a:t>
            </a:r>
            <a:r>
              <a:rPr lang="en-GB" i="1" dirty="0">
                <a:latin typeface="Arial" panose="020B0604020202020204" pitchFamily="34" charset="0"/>
                <a:cs typeface="Arial" panose="020B0604020202020204" pitchFamily="34" charset="0"/>
              </a:rPr>
              <a:t> Diagnostic criteria for Dyspraxia</a:t>
            </a:r>
            <a:r>
              <a:rPr lang="en-GB" dirty="0">
                <a:latin typeface="Arial" panose="020B0604020202020204" pitchFamily="34" charset="0"/>
                <a:cs typeface="Arial" panose="020B0604020202020204" pitchFamily="34" charset="0"/>
              </a:rPr>
              <a:t>. [online] Available at: https://dyspraxiauk.com/diagnostic-criteria.[Accessed 18 Mar. 2026].</a:t>
            </a:r>
          </a:p>
          <a:p>
            <a:r>
              <a:rPr lang="en-GB" dirty="0">
                <a:latin typeface="Arial" panose="020B0604020202020204" pitchFamily="34" charset="0"/>
                <a:cs typeface="Arial" panose="020B0604020202020204" pitchFamily="34" charset="0"/>
              </a:rPr>
              <a:t>Etsystatic.com. (2026). Available at: https://i.etsystatic.com/30390354/r/il/8b3b10/3812964232/il_680x540.3812964232_8uze.jpg [Accessed 18 Mar. 2026].</a:t>
            </a:r>
          </a:p>
          <a:p>
            <a:r>
              <a:rPr lang="en-GB" dirty="0">
                <a:latin typeface="Arial" panose="020B0604020202020204" pitchFamily="34" charset="0"/>
                <a:cs typeface="Arial" panose="020B0604020202020204" pitchFamily="34" charset="0"/>
              </a:rPr>
              <a:t>Kirby, P. (2023). </a:t>
            </a:r>
            <a:r>
              <a:rPr lang="en-GB" i="1" dirty="0">
                <a:latin typeface="Arial" panose="020B0604020202020204" pitchFamily="34" charset="0"/>
                <a:cs typeface="Arial" panose="020B0604020202020204" pitchFamily="34" charset="0"/>
              </a:rPr>
              <a:t>Codifying clumsiness: Tracing the origins of dyspraxia through a transatlantic constellation of mobility (1866–1948).</a:t>
            </a:r>
            <a:r>
              <a:rPr lang="en-GB" dirty="0">
                <a:latin typeface="Arial" panose="020B0604020202020204" pitchFamily="34" charset="0"/>
                <a:cs typeface="Arial" panose="020B0604020202020204" pitchFamily="34" charset="0"/>
              </a:rPr>
              <a:t> Journal of Historical Geography, 82(Volume 82, October 2023, Pages 134-143), pp.134–143.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://doi.org/10.1016/j.jhg.2023.09.004.</a:t>
            </a:r>
          </a:p>
          <a:p>
            <a:r>
              <a:rPr lang="en-GB" dirty="0">
                <a:latin typeface="Arial" panose="020B0604020202020204" pitchFamily="34" charset="0"/>
                <a:cs typeface="Arial" panose="020B0604020202020204" pitchFamily="34" charset="0"/>
              </a:rPr>
              <a:t>Manchester Metropolitan University. (2025). </a:t>
            </a:r>
            <a:r>
              <a:rPr lang="en-GB" i="1" dirty="0">
                <a:latin typeface="Arial" panose="020B0604020202020204" pitchFamily="34" charset="0"/>
                <a:cs typeface="Arial" panose="020B0604020202020204" pitchFamily="34" charset="0"/>
              </a:rPr>
              <a:t>‘It’s not just clumsiness’ - largest national study uncovers urgent need for better support and understanding for children with dyspraxia.</a:t>
            </a:r>
            <a:r>
              <a:rPr lang="en-GB" dirty="0">
                <a:latin typeface="Arial" panose="020B0604020202020204" pitchFamily="34" charset="0"/>
                <a:cs typeface="Arial" panose="020B0604020202020204" pitchFamily="34" charset="0"/>
              </a:rPr>
              <a:t> [online] Available at: https://www.mmu.ac.uk/news-and-events/news/story/its-not-just-clumsiness-largest-national-study-uncovers-urgent-need.[Accessed 18 Mar. 2026].</a:t>
            </a:r>
          </a:p>
          <a:p>
            <a:r>
              <a:rPr lang="en-GB" dirty="0">
                <a:latin typeface="Arial" panose="020B0604020202020204" pitchFamily="34" charset="0"/>
                <a:cs typeface="Arial" panose="020B0604020202020204" pitchFamily="34" charset="0"/>
              </a:rPr>
              <a:t>NHS (2020). </a:t>
            </a:r>
            <a:r>
              <a:rPr lang="en-GB" i="1" dirty="0">
                <a:latin typeface="Arial" panose="020B0604020202020204" pitchFamily="34" charset="0"/>
                <a:cs typeface="Arial" panose="020B0604020202020204" pitchFamily="34" charset="0"/>
              </a:rPr>
              <a:t>Dyspraxia (developmental co-ordination disorder) in adults</a:t>
            </a:r>
            <a:r>
              <a:rPr lang="en-GB" dirty="0">
                <a:latin typeface="Arial" panose="020B0604020202020204" pitchFamily="34" charset="0"/>
                <a:cs typeface="Arial" panose="020B0604020202020204" pitchFamily="34" charset="0"/>
              </a:rPr>
              <a:t>. [online] NHS. Available at: https://www.nhs.uk/conditions/developmental-coordination-disorder-dyspraxia-in-adults/.[Accessed 18 Mar. 2026].</a:t>
            </a:r>
          </a:p>
          <a:p>
            <a:r>
              <a:rPr lang="en-GB" dirty="0">
                <a:latin typeface="Arial" panose="020B0604020202020204" pitchFamily="34" charset="0"/>
                <a:cs typeface="Arial" panose="020B0604020202020204" pitchFamily="34" charset="0"/>
              </a:rPr>
              <a:t>NHS (2023). </a:t>
            </a:r>
            <a:r>
              <a:rPr lang="en-GB" i="1" dirty="0">
                <a:latin typeface="Arial" panose="020B0604020202020204" pitchFamily="34" charset="0"/>
                <a:cs typeface="Arial" panose="020B0604020202020204" pitchFamily="34" charset="0"/>
              </a:rPr>
              <a:t>Developmental Co-ordination Disorder (dyspraxia) in Children. </a:t>
            </a:r>
            <a:r>
              <a:rPr lang="en-GB" dirty="0">
                <a:latin typeface="Arial" panose="020B0604020202020204" pitchFamily="34" charset="0"/>
                <a:cs typeface="Arial" panose="020B0604020202020204" pitchFamily="34" charset="0"/>
              </a:rPr>
              <a:t>[online] NHS. Available at: https://www.nhs.uk/conditions/developmental-coordination-disorder-dyspraxia/.[Accessed 18 Mar. 2026].</a:t>
            </a:r>
          </a:p>
          <a:p>
            <a:r>
              <a:rPr lang="en-GB" dirty="0">
                <a:latin typeface="Arial" panose="020B0604020202020204" pitchFamily="34" charset="0"/>
                <a:cs typeface="Arial" panose="020B0604020202020204" pitchFamily="34" charset="0"/>
              </a:rPr>
              <a:t>Together for Neurodiversity. (2026).</a:t>
            </a:r>
            <a:r>
              <a:rPr lang="en-GB" i="1" dirty="0">
                <a:latin typeface="Arial" panose="020B0604020202020204" pitchFamily="34" charset="0"/>
                <a:cs typeface="Arial" panose="020B0604020202020204" pitchFamily="34" charset="0"/>
              </a:rPr>
              <a:t> What Is Neurodiversity? Meaning, Examples &amp; Importance</a:t>
            </a:r>
            <a:r>
              <a:rPr lang="en-GB" dirty="0">
                <a:latin typeface="Arial" panose="020B0604020202020204" pitchFamily="34" charset="0"/>
                <a:cs typeface="Arial" panose="020B0604020202020204" pitchFamily="34" charset="0"/>
              </a:rPr>
              <a:t>. [online] Available at: https://myneurodiversity.org.uk/what-is-neurodiversity/.[Accessed 18 Mar. 2026].</a:t>
            </a:r>
          </a:p>
          <a:p>
            <a:endParaRPr lang="en-GB" dirty="0"/>
          </a:p>
        </p:txBody>
      </p:sp>
    </p:spTree>
    <p:extLst>
      <p:ext uri="{BB962C8B-B14F-4D97-AF65-F5344CB8AC3E}">
        <p14:creationId xmlns:p14="http://schemas.microsoft.com/office/powerpoint/2010/main" val="26037602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2198</TotalTime>
  <Words>1771</Words>
  <Application>Microsoft Office PowerPoint</Application>
  <PresentationFormat>Custom</PresentationFormat>
  <Paragraphs>112</Paragraphs>
  <Slides>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 Bold</vt:lpstr>
      <vt:lpstr>Aptos</vt:lpstr>
      <vt:lpstr>Arial</vt:lpstr>
      <vt:lpstr>Calibri</vt:lpstr>
      <vt:lpstr>Pompiere</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Purple Reminder Post It Note Instagram Post (Presentation)</dc:title>
  <cp:lastModifiedBy>Ana Filipa Vaz Ferraz (2321715)</cp:lastModifiedBy>
  <cp:revision>2</cp:revision>
  <dcterms:created xsi:type="dcterms:W3CDTF">2006-08-16T00:00:00Z</dcterms:created>
  <dcterms:modified xsi:type="dcterms:W3CDTF">2026-03-26T00:18:53Z</dcterms:modified>
  <dc:identifier>DAHE2mVyIP4</dc:identifier>
</cp:coreProperties>
</file>